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2390" y="-8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869-E612-4F36-9ACC-BD870BA362AE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5D4CA-6E12-4910-A75A-CF747362820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869-E612-4F36-9ACC-BD870BA362AE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5D4CA-6E12-4910-A75A-CF747362820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869-E612-4F36-9ACC-BD870BA362AE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5D4CA-6E12-4910-A75A-CF747362820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869-E612-4F36-9ACC-BD870BA362AE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5D4CA-6E12-4910-A75A-CF747362820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869-E612-4F36-9ACC-BD870BA362AE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5D4CA-6E12-4910-A75A-CF747362820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869-E612-4F36-9ACC-BD870BA362AE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5D4CA-6E12-4910-A75A-CF747362820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869-E612-4F36-9ACC-BD870BA362AE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5D4CA-6E12-4910-A75A-CF747362820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869-E612-4F36-9ACC-BD870BA362AE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5D4CA-6E12-4910-A75A-CF747362820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869-E612-4F36-9ACC-BD870BA362AE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5D4CA-6E12-4910-A75A-CF747362820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869-E612-4F36-9ACC-BD870BA362AE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5D4CA-6E12-4910-A75A-CF747362820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869-E612-4F36-9ACC-BD870BA362AE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5D4CA-6E12-4910-A75A-CF747362820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2F869-E612-4F36-9ACC-BD870BA362AE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5D4CA-6E12-4910-A75A-CF747362820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ep 4"/>
          <p:cNvGrpSpPr/>
          <p:nvPr/>
        </p:nvGrpSpPr>
        <p:grpSpPr>
          <a:xfrm>
            <a:off x="476250" y="285720"/>
            <a:ext cx="6132513" cy="6354908"/>
            <a:chOff x="476250" y="971550"/>
            <a:chExt cx="6132513" cy="6354908"/>
          </a:xfrm>
        </p:grpSpPr>
        <p:graphicFrame>
          <p:nvGraphicFramePr>
            <p:cNvPr id="1026" name="Object 2"/>
            <p:cNvGraphicFramePr>
              <a:graphicFrameLocks noChangeAspect="1"/>
            </p:cNvGraphicFramePr>
            <p:nvPr/>
          </p:nvGraphicFramePr>
          <p:xfrm>
            <a:off x="476250" y="3203575"/>
            <a:ext cx="6132513" cy="2247900"/>
          </p:xfrm>
          <a:graphic>
            <a:graphicData uri="http://schemas.openxmlformats.org/presentationml/2006/ole">
              <p:oleObj spid="_x0000_s1026" name="Prism Project" r:id="rId3" imgW="9612000" imgH="3528000" progId="Prism5.Document">
                <p:embed/>
              </p:oleObj>
            </a:graphicData>
          </a:graphic>
        </p:graphicFrame>
        <p:graphicFrame>
          <p:nvGraphicFramePr>
            <p:cNvPr id="1027" name="Object 3"/>
            <p:cNvGraphicFramePr>
              <a:graphicFrameLocks noChangeAspect="1"/>
            </p:cNvGraphicFramePr>
            <p:nvPr/>
          </p:nvGraphicFramePr>
          <p:xfrm>
            <a:off x="754063" y="971550"/>
            <a:ext cx="5543550" cy="2160588"/>
          </p:xfrm>
          <a:graphic>
            <a:graphicData uri="http://schemas.openxmlformats.org/presentationml/2006/ole">
              <p:oleObj spid="_x0000_s1027" name="Prism Project" r:id="rId4" imgW="6840000" imgH="2664000" progId="Prism5.Document">
                <p:embed/>
              </p:oleObj>
            </a:graphicData>
          </a:graphic>
        </p:graphicFrame>
        <p:sp>
          <p:nvSpPr>
            <p:cNvPr id="4" name="Tekstvak 3"/>
            <p:cNvSpPr txBox="1"/>
            <p:nvPr/>
          </p:nvSpPr>
          <p:spPr>
            <a:xfrm>
              <a:off x="714356" y="5572132"/>
              <a:ext cx="571501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Figure </a:t>
              </a:r>
              <a:r>
                <a:rPr lang="en-US" sz="1200" dirty="0" smtClean="0"/>
                <a:t>S5. Dynamic changes of DNA </a:t>
              </a:r>
              <a:r>
                <a:rPr lang="en-US" sz="1200" dirty="0" err="1" smtClean="0"/>
                <a:t>methylation</a:t>
              </a:r>
              <a:r>
                <a:rPr lang="en-US" sz="1200" dirty="0" smtClean="0"/>
                <a:t> in the </a:t>
              </a:r>
              <a:r>
                <a:rPr lang="en-US" sz="1200" i="1" dirty="0" smtClean="0"/>
                <a:t>FOXA2</a:t>
              </a:r>
              <a:r>
                <a:rPr lang="en-US" sz="1200" dirty="0" smtClean="0"/>
                <a:t> promoter during goblet cells differentiation of </a:t>
              </a:r>
              <a:r>
                <a:rPr lang="en-US" sz="1200" dirty="0" smtClean="0"/>
                <a:t>PBECs </a:t>
              </a:r>
              <a:r>
                <a:rPr lang="en-US" sz="1200" dirty="0" smtClean="0"/>
                <a:t>from patients with COPD</a:t>
              </a:r>
              <a:r>
                <a:rPr lang="en-US" sz="1200" dirty="0" smtClean="0"/>
                <a:t>. PBECs </a:t>
              </a:r>
              <a:r>
                <a:rPr lang="en-US" sz="1200" dirty="0" smtClean="0"/>
                <a:t>from patients with COPD 1-5 (Table 1, n=5) were cultured at ALI and DNA </a:t>
              </a:r>
              <a:r>
                <a:rPr lang="en-US" sz="1200" dirty="0" err="1" smtClean="0"/>
                <a:t>methylation</a:t>
              </a:r>
              <a:r>
                <a:rPr lang="en-US" sz="1200" dirty="0" smtClean="0"/>
                <a:t> levels were </a:t>
              </a:r>
              <a:r>
                <a:rPr lang="en-US" sz="1200" dirty="0" err="1" smtClean="0"/>
                <a:t>analysed</a:t>
              </a:r>
              <a:r>
                <a:rPr lang="en-US" sz="1200" dirty="0" smtClean="0"/>
                <a:t> at four different time points. Data represent the connected median </a:t>
              </a:r>
              <a:r>
                <a:rPr lang="en-US" sz="1200" dirty="0" err="1" smtClean="0"/>
                <a:t>methylation</a:t>
              </a:r>
              <a:r>
                <a:rPr lang="en-US" sz="1200" dirty="0" smtClean="0"/>
                <a:t> levels (Min to Max) of different </a:t>
              </a:r>
              <a:r>
                <a:rPr lang="en-US" sz="1200" dirty="0" err="1" smtClean="0"/>
                <a:t>CpG</a:t>
              </a:r>
              <a:r>
                <a:rPr lang="en-US" sz="1200" dirty="0" smtClean="0"/>
                <a:t> sites at each time points, and differential </a:t>
              </a:r>
              <a:r>
                <a:rPr lang="en-US" sz="1200" dirty="0" err="1" smtClean="0"/>
                <a:t>methylated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CpG</a:t>
              </a:r>
              <a:r>
                <a:rPr lang="en-US" sz="1200" dirty="0" smtClean="0"/>
                <a:t> sites are specified with medians indicated. Significance was tested by the </a:t>
              </a:r>
              <a:r>
                <a:rPr lang="en-US" sz="1200" dirty="0" err="1" smtClean="0"/>
                <a:t>Kruskal</a:t>
              </a:r>
              <a:r>
                <a:rPr lang="en-US" sz="1200" dirty="0" smtClean="0"/>
                <a:t>-Wallis nonparametric test with Dunn’s posttest data. ns = not significant, *p&lt;0.05; data from day 14, 21, and 28 were compared to day 0.</a:t>
              </a:r>
              <a:endParaRPr lang="nl-NL" sz="1200" dirty="0" smtClean="0"/>
            </a:p>
            <a:p>
              <a:endParaRPr lang="nl-NL" sz="12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119</Words>
  <Application>Microsoft Office PowerPoint</Application>
  <PresentationFormat>Diavoorstelling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3" baseType="lpstr">
      <vt:lpstr>Office-thema</vt:lpstr>
      <vt:lpstr>Prism Project</vt:lpstr>
      <vt:lpstr>Dia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Machteld</dc:creator>
  <cp:lastModifiedBy>Machteld</cp:lastModifiedBy>
  <cp:revision>2</cp:revision>
  <dcterms:created xsi:type="dcterms:W3CDTF">2016-12-16T16:50:59Z</dcterms:created>
  <dcterms:modified xsi:type="dcterms:W3CDTF">2016-12-16T17:36:24Z</dcterms:modified>
</cp:coreProperties>
</file>