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58" r:id="rId3"/>
    <p:sldId id="265" r:id="rId4"/>
    <p:sldId id="264" r:id="rId5"/>
  </p:sldIdLst>
  <p:sldSz cx="12079288" cy="9055100"/>
  <p:notesSz cx="6734175" cy="9867900"/>
  <p:defaultTextStyle>
    <a:defPPr>
      <a:defRPr lang="ja-JP"/>
    </a:defPPr>
    <a:lvl1pPr marL="0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2647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5297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7946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90594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13243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35891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8540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81190" algn="l" defTabSz="104529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53">
          <p15:clr>
            <a:srgbClr val="A4A3A4"/>
          </p15:clr>
        </p15:guide>
        <p15:guide id="2" pos="38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66"/>
    <p:restoredTop sz="94714"/>
  </p:normalViewPr>
  <p:slideViewPr>
    <p:cSldViewPr>
      <p:cViewPr>
        <p:scale>
          <a:sx n="50" d="100"/>
          <a:sy n="50" d="100"/>
        </p:scale>
        <p:origin x="-1680" y="-60"/>
      </p:cViewPr>
      <p:guideLst>
        <p:guide orient="horz" pos="2853"/>
        <p:guide pos="38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KaoruYamawaki\Dropbox\Ishiguro,Yamawaki%20&#20849;&#26377;&#29992;&#12501;&#12457;&#12523;&#12479;&#12441;\&#10035;&#65039;EMca%20cell%20line%20SOX2&#23455;&#39443;data\real%20time%20PCR\151217%20EMca%20qPC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shiguro\&#23455;&#39443;&#12487;&#12540;&#12479;\&#25563;&#31639;&#34920;\realtime&#32080;&#26524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shiguro\2013%20&#26032;&#28511;\&#23455;&#39443;&#12494;&#12540;&#12488;\Yamawaki\ChIP&#35299;&#2651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AORU\Desktop\SOX2&#23455;&#39443;&#12288;cell%20titer&#32080;&#26524;\150528%20JHUEM7(day0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Kaoru:Dropbox:151005%20ENsiSOX2%20senescence%20assay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Ishiguro\&#23455;&#39443;&#12487;&#12540;&#12479;\&#25563;&#31639;&#34920;\realtime&#32080;&#2652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'151217 qPCR'!$AI$45</c:f>
              <c:strCache>
                <c:ptCount val="1"/>
                <c:pt idx="0">
                  <c:v>平均値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dLbls>
            <c:dLbl>
              <c:idx val="8"/>
              <c:layout>
                <c:manualLayout>
                  <c:x val="-2.9055687856804416E-3"/>
                  <c:y val="-9.3750158595557395E-2"/>
                </c:manualLayout>
              </c:layout>
              <c:showVal val="1"/>
              <c:extLst>
                <c:ext xmlns:c15="http://schemas.microsoft.com/office/drawing/2012/chart" uri="{CE6537A1-D6FC-4f65-9D91-7224C49458BB}"/>
              </c:extLst>
            </c:dLbl>
            <c:numFmt formatCode="#,##0.00_);[Red]\(#,##0.00\)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plus>
              <c:numRef>
                <c:f>'151217 qPCR'!$AJ$46:$AJ$56</c:f>
                <c:numCache>
                  <c:formatCode>General</c:formatCode>
                  <c:ptCount val="11"/>
                  <c:pt idx="0">
                    <c:v>8.2402385069420725E-4</c:v>
                  </c:pt>
                  <c:pt idx="1">
                    <c:v>9.0387271671025192E-4</c:v>
                  </c:pt>
                  <c:pt idx="2">
                    <c:v>6.3648343137849709E-3</c:v>
                  </c:pt>
                  <c:pt idx="3">
                    <c:v>0</c:v>
                  </c:pt>
                  <c:pt idx="4">
                    <c:v>1.9050844370136707E-3</c:v>
                  </c:pt>
                  <c:pt idx="5">
                    <c:v>1.8816952477141498E-2</c:v>
                  </c:pt>
                  <c:pt idx="6">
                    <c:v>6.2243167522394498E-2</c:v>
                  </c:pt>
                  <c:pt idx="7">
                    <c:v>3.6413318615685522E-4</c:v>
                  </c:pt>
                  <c:pt idx="8">
                    <c:v>3.2500752326843352</c:v>
                  </c:pt>
                  <c:pt idx="9">
                    <c:v>5.2911881120284825E-4</c:v>
                  </c:pt>
                  <c:pt idx="10">
                    <c:v>0.35896353973236617</c:v>
                  </c:pt>
                </c:numCache>
              </c:numRef>
            </c:plus>
            <c:minus>
              <c:numRef>
                <c:f>'151217 qPCR'!$AJ$46:$AJ$56</c:f>
                <c:numCache>
                  <c:formatCode>General</c:formatCode>
                  <c:ptCount val="11"/>
                  <c:pt idx="0">
                    <c:v>8.2402385069420725E-4</c:v>
                  </c:pt>
                  <c:pt idx="1">
                    <c:v>9.0387271671025192E-4</c:v>
                  </c:pt>
                  <c:pt idx="2">
                    <c:v>6.3648343137849709E-3</c:v>
                  </c:pt>
                  <c:pt idx="3">
                    <c:v>0</c:v>
                  </c:pt>
                  <c:pt idx="4">
                    <c:v>1.9050844370136707E-3</c:v>
                  </c:pt>
                  <c:pt idx="5">
                    <c:v>1.8816952477141498E-2</c:v>
                  </c:pt>
                  <c:pt idx="6">
                    <c:v>6.2243167522394498E-2</c:v>
                  </c:pt>
                  <c:pt idx="7">
                    <c:v>3.6413318615685522E-4</c:v>
                  </c:pt>
                  <c:pt idx="8">
                    <c:v>3.2500752326843352</c:v>
                  </c:pt>
                  <c:pt idx="9">
                    <c:v>5.2911881120284825E-4</c:v>
                  </c:pt>
                  <c:pt idx="10">
                    <c:v>0.35896353973236617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'151217 qPCR'!$AH$46:$AH$56</c:f>
              <c:strCache>
                <c:ptCount val="11"/>
                <c:pt idx="0">
                  <c:v>HEC1A</c:v>
                </c:pt>
                <c:pt idx="1">
                  <c:v>HEC1</c:v>
                </c:pt>
                <c:pt idx="2">
                  <c:v>HEC50B</c:v>
                </c:pt>
                <c:pt idx="3">
                  <c:v>HEC59</c:v>
                </c:pt>
                <c:pt idx="4">
                  <c:v>HEC151</c:v>
                </c:pt>
                <c:pt idx="5">
                  <c:v>JHUEM3</c:v>
                </c:pt>
                <c:pt idx="6">
                  <c:v>JHUEM7</c:v>
                </c:pt>
                <c:pt idx="7">
                  <c:v>AN3CA</c:v>
                </c:pt>
                <c:pt idx="8">
                  <c:v>EN </c:v>
                </c:pt>
                <c:pt idx="9">
                  <c:v>Ishikawa</c:v>
                </c:pt>
                <c:pt idx="10">
                  <c:v>PA-1</c:v>
                </c:pt>
              </c:strCache>
            </c:strRef>
          </c:cat>
          <c:val>
            <c:numRef>
              <c:f>'151217 qPCR'!$AI$46:$AI$56</c:f>
              <c:numCache>
                <c:formatCode>General</c:formatCode>
                <c:ptCount val="11"/>
                <c:pt idx="0">
                  <c:v>6.1647637448878426E-3</c:v>
                </c:pt>
                <c:pt idx="1">
                  <c:v>7.4007882292294342E-3</c:v>
                </c:pt>
                <c:pt idx="2">
                  <c:v>7.9278961289446934E-2</c:v>
                </c:pt>
                <c:pt idx="3">
                  <c:v>1</c:v>
                </c:pt>
                <c:pt idx="4">
                  <c:v>7.2060617828069847E-3</c:v>
                </c:pt>
                <c:pt idx="5">
                  <c:v>0.11613267109403703</c:v>
                </c:pt>
                <c:pt idx="6">
                  <c:v>2.2403259596514156</c:v>
                </c:pt>
                <c:pt idx="7">
                  <c:v>3.9261916089868634E-3</c:v>
                </c:pt>
                <c:pt idx="8">
                  <c:v>16.967110795330409</c:v>
                </c:pt>
                <c:pt idx="9">
                  <c:v>8.0161244733000549E-3</c:v>
                </c:pt>
                <c:pt idx="10">
                  <c:v>13.585533915581971</c:v>
                </c:pt>
              </c:numCache>
            </c:numRef>
          </c:val>
        </c:ser>
        <c:gapWidth val="219"/>
        <c:overlap val="-27"/>
        <c:axId val="180807552"/>
        <c:axId val="180809088"/>
      </c:barChart>
      <c:catAx>
        <c:axId val="18080755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0809088"/>
        <c:crosses val="autoZero"/>
        <c:auto val="1"/>
        <c:lblAlgn val="ctr"/>
        <c:lblOffset val="100"/>
      </c:catAx>
      <c:valAx>
        <c:axId val="18080908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80807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'160503'!$L$36</c:f>
              <c:strCache>
                <c:ptCount val="1"/>
                <c:pt idx="0">
                  <c:v>Sox2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errBars>
            <c:errBarType val="both"/>
            <c:errValType val="cust"/>
            <c:plus>
              <c:numRef>
                <c:f>'160503'!$L$40:$L$41</c:f>
                <c:numCache>
                  <c:formatCode>General</c:formatCode>
                  <c:ptCount val="2"/>
                  <c:pt idx="0">
                    <c:v>4.0491972914367722E-2</c:v>
                  </c:pt>
                  <c:pt idx="1">
                    <c:v>2.7089960519992722E-2</c:v>
                  </c:pt>
                </c:numCache>
              </c:numRef>
            </c:plus>
            <c:minus>
              <c:numRef>
                <c:f>'160503'!$L$40:$L$41</c:f>
                <c:numCache>
                  <c:formatCode>General</c:formatCode>
                  <c:ptCount val="2"/>
                  <c:pt idx="0">
                    <c:v>4.0491972914367722E-2</c:v>
                  </c:pt>
                  <c:pt idx="1">
                    <c:v>2.7089960519992722E-2</c:v>
                  </c:pt>
                </c:numCache>
              </c:numRef>
            </c:minus>
          </c:errBars>
          <c:cat>
            <c:strRef>
              <c:f>'160503'!$K$37:$K$38</c:f>
              <c:strCache>
                <c:ptCount val="2"/>
                <c:pt idx="0">
                  <c:v>G1</c:v>
                </c:pt>
                <c:pt idx="1">
                  <c:v>G2M</c:v>
                </c:pt>
              </c:strCache>
            </c:strRef>
          </c:cat>
          <c:val>
            <c:numRef>
              <c:f>'160503'!$L$37:$L$38</c:f>
              <c:numCache>
                <c:formatCode>General</c:formatCode>
                <c:ptCount val="2"/>
                <c:pt idx="0">
                  <c:v>1</c:v>
                </c:pt>
                <c:pt idx="1">
                  <c:v>0.8331606839259097</c:v>
                </c:pt>
              </c:numCache>
            </c:numRef>
          </c:val>
        </c:ser>
        <c:overlap val="100"/>
        <c:axId val="182662272"/>
        <c:axId val="182663808"/>
      </c:barChart>
      <c:catAx>
        <c:axId val="182662272"/>
        <c:scaling>
          <c:orientation val="minMax"/>
        </c:scaling>
        <c:axPos val="b"/>
        <c:numFmt formatCode="General" sourceLinked="0"/>
        <c:majorTickMark val="none"/>
        <c:tickLblPos val="nextTo"/>
        <c:crossAx val="182663808"/>
        <c:crosses val="autoZero"/>
        <c:auto val="1"/>
        <c:lblAlgn val="ctr"/>
        <c:lblOffset val="100"/>
      </c:catAx>
      <c:valAx>
        <c:axId val="182663808"/>
        <c:scaling>
          <c:orientation val="minMax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none"/>
        <c:tickLblPos val="nextTo"/>
        <c:txPr>
          <a:bodyPr/>
          <a:lstStyle/>
          <a:p>
            <a:pPr>
              <a:defRPr sz="1200">
                <a:latin typeface="+mj-lt"/>
              </a:defRPr>
            </a:pPr>
            <a:endParaRPr lang="ja-JP"/>
          </a:p>
        </c:txPr>
        <c:crossAx val="182662272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autoTitleDeleted val="1"/>
    <c:plotArea>
      <c:layout>
        <c:manualLayout>
          <c:layoutTarget val="inner"/>
          <c:xMode val="edge"/>
          <c:yMode val="edge"/>
          <c:x val="0.10524272442484404"/>
          <c:y val="5.1400554097404495E-2"/>
          <c:w val="0.71376586042033829"/>
          <c:h val="0.83261956838728501"/>
        </c:manualLayout>
      </c:layout>
      <c:barChart>
        <c:barDir val="col"/>
        <c:grouping val="clustered"/>
        <c:ser>
          <c:idx val="0"/>
          <c:order val="0"/>
          <c:tx>
            <c:strRef>
              <c:f>'Text Report'!$O$52</c:f>
              <c:strCache>
                <c:ptCount val="1"/>
                <c:pt idx="0">
                  <c:v>%input</c:v>
                </c:pt>
              </c:strCache>
            </c:strRef>
          </c:tx>
          <c:spPr>
            <a:solidFill>
              <a:prstClr val="black"/>
            </a:solidFill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'Text Report'!$P$53:$P$54</c:f>
                <c:numCache>
                  <c:formatCode>General</c:formatCode>
                  <c:ptCount val="2"/>
                  <c:pt idx="0">
                    <c:v>9.3269017781955232E-2</c:v>
                  </c:pt>
                  <c:pt idx="1">
                    <c:v>4.5363258612534105</c:v>
                  </c:pt>
                </c:numCache>
              </c:numRef>
            </c:plus>
            <c:minus>
              <c:numRef>
                <c:f>'Text Report'!$P$53:$P$54</c:f>
                <c:numCache>
                  <c:formatCode>General</c:formatCode>
                  <c:ptCount val="2"/>
                  <c:pt idx="0">
                    <c:v>9.3269017781955232E-2</c:v>
                  </c:pt>
                  <c:pt idx="1">
                    <c:v>4.5363258612534105</c:v>
                  </c:pt>
                </c:numCache>
              </c:numRef>
            </c:minus>
          </c:errBars>
          <c:cat>
            <c:strRef>
              <c:f>'Text Report'!$N$53:$N$54</c:f>
              <c:strCache>
                <c:ptCount val="2"/>
                <c:pt idx="0">
                  <c:v>IgG</c:v>
                </c:pt>
                <c:pt idx="1">
                  <c:v>SOX2</c:v>
                </c:pt>
              </c:strCache>
            </c:strRef>
          </c:cat>
          <c:val>
            <c:numRef>
              <c:f>'Text Report'!$O$53:$O$54</c:f>
              <c:numCache>
                <c:formatCode>General</c:formatCode>
                <c:ptCount val="2"/>
                <c:pt idx="0">
                  <c:v>1</c:v>
                </c:pt>
                <c:pt idx="1">
                  <c:v>25.612263139077601</c:v>
                </c:pt>
              </c:numCache>
            </c:numRef>
          </c:val>
        </c:ser>
        <c:axId val="180721536"/>
        <c:axId val="180723072"/>
      </c:barChart>
      <c:catAx>
        <c:axId val="180721536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180723072"/>
        <c:crosses val="autoZero"/>
        <c:auto val="1"/>
        <c:lblAlgn val="ctr"/>
        <c:lblOffset val="100"/>
      </c:catAx>
      <c:valAx>
        <c:axId val="180723072"/>
        <c:scaling>
          <c:orientation val="minMax"/>
          <c:max val="31"/>
          <c:min val="0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180721536"/>
        <c:crosses val="autoZero"/>
        <c:crossBetween val="between"/>
        <c:majorUnit val="10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plotArea>
      <c:layout>
        <c:manualLayout>
          <c:layoutTarget val="inner"/>
          <c:xMode val="edge"/>
          <c:yMode val="edge"/>
          <c:x val="0.121863822254776"/>
          <c:y val="5.1400554097404495E-2"/>
          <c:w val="0.81927278686208571"/>
          <c:h val="0.80374047616611666"/>
        </c:manualLayout>
      </c:layout>
      <c:lineChart>
        <c:grouping val="standard"/>
        <c:ser>
          <c:idx val="1"/>
          <c:order val="0"/>
          <c:tx>
            <c:v>non target</c:v>
          </c:tx>
          <c:spPr>
            <a:ln>
              <a:solidFill>
                <a:prstClr val="black"/>
              </a:solidFill>
            </a:ln>
          </c:spPr>
          <c:marker>
            <c:spPr>
              <a:solidFill>
                <a:prstClr val="black"/>
              </a:solidFill>
              <a:ln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'[150528 JHUEM7(day0).xlsx]150528 JHUEM7(day0)'!$AE$30:$AE$34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5.6624593872182973E-2</c:v>
                  </c:pt>
                  <c:pt idx="2">
                    <c:v>9.6351638267006198E-2</c:v>
                  </c:pt>
                  <c:pt idx="4">
                    <c:v>9.6727646479275245E-2</c:v>
                  </c:pt>
                </c:numCache>
              </c:numRef>
            </c:plus>
            <c:minus>
              <c:numRef>
                <c:f>'[150528 JHUEM7(day0).xlsx]150528 JHUEM7(day0)'!$AE$30:$AE$34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5.6624593872182973E-2</c:v>
                  </c:pt>
                  <c:pt idx="2">
                    <c:v>9.6351638267006198E-2</c:v>
                  </c:pt>
                  <c:pt idx="4">
                    <c:v>9.6727646479275245E-2</c:v>
                  </c:pt>
                </c:numCache>
              </c:numRef>
            </c:minus>
          </c:errBars>
          <c:cat>
            <c:numRef>
              <c:f>'[150528 JHUEM7(day0).xlsx]150528 JHUEM7(day0)'!$AD$35:$AH$35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'[150528 JHUEM7(day0).xlsx]150528 JHUEM7(day0)'!$AD$36:$AH$36</c:f>
              <c:numCache>
                <c:formatCode>General</c:formatCode>
                <c:ptCount val="5"/>
                <c:pt idx="0">
                  <c:v>1</c:v>
                </c:pt>
                <c:pt idx="1">
                  <c:v>1.4397549353301538</c:v>
                </c:pt>
                <c:pt idx="2">
                  <c:v>2.1362321307011567</c:v>
                </c:pt>
                <c:pt idx="4">
                  <c:v>3.0911334240980177</c:v>
                </c:pt>
              </c:numCache>
            </c:numRef>
          </c:val>
        </c:ser>
        <c:ser>
          <c:idx val="3"/>
          <c:order val="1"/>
          <c:tx>
            <c:v>siSOX2-6</c:v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'[150528 JHUEM7(day0).xlsx]150528 JHUEM7(day0)'!$AH$30:$AH$34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8.2242271247936399E-2</c:v>
                  </c:pt>
                  <c:pt idx="2">
                    <c:v>8.6070058704234023E-2</c:v>
                  </c:pt>
                  <c:pt idx="4">
                    <c:v>0.17925452817356793</c:v>
                  </c:pt>
                </c:numCache>
              </c:numRef>
            </c:plus>
            <c:minus>
              <c:numRef>
                <c:f>'[150528 JHUEM7(day0).xlsx]150528 JHUEM7(day0)'!$AH$30:$AH$34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8.2242271247936399E-2</c:v>
                  </c:pt>
                  <c:pt idx="2">
                    <c:v>8.6070058704234023E-2</c:v>
                  </c:pt>
                  <c:pt idx="4">
                    <c:v>0.17925452817356793</c:v>
                  </c:pt>
                </c:numCache>
              </c:numRef>
            </c:minus>
          </c:errBars>
          <c:cat>
            <c:numRef>
              <c:f>'[150528 JHUEM7(day0).xlsx]150528 JHUEM7(day0)'!$AD$35:$AH$35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'[150528 JHUEM7(day0).xlsx]150528 JHUEM7(day0)'!$AD$38:$AH$38</c:f>
              <c:numCache>
                <c:formatCode>General</c:formatCode>
                <c:ptCount val="5"/>
                <c:pt idx="0">
                  <c:v>1</c:v>
                </c:pt>
                <c:pt idx="1">
                  <c:v>1.3530471329931186</c:v>
                </c:pt>
                <c:pt idx="2">
                  <c:v>1.5245421795256926</c:v>
                </c:pt>
                <c:pt idx="4">
                  <c:v>1.2848243770639018</c:v>
                </c:pt>
              </c:numCache>
            </c:numRef>
          </c:val>
        </c:ser>
        <c:ser>
          <c:idx val="4"/>
          <c:order val="2"/>
          <c:tx>
            <c:v>siSOX2-7</c:v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'[150528 JHUEM7(day0).xlsx]150528 JHUEM7(day0)'!$AG$30:$AG$34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6.8023052877060008E-2</c:v>
                  </c:pt>
                  <c:pt idx="2">
                    <c:v>1.0015132294504099E-2</c:v>
                  </c:pt>
                  <c:pt idx="4">
                    <c:v>0.121074017865325</c:v>
                  </c:pt>
                </c:numCache>
              </c:numRef>
            </c:plus>
            <c:minus>
              <c:numRef>
                <c:f>'[150528 JHUEM7(day0).xlsx]150528 JHUEM7(day0)'!$AG$30:$AG$34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6.8023052877060008E-2</c:v>
                  </c:pt>
                  <c:pt idx="2">
                    <c:v>1.0015132294504099E-2</c:v>
                  </c:pt>
                  <c:pt idx="4">
                    <c:v>0.121074017865325</c:v>
                  </c:pt>
                </c:numCache>
              </c:numRef>
            </c:minus>
          </c:errBars>
          <c:cat>
            <c:numRef>
              <c:f>'[150528 JHUEM7(day0).xlsx]150528 JHUEM7(day0)'!$AD$35:$AH$35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'[150528 JHUEM7(day0).xlsx]150528 JHUEM7(day0)'!$AD$39:$AH$39</c:f>
              <c:numCache>
                <c:formatCode>General</c:formatCode>
                <c:ptCount val="5"/>
                <c:pt idx="0">
                  <c:v>1</c:v>
                </c:pt>
                <c:pt idx="1">
                  <c:v>1.4298347107437732</c:v>
                </c:pt>
                <c:pt idx="2">
                  <c:v>1.7499173553718999</c:v>
                </c:pt>
                <c:pt idx="4">
                  <c:v>1.702561983471075</c:v>
                </c:pt>
              </c:numCache>
            </c:numRef>
          </c:val>
        </c:ser>
        <c:marker val="1"/>
        <c:axId val="180746496"/>
        <c:axId val="182562816"/>
      </c:lineChart>
      <c:catAx>
        <c:axId val="180746496"/>
        <c:scaling>
          <c:orientation val="minMax"/>
        </c:scaling>
        <c:axPos val="b"/>
        <c:numFmt formatCode="General" sourceLinked="1"/>
        <c:majorTickMark val="none"/>
        <c:tickLblPos val="nextTo"/>
        <c:crossAx val="182562816"/>
        <c:crosses val="autoZero"/>
        <c:auto val="1"/>
        <c:lblAlgn val="ctr"/>
        <c:lblOffset val="100"/>
      </c:catAx>
      <c:valAx>
        <c:axId val="182562816"/>
        <c:scaling>
          <c:orientation val="minMax"/>
          <c:max val="3.4"/>
          <c:min val="0.60000000000000431"/>
        </c:scaling>
        <c:axPos val="l"/>
        <c:majorGridlines>
          <c:spPr>
            <a:ln>
              <a:solidFill>
                <a:schemeClr val="bg2">
                  <a:lumMod val="90000"/>
                </a:schemeClr>
              </a:solidFill>
            </a:ln>
          </c:spPr>
        </c:majorGridlines>
        <c:numFmt formatCode="General" sourceLinked="1"/>
        <c:majorTickMark val="none"/>
        <c:tickLblPos val="nextTo"/>
        <c:crossAx val="180746496"/>
        <c:crosses val="autoZero"/>
        <c:crossBetween val="between"/>
        <c:majorUnit val="0.4"/>
      </c:valAx>
    </c:plotArea>
    <c:legend>
      <c:legendPos val="r"/>
      <c:layout>
        <c:manualLayout>
          <c:xMode val="edge"/>
          <c:yMode val="edge"/>
          <c:x val="0.15789920804976362"/>
          <c:y val="8.6619524362489056E-2"/>
          <c:w val="0.41780632310453625"/>
          <c:h val="0.211364622214023"/>
        </c:manualLayout>
      </c:layout>
      <c:spPr>
        <a:solidFill>
          <a:schemeClr val="bg1"/>
        </a:solidFill>
      </c:spPr>
      <c:txPr>
        <a:bodyPr/>
        <a:lstStyle/>
        <a:p>
          <a:pPr>
            <a:defRPr sz="700"/>
          </a:pPr>
          <a:endParaRPr lang="ja-JP"/>
        </a:p>
      </c:txPr>
    </c:legend>
    <c:plotVisOnly val="1"/>
    <c:dispBlanksAs val="span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plotArea>
      <c:layout>
        <c:manualLayout>
          <c:layoutTarget val="inner"/>
          <c:xMode val="edge"/>
          <c:yMode val="edge"/>
          <c:x val="9.6463373727705512E-2"/>
          <c:y val="3.5718736922314601E-2"/>
          <c:w val="0.88420383846239303"/>
          <c:h val="0.83442571481758632"/>
        </c:manualLayout>
      </c:layout>
      <c:lineChart>
        <c:grouping val="standard"/>
        <c:ser>
          <c:idx val="0"/>
          <c:order val="0"/>
          <c:tx>
            <c:strRef>
              <c:f>'150713 ENsiSOX2(day0)'!$AD$28</c:f>
              <c:strCache>
                <c:ptCount val="1"/>
                <c:pt idx="0">
                  <c:v>non target②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7"/>
            <c:spPr>
              <a:solidFill>
                <a:schemeClr val="tx1"/>
              </a:solidFill>
              <a:ln w="19050">
                <a:solidFill>
                  <a:prstClr val="black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'150713 ENsiSOX2(day0)'!$AH$29:$AH$33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1.8237227711603101E-2</c:v>
                  </c:pt>
                  <c:pt idx="2">
                    <c:v>1.8237227711603101E-2</c:v>
                  </c:pt>
                  <c:pt idx="4">
                    <c:v>5.2899665764200805E-2</c:v>
                  </c:pt>
                </c:numCache>
              </c:numRef>
            </c:plus>
            <c:minus>
              <c:numRef>
                <c:f>'150713 ENsiSOX2(day0)'!$AH$29:$AH$33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1.8237227711603101E-2</c:v>
                  </c:pt>
                  <c:pt idx="2">
                    <c:v>1.8237227711603101E-2</c:v>
                  </c:pt>
                  <c:pt idx="4">
                    <c:v>5.2899665764200805E-2</c:v>
                  </c:pt>
                </c:numCache>
              </c:numRef>
            </c:minus>
          </c:errBars>
          <c:cat>
            <c:strRef>
              <c:f>'150713 ENsiSOX2(day0)'!$AC$29:$AC$33</c:f>
              <c:strCache>
                <c:ptCount val="5"/>
                <c:pt idx="0">
                  <c:v>day0</c:v>
                </c:pt>
                <c:pt idx="1">
                  <c:v>day1</c:v>
                </c:pt>
                <c:pt idx="2">
                  <c:v>day2</c:v>
                </c:pt>
                <c:pt idx="3">
                  <c:v>day3</c:v>
                </c:pt>
                <c:pt idx="4">
                  <c:v>day4</c:v>
                </c:pt>
              </c:strCache>
            </c:strRef>
          </c:cat>
          <c:val>
            <c:numRef>
              <c:f>'150713 ENsiSOX2(day0)'!$AD$29:$AD$33</c:f>
              <c:numCache>
                <c:formatCode>General</c:formatCode>
                <c:ptCount val="5"/>
                <c:pt idx="0">
                  <c:v>1</c:v>
                </c:pt>
                <c:pt idx="1">
                  <c:v>0.96115540943131905</c:v>
                </c:pt>
                <c:pt idx="2">
                  <c:v>1.3380401784882443</c:v>
                </c:pt>
                <c:pt idx="4">
                  <c:v>1.9784077045706967</c:v>
                </c:pt>
              </c:numCache>
            </c:numRef>
          </c:val>
        </c:ser>
        <c:ser>
          <c:idx val="1"/>
          <c:order val="1"/>
          <c:tx>
            <c:strRef>
              <c:f>'150713 ENsiSOX2(day0)'!$AE$28</c:f>
              <c:strCache>
                <c:ptCount val="1"/>
                <c:pt idx="0">
                  <c:v>siSOX2-6②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circle"/>
            <c:size val="7"/>
            <c:spPr>
              <a:solidFill>
                <a:srgbClr val="0070C0"/>
              </a:solidFill>
              <a:ln>
                <a:solidFill>
                  <a:srgbClr val="0070C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'150713 ENsiSOX2(day0)'!$AJ$29:$AJ$33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2.3365695513189209E-2</c:v>
                  </c:pt>
                  <c:pt idx="2">
                    <c:v>2.3365695513189209E-2</c:v>
                  </c:pt>
                  <c:pt idx="4">
                    <c:v>8.8877726003598514E-2</c:v>
                  </c:pt>
                </c:numCache>
              </c:numRef>
            </c:plus>
            <c:minus>
              <c:numRef>
                <c:f>'150713 ENsiSOX2(day0)'!$AJ$29:$AJ$33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2.3365695513189209E-2</c:v>
                  </c:pt>
                  <c:pt idx="2">
                    <c:v>2.3365695513189209E-2</c:v>
                  </c:pt>
                  <c:pt idx="4">
                    <c:v>8.8877726003598514E-2</c:v>
                  </c:pt>
                </c:numCache>
              </c:numRef>
            </c:minus>
          </c:errBars>
          <c:cat>
            <c:strRef>
              <c:f>'150713 ENsiSOX2(day0)'!$AC$29:$AC$33</c:f>
              <c:strCache>
                <c:ptCount val="5"/>
                <c:pt idx="0">
                  <c:v>day0</c:v>
                </c:pt>
                <c:pt idx="1">
                  <c:v>day1</c:v>
                </c:pt>
                <c:pt idx="2">
                  <c:v>day2</c:v>
                </c:pt>
                <c:pt idx="3">
                  <c:v>day3</c:v>
                </c:pt>
                <c:pt idx="4">
                  <c:v>day4</c:v>
                </c:pt>
              </c:strCache>
            </c:strRef>
          </c:cat>
          <c:val>
            <c:numRef>
              <c:f>'150713 ENsiSOX2(day0)'!$AE$29:$AE$33</c:f>
              <c:numCache>
                <c:formatCode>General</c:formatCode>
                <c:ptCount val="5"/>
                <c:pt idx="0">
                  <c:v>1</c:v>
                </c:pt>
                <c:pt idx="1">
                  <c:v>0.91265107639215948</c:v>
                </c:pt>
                <c:pt idx="2">
                  <c:v>1.087387643642642</c:v>
                </c:pt>
                <c:pt idx="4">
                  <c:v>1.2207980199169899</c:v>
                </c:pt>
              </c:numCache>
            </c:numRef>
          </c:val>
        </c:ser>
        <c:ser>
          <c:idx val="2"/>
          <c:order val="2"/>
          <c:tx>
            <c:strRef>
              <c:f>'150713 ENsiSOX2(day0)'!$AF$28</c:f>
              <c:strCache>
                <c:ptCount val="1"/>
                <c:pt idx="0">
                  <c:v>siSOX2-7②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circ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'150713 ENsiSOX2(day0)'!$AI$29:$AI$33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4.5953976828032615E-2</c:v>
                  </c:pt>
                  <c:pt idx="2">
                    <c:v>4.5953976828032615E-2</c:v>
                  </c:pt>
                  <c:pt idx="4">
                    <c:v>8.4834807483956748E-2</c:v>
                  </c:pt>
                </c:numCache>
              </c:numRef>
            </c:plus>
            <c:minus>
              <c:numRef>
                <c:f>'150713 ENsiSOX2(day0)'!$AI$29:$AI$33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4.5953976828032615E-2</c:v>
                  </c:pt>
                  <c:pt idx="2">
                    <c:v>4.5953976828032615E-2</c:v>
                  </c:pt>
                  <c:pt idx="4">
                    <c:v>8.4834807483956748E-2</c:v>
                  </c:pt>
                </c:numCache>
              </c:numRef>
            </c:minus>
          </c:errBars>
          <c:cat>
            <c:strRef>
              <c:f>'150713 ENsiSOX2(day0)'!$AC$29:$AC$33</c:f>
              <c:strCache>
                <c:ptCount val="5"/>
                <c:pt idx="0">
                  <c:v>day0</c:v>
                </c:pt>
                <c:pt idx="1">
                  <c:v>day1</c:v>
                </c:pt>
                <c:pt idx="2">
                  <c:v>day2</c:v>
                </c:pt>
                <c:pt idx="3">
                  <c:v>day3</c:v>
                </c:pt>
                <c:pt idx="4">
                  <c:v>day4</c:v>
                </c:pt>
              </c:strCache>
            </c:strRef>
          </c:cat>
          <c:val>
            <c:numRef>
              <c:f>'150713 ENsiSOX2(day0)'!$AF$29:$AF$33</c:f>
              <c:numCache>
                <c:formatCode>General</c:formatCode>
                <c:ptCount val="5"/>
                <c:pt idx="0">
                  <c:v>1</c:v>
                </c:pt>
                <c:pt idx="1">
                  <c:v>0.84944894382886504</c:v>
                </c:pt>
                <c:pt idx="2">
                  <c:v>1.0991466851102298</c:v>
                </c:pt>
                <c:pt idx="4">
                  <c:v>1.413718176777528</c:v>
                </c:pt>
              </c:numCache>
            </c:numRef>
          </c:val>
        </c:ser>
        <c:marker val="1"/>
        <c:axId val="184307712"/>
        <c:axId val="184309248"/>
      </c:lineChart>
      <c:catAx>
        <c:axId val="184307712"/>
        <c:scaling>
          <c:orientation val="minMax"/>
        </c:scaling>
        <c:axPos val="b"/>
        <c:numFmt formatCode="General" sourceLinked="0"/>
        <c:majorTickMark val="none"/>
        <c:tickLblPos val="nextTo"/>
        <c:crossAx val="184309248"/>
        <c:crosses val="autoZero"/>
        <c:auto val="1"/>
        <c:lblAlgn val="ctr"/>
        <c:lblOffset val="100"/>
      </c:catAx>
      <c:valAx>
        <c:axId val="184309248"/>
        <c:scaling>
          <c:orientation val="minMax"/>
          <c:max val="2.2000000000000002"/>
          <c:min val="0.8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majorTickMark val="none"/>
        <c:tickLblPos val="nextTo"/>
        <c:crossAx val="184307712"/>
        <c:crosses val="autoZero"/>
        <c:crossBetween val="between"/>
        <c:majorUnit val="0.2"/>
      </c:valAx>
    </c:plotArea>
    <c:legend>
      <c:legendPos val="r"/>
      <c:layout>
        <c:manualLayout>
          <c:xMode val="edge"/>
          <c:yMode val="edge"/>
          <c:x val="0.197175014715297"/>
          <c:y val="0.10608657758621709"/>
          <c:w val="0.50559357170160046"/>
          <c:h val="0.22479150557969108"/>
        </c:manualLayout>
      </c:layout>
      <c:spPr>
        <a:solidFill>
          <a:schemeClr val="bg1"/>
        </a:solidFill>
      </c:spPr>
      <c:txPr>
        <a:bodyPr/>
        <a:lstStyle/>
        <a:p>
          <a:pPr>
            <a:defRPr sz="700"/>
          </a:pPr>
          <a:endParaRPr lang="ja-JP"/>
        </a:p>
      </c:txPr>
    </c:legend>
    <c:plotVisOnly val="1"/>
    <c:dispBlanksAs val="span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7"/>
  <c:chart>
    <c:autoTitleDeleted val="1"/>
    <c:plotArea>
      <c:layout>
        <c:manualLayout>
          <c:layoutTarget val="inner"/>
          <c:xMode val="edge"/>
          <c:yMode val="edge"/>
          <c:x val="0.2405130048763362"/>
          <c:y val="7.6921791649159507E-2"/>
          <c:w val="0.68573752897583296"/>
          <c:h val="0.64009415765511279"/>
        </c:manualLayout>
      </c:layout>
      <c:barChart>
        <c:barDir val="col"/>
        <c:grouping val="clustered"/>
        <c:ser>
          <c:idx val="0"/>
          <c:order val="0"/>
          <c:tx>
            <c:strRef>
              <c:f>'151005-1.XLS'!$F$42</c:f>
              <c:strCache>
                <c:ptCount val="1"/>
                <c:pt idx="0">
                  <c:v>平均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dPt>
            <c:idx val="1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plus>
              <c:numRef>
                <c:f>'151005-1.XLS'!$G$43:$H$43</c:f>
                <c:numCache>
                  <c:formatCode>General</c:formatCode>
                  <c:ptCount val="2"/>
                  <c:pt idx="0">
                    <c:v>0.94467658134058929</c:v>
                  </c:pt>
                  <c:pt idx="1">
                    <c:v>2.5306797959507477</c:v>
                  </c:pt>
                </c:numCache>
              </c:numRef>
            </c:plus>
            <c:minus>
              <c:numRef>
                <c:f>'151005-1.XLS'!$G$43:$H$43</c:f>
                <c:numCache>
                  <c:formatCode>General</c:formatCode>
                  <c:ptCount val="2"/>
                  <c:pt idx="0">
                    <c:v>0.94467658134058929</c:v>
                  </c:pt>
                  <c:pt idx="1">
                    <c:v>2.5306797959507477</c:v>
                  </c:pt>
                </c:numCache>
              </c:numRef>
            </c:minus>
          </c:errBars>
          <c:cat>
            <c:strRef>
              <c:f>'151005-1.XLS'!$G$41:$H$41</c:f>
              <c:strCache>
                <c:ptCount val="2"/>
                <c:pt idx="0">
                  <c:v>non target si </c:v>
                </c:pt>
                <c:pt idx="1">
                  <c:v>siSOX2-7</c:v>
                </c:pt>
              </c:strCache>
            </c:strRef>
          </c:cat>
          <c:val>
            <c:numRef>
              <c:f>'151005-1.XLS'!$G$42:$H$42</c:f>
              <c:numCache>
                <c:formatCode>General</c:formatCode>
                <c:ptCount val="2"/>
                <c:pt idx="0">
                  <c:v>103.71616666666672</c:v>
                </c:pt>
                <c:pt idx="1">
                  <c:v>220.2628243835432</c:v>
                </c:pt>
              </c:numCache>
            </c:numRef>
          </c:val>
        </c:ser>
        <c:axId val="184354304"/>
        <c:axId val="184355840"/>
      </c:barChart>
      <c:catAx>
        <c:axId val="184354304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800"/>
            </a:pPr>
            <a:endParaRPr lang="ja-JP"/>
          </a:p>
        </c:txPr>
        <c:crossAx val="184355840"/>
        <c:crosses val="autoZero"/>
        <c:auto val="1"/>
        <c:lblAlgn val="ctr"/>
        <c:lblOffset val="100"/>
      </c:catAx>
      <c:valAx>
        <c:axId val="184355840"/>
        <c:scaling>
          <c:orientation val="minMax"/>
        </c:scaling>
        <c:axPos val="l"/>
        <c:majorGridlines>
          <c:spPr>
            <a:ln>
              <a:solidFill>
                <a:prstClr val="white">
                  <a:lumMod val="75000"/>
                </a:prstClr>
              </a:solidFill>
            </a:ln>
          </c:spPr>
        </c:majorGridlines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1843543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'160509 HEC sisox2(3)'!$L$49</c:f>
              <c:strCache>
                <c:ptCount val="1"/>
                <c:pt idx="0">
                  <c:v>cdkn1a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dPt>
            <c:idx val="1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plus>
              <c:numRef>
                <c:f>'160509 HEC sisox2(3)'!$L$53:$L$55</c:f>
                <c:numCache>
                  <c:formatCode>General</c:formatCode>
                  <c:ptCount val="3"/>
                  <c:pt idx="0">
                    <c:v>0.10494246830886696</c:v>
                  </c:pt>
                  <c:pt idx="1">
                    <c:v>0.15006408058123824</c:v>
                  </c:pt>
                  <c:pt idx="2">
                    <c:v>0.15180184337087407</c:v>
                  </c:pt>
                </c:numCache>
              </c:numRef>
            </c:plus>
            <c:minus>
              <c:numRef>
                <c:f>'160509 HEC sisox2(3)'!$L$53:$L$55</c:f>
                <c:numCache>
                  <c:formatCode>General</c:formatCode>
                  <c:ptCount val="3"/>
                  <c:pt idx="0">
                    <c:v>0.10494246830886696</c:v>
                  </c:pt>
                  <c:pt idx="1">
                    <c:v>0.15006408058123824</c:v>
                  </c:pt>
                  <c:pt idx="2">
                    <c:v>0.15180184337087407</c:v>
                  </c:pt>
                </c:numCache>
              </c:numRef>
            </c:minus>
          </c:errBars>
          <c:cat>
            <c:strRef>
              <c:f>'160509 HEC sisox2(3)'!$K$50:$K$52</c:f>
              <c:strCache>
                <c:ptCount val="3"/>
                <c:pt idx="0">
                  <c:v>cont</c:v>
                </c:pt>
                <c:pt idx="1">
                  <c:v>si6</c:v>
                </c:pt>
                <c:pt idx="2">
                  <c:v>si7</c:v>
                </c:pt>
              </c:strCache>
            </c:strRef>
          </c:cat>
          <c:val>
            <c:numRef>
              <c:f>'160509 HEC sisox2(3)'!$L$50:$L$52</c:f>
              <c:numCache>
                <c:formatCode>General</c:formatCode>
                <c:ptCount val="3"/>
                <c:pt idx="0">
                  <c:v>1</c:v>
                </c:pt>
                <c:pt idx="1">
                  <c:v>2.8878583910449978</c:v>
                </c:pt>
                <c:pt idx="2">
                  <c:v>1.4207637391289798</c:v>
                </c:pt>
              </c:numCache>
            </c:numRef>
          </c:val>
        </c:ser>
        <c:overlap val="100"/>
        <c:axId val="184591872"/>
        <c:axId val="184593408"/>
      </c:barChart>
      <c:catAx>
        <c:axId val="184591872"/>
        <c:scaling>
          <c:orientation val="minMax"/>
        </c:scaling>
        <c:axPos val="b"/>
        <c:numFmt formatCode="General" sourceLinked="0"/>
        <c:majorTickMark val="none"/>
        <c:tickLblPos val="nextTo"/>
        <c:crossAx val="184593408"/>
        <c:crosses val="autoZero"/>
        <c:auto val="1"/>
        <c:lblAlgn val="ctr"/>
        <c:lblOffset val="100"/>
      </c:catAx>
      <c:valAx>
        <c:axId val="184593408"/>
        <c:scaling>
          <c:orientation val="minMax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1"/>
        <c:majorTickMark val="none"/>
        <c:tickLblPos val="nextTo"/>
        <c:crossAx val="184591872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43" cy="493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474" y="0"/>
            <a:ext cx="2918143" cy="49339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9045C69A-36D9-4295-8E85-E6D62891EC11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89852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418" y="4687253"/>
            <a:ext cx="5387340" cy="4440555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8143" cy="493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474" y="9372792"/>
            <a:ext cx="2918143" cy="493395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03FE3D00-A31B-43E4-ADAE-ED44BB388A93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55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310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465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620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776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931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086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241" algn="l" defTabSz="91431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p53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E3D00-A31B-43E4-ADAE-ED44BB388A9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p53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FE3D00-A31B-43E4-ADAE-ED44BB388A9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5949" y="2812954"/>
            <a:ext cx="10267393" cy="194097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1894" y="5131225"/>
            <a:ext cx="8455502" cy="23140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26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5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7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90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3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3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8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81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7519166" y="725248"/>
            <a:ext cx="5435680" cy="15454457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207932" y="725248"/>
            <a:ext cx="16109912" cy="1545445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4183" y="5818746"/>
            <a:ext cx="10267393" cy="1798443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4183" y="3837941"/>
            <a:ext cx="10267393" cy="198080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2264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52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79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9059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132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358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85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8119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207929" y="4225717"/>
            <a:ext cx="10772798" cy="11953990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2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2182051" y="4225717"/>
            <a:ext cx="10772795" cy="11953990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2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3965" y="362626"/>
            <a:ext cx="10871361" cy="150918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3966" y="2026919"/>
            <a:ext cx="5337117" cy="8447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22647" indent="0">
              <a:buNone/>
              <a:defRPr sz="2200" b="1"/>
            </a:lvl2pPr>
            <a:lvl3pPr marL="1045297" indent="0">
              <a:buNone/>
              <a:defRPr sz="2100" b="1"/>
            </a:lvl3pPr>
            <a:lvl4pPr marL="1567946" indent="0">
              <a:buNone/>
              <a:defRPr sz="1800" b="1"/>
            </a:lvl4pPr>
            <a:lvl5pPr marL="2090594" indent="0">
              <a:buNone/>
              <a:defRPr sz="1800" b="1"/>
            </a:lvl5pPr>
            <a:lvl6pPr marL="2613243" indent="0">
              <a:buNone/>
              <a:defRPr sz="1800" b="1"/>
            </a:lvl6pPr>
            <a:lvl7pPr marL="3135891" indent="0">
              <a:buNone/>
              <a:defRPr sz="1800" b="1"/>
            </a:lvl7pPr>
            <a:lvl8pPr marL="3658540" indent="0">
              <a:buNone/>
              <a:defRPr sz="1800" b="1"/>
            </a:lvl8pPr>
            <a:lvl9pPr marL="41811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3966" y="2871644"/>
            <a:ext cx="5337117" cy="52171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36110" y="2026919"/>
            <a:ext cx="5339212" cy="844723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22647" indent="0">
              <a:buNone/>
              <a:defRPr sz="2200" b="1"/>
            </a:lvl2pPr>
            <a:lvl3pPr marL="1045297" indent="0">
              <a:buNone/>
              <a:defRPr sz="2100" b="1"/>
            </a:lvl3pPr>
            <a:lvl4pPr marL="1567946" indent="0">
              <a:buNone/>
              <a:defRPr sz="1800" b="1"/>
            </a:lvl4pPr>
            <a:lvl5pPr marL="2090594" indent="0">
              <a:buNone/>
              <a:defRPr sz="1800" b="1"/>
            </a:lvl5pPr>
            <a:lvl6pPr marL="2613243" indent="0">
              <a:buNone/>
              <a:defRPr sz="1800" b="1"/>
            </a:lvl6pPr>
            <a:lvl7pPr marL="3135891" indent="0">
              <a:buNone/>
              <a:defRPr sz="1800" b="1"/>
            </a:lvl7pPr>
            <a:lvl8pPr marL="3658540" indent="0">
              <a:buNone/>
              <a:defRPr sz="1800" b="1"/>
            </a:lvl8pPr>
            <a:lvl9pPr marL="4181190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36110" y="2871644"/>
            <a:ext cx="5339212" cy="52171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3966" y="360530"/>
            <a:ext cx="3974003" cy="153433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22668" y="360532"/>
            <a:ext cx="6752658" cy="772827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3966" y="1894865"/>
            <a:ext cx="3974003" cy="6193941"/>
          </a:xfrm>
        </p:spPr>
        <p:txBody>
          <a:bodyPr/>
          <a:lstStyle>
            <a:lvl1pPr marL="0" indent="0">
              <a:buNone/>
              <a:defRPr sz="1600"/>
            </a:lvl1pPr>
            <a:lvl2pPr marL="522647" indent="0">
              <a:buNone/>
              <a:defRPr sz="1500"/>
            </a:lvl2pPr>
            <a:lvl3pPr marL="1045297" indent="0">
              <a:buNone/>
              <a:defRPr sz="1100"/>
            </a:lvl3pPr>
            <a:lvl4pPr marL="1567946" indent="0">
              <a:buNone/>
              <a:defRPr sz="1100"/>
            </a:lvl4pPr>
            <a:lvl5pPr marL="2090594" indent="0">
              <a:buNone/>
              <a:defRPr sz="1100"/>
            </a:lvl5pPr>
            <a:lvl6pPr marL="2613243" indent="0">
              <a:buNone/>
              <a:defRPr sz="1100"/>
            </a:lvl6pPr>
            <a:lvl7pPr marL="3135891" indent="0">
              <a:buNone/>
              <a:defRPr sz="1100"/>
            </a:lvl7pPr>
            <a:lvl8pPr marL="3658540" indent="0">
              <a:buNone/>
              <a:defRPr sz="1100"/>
            </a:lvl8pPr>
            <a:lvl9pPr marL="4181190" indent="0">
              <a:buNone/>
              <a:defRPr sz="1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67628" y="6338573"/>
            <a:ext cx="7247573" cy="74830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67628" y="809093"/>
            <a:ext cx="7247573" cy="5433060"/>
          </a:xfrm>
        </p:spPr>
        <p:txBody>
          <a:bodyPr/>
          <a:lstStyle>
            <a:lvl1pPr marL="0" indent="0">
              <a:buNone/>
              <a:defRPr sz="3700"/>
            </a:lvl1pPr>
            <a:lvl2pPr marL="522647" indent="0">
              <a:buNone/>
              <a:defRPr sz="3200"/>
            </a:lvl2pPr>
            <a:lvl3pPr marL="1045297" indent="0">
              <a:buNone/>
              <a:defRPr sz="2600"/>
            </a:lvl3pPr>
            <a:lvl4pPr marL="1567946" indent="0">
              <a:buNone/>
              <a:defRPr sz="2200"/>
            </a:lvl4pPr>
            <a:lvl5pPr marL="2090594" indent="0">
              <a:buNone/>
              <a:defRPr sz="2200"/>
            </a:lvl5pPr>
            <a:lvl6pPr marL="2613243" indent="0">
              <a:buNone/>
              <a:defRPr sz="2200"/>
            </a:lvl6pPr>
            <a:lvl7pPr marL="3135891" indent="0">
              <a:buNone/>
              <a:defRPr sz="2200"/>
            </a:lvl7pPr>
            <a:lvl8pPr marL="3658540" indent="0">
              <a:buNone/>
              <a:defRPr sz="2200"/>
            </a:lvl8pPr>
            <a:lvl9pPr marL="4181190" indent="0">
              <a:buNone/>
              <a:defRPr sz="2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67628" y="7086876"/>
            <a:ext cx="7247573" cy="1062715"/>
          </a:xfrm>
        </p:spPr>
        <p:txBody>
          <a:bodyPr/>
          <a:lstStyle>
            <a:lvl1pPr marL="0" indent="0">
              <a:buNone/>
              <a:defRPr sz="1600"/>
            </a:lvl1pPr>
            <a:lvl2pPr marL="522647" indent="0">
              <a:buNone/>
              <a:defRPr sz="1500"/>
            </a:lvl2pPr>
            <a:lvl3pPr marL="1045297" indent="0">
              <a:buNone/>
              <a:defRPr sz="1100"/>
            </a:lvl3pPr>
            <a:lvl4pPr marL="1567946" indent="0">
              <a:buNone/>
              <a:defRPr sz="1100"/>
            </a:lvl4pPr>
            <a:lvl5pPr marL="2090594" indent="0">
              <a:buNone/>
              <a:defRPr sz="1100"/>
            </a:lvl5pPr>
            <a:lvl6pPr marL="2613243" indent="0">
              <a:buNone/>
              <a:defRPr sz="1100"/>
            </a:lvl6pPr>
            <a:lvl7pPr marL="3135891" indent="0">
              <a:buNone/>
              <a:defRPr sz="1100"/>
            </a:lvl7pPr>
            <a:lvl8pPr marL="3658540" indent="0">
              <a:buNone/>
              <a:defRPr sz="1100"/>
            </a:lvl8pPr>
            <a:lvl9pPr marL="4181190" indent="0">
              <a:buNone/>
              <a:defRPr sz="1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3965" y="362626"/>
            <a:ext cx="10871361" cy="1509185"/>
          </a:xfrm>
          <a:prstGeom prst="rect">
            <a:avLst/>
          </a:prstGeom>
        </p:spPr>
        <p:txBody>
          <a:bodyPr vert="horz" lIns="104529" tIns="52265" rIns="104529" bIns="52265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3965" y="2112860"/>
            <a:ext cx="10871361" cy="5975947"/>
          </a:xfrm>
          <a:prstGeom prst="rect">
            <a:avLst/>
          </a:prstGeom>
        </p:spPr>
        <p:txBody>
          <a:bodyPr vert="horz" lIns="104529" tIns="52265" rIns="104529" bIns="5226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3968" y="8392739"/>
            <a:ext cx="2818501" cy="482102"/>
          </a:xfrm>
          <a:prstGeom prst="rect">
            <a:avLst/>
          </a:prstGeom>
        </p:spPr>
        <p:txBody>
          <a:bodyPr vert="horz" lIns="104529" tIns="52265" rIns="104529" bIns="5226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CEB93-2AD2-4EBC-B4ED-200B4C2858B6}" type="datetimeFigureOut">
              <a:rPr kumimoji="1" lang="ja-JP" altLang="en-US" smtClean="0"/>
              <a:pPr/>
              <a:t>2017/4/7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27093" y="8392739"/>
            <a:ext cx="3825108" cy="482102"/>
          </a:xfrm>
          <a:prstGeom prst="rect">
            <a:avLst/>
          </a:prstGeom>
        </p:spPr>
        <p:txBody>
          <a:bodyPr vert="horz" lIns="104529" tIns="52265" rIns="104529" bIns="5226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656827" y="8392739"/>
            <a:ext cx="2818501" cy="482102"/>
          </a:xfrm>
          <a:prstGeom prst="rect">
            <a:avLst/>
          </a:prstGeom>
        </p:spPr>
        <p:txBody>
          <a:bodyPr vert="horz" lIns="104529" tIns="52265" rIns="104529" bIns="5226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6176F-C2E4-41FD-B645-2001BDFCE115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529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986" indent="-391986" algn="l" defTabSz="1045297" rtl="0" eaLnBrk="1" latinLnBrk="0" hangingPunct="1">
        <a:spcBef>
          <a:spcPct val="20000"/>
        </a:spcBef>
        <a:buFont typeface="Arial" pitchFamily="34" charset="0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9304" indent="-326655" algn="l" defTabSz="1045297" rtl="0" eaLnBrk="1" latinLnBrk="0" hangingPunct="1">
        <a:spcBef>
          <a:spcPct val="20000"/>
        </a:spcBef>
        <a:buFont typeface="Arial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621" indent="-261324" algn="l" defTabSz="1045297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829270" indent="-261324" algn="l" defTabSz="1045297" rtl="0" eaLnBrk="1" latinLnBrk="0" hangingPunct="1">
        <a:spcBef>
          <a:spcPct val="20000"/>
        </a:spcBef>
        <a:buFont typeface="Arial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351918" indent="-261324" algn="l" defTabSz="1045297" rtl="0" eaLnBrk="1" latinLnBrk="0" hangingPunct="1">
        <a:spcBef>
          <a:spcPct val="20000"/>
        </a:spcBef>
        <a:buFont typeface="Arial" pitchFamily="34" charset="0"/>
        <a:buChar char="»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74567" indent="-261324" algn="l" defTabSz="1045297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97215" indent="-261324" algn="l" defTabSz="1045297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919865" indent="-261324" algn="l" defTabSz="1045297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42513" indent="-261324" algn="l" defTabSz="1045297" rtl="0" eaLnBrk="1" latinLnBrk="0" hangingPunct="1">
        <a:spcBef>
          <a:spcPct val="20000"/>
        </a:spcBef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2647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5297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7946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90594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3243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35891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8540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81190" algn="l" defTabSz="104529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18" Type="http://schemas.openxmlformats.org/officeDocument/2006/relationships/image" Target="../media/image20.jpeg"/><Relationship Id="rId26" Type="http://schemas.openxmlformats.org/officeDocument/2006/relationships/image" Target="../media/image28.jpeg"/><Relationship Id="rId3" Type="http://schemas.openxmlformats.org/officeDocument/2006/relationships/image" Target="../media/image5.tiff"/><Relationship Id="rId21" Type="http://schemas.openxmlformats.org/officeDocument/2006/relationships/image" Target="../media/image23.tiff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5" Type="http://schemas.openxmlformats.org/officeDocument/2006/relationships/image" Target="../media/image27.png"/><Relationship Id="rId2" Type="http://schemas.openxmlformats.org/officeDocument/2006/relationships/chart" Target="../charts/chart1.xml"/><Relationship Id="rId16" Type="http://schemas.openxmlformats.org/officeDocument/2006/relationships/image" Target="../media/image18.jpeg"/><Relationship Id="rId20" Type="http://schemas.openxmlformats.org/officeDocument/2006/relationships/image" Target="../media/image22.png"/><Relationship Id="rId29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tiff"/><Relationship Id="rId11" Type="http://schemas.openxmlformats.org/officeDocument/2006/relationships/image" Target="../media/image13.jpeg"/><Relationship Id="rId24" Type="http://schemas.openxmlformats.org/officeDocument/2006/relationships/image" Target="../media/image26.png"/><Relationship Id="rId5" Type="http://schemas.openxmlformats.org/officeDocument/2006/relationships/image" Target="../media/image7.tiff"/><Relationship Id="rId15" Type="http://schemas.openxmlformats.org/officeDocument/2006/relationships/image" Target="../media/image17.jpeg"/><Relationship Id="rId23" Type="http://schemas.openxmlformats.org/officeDocument/2006/relationships/image" Target="../media/image25.png"/><Relationship Id="rId28" Type="http://schemas.microsoft.com/office/2007/relationships/hdphoto" Target="../media/hdphoto1.wdp"/><Relationship Id="rId10" Type="http://schemas.openxmlformats.org/officeDocument/2006/relationships/image" Target="../media/image12.jpeg"/><Relationship Id="rId19" Type="http://schemas.openxmlformats.org/officeDocument/2006/relationships/image" Target="../media/image21.png"/><Relationship Id="rId4" Type="http://schemas.openxmlformats.org/officeDocument/2006/relationships/image" Target="../media/image6.tiff"/><Relationship Id="rId9" Type="http://schemas.openxmlformats.org/officeDocument/2006/relationships/image" Target="../media/image11.jpeg"/><Relationship Id="rId14" Type="http://schemas.openxmlformats.org/officeDocument/2006/relationships/image" Target="../media/image16.jpeg"/><Relationship Id="rId22" Type="http://schemas.openxmlformats.org/officeDocument/2006/relationships/image" Target="../media/image24.tiff"/><Relationship Id="rId27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chart" Target="../charts/chart4.xml"/><Relationship Id="rId7" Type="http://schemas.openxmlformats.org/officeDocument/2006/relationships/image" Target="../media/image31.jpeg"/><Relationship Id="rId12" Type="http://schemas.openxmlformats.org/officeDocument/2006/relationships/chart" Target="../charts/chart7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chart" Target="../charts/chart6.xml"/><Relationship Id="rId10" Type="http://schemas.openxmlformats.org/officeDocument/2006/relationships/image" Target="../media/image34.jpeg"/><Relationship Id="rId4" Type="http://schemas.openxmlformats.org/officeDocument/2006/relationships/chart" Target="../charts/chart5.xml"/><Relationship Id="rId9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08931" y="2881888"/>
            <a:ext cx="3954172" cy="236574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855908" y="356656"/>
            <a:ext cx="529294" cy="41549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(d)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4096622"/>
              </p:ext>
            </p:extLst>
          </p:nvPr>
        </p:nvGraphicFramePr>
        <p:xfrm>
          <a:off x="6471692" y="3159398"/>
          <a:ext cx="4023420" cy="13716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46809"/>
                <a:gridCol w="1068460"/>
                <a:gridCol w="1068460"/>
                <a:gridCol w="1139691"/>
              </a:tblGrid>
              <a:tr h="259229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All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(n=258)</a:t>
                      </a:r>
                      <a:endParaRPr kumimoji="1" lang="ja-JP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SOX2</a:t>
                      </a:r>
                      <a:r>
                        <a:rPr kumimoji="1" lang="en-US" altLang="ja-JP" sz="1200" b="0" baseline="0" dirty="0" smtClean="0"/>
                        <a:t> Positive</a:t>
                      </a:r>
                    </a:p>
                    <a:p>
                      <a:pPr algn="ctr"/>
                      <a:r>
                        <a:rPr kumimoji="1" lang="en-US" altLang="ja-JP" sz="1200" b="0" baseline="0" dirty="0" smtClean="0"/>
                        <a:t>(n= 44)</a:t>
                      </a:r>
                      <a:endParaRPr kumimoji="1" lang="ja-JP" altLang="en-US" sz="1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SOX2 Negative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(n= 214)</a:t>
                      </a:r>
                      <a:endParaRPr kumimoji="1" lang="ja-JP" altLang="en-US" sz="1200" b="0" dirty="0"/>
                    </a:p>
                  </a:txBody>
                  <a:tcPr anchor="ctr"/>
                </a:tc>
              </a:tr>
              <a:tr h="2592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p53 Positive</a:t>
                      </a:r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13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(5.0</a:t>
                      </a:r>
                      <a:r>
                        <a:rPr kumimoji="1" lang="en-US" altLang="ja-JP" sz="1200" baseline="0" dirty="0" smtClean="0"/>
                        <a:t> %)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3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(6.8 %)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10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(4.7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%)</a:t>
                      </a:r>
                      <a:endParaRPr kumimoji="1" lang="ja-JP" altLang="en-US" sz="1200" dirty="0"/>
                    </a:p>
                  </a:txBody>
                  <a:tcPr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25922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p53 Negative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245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(95.0 %)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31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(93.2 %)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204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(95.3 %)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8703941" y="4603006"/>
            <a:ext cx="1780733" cy="276991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r"/>
            <a:r>
              <a:rPr lang="en-US" altLang="ja-JP" sz="1200" dirty="0" smtClean="0"/>
              <a:t>N.S.</a:t>
            </a:r>
            <a:endParaRPr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775948" y="74095"/>
            <a:ext cx="3212271" cy="276991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ja-JP" sz="1200" b="1" dirty="0" err="1" smtClean="0">
                <a:latin typeface="Helvetica"/>
                <a:cs typeface="Helvetica"/>
              </a:rPr>
              <a:t>Yamawaki</a:t>
            </a:r>
            <a:r>
              <a:rPr lang="en-US" altLang="ja-JP" sz="1200" b="1" dirty="0" smtClean="0">
                <a:latin typeface="Helvetica"/>
                <a:cs typeface="Helvetica"/>
              </a:rPr>
              <a:t> et al. Supplementary Figure S1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55908" y="2705931"/>
            <a:ext cx="615784" cy="41549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(e)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79338487"/>
              </p:ext>
            </p:extLst>
          </p:nvPr>
        </p:nvGraphicFramePr>
        <p:xfrm>
          <a:off x="6452226" y="5577650"/>
          <a:ext cx="4032447" cy="13716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792088"/>
                <a:gridCol w="1008112"/>
                <a:gridCol w="1091520"/>
                <a:gridCol w="1140727"/>
              </a:tblGrid>
              <a:tr h="354563">
                <a:tc>
                  <a:txBody>
                    <a:bodyPr/>
                    <a:lstStyle/>
                    <a:p>
                      <a:pPr algn="ctr"/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All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(n=25)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SOX2</a:t>
                      </a:r>
                      <a:r>
                        <a:rPr kumimoji="1" lang="en-US" altLang="ja-JP" sz="1200" b="0" baseline="0" dirty="0" smtClean="0"/>
                        <a:t> Positive</a:t>
                      </a:r>
                    </a:p>
                    <a:p>
                      <a:pPr algn="ctr"/>
                      <a:r>
                        <a:rPr kumimoji="1" lang="en-US" altLang="ja-JP" sz="1200" b="0" baseline="0" dirty="0" smtClean="0"/>
                        <a:t>(n= 16)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SOX2 Negative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(n= 9)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545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p53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Positive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4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(16.0 %)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2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(12.5 %)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2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(22.2</a:t>
                      </a:r>
                      <a:r>
                        <a:rPr kumimoji="1" lang="en-US" altLang="ja-JP" sz="1200" b="0" baseline="0" dirty="0" smtClean="0"/>
                        <a:t> </a:t>
                      </a:r>
                      <a:r>
                        <a:rPr kumimoji="1" lang="en-US" altLang="ja-JP" sz="1200" b="0" dirty="0" smtClean="0"/>
                        <a:t>%)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35456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baseline="0" dirty="0" smtClean="0"/>
                        <a:t>p53</a:t>
                      </a:r>
                    </a:p>
                    <a:p>
                      <a:pPr algn="ctr"/>
                      <a:r>
                        <a:rPr kumimoji="1" lang="en-US" altLang="ja-JP" sz="1200" b="0" baseline="0" dirty="0" smtClean="0"/>
                        <a:t>Negative</a:t>
                      </a:r>
                      <a:endParaRPr kumimoji="1" lang="en-US" altLang="ja-JP" sz="1200" b="0" dirty="0" smtClean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21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(84.0 %)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14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(87.5 %)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0" dirty="0" smtClean="0"/>
                        <a:t>7</a:t>
                      </a:r>
                    </a:p>
                    <a:p>
                      <a:pPr algn="ctr"/>
                      <a:r>
                        <a:rPr kumimoji="1" lang="en-US" altLang="ja-JP" sz="1200" b="0" dirty="0" smtClean="0"/>
                        <a:t>(77.8 %)</a:t>
                      </a:r>
                      <a:endParaRPr kumimoji="1" lang="ja-JP" altLang="en-US" sz="1200" b="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8468450" y="6990426"/>
            <a:ext cx="2016224" cy="27699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r"/>
            <a:r>
              <a:rPr lang="en-US" altLang="ja-JP" sz="1200" dirty="0" smtClean="0"/>
              <a:t>N.S.</a:t>
            </a:r>
            <a:endParaRPr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855908" y="5091034"/>
            <a:ext cx="453952" cy="41549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(f)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pic>
        <p:nvPicPr>
          <p:cNvPr id="1026" name="Picture 2" descr="C:\Users\tatsuya\Dropbox\Ishiguro,Yamawaki 共有用フォルダ\161228 p53,Ki67 photo\p53 50%- 13-3401 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07645" y="807504"/>
            <a:ext cx="2016223" cy="15121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7" name="Picture 3" descr="C:\Users\tatsuya\Dropbox\Ishiguro,Yamawaki 共有用フォルダ\161228 p53,Ki67 photo\p53 neg 11-04649 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45941" y="824504"/>
            <a:ext cx="2016223" cy="15121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6" name="正方形/長方形 25"/>
          <p:cNvSpPr/>
          <p:nvPr/>
        </p:nvSpPr>
        <p:spPr>
          <a:xfrm>
            <a:off x="8530364" y="2005526"/>
            <a:ext cx="864097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 smtClean="0">
                <a:solidFill>
                  <a:schemeClr val="tx1"/>
                </a:solidFill>
              </a:rPr>
              <a:t>Positive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355683" y="2007271"/>
            <a:ext cx="792088" cy="4320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 smtClean="0">
                <a:solidFill>
                  <a:schemeClr val="tx1"/>
                </a:solidFill>
              </a:rPr>
              <a:t>N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egative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609557" y="7588364"/>
            <a:ext cx="10864180" cy="1384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Supplementary Figure S1. Comparison of SOX2 and p53 expression in endometrial cancer.</a:t>
            </a:r>
            <a:endParaRPr lang="en-US" altLang="ja-JP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(a)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Distribution of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SOX2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 expression in early (FIGO stages I and II; n = 210) and advanced (stages III and IV; n = 31) stages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of endometrial cancer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 (n = 241).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(b, c)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 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Kaplan-Meier analyses of progression-free survival 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(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b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) 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and overall survival 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(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c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) 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in patients suffering from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 stage I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 endometri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al cancer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.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 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The patients were stratified into 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SOX2-positive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 (red lines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, n = 33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) and 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SOX2-negative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 (blue lines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, n = 168</a:t>
            </a:r>
            <a:r>
              <a:rPr lang="de-DE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) groups.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(d)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Representative immunostaining images for p53-negative (left) and p53-positive (right) cases. Scale bars: 100 </a:t>
            </a:r>
            <a:r>
              <a:rPr lang="en-US" altLang="ja-JP" sz="1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μm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(e, f)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Distribution of p53 expression in SOX2-positive and SOX2-negative endometrial cancer of all cases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(e,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n=258), and pathologically high-grade cases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(f,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n=25). </a:t>
            </a:r>
            <a:endParaRPr lang="ja-JP" altLang="ja-JP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defTabSz="91431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 </a:t>
            </a:r>
            <a:endParaRPr lang="en-US" altLang="ja-JP" sz="1800" dirty="0" smtClean="0">
              <a:solidFill>
                <a:srgbClr val="FF0000"/>
              </a:solidFill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135398" y="356656"/>
            <a:ext cx="513264" cy="41549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(a)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aphicFrame>
        <p:nvGraphicFramePr>
          <p:cNvPr id="32" name="表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3036507"/>
              </p:ext>
            </p:extLst>
          </p:nvPr>
        </p:nvGraphicFramePr>
        <p:xfrm>
          <a:off x="1802042" y="827919"/>
          <a:ext cx="3168353" cy="12852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2088"/>
                <a:gridCol w="936104"/>
                <a:gridCol w="1440161"/>
              </a:tblGrid>
              <a:tr h="370841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Early (I &amp; II)</a:t>
                      </a:r>
                      <a:endParaRPr kumimoji="1" lang="ja-JP" altLang="en-US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Advanced (III &amp; IV)</a:t>
                      </a:r>
                      <a:endParaRPr kumimoji="1" lang="ja-JP" altLang="en-US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Positive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35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(16.7%)</a:t>
                      </a:r>
                      <a:endParaRPr kumimoji="1" lang="ja-JP" altLang="en-US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8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(22.2%)</a:t>
                      </a:r>
                      <a:endParaRPr kumimoji="1" lang="ja-JP" altLang="en-US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71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Negative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175 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(83.3%)</a:t>
                      </a:r>
                      <a:endParaRPr kumimoji="1" lang="ja-JP" altLang="en-US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23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(77.8%)</a:t>
                      </a:r>
                      <a:endParaRPr kumimoji="1" lang="ja-JP" altLang="en-US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" name="テキスト ボックス 32"/>
          <p:cNvSpPr txBox="1"/>
          <p:nvPr/>
        </p:nvSpPr>
        <p:spPr>
          <a:xfrm>
            <a:off x="2954170" y="2124064"/>
            <a:ext cx="2016224" cy="27699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r"/>
            <a:r>
              <a:rPr lang="en-US" altLang="ja-JP" sz="1200" dirty="0" smtClean="0"/>
              <a:t>N.S.</a:t>
            </a:r>
            <a:endParaRPr lang="ja-JP" altLang="en-US" sz="12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135398" y="5091034"/>
            <a:ext cx="513264" cy="41549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(c)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135398" y="2705931"/>
            <a:ext cx="529294" cy="41549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(b)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43" name="サブタイトル 2"/>
          <p:cNvSpPr txBox="1">
            <a:spLocks/>
          </p:cNvSpPr>
          <p:nvPr/>
        </p:nvSpPr>
        <p:spPr>
          <a:xfrm>
            <a:off x="4400453" y="5832668"/>
            <a:ext cx="695331" cy="209747"/>
          </a:xfrm>
          <a:prstGeom prst="rect">
            <a:avLst/>
          </a:prstGeom>
        </p:spPr>
        <p:txBody>
          <a:bodyPr vert="horz" lIns="91431" tIns="45716" rIns="91431" bIns="45716" rtlCol="0">
            <a:noAutofit/>
          </a:bodyPr>
          <a:lstStyle/>
          <a:p>
            <a:pPr algn="ctr" defTabSz="457155">
              <a:spcBef>
                <a:spcPct val="20000"/>
              </a:spcBef>
              <a:defRPr/>
            </a:pPr>
            <a:r>
              <a:rPr lang="en-US" altLang="ja-JP" sz="1200" dirty="0" smtClean="0"/>
              <a:t>N.S.</a:t>
            </a:r>
            <a:endParaRPr lang="ja-JP" altLang="en-US" sz="1200" dirty="0" smtClean="0"/>
          </a:p>
        </p:txBody>
      </p:sp>
      <p:sp>
        <p:nvSpPr>
          <p:cNvPr id="44" name="サブタイトル 2"/>
          <p:cNvSpPr txBox="1">
            <a:spLocks/>
          </p:cNvSpPr>
          <p:nvPr/>
        </p:nvSpPr>
        <p:spPr>
          <a:xfrm>
            <a:off x="3919492" y="3257300"/>
            <a:ext cx="1591396" cy="713015"/>
          </a:xfrm>
          <a:prstGeom prst="rect">
            <a:avLst/>
          </a:prstGeom>
        </p:spPr>
        <p:txBody>
          <a:bodyPr vert="horz" lIns="91431" tIns="45716" rIns="91431" bIns="45716" rtlCol="0">
            <a:normAutofit lnSpcReduction="10000"/>
          </a:bodyPr>
          <a:lstStyle/>
          <a:p>
            <a:pPr algn="ctr" defTabSz="457155">
              <a:spcBef>
                <a:spcPct val="20000"/>
              </a:spcBef>
              <a:defRPr/>
            </a:pPr>
            <a:r>
              <a:rPr lang="en-US" altLang="ja-JP" sz="1200" dirty="0" smtClean="0"/>
              <a:t>p=0.0049</a:t>
            </a:r>
          </a:p>
          <a:p>
            <a:pPr algn="ctr" defTabSz="457155">
              <a:spcBef>
                <a:spcPct val="20000"/>
              </a:spcBef>
              <a:defRPr/>
            </a:pPr>
            <a:r>
              <a:rPr lang="en-US" altLang="ja-JP" sz="1200" dirty="0" smtClean="0"/>
              <a:t>HR 4.670</a:t>
            </a:r>
          </a:p>
          <a:p>
            <a:pPr algn="ctr" defTabSz="457155">
              <a:spcBef>
                <a:spcPct val="20000"/>
              </a:spcBef>
              <a:defRPr/>
            </a:pPr>
            <a:r>
              <a:rPr lang="en-US" altLang="ja-JP" sz="1200" dirty="0" smtClean="0"/>
              <a:t>(95%CI = 2.048-55.75)</a:t>
            </a:r>
            <a:endParaRPr lang="ja-JP" altLang="en-US" sz="1200" dirty="0" smtClean="0"/>
          </a:p>
        </p:txBody>
      </p:sp>
      <p:pic>
        <p:nvPicPr>
          <p:cNvPr id="45" name="図 4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44927" y="5333111"/>
            <a:ext cx="3861607" cy="2290783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8189651" y="3045001"/>
            <a:ext cx="45719" cy="1558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8189651" y="5485106"/>
            <a:ext cx="45719" cy="15580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847956" y="135062"/>
            <a:ext cx="3212271" cy="276991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ja-JP" sz="1200" b="1" dirty="0" err="1" smtClean="0">
                <a:latin typeface="Helvetica"/>
                <a:cs typeface="Helvetica"/>
              </a:rPr>
              <a:t>Yamawaki</a:t>
            </a:r>
            <a:r>
              <a:rPr lang="en-US" altLang="ja-JP" sz="1200" b="1" dirty="0" smtClean="0">
                <a:latin typeface="Helvetica"/>
                <a:cs typeface="Helvetica"/>
              </a:rPr>
              <a:t> et al. Supplementary Figure S2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031532" y="573110"/>
            <a:ext cx="513264" cy="415490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(c)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4988" y="573110"/>
            <a:ext cx="576064" cy="41549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(a)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01148" y="2983545"/>
            <a:ext cx="2421414" cy="323157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ja-JP" sz="1500" dirty="0" smtClean="0"/>
              <a:t>Endometrial cancer cell lines</a:t>
            </a:r>
            <a:endParaRPr lang="ja-JP" altLang="en-US" sz="1500" dirty="0"/>
          </a:p>
        </p:txBody>
      </p:sp>
      <p:cxnSp>
        <p:nvCxnSpPr>
          <p:cNvPr id="6" name="直線コネクタ 5"/>
          <p:cNvCxnSpPr/>
          <p:nvPr/>
        </p:nvCxnSpPr>
        <p:spPr>
          <a:xfrm>
            <a:off x="927075" y="2983545"/>
            <a:ext cx="3456384" cy="87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グラフ 6"/>
          <p:cNvGraphicFramePr>
            <a:graphicFrameLocks/>
          </p:cNvGraphicFramePr>
          <p:nvPr>
            <p:extLst/>
          </p:nvPr>
        </p:nvGraphicFramePr>
        <p:xfrm>
          <a:off x="729147" y="870434"/>
          <a:ext cx="4248472" cy="2167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/>
          <p:cNvSpPr txBox="1"/>
          <p:nvPr/>
        </p:nvSpPr>
        <p:spPr>
          <a:xfrm rot="16200000">
            <a:off x="-287572" y="1611713"/>
            <a:ext cx="1800200" cy="461657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altLang="ja-JP" sz="1200" i="1" dirty="0" smtClean="0"/>
              <a:t>SOX2 </a:t>
            </a:r>
            <a:r>
              <a:rPr lang="en-US" altLang="ja-JP" sz="1200" dirty="0" smtClean="0"/>
              <a:t>mRNA expression</a:t>
            </a:r>
          </a:p>
          <a:p>
            <a:pPr algn="ctr"/>
            <a:r>
              <a:rPr lang="en-US" altLang="ja-JP" sz="1200" dirty="0"/>
              <a:t>r</a:t>
            </a:r>
            <a:r>
              <a:rPr lang="en-US" altLang="ja-JP" sz="1200" dirty="0" smtClean="0"/>
              <a:t>elative to HEC59</a:t>
            </a:r>
            <a:endParaRPr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3080" y="3447430"/>
            <a:ext cx="629979" cy="41549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kumimoji="1" lang="en-US" altLang="ja-JP" b="1" dirty="0" smtClean="0">
                <a:latin typeface="Helvetica"/>
                <a:cs typeface="Helvetica"/>
              </a:rPr>
              <a:t>(b)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96140" y="6698831"/>
            <a:ext cx="1224136" cy="27699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altLang="ja-JP" sz="1200" dirty="0" smtClean="0"/>
              <a:t>SOX2</a:t>
            </a:r>
            <a:endParaRPr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57247" y="6698831"/>
            <a:ext cx="1224136" cy="27699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altLang="ja-JP" sz="1200" dirty="0" smtClean="0"/>
              <a:t>DAPI</a:t>
            </a:r>
            <a:endParaRPr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818354" y="6698831"/>
            <a:ext cx="1224136" cy="27699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altLang="ja-JP" sz="1200" dirty="0" err="1" smtClean="0"/>
              <a:t>Palloidin</a:t>
            </a:r>
            <a:endParaRPr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79462" y="6698831"/>
            <a:ext cx="1224136" cy="27699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altLang="ja-JP" sz="1200" dirty="0" smtClean="0"/>
              <a:t>Merge</a:t>
            </a:r>
            <a:endParaRPr lang="ja-JP" altLang="en-US" sz="1200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511110" y="3746501"/>
            <a:ext cx="4200420" cy="720001"/>
            <a:chOff x="8532440" y="1412776"/>
            <a:chExt cx="4200420" cy="720000"/>
          </a:xfrm>
        </p:grpSpPr>
        <p:sp>
          <p:nvSpPr>
            <p:cNvPr id="15" name="テキスト ボックス 14"/>
            <p:cNvSpPr txBox="1"/>
            <p:nvPr/>
          </p:nvSpPr>
          <p:spPr>
            <a:xfrm>
              <a:off x="8532440" y="1634277"/>
              <a:ext cx="6480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HEC59</a:t>
              </a:r>
              <a:endParaRPr lang="ja-JP" altLang="en-US" sz="1200" dirty="0"/>
            </a:p>
          </p:txBody>
        </p:sp>
        <p:pic>
          <p:nvPicPr>
            <p:cNvPr id="16" name="Picture 5" descr="C:\Users\KAORU\Desktop\150522 ICC sox2\HEC59-2\20150522212559_CH1.t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4417" t="24181" r="16153" b="18368"/>
            <a:stretch/>
          </p:blipFill>
          <p:spPr bwMode="auto">
            <a:xfrm>
              <a:off x="9309538" y="1412776"/>
              <a:ext cx="840000" cy="720000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" descr="C:\Users\KAORU\Desktop\150522 ICC sox2\HEC59-2\20150522212559_CH3.t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868" t="20767" r="14747" b="20767"/>
            <a:stretch/>
          </p:blipFill>
          <p:spPr bwMode="auto">
            <a:xfrm>
              <a:off x="10170645" y="1412776"/>
              <a:ext cx="840000" cy="720000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3" descr="C:\Users\KAORU\Desktop\150522 ICC sox2\HEC59-2\20150522212559_CH2.tif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8637" t="22646" r="12728" b="14786"/>
            <a:stretch/>
          </p:blipFill>
          <p:spPr bwMode="auto">
            <a:xfrm>
              <a:off x="11031752" y="1412776"/>
              <a:ext cx="840000" cy="720000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C:\Users\KAORU\Desktop\150522 ICC sox2\HEC59-2\20150522212559_CH4.tif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059" t="23998" r="13867" b="16291"/>
            <a:stretch/>
          </p:blipFill>
          <p:spPr bwMode="auto">
            <a:xfrm>
              <a:off x="11892860" y="1412776"/>
              <a:ext cx="840000" cy="720000"/>
            </a:xfrm>
            <a:prstGeom prst="rect">
              <a:avLst/>
            </a:prstGeom>
            <a:noFill/>
            <a:ln w="28575"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グループ化 19"/>
          <p:cNvGrpSpPr/>
          <p:nvPr/>
        </p:nvGrpSpPr>
        <p:grpSpPr>
          <a:xfrm>
            <a:off x="439101" y="4490584"/>
            <a:ext cx="4272429" cy="720001"/>
            <a:chOff x="8460432" y="2348880"/>
            <a:chExt cx="4272428" cy="720000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8460432" y="2570381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JHUEM7</a:t>
              </a:r>
              <a:endParaRPr lang="ja-JP" altLang="en-US" sz="1200" dirty="0"/>
            </a:p>
          </p:txBody>
        </p:sp>
        <p:pic>
          <p:nvPicPr>
            <p:cNvPr id="22" name="Picture 3" descr="C:\Users\KAORU\Desktop\150522 ICC sox2\J7\J7_CH1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2237" t="59239" r="28782" b="-146"/>
            <a:stretch/>
          </p:blipFill>
          <p:spPr bwMode="auto">
            <a:xfrm>
              <a:off x="9309538" y="2348880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C:\Users\KAORU\Desktop\150522 ICC sox2\J7\J7_CH3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2736" t="63223" r="31343" b="99"/>
            <a:stretch/>
          </p:blipFill>
          <p:spPr bwMode="auto">
            <a:xfrm>
              <a:off x="10170645" y="2348880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C:\Users\KAORU\Desktop\150522 ICC sox2\J7\J7_CH2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0477" t="57313" r="22902" b="-675"/>
            <a:stretch/>
          </p:blipFill>
          <p:spPr bwMode="auto">
            <a:xfrm>
              <a:off x="11031752" y="2348880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 descr="C:\Users\KAORU\Desktop\150522 ICC sox2\J7\J7_CH4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044" t="64998" r="31985"/>
            <a:stretch/>
          </p:blipFill>
          <p:spPr bwMode="auto">
            <a:xfrm>
              <a:off x="11892860" y="2348880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6" name="グループ化 25"/>
          <p:cNvGrpSpPr/>
          <p:nvPr/>
        </p:nvGrpSpPr>
        <p:grpSpPr>
          <a:xfrm>
            <a:off x="439101" y="5978750"/>
            <a:ext cx="4272429" cy="720001"/>
            <a:chOff x="8460432" y="4221088"/>
            <a:chExt cx="4272428" cy="720000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8460432" y="4442589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HEC1A</a:t>
              </a:r>
              <a:endParaRPr lang="ja-JP" altLang="en-US" sz="1200" dirty="0"/>
            </a:p>
          </p:txBody>
        </p:sp>
        <p:pic>
          <p:nvPicPr>
            <p:cNvPr id="28" name="Picture 2" descr="C:\Users\KAORU\Desktop\150522 ICC sox2\HEC1-2\20150522205301_CH1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0419" t="70330" r="34452" b="390"/>
            <a:stretch/>
          </p:blipFill>
          <p:spPr bwMode="auto">
            <a:xfrm>
              <a:off x="9309538" y="4221088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4" descr="C:\Users\KAORU\Desktop\150522 ICC sox2\HEC1-2\20150522205301_CH3.jpg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2437" t="69951" r="35976"/>
            <a:stretch/>
          </p:blipFill>
          <p:spPr bwMode="auto">
            <a:xfrm>
              <a:off x="10170645" y="4221088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KAORU\Desktop\150522 ICC sox2\HEC1-2\20150522205301_CH2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4173" t="63422" r="33740" b="3210"/>
            <a:stretch/>
          </p:blipFill>
          <p:spPr bwMode="auto">
            <a:xfrm>
              <a:off x="11031752" y="4221088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5" descr="C:\Users\KAORU\Desktop\150522 ICC sox2\HEC1-2\20150522205301_CH4.jp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8867" t="69167" r="35591"/>
            <a:stretch/>
          </p:blipFill>
          <p:spPr bwMode="auto">
            <a:xfrm>
              <a:off x="11892860" y="4221088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2" name="グループ化 31"/>
          <p:cNvGrpSpPr/>
          <p:nvPr/>
        </p:nvGrpSpPr>
        <p:grpSpPr>
          <a:xfrm>
            <a:off x="439101" y="5234667"/>
            <a:ext cx="4272429" cy="720001"/>
            <a:chOff x="8460432" y="3284984"/>
            <a:chExt cx="4272428" cy="720000"/>
          </a:xfrm>
        </p:grpSpPr>
        <p:sp>
          <p:nvSpPr>
            <p:cNvPr id="33" name="テキスト ボックス 32"/>
            <p:cNvSpPr txBox="1"/>
            <p:nvPr/>
          </p:nvSpPr>
          <p:spPr>
            <a:xfrm>
              <a:off x="8460432" y="3506485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PA-1</a:t>
              </a:r>
              <a:endParaRPr lang="ja-JP" altLang="en-US" sz="1200" dirty="0"/>
            </a:p>
          </p:txBody>
        </p:sp>
        <p:pic>
          <p:nvPicPr>
            <p:cNvPr id="34" name="Picture 2" descr="C:\Users\KAORU\Desktop\150522 ICC sox2\PA-1\20150522205619_CH1.jpg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9369" t="50000" r="55550" b="25000"/>
            <a:stretch/>
          </p:blipFill>
          <p:spPr bwMode="auto">
            <a:xfrm>
              <a:off x="9309538" y="3284984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" descr="C:\Users\KAORU\Desktop\150522 ICC sox2\PA-1\20150522205619_CH3.jp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8961" t="50408" r="55915" b="24591"/>
            <a:stretch/>
          </p:blipFill>
          <p:spPr bwMode="auto">
            <a:xfrm>
              <a:off x="10170645" y="3284984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" descr="C:\Users\KAORU\Desktop\150522 ICC sox2\PA-1\20150522205619_CH2.jpg"/>
            <p:cNvPicPr>
              <a:picLocks noChangeAspect="1" noChangeArrowheads="1"/>
            </p:cNvPicPr>
            <p:nvPr/>
          </p:nvPicPr>
          <p:blipFill rotWithShape="1"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8063" t="50000" r="53743" b="25457"/>
            <a:stretch/>
          </p:blipFill>
          <p:spPr bwMode="auto">
            <a:xfrm>
              <a:off x="11031752" y="3284984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5" descr="C:\Users\KAORU\Desktop\150522 ICC sox2\PA-1\20150522205619_CH4.jpg"/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1156" t="50000" r="54902" b="23295"/>
            <a:stretch/>
          </p:blipFill>
          <p:spPr bwMode="auto">
            <a:xfrm>
              <a:off x="11892860" y="3284984"/>
              <a:ext cx="840000" cy="72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38" name="直線コネクタ 37"/>
          <p:cNvCxnSpPr/>
          <p:nvPr/>
        </p:nvCxnSpPr>
        <p:spPr>
          <a:xfrm>
            <a:off x="4464373" y="6626822"/>
            <a:ext cx="2232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19" cstate="print"/>
          <a:srcRect l="10505" t="48845" r="43546" b="7860"/>
          <a:stretch>
            <a:fillRect/>
          </a:stretch>
        </p:blipFill>
        <p:spPr bwMode="auto">
          <a:xfrm>
            <a:off x="7338669" y="1212381"/>
            <a:ext cx="1797319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0" cstate="print"/>
          <a:srcRect l="16435" t="9895" r="3447" b="12923"/>
          <a:stretch>
            <a:fillRect/>
          </a:stretch>
        </p:blipFill>
        <p:spPr bwMode="auto">
          <a:xfrm>
            <a:off x="5466461" y="1212381"/>
            <a:ext cx="1872208" cy="1872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テキスト ボックス 40"/>
          <p:cNvSpPr txBox="1"/>
          <p:nvPr/>
        </p:nvSpPr>
        <p:spPr>
          <a:xfrm rot="16200000">
            <a:off x="5038589" y="1749071"/>
            <a:ext cx="814857" cy="323157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ja-JP" sz="1500" dirty="0" smtClean="0"/>
              <a:t>count</a:t>
            </a:r>
            <a:endParaRPr lang="ja-JP" altLang="en-US" sz="15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914732" y="935383"/>
            <a:ext cx="648072" cy="27699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altLang="ja-JP" sz="1200" dirty="0" smtClean="0"/>
              <a:t>HEC59</a:t>
            </a:r>
            <a:endParaRPr lang="ja-JP" altLang="en-US" sz="12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042525" y="935383"/>
            <a:ext cx="648072" cy="276999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altLang="ja-JP" sz="1200" dirty="0" smtClean="0"/>
              <a:t>EN</a:t>
            </a:r>
            <a:endParaRPr lang="ja-JP" altLang="en-US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482685" y="3087390"/>
            <a:ext cx="720080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ja-JP" sz="1200" dirty="0" err="1" smtClean="0"/>
              <a:t>IgG</a:t>
            </a:r>
            <a:endParaRPr lang="ja-JP" altLang="en-US" sz="12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274773" y="3087390"/>
            <a:ext cx="576063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91431" tIns="45716" rIns="91431" bIns="45716" rtlCol="0">
            <a:spAutoFit/>
          </a:bodyPr>
          <a:lstStyle/>
          <a:p>
            <a:r>
              <a:rPr lang="en-US" altLang="ja-JP" sz="1200" dirty="0" smtClean="0"/>
              <a:t>SOX2</a:t>
            </a:r>
            <a:endParaRPr lang="ja-JP" altLang="en-US" sz="1200" dirty="0"/>
          </a:p>
        </p:txBody>
      </p:sp>
      <p:cxnSp>
        <p:nvCxnSpPr>
          <p:cNvPr id="46" name="直線コネクタ 45"/>
          <p:cNvCxnSpPr/>
          <p:nvPr/>
        </p:nvCxnSpPr>
        <p:spPr>
          <a:xfrm>
            <a:off x="8058748" y="3225888"/>
            <a:ext cx="216024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>
            <a:off x="7266661" y="3225888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5607596" y="3807470"/>
            <a:ext cx="1457734" cy="1192693"/>
            <a:chOff x="6588226" y="4149080"/>
            <a:chExt cx="1457735" cy="1192693"/>
          </a:xfrm>
        </p:grpSpPr>
        <p:pic>
          <p:nvPicPr>
            <p:cNvPr id="49" name="図 48"/>
            <p:cNvPicPr>
              <a:picLocks noChangeAspect="1"/>
            </p:cNvPicPr>
            <p:nvPr/>
          </p:nvPicPr>
          <p:blipFill>
            <a:blip r:embed="rId21" cstate="print">
              <a:lum bright="10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3401" t="17595" r="33299" b="41496"/>
            <a:stretch>
              <a:fillRect/>
            </a:stretch>
          </p:blipFill>
          <p:spPr>
            <a:xfrm>
              <a:off x="6588226" y="4149080"/>
              <a:ext cx="1457735" cy="119269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0" name="テキスト ボックス 49"/>
            <p:cNvSpPr txBox="1"/>
            <p:nvPr/>
          </p:nvSpPr>
          <p:spPr>
            <a:xfrm>
              <a:off x="7492155" y="4149080"/>
              <a:ext cx="540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b="1" dirty="0" smtClean="0">
                  <a:solidFill>
                    <a:schemeClr val="bg1"/>
                  </a:solidFill>
                </a:rPr>
                <a:t>Day 0</a:t>
              </a:r>
              <a:endParaRPr lang="ja-JP" altLang="en-US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1" name="直線コネクタ 50"/>
            <p:cNvCxnSpPr/>
            <p:nvPr/>
          </p:nvCxnSpPr>
          <p:spPr>
            <a:xfrm>
              <a:off x="7229859" y="5262384"/>
              <a:ext cx="815007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テキスト ボックス 51"/>
          <p:cNvSpPr txBox="1"/>
          <p:nvPr/>
        </p:nvSpPr>
        <p:spPr>
          <a:xfrm>
            <a:off x="5011375" y="3447430"/>
            <a:ext cx="596221" cy="415490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altLang="ja-JP" b="1" dirty="0" smtClean="0">
                <a:latin typeface="Helvetica"/>
                <a:cs typeface="Helvetica"/>
              </a:rPr>
              <a:t>(d)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7335788" y="3807470"/>
            <a:ext cx="1470204" cy="1192695"/>
            <a:chOff x="6588224" y="5404658"/>
            <a:chExt cx="1470204" cy="1192694"/>
          </a:xfrm>
        </p:grpSpPr>
        <p:pic>
          <p:nvPicPr>
            <p:cNvPr id="54" name="図 53"/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9250" b="10781"/>
            <a:stretch/>
          </p:blipFill>
          <p:spPr>
            <a:xfrm>
              <a:off x="6588224" y="5404658"/>
              <a:ext cx="1470204" cy="11926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5" name="テキスト ボックス 54"/>
            <p:cNvSpPr txBox="1"/>
            <p:nvPr/>
          </p:nvSpPr>
          <p:spPr>
            <a:xfrm>
              <a:off x="7458673" y="5404658"/>
              <a:ext cx="540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b="1" dirty="0" smtClean="0">
                  <a:solidFill>
                    <a:schemeClr val="bg1"/>
                  </a:solidFill>
                </a:rPr>
                <a:t>Day 7</a:t>
              </a:r>
              <a:endParaRPr lang="ja-JP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7452320" y="5733256"/>
              <a:ext cx="5760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b="1" dirty="0" smtClean="0">
                  <a:solidFill>
                    <a:srgbClr val="92D050"/>
                  </a:solidFill>
                </a:rPr>
                <a:t>SOX2</a:t>
              </a:r>
            </a:p>
            <a:p>
              <a:pPr algn="r"/>
              <a:r>
                <a:rPr lang="en-US" altLang="ja-JP" sz="1200" b="1" dirty="0" smtClean="0">
                  <a:solidFill>
                    <a:srgbClr val="00B0F0"/>
                  </a:solidFill>
                </a:rPr>
                <a:t>DAPI</a:t>
              </a:r>
              <a:endParaRPr lang="ja-JP" altLang="en-US" sz="1200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57" name="正方形/長方形 56"/>
          <p:cNvSpPr/>
          <p:nvPr/>
        </p:nvSpPr>
        <p:spPr>
          <a:xfrm>
            <a:off x="711052" y="7670114"/>
            <a:ext cx="10801201" cy="1384986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en-US" altLang="ja-JP" sz="1200" b="1" dirty="0" smtClean="0"/>
              <a:t>Supplementary Figure S2.</a:t>
            </a:r>
            <a:r>
              <a:rPr lang="en-US" altLang="ja-JP" sz="1200" dirty="0" smtClean="0"/>
              <a:t> </a:t>
            </a:r>
            <a:r>
              <a:rPr lang="en-US" altLang="ja-JP" sz="1200" b="1" dirty="0" smtClean="0"/>
              <a:t>SOX2 expression in human endometrial cancer cell lines. </a:t>
            </a:r>
            <a:r>
              <a:rPr lang="en-US" altLang="ja-JP" sz="1200" dirty="0" smtClean="0"/>
              <a:t>(a)</a:t>
            </a:r>
            <a:r>
              <a:rPr lang="en-US" altLang="ja-JP" sz="1200" i="1" dirty="0" smtClean="0"/>
              <a:t> </a:t>
            </a:r>
            <a:r>
              <a:rPr lang="en-US" altLang="ja-JP" sz="1200" dirty="0" smtClean="0"/>
              <a:t>Quantitative real-time PCR analysis of SOX2 mRNA expression levels in endometrial cancer cell lines. PA-1 cells were used as a SOX2-positive control. </a:t>
            </a:r>
            <a:r>
              <a:rPr lang="en-US" altLang="ja-JP" sz="1200" dirty="0" smtClean="0"/>
              <a:t>(b) </a:t>
            </a:r>
            <a:r>
              <a:rPr lang="en-US" altLang="ja-JP" sz="1200" dirty="0" smtClean="0"/>
              <a:t>Images of </a:t>
            </a:r>
            <a:r>
              <a:rPr lang="en-US" altLang="ja-JP" sz="1200" dirty="0" err="1" smtClean="0"/>
              <a:t>immunostaining</a:t>
            </a:r>
            <a:r>
              <a:rPr lang="en-US" altLang="ja-JP" sz="1200" dirty="0" smtClean="0"/>
              <a:t> for SOX2, DAPI, and </a:t>
            </a:r>
            <a:r>
              <a:rPr lang="en-US" altLang="ja-JP" sz="1200" dirty="0" err="1" smtClean="0"/>
              <a:t>phalloidin</a:t>
            </a:r>
            <a:r>
              <a:rPr lang="en-US" altLang="ja-JP" sz="1200" dirty="0" smtClean="0"/>
              <a:t>. SOX2 expression was localized mainly in the nuclei of endometrial cancer cells. PA-1 and HEC1A cells were used as positive and negative controls, respectively. Scale bars: 50 </a:t>
            </a:r>
            <a:r>
              <a:rPr lang="en-US" altLang="ja-JP" sz="1200" dirty="0" err="1" smtClean="0"/>
              <a:t>μm</a:t>
            </a:r>
            <a:r>
              <a:rPr lang="en-US" altLang="ja-JP" sz="1200" dirty="0" smtClean="0"/>
              <a:t>. </a:t>
            </a:r>
            <a:r>
              <a:rPr lang="en-US" altLang="ja-JP" sz="1200" dirty="0" smtClean="0"/>
              <a:t>(c)</a:t>
            </a:r>
            <a:r>
              <a:rPr lang="en-US" altLang="ja-JP" sz="1200" dirty="0" smtClean="0"/>
              <a:t> </a:t>
            </a:r>
            <a:r>
              <a:rPr lang="en-US" altLang="ja-JP" sz="1200" dirty="0" smtClean="0"/>
              <a:t>Flow </a:t>
            </a:r>
            <a:r>
              <a:rPr lang="en-US" altLang="ja-JP" sz="1200" dirty="0" err="1" smtClean="0"/>
              <a:t>cytometric</a:t>
            </a:r>
            <a:r>
              <a:rPr lang="en-US" altLang="ja-JP" sz="1200" dirty="0" smtClean="0"/>
              <a:t> analysis of SOX2 expression. </a:t>
            </a:r>
            <a:r>
              <a:rPr lang="en-US" altLang="ja-JP" sz="1200" dirty="0" smtClean="0"/>
              <a:t>(d) </a:t>
            </a:r>
            <a:r>
              <a:rPr lang="en-US" altLang="ja-JP" sz="1200" dirty="0" smtClean="0"/>
              <a:t>Bright-field images of EN cells (left, day 0) and </a:t>
            </a:r>
            <a:r>
              <a:rPr lang="en-US" altLang="ja-JP" sz="1200" dirty="0" err="1" smtClean="0"/>
              <a:t>immunofluorescence</a:t>
            </a:r>
            <a:r>
              <a:rPr lang="en-US" altLang="ja-JP" sz="1200" dirty="0" smtClean="0"/>
              <a:t> images of cells after staining with anti-SOX2 antibodies following 7 days of culture (right, day 7</a:t>
            </a:r>
            <a:r>
              <a:rPr lang="en-US" altLang="ja-JP" sz="1200" dirty="0" smtClean="0">
                <a:solidFill>
                  <a:srgbClr val="FF0000"/>
                </a:solidFill>
              </a:rPr>
              <a:t>). </a:t>
            </a:r>
            <a:r>
              <a:rPr lang="en-US" altLang="ja-JP" sz="1200" dirty="0" smtClean="0">
                <a:solidFill>
                  <a:srgbClr val="FF0000"/>
                </a:solidFill>
              </a:rPr>
              <a:t>(e) </a:t>
            </a:r>
            <a:r>
              <a:rPr lang="en-US" altLang="ja-JP" sz="1200" dirty="0" smtClean="0">
                <a:solidFill>
                  <a:srgbClr val="FF0000"/>
                </a:solidFill>
              </a:rPr>
              <a:t>Cell cycle distribution of EN cells, as analyzed using a FACS Aria II instrument after staining of the cells with Hoechst 33342 dye. Cells were separated into G</a:t>
            </a:r>
            <a:r>
              <a:rPr lang="en-US" altLang="ja-JP" sz="1200" baseline="-25000" dirty="0" smtClean="0">
                <a:solidFill>
                  <a:srgbClr val="FF0000"/>
                </a:solidFill>
              </a:rPr>
              <a:t>1</a:t>
            </a:r>
            <a:r>
              <a:rPr lang="en-US" altLang="ja-JP" sz="1200" dirty="0" smtClean="0">
                <a:solidFill>
                  <a:srgbClr val="FF0000"/>
                </a:solidFill>
              </a:rPr>
              <a:t> and G</a:t>
            </a:r>
            <a:r>
              <a:rPr lang="en-US" altLang="ja-JP" sz="12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1200" dirty="0" smtClean="0">
                <a:solidFill>
                  <a:srgbClr val="FF0000"/>
                </a:solidFill>
              </a:rPr>
              <a:t>/M phase subpopulations. </a:t>
            </a:r>
            <a:r>
              <a:rPr lang="en-US" altLang="ja-JP" sz="1200" dirty="0" smtClean="0">
                <a:solidFill>
                  <a:srgbClr val="FF0000"/>
                </a:solidFill>
              </a:rPr>
              <a:t>(f) </a:t>
            </a:r>
            <a:r>
              <a:rPr lang="en-US" altLang="ja-JP" sz="1200" dirty="0" smtClean="0">
                <a:solidFill>
                  <a:srgbClr val="FF0000"/>
                </a:solidFill>
              </a:rPr>
              <a:t>Western blot analysis and  </a:t>
            </a:r>
            <a:r>
              <a:rPr lang="en-US" altLang="ja-JP" sz="1200" dirty="0" smtClean="0">
                <a:solidFill>
                  <a:srgbClr val="FF0000"/>
                </a:solidFill>
              </a:rPr>
              <a:t>(g) </a:t>
            </a:r>
            <a:r>
              <a:rPr lang="en-US" altLang="ja-JP" sz="1200" dirty="0" smtClean="0">
                <a:solidFill>
                  <a:srgbClr val="FF0000"/>
                </a:solidFill>
              </a:rPr>
              <a:t>quantitative real-time PCR analysis of EN cells after separation into G</a:t>
            </a:r>
            <a:r>
              <a:rPr lang="en-US" altLang="ja-JP" sz="1200" baseline="-25000" dirty="0" smtClean="0">
                <a:solidFill>
                  <a:srgbClr val="FF0000"/>
                </a:solidFill>
              </a:rPr>
              <a:t>1</a:t>
            </a:r>
            <a:r>
              <a:rPr lang="en-US" altLang="ja-JP" sz="1200" dirty="0" smtClean="0">
                <a:solidFill>
                  <a:srgbClr val="FF0000"/>
                </a:solidFill>
              </a:rPr>
              <a:t> and G</a:t>
            </a:r>
            <a:r>
              <a:rPr lang="en-US" altLang="ja-JP" sz="1200" baseline="-25000" dirty="0" smtClean="0">
                <a:solidFill>
                  <a:srgbClr val="FF0000"/>
                </a:solidFill>
              </a:rPr>
              <a:t>2</a:t>
            </a:r>
            <a:r>
              <a:rPr lang="en-US" altLang="ja-JP" sz="1200" dirty="0" smtClean="0">
                <a:solidFill>
                  <a:srgbClr val="FF0000"/>
                </a:solidFill>
              </a:rPr>
              <a:t>/M phases. </a:t>
            </a:r>
            <a:r>
              <a:rPr lang="en-US" altLang="ja-JP" sz="1200" dirty="0" err="1" smtClean="0">
                <a:solidFill>
                  <a:srgbClr val="FF0000"/>
                </a:solidFill>
              </a:rPr>
              <a:t>Cyclin</a:t>
            </a:r>
            <a:r>
              <a:rPr lang="en-US" altLang="ja-JP" sz="1200" dirty="0" smtClean="0">
                <a:solidFill>
                  <a:srgbClr val="FF0000"/>
                </a:solidFill>
              </a:rPr>
              <a:t> B1 and </a:t>
            </a:r>
            <a:r>
              <a:rPr lang="en-US" altLang="ja-JP" sz="1200" dirty="0" err="1" smtClean="0">
                <a:solidFill>
                  <a:srgbClr val="FF0000"/>
                </a:solidFill>
              </a:rPr>
              <a:t>cyclin</a:t>
            </a:r>
            <a:r>
              <a:rPr lang="en-US" altLang="ja-JP" sz="1200" dirty="0" smtClean="0">
                <a:solidFill>
                  <a:srgbClr val="FF0000"/>
                </a:solidFill>
              </a:rPr>
              <a:t> E1 were also used to confirm the cell cycle phases.</a:t>
            </a:r>
            <a:r>
              <a:rPr lang="en-US" altLang="ja-JP" sz="1200" dirty="0" smtClean="0"/>
              <a:t> </a:t>
            </a:r>
            <a:endParaRPr lang="ja-JP" altLang="en-US" sz="1200" dirty="0"/>
          </a:p>
        </p:txBody>
      </p:sp>
      <p:grpSp>
        <p:nvGrpSpPr>
          <p:cNvPr id="81" name="グループ化 80"/>
          <p:cNvGrpSpPr/>
          <p:nvPr/>
        </p:nvGrpSpPr>
        <p:grpSpPr>
          <a:xfrm>
            <a:off x="5031532" y="5247630"/>
            <a:ext cx="4248472" cy="2461333"/>
            <a:chOff x="5175548" y="3740978"/>
            <a:chExt cx="4248472" cy="2461333"/>
          </a:xfrm>
        </p:grpSpPr>
        <p:sp>
          <p:nvSpPr>
            <p:cNvPr id="58" name="テキスト ボックス 57"/>
            <p:cNvSpPr txBox="1"/>
            <p:nvPr/>
          </p:nvSpPr>
          <p:spPr>
            <a:xfrm>
              <a:off x="5175548" y="3740978"/>
              <a:ext cx="572505" cy="445109"/>
            </a:xfrm>
            <a:prstGeom prst="rect">
              <a:avLst/>
            </a:prstGeom>
            <a:noFill/>
          </p:spPr>
          <p:txBody>
            <a:bodyPr wrap="none" lIns="120765" tIns="60382" rIns="120765" bIns="60382" rtlCol="0">
              <a:spAutoFit/>
            </a:bodyPr>
            <a:lstStyle/>
            <a:p>
              <a:r>
                <a:rPr lang="en-US" altLang="ja-JP" b="1" dirty="0" smtClean="0">
                  <a:latin typeface="Helvetica"/>
                  <a:cs typeface="Helvetica"/>
                </a:rPr>
                <a:t>(e)</a:t>
              </a:r>
              <a:endParaRPr kumimoji="1" lang="ja-JP" altLang="en-US" b="1" dirty="0">
                <a:latin typeface="Helvetica"/>
                <a:cs typeface="Helvetica"/>
              </a:endParaRPr>
            </a:p>
          </p:txBody>
        </p:sp>
        <p:pic>
          <p:nvPicPr>
            <p:cNvPr id="59" name="Picture 2"/>
            <p:cNvPicPr>
              <a:picLocks noChangeAspect="1" noChangeArrowheads="1"/>
            </p:cNvPicPr>
            <p:nvPr/>
          </p:nvPicPr>
          <p:blipFill>
            <a:blip r:embed="rId23" cstate="print"/>
            <a:srcRect l="9148" t="6221" r="840" b="15373"/>
            <a:stretch>
              <a:fillRect/>
            </a:stretch>
          </p:blipFill>
          <p:spPr bwMode="auto">
            <a:xfrm>
              <a:off x="5751612" y="4067175"/>
              <a:ext cx="3672408" cy="18658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0" name="テキスト ボックス 59"/>
            <p:cNvSpPr txBox="1"/>
            <p:nvPr/>
          </p:nvSpPr>
          <p:spPr>
            <a:xfrm rot="16200000">
              <a:off x="8703953" y="4513617"/>
              <a:ext cx="490110" cy="517976"/>
            </a:xfrm>
            <a:prstGeom prst="rect">
              <a:avLst/>
            </a:prstGeom>
            <a:solidFill>
              <a:schemeClr val="bg1"/>
            </a:solidFill>
          </p:spPr>
          <p:txBody>
            <a:bodyPr vert="vert" wrap="square" lIns="120765" tIns="60382" rIns="120765" bIns="60382" rtlCol="0">
              <a:spAutoFit/>
            </a:bodyPr>
            <a:lstStyle/>
            <a:p>
              <a:pPr algn="ctr"/>
              <a:r>
                <a:rPr lang="en-US" altLang="ja-JP" sz="1200" dirty="0" smtClean="0"/>
                <a:t>G2/M</a:t>
              </a:r>
              <a:endParaRPr lang="ja-JP" altLang="en-US" sz="1200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 rot="16200000">
              <a:off x="6401432" y="4498518"/>
              <a:ext cx="428555" cy="576065"/>
            </a:xfrm>
            <a:prstGeom prst="rect">
              <a:avLst/>
            </a:prstGeom>
            <a:solidFill>
              <a:schemeClr val="bg1"/>
            </a:solidFill>
          </p:spPr>
          <p:txBody>
            <a:bodyPr vert="vert" wrap="square" lIns="120765" tIns="60382" rIns="120765" bIns="60382" rtlCol="0">
              <a:spAutoFit/>
            </a:bodyPr>
            <a:lstStyle/>
            <a:p>
              <a:pPr algn="ctr"/>
              <a:r>
                <a:rPr lang="en-US" altLang="ja-JP" sz="1200" dirty="0" smtClean="0"/>
                <a:t>G1</a:t>
              </a:r>
              <a:endParaRPr lang="ja-JP" altLang="en-US" sz="1200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 rot="16200000">
              <a:off x="5125658" y="4771439"/>
              <a:ext cx="794388" cy="306609"/>
            </a:xfrm>
            <a:prstGeom prst="rect">
              <a:avLst/>
            </a:prstGeom>
            <a:noFill/>
          </p:spPr>
          <p:txBody>
            <a:bodyPr wrap="square" lIns="120765" tIns="60382" rIns="120765" bIns="60382" rtlCol="0">
              <a:spAutoFit/>
            </a:bodyPr>
            <a:lstStyle/>
            <a:p>
              <a:r>
                <a:rPr lang="en-US" altLang="ja-JP" sz="1200" dirty="0" smtClean="0"/>
                <a:t>count</a:t>
              </a:r>
              <a:endParaRPr lang="ja-JP" altLang="en-US" sz="1200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6903740" y="5895702"/>
              <a:ext cx="1479038" cy="306609"/>
            </a:xfrm>
            <a:prstGeom prst="rect">
              <a:avLst/>
            </a:prstGeom>
            <a:noFill/>
          </p:spPr>
          <p:txBody>
            <a:bodyPr wrap="square" lIns="120765" tIns="60382" rIns="120765" bIns="60382" rtlCol="0">
              <a:spAutoFit/>
            </a:bodyPr>
            <a:lstStyle/>
            <a:p>
              <a:r>
                <a:rPr lang="en-US" altLang="ja-JP" sz="1200" dirty="0" smtClean="0"/>
                <a:t>DNA content</a:t>
              </a:r>
              <a:endParaRPr lang="ja-JP" altLang="en-US" sz="1200" dirty="0"/>
            </a:p>
          </p:txBody>
        </p:sp>
      </p:grpSp>
      <p:sp>
        <p:nvSpPr>
          <p:cNvPr id="65" name="テキスト ボックス 64"/>
          <p:cNvSpPr txBox="1"/>
          <p:nvPr/>
        </p:nvSpPr>
        <p:spPr>
          <a:xfrm>
            <a:off x="9352012" y="573110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(f)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pSp>
        <p:nvGrpSpPr>
          <p:cNvPr id="79" name="グループ化 78"/>
          <p:cNvGrpSpPr/>
          <p:nvPr/>
        </p:nvGrpSpPr>
        <p:grpSpPr>
          <a:xfrm>
            <a:off x="9568036" y="826758"/>
            <a:ext cx="1675142" cy="2376265"/>
            <a:chOff x="9997851" y="3807469"/>
            <a:chExt cx="1675142" cy="2376265"/>
          </a:xfrm>
        </p:grpSpPr>
        <p:sp>
          <p:nvSpPr>
            <p:cNvPr id="66" name="テキスト ボックス 65"/>
            <p:cNvSpPr txBox="1"/>
            <p:nvPr/>
          </p:nvSpPr>
          <p:spPr>
            <a:xfrm rot="10800000">
              <a:off x="11271794" y="3807469"/>
              <a:ext cx="369332" cy="678967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altLang="ja-JP" sz="1200" dirty="0" smtClean="0"/>
                <a:t>G2/M</a:t>
              </a:r>
              <a:endParaRPr lang="ja-JP" altLang="en-US" sz="1200" dirty="0"/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10063861" y="4023494"/>
              <a:ext cx="960473" cy="4643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ja-JP" sz="1200" dirty="0" smtClean="0"/>
                <a:t>Cell cycle </a:t>
              </a:r>
            </a:p>
            <a:p>
              <a:pPr algn="ctr"/>
              <a:r>
                <a:rPr lang="en-US" altLang="ja-JP" sz="1200" dirty="0" smtClean="0"/>
                <a:t>phase</a:t>
              </a:r>
              <a:endParaRPr lang="ja-JP" altLang="en-US" sz="1200" dirty="0"/>
            </a:p>
          </p:txBody>
        </p:sp>
        <p:sp>
          <p:nvSpPr>
            <p:cNvPr id="68" name="テキスト ボックス 67"/>
            <p:cNvSpPr txBox="1"/>
            <p:nvPr/>
          </p:nvSpPr>
          <p:spPr>
            <a:xfrm rot="10800000">
              <a:off x="11069273" y="3823696"/>
              <a:ext cx="369332" cy="678967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lang="en-US" altLang="ja-JP" sz="1200" dirty="0" smtClean="0"/>
                <a:t>G1</a:t>
              </a:r>
              <a:endParaRPr lang="ja-JP" altLang="en-US" sz="1200" dirty="0"/>
            </a:p>
          </p:txBody>
        </p:sp>
        <p:pic>
          <p:nvPicPr>
            <p:cNvPr id="69" name="Picture 3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11043863" y="4646186"/>
              <a:ext cx="629130" cy="29974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0" name="テキスト ボックス 69"/>
            <p:cNvSpPr txBox="1"/>
            <p:nvPr/>
          </p:nvSpPr>
          <p:spPr>
            <a:xfrm>
              <a:off x="10009421" y="4613186"/>
              <a:ext cx="1069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SOX2</a:t>
              </a:r>
              <a:endParaRPr lang="ja-JP" altLang="en-US" sz="1200" dirty="0"/>
            </a:p>
          </p:txBody>
        </p:sp>
        <p:pic>
          <p:nvPicPr>
            <p:cNvPr id="71" name="Picture 2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11043863" y="5883993"/>
              <a:ext cx="629130" cy="29974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72" name="テキスト ボックス 71"/>
            <p:cNvSpPr txBox="1"/>
            <p:nvPr/>
          </p:nvSpPr>
          <p:spPr>
            <a:xfrm>
              <a:off x="9997851" y="5895364"/>
              <a:ext cx="10924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GAPDH</a:t>
              </a:r>
              <a:endParaRPr lang="ja-JP" altLang="en-US" sz="1200" dirty="0"/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10009421" y="5040579"/>
              <a:ext cx="10693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err="1" smtClean="0"/>
                <a:t>Cyclin</a:t>
              </a:r>
              <a:r>
                <a:rPr lang="en-US" altLang="ja-JP" sz="1200" dirty="0" smtClean="0"/>
                <a:t> B1</a:t>
              </a:r>
              <a:endParaRPr lang="ja-JP" altLang="en-US" sz="1200" dirty="0"/>
            </a:p>
          </p:txBody>
        </p:sp>
        <p:pic>
          <p:nvPicPr>
            <p:cNvPr id="74" name="Picture 2" descr="C:\Users\KAORU\Desktop\151124 EN G1 G2M_20151124_0001.jpg"/>
            <p:cNvPicPr>
              <a:picLocks noChangeAspect="1" noChangeArrowheads="1"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0476" t="31406" r="30359" b="38520"/>
            <a:stretch/>
          </p:blipFill>
          <p:spPr bwMode="auto">
            <a:xfrm>
              <a:off x="11045250" y="5064186"/>
              <a:ext cx="627743" cy="2660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5" name="テキスト ボックス 74"/>
            <p:cNvSpPr txBox="1"/>
            <p:nvPr/>
          </p:nvSpPr>
          <p:spPr>
            <a:xfrm>
              <a:off x="9997851" y="5467972"/>
              <a:ext cx="10924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err="1" smtClean="0"/>
                <a:t>Cyclin</a:t>
              </a:r>
              <a:r>
                <a:rPr lang="en-US" altLang="ja-JP" sz="1200" dirty="0" smtClean="0"/>
                <a:t> E1</a:t>
              </a:r>
              <a:endParaRPr lang="ja-JP" altLang="en-US" sz="1200" dirty="0"/>
            </a:p>
          </p:txBody>
        </p:sp>
        <p:pic>
          <p:nvPicPr>
            <p:cNvPr id="76" name="Picture 3" descr="C:\Users\KAORU\Desktop\151124 EN G1 G2M  cyclinE1_20151125_0001.jpg"/>
            <p:cNvPicPr>
              <a:picLocks noChangeAspect="1" noChangeArrowheads="1"/>
            </p:cNvPicPr>
            <p:nvPr/>
          </p:nvPicPr>
          <p:blipFill rotWithShape="1">
            <a:blip r:embed="rId27" cstate="print">
              <a:extLst>
                <a:ext uri="{BEBA8EAE-BF5A-486C-A8C5-ECC9F3942E4B}">
                  <a14:imgProps xmlns:a14="http://schemas.microsoft.com/office/drawing/2010/main" xmlns="">
                    <a14:imgLayer r:embed="rId28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16052" r="10399" b="11447"/>
            <a:stretch/>
          </p:blipFill>
          <p:spPr bwMode="auto">
            <a:xfrm>
              <a:off x="11045250" y="5472792"/>
              <a:ext cx="627743" cy="2854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2" name="テキスト ボックス 81"/>
          <p:cNvSpPr txBox="1"/>
          <p:nvPr/>
        </p:nvSpPr>
        <p:spPr>
          <a:xfrm>
            <a:off x="9362276" y="3447430"/>
            <a:ext cx="52931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(g)</a:t>
            </a:r>
          </a:p>
        </p:txBody>
      </p:sp>
      <p:graphicFrame>
        <p:nvGraphicFramePr>
          <p:cNvPr id="83" name="グラフ 82"/>
          <p:cNvGraphicFramePr/>
          <p:nvPr/>
        </p:nvGraphicFramePr>
        <p:xfrm>
          <a:off x="9877019" y="3879478"/>
          <a:ext cx="200719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9"/>
          </a:graphicData>
        </a:graphic>
      </p:graphicFrame>
      <p:sp>
        <p:nvSpPr>
          <p:cNvPr id="84" name="テキスト ボックス 83"/>
          <p:cNvSpPr txBox="1"/>
          <p:nvPr/>
        </p:nvSpPr>
        <p:spPr>
          <a:xfrm>
            <a:off x="10352633" y="6237165"/>
            <a:ext cx="724377" cy="306609"/>
          </a:xfrm>
          <a:prstGeom prst="rect">
            <a:avLst/>
          </a:prstGeom>
          <a:solidFill>
            <a:schemeClr val="bg1"/>
          </a:solidFill>
        </p:spPr>
        <p:txBody>
          <a:bodyPr wrap="square" lIns="120765" tIns="60382" rIns="120765" bIns="60382" rtlCol="0">
            <a:spAutoFit/>
          </a:bodyPr>
          <a:lstStyle/>
          <a:p>
            <a:pPr algn="ctr"/>
            <a:r>
              <a:rPr lang="en-US" altLang="ja-JP" sz="1200" dirty="0" smtClean="0"/>
              <a:t>G1</a:t>
            </a:r>
            <a:endParaRPr lang="ja-JP" altLang="en-US" sz="1200" dirty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1029147" y="6237165"/>
            <a:ext cx="724377" cy="306609"/>
          </a:xfrm>
          <a:prstGeom prst="rect">
            <a:avLst/>
          </a:prstGeom>
          <a:solidFill>
            <a:schemeClr val="bg1"/>
          </a:solidFill>
        </p:spPr>
        <p:txBody>
          <a:bodyPr wrap="square" lIns="120765" tIns="60382" rIns="120765" bIns="60382" rtlCol="0">
            <a:spAutoFit/>
          </a:bodyPr>
          <a:lstStyle/>
          <a:p>
            <a:pPr algn="ctr"/>
            <a:r>
              <a:rPr lang="en-US" altLang="ja-JP" sz="1200" dirty="0" smtClean="0"/>
              <a:t>G2/M</a:t>
            </a:r>
            <a:endParaRPr lang="ja-JP" altLang="en-US" sz="1200" dirty="0"/>
          </a:p>
        </p:txBody>
      </p:sp>
      <p:sp>
        <p:nvSpPr>
          <p:cNvPr id="86" name="テキスト ボックス 85"/>
          <p:cNvSpPr txBox="1"/>
          <p:nvPr/>
        </p:nvSpPr>
        <p:spPr>
          <a:xfrm rot="16200000">
            <a:off x="8781674" y="5001446"/>
            <a:ext cx="1879336" cy="306611"/>
          </a:xfrm>
          <a:prstGeom prst="rect">
            <a:avLst/>
          </a:prstGeom>
          <a:noFill/>
        </p:spPr>
        <p:txBody>
          <a:bodyPr wrap="square" lIns="120765" tIns="60382" rIns="120765" bIns="60382" rtlCol="0">
            <a:spAutoFit/>
          </a:bodyPr>
          <a:lstStyle/>
          <a:p>
            <a:r>
              <a:rPr lang="en-US" altLang="ja-JP" sz="1200" dirty="0" smtClean="0"/>
              <a:t>Relative sox2 mRNA levels</a:t>
            </a:r>
            <a:endParaRPr lang="ja-JP" altLang="en-US" sz="1200" dirty="0"/>
          </a:p>
        </p:txBody>
      </p:sp>
      <p:grpSp>
        <p:nvGrpSpPr>
          <p:cNvPr id="87" name="図形グループ 103"/>
          <p:cNvGrpSpPr/>
          <p:nvPr/>
        </p:nvGrpSpPr>
        <p:grpSpPr>
          <a:xfrm>
            <a:off x="10741115" y="3974554"/>
            <a:ext cx="648072" cy="570463"/>
            <a:chOff x="1864683" y="263763"/>
            <a:chExt cx="811240" cy="1700394"/>
          </a:xfrm>
        </p:grpSpPr>
        <p:cxnSp>
          <p:nvCxnSpPr>
            <p:cNvPr id="88" name="直線コネクタ 87"/>
            <p:cNvCxnSpPr/>
            <p:nvPr/>
          </p:nvCxnSpPr>
          <p:spPr>
            <a:xfrm>
              <a:off x="1865251" y="264136"/>
              <a:ext cx="81067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線コネクタ 88"/>
            <p:cNvCxnSpPr/>
            <p:nvPr/>
          </p:nvCxnSpPr>
          <p:spPr>
            <a:xfrm flipV="1">
              <a:off x="1864683" y="263763"/>
              <a:ext cx="0" cy="2276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/>
            <p:cNvCxnSpPr/>
            <p:nvPr/>
          </p:nvCxnSpPr>
          <p:spPr>
            <a:xfrm flipV="1">
              <a:off x="2675923" y="264138"/>
              <a:ext cx="0" cy="17000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テキスト ボックス 90"/>
          <p:cNvSpPr txBox="1"/>
          <p:nvPr/>
        </p:nvSpPr>
        <p:spPr>
          <a:xfrm>
            <a:off x="10885131" y="3663454"/>
            <a:ext cx="323741" cy="365741"/>
          </a:xfrm>
          <a:prstGeom prst="rect">
            <a:avLst/>
          </a:prstGeom>
          <a:noFill/>
        </p:spPr>
        <p:txBody>
          <a:bodyPr wrap="square" lIns="120765" tIns="60382" rIns="120765" bIns="60382" rtlCol="0">
            <a:spAutoFit/>
          </a:bodyPr>
          <a:lstStyle/>
          <a:p>
            <a:pPr algn="ctr"/>
            <a:r>
              <a:rPr lang="en-US" altLang="ja-JP" sz="1600" dirty="0" smtClean="0"/>
              <a:t>*</a:t>
            </a:r>
            <a:endParaRPr lang="ja-JP" altLang="en-US" sz="1600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0360124" y="6482799"/>
            <a:ext cx="1440160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sz="1200" dirty="0" smtClean="0"/>
              <a:t>Cell cycle phase</a:t>
            </a:r>
            <a:endParaRPr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631932" y="423094"/>
            <a:ext cx="3212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err="1" smtClean="0">
                <a:latin typeface="Helvetica"/>
                <a:cs typeface="Helvetica"/>
              </a:rPr>
              <a:t>Yamawaki</a:t>
            </a:r>
            <a:r>
              <a:rPr kumimoji="1" lang="en-US" altLang="ja-JP" sz="1200" b="1" dirty="0" smtClean="0">
                <a:latin typeface="Helvetica"/>
                <a:cs typeface="Helvetica"/>
              </a:rPr>
              <a:t> et al. Supplementary Figure S</a:t>
            </a:r>
            <a:r>
              <a:rPr lang="en-US" altLang="ja-JP" sz="1200" b="1" dirty="0">
                <a:latin typeface="Helvetica"/>
                <a:cs typeface="Helvetica"/>
              </a:rPr>
              <a:t>3</a:t>
            </a:r>
            <a:endParaRPr kumimoji="1"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778100" y="3951486"/>
            <a:ext cx="45397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(f)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pSp>
        <p:nvGrpSpPr>
          <p:cNvPr id="135" name="グループ化 134"/>
          <p:cNvGrpSpPr/>
          <p:nvPr/>
        </p:nvGrpSpPr>
        <p:grpSpPr>
          <a:xfrm>
            <a:off x="8031404" y="4095502"/>
            <a:ext cx="2184704" cy="2802751"/>
            <a:chOff x="7855038" y="4360765"/>
            <a:chExt cx="2184704" cy="2327025"/>
          </a:xfrm>
        </p:grpSpPr>
        <p:graphicFrame>
          <p:nvGraphicFramePr>
            <p:cNvPr id="35" name="グラフ 34"/>
            <p:cNvGraphicFramePr/>
            <p:nvPr>
              <p:extLst>
                <p:ext uri="{D42A27DB-BD31-4B8C-83A1-F6EECF244321}">
                  <p14:modId xmlns:p14="http://schemas.microsoft.com/office/powerpoint/2010/main" xmlns="" val="258746671"/>
                </p:ext>
              </p:extLst>
            </p:nvPr>
          </p:nvGraphicFramePr>
          <p:xfrm>
            <a:off x="8113423" y="4608977"/>
            <a:ext cx="1926319" cy="196132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37" name="テキスト ボックス 36"/>
            <p:cNvSpPr txBox="1"/>
            <p:nvPr/>
          </p:nvSpPr>
          <p:spPr>
            <a:xfrm rot="16200000">
              <a:off x="6877414" y="5433166"/>
              <a:ext cx="22322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DNA binding</a:t>
              </a:r>
            </a:p>
          </p:txBody>
        </p:sp>
        <p:cxnSp>
          <p:nvCxnSpPr>
            <p:cNvPr id="39" name="直線コネクタ 38"/>
            <p:cNvCxnSpPr/>
            <p:nvPr/>
          </p:nvCxnSpPr>
          <p:spPr>
            <a:xfrm flipH="1">
              <a:off x="8733608" y="4536969"/>
              <a:ext cx="0" cy="13771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 flipH="1">
              <a:off x="9428182" y="4536969"/>
              <a:ext cx="0" cy="1530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8733608" y="4540505"/>
              <a:ext cx="6945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テキスト ボックス 41"/>
            <p:cNvSpPr txBox="1"/>
            <p:nvPr/>
          </p:nvSpPr>
          <p:spPr>
            <a:xfrm>
              <a:off x="8924126" y="4360765"/>
              <a:ext cx="248786" cy="294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smtClean="0"/>
                <a:t>*</a:t>
              </a:r>
              <a:endParaRPr lang="ja-JP" altLang="en-US" sz="1000" dirty="0" smtClean="0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7703046" y="958350"/>
            <a:ext cx="5688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Helvetica"/>
                <a:cs typeface="Helvetica"/>
              </a:rPr>
              <a:t>(c)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pSp>
        <p:nvGrpSpPr>
          <p:cNvPr id="134" name="グループ化 133"/>
          <p:cNvGrpSpPr/>
          <p:nvPr/>
        </p:nvGrpSpPr>
        <p:grpSpPr>
          <a:xfrm>
            <a:off x="7947530" y="1302545"/>
            <a:ext cx="2916650" cy="2488769"/>
            <a:chOff x="7947530" y="1302545"/>
            <a:chExt cx="2628618" cy="2488769"/>
          </a:xfrm>
        </p:grpSpPr>
        <p:graphicFrame>
          <p:nvGraphicFramePr>
            <p:cNvPr id="6" name="グラフ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1433419897"/>
                </p:ext>
              </p:extLst>
            </p:nvPr>
          </p:nvGraphicFramePr>
          <p:xfrm>
            <a:off x="8225936" y="1302545"/>
            <a:ext cx="2100535" cy="22984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7" name="テキスト ボックス 6"/>
            <p:cNvSpPr txBox="1"/>
            <p:nvPr/>
          </p:nvSpPr>
          <p:spPr>
            <a:xfrm>
              <a:off x="8434551" y="3329649"/>
              <a:ext cx="186527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/>
                <a:t>0         1         2                   4 </a:t>
              </a:r>
            </a:p>
            <a:p>
              <a:pPr algn="ctr"/>
              <a:r>
                <a:rPr kumimoji="1" lang="en-US" altLang="ja-JP" sz="1200" dirty="0" smtClean="0"/>
                <a:t> (Day)</a:t>
              </a:r>
              <a:endParaRPr kumimoji="1" lang="ja-JP" altLang="en-US" sz="1200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8942276" y="1453273"/>
              <a:ext cx="595521" cy="553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/>
                <a:t>C</a:t>
              </a:r>
              <a:r>
                <a:rPr kumimoji="1" lang="en-US" altLang="ja-JP" sz="1000" dirty="0" smtClean="0"/>
                <a:t>ontrol</a:t>
              </a:r>
            </a:p>
            <a:p>
              <a:r>
                <a:rPr lang="en-US" altLang="ja-JP" sz="1000" dirty="0" smtClean="0"/>
                <a:t>SOX2#6</a:t>
              </a:r>
            </a:p>
            <a:p>
              <a:r>
                <a:rPr kumimoji="1" lang="en-US" altLang="ja-JP" sz="1000" dirty="0" smtClean="0"/>
                <a:t>SOX2#7</a:t>
              </a:r>
              <a:endParaRPr kumimoji="1" lang="ja-JP" altLang="en-US" sz="1000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10284992" y="1882581"/>
              <a:ext cx="172513" cy="34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/>
                <a:t>*</a:t>
              </a:r>
              <a:endParaRPr kumimoji="1" lang="ja-JP" altLang="en-US" sz="1200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0403635" y="1893213"/>
              <a:ext cx="172513" cy="347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/>
                <a:t>*</a:t>
              </a:r>
              <a:endParaRPr kumimoji="1" lang="ja-JP" altLang="en-US" sz="1200" dirty="0"/>
            </a:p>
          </p:txBody>
        </p:sp>
        <p:sp>
          <p:nvSpPr>
            <p:cNvPr id="11" name="右大かっこ 10"/>
            <p:cNvSpPr/>
            <p:nvPr/>
          </p:nvSpPr>
          <p:spPr>
            <a:xfrm>
              <a:off x="10403635" y="1611256"/>
              <a:ext cx="65517" cy="1266185"/>
            </a:xfrm>
            <a:prstGeom prst="rightBracket">
              <a:avLst>
                <a:gd name="adj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右大かっこ 11"/>
            <p:cNvSpPr/>
            <p:nvPr/>
          </p:nvSpPr>
          <p:spPr>
            <a:xfrm>
              <a:off x="10260952" y="1611256"/>
              <a:ext cx="65517" cy="904418"/>
            </a:xfrm>
            <a:prstGeom prst="rightBracket">
              <a:avLst>
                <a:gd name="adj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 rot="16200000">
              <a:off x="7420475" y="2208426"/>
              <a:ext cx="1380826" cy="326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200" dirty="0" smtClean="0"/>
                <a:t>r</a:t>
              </a:r>
              <a:r>
                <a:rPr kumimoji="1" lang="en-US" altLang="ja-JP" sz="1200" dirty="0" smtClean="0"/>
                <a:t>elative cell growth</a:t>
              </a:r>
              <a:endParaRPr kumimoji="1" lang="ja-JP" altLang="en-US" sz="1200" dirty="0"/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4455468" y="958350"/>
            <a:ext cx="6480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(b)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pSp>
        <p:nvGrpSpPr>
          <p:cNvPr id="133" name="グループ化 132"/>
          <p:cNvGrpSpPr/>
          <p:nvPr/>
        </p:nvGrpSpPr>
        <p:grpSpPr>
          <a:xfrm>
            <a:off x="4760027" y="1363045"/>
            <a:ext cx="2863793" cy="2444425"/>
            <a:chOff x="4832035" y="1348566"/>
            <a:chExt cx="2647769" cy="2444425"/>
          </a:xfrm>
        </p:grpSpPr>
        <p:graphicFrame>
          <p:nvGraphicFramePr>
            <p:cNvPr id="16" name="グラフ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1390099458"/>
                </p:ext>
              </p:extLst>
            </p:nvPr>
          </p:nvGraphicFramePr>
          <p:xfrm>
            <a:off x="5113416" y="1348566"/>
            <a:ext cx="2011850" cy="215950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7" name="テキスト ボックス 16"/>
            <p:cNvSpPr txBox="1"/>
            <p:nvPr/>
          </p:nvSpPr>
          <p:spPr>
            <a:xfrm>
              <a:off x="5349365" y="3331326"/>
              <a:ext cx="179755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smtClean="0"/>
                <a:t>0        1         2                   4     </a:t>
              </a:r>
            </a:p>
            <a:p>
              <a:pPr algn="ctr"/>
              <a:r>
                <a:rPr kumimoji="1" lang="en-US" altLang="ja-JP" sz="1200" dirty="0" smtClean="0"/>
                <a:t>(Day)</a:t>
              </a:r>
              <a:endParaRPr kumimoji="1" lang="ja-JP" altLang="en-US" sz="12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856152" y="1534085"/>
              <a:ext cx="764389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/>
                <a:t>C</a:t>
              </a:r>
              <a:r>
                <a:rPr kumimoji="1" lang="en-US" altLang="ja-JP" sz="1000" dirty="0" smtClean="0"/>
                <a:t>ontrol</a:t>
              </a:r>
            </a:p>
            <a:p>
              <a:r>
                <a:rPr lang="en-US" altLang="ja-JP" sz="1000" dirty="0" smtClean="0"/>
                <a:t>SOX2#6</a:t>
              </a:r>
            </a:p>
            <a:p>
              <a:r>
                <a:rPr lang="en-US" altLang="ja-JP" sz="1000" dirty="0" smtClean="0"/>
                <a:t>SOX</a:t>
              </a:r>
              <a:r>
                <a:rPr kumimoji="1" lang="en-US" altLang="ja-JP" sz="1000" dirty="0" smtClean="0"/>
                <a:t>2#7</a:t>
              </a: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7185391" y="1932826"/>
              <a:ext cx="179808" cy="338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/>
                <a:t>*</a:t>
              </a:r>
              <a:endParaRPr kumimoji="1" lang="ja-JP" altLang="en-US" sz="1200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299996" y="1946328"/>
              <a:ext cx="179808" cy="3389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/>
                <a:t>*</a:t>
              </a:r>
              <a:endParaRPr kumimoji="1" lang="ja-JP" altLang="en-US" sz="1200" dirty="0"/>
            </a:p>
          </p:txBody>
        </p:sp>
        <p:sp>
          <p:nvSpPr>
            <p:cNvPr id="21" name="右大かっこ 20"/>
            <p:cNvSpPr/>
            <p:nvPr/>
          </p:nvSpPr>
          <p:spPr>
            <a:xfrm>
              <a:off x="7299996" y="1668457"/>
              <a:ext cx="68288" cy="1057473"/>
            </a:xfrm>
            <a:prstGeom prst="rightBracket">
              <a:avLst>
                <a:gd name="adj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右大かっこ 21"/>
            <p:cNvSpPr/>
            <p:nvPr/>
          </p:nvSpPr>
          <p:spPr>
            <a:xfrm>
              <a:off x="7160333" y="1668457"/>
              <a:ext cx="68288" cy="793105"/>
            </a:xfrm>
            <a:prstGeom prst="rightBracket">
              <a:avLst>
                <a:gd name="adj" fmla="val 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 rot="16200000">
              <a:off x="4304979" y="2183362"/>
              <a:ext cx="1380827" cy="326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 smtClean="0"/>
                <a:t>relative cell growth</a:t>
              </a:r>
              <a:endParaRPr kumimoji="1" lang="ja-JP" altLang="en-US" sz="1200" dirty="0"/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1529574" y="3974569"/>
            <a:ext cx="6216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(d)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pSp>
        <p:nvGrpSpPr>
          <p:cNvPr id="129" name="グループ化 128"/>
          <p:cNvGrpSpPr/>
          <p:nvPr/>
        </p:nvGrpSpPr>
        <p:grpSpPr>
          <a:xfrm>
            <a:off x="1674839" y="4095502"/>
            <a:ext cx="2663048" cy="3168352"/>
            <a:chOff x="7323469" y="1256859"/>
            <a:chExt cx="2663048" cy="2550611"/>
          </a:xfrm>
        </p:grpSpPr>
        <p:graphicFrame>
          <p:nvGraphicFramePr>
            <p:cNvPr id="24" name="グラフ 2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836283212"/>
                </p:ext>
              </p:extLst>
            </p:nvPr>
          </p:nvGraphicFramePr>
          <p:xfrm>
            <a:off x="7752284" y="1456550"/>
            <a:ext cx="2234233" cy="23509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6" name="テキスト ボックス 25"/>
            <p:cNvSpPr txBox="1"/>
            <p:nvPr/>
          </p:nvSpPr>
          <p:spPr>
            <a:xfrm>
              <a:off x="7323469" y="3169817"/>
              <a:ext cx="743846" cy="3373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err="1" smtClean="0"/>
                <a:t>siRNA</a:t>
              </a:r>
              <a:endParaRPr kumimoji="1" lang="ja-JP" altLang="en-US" sz="1200" dirty="0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8124657" y="3169817"/>
              <a:ext cx="98628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Control</a:t>
              </a:r>
              <a:endParaRPr kumimoji="1" lang="ja-JP" altLang="en-US" sz="1200" dirty="0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9052264" y="3169817"/>
              <a:ext cx="849321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SOX2 #7</a:t>
              </a:r>
              <a:endParaRPr kumimoji="1" lang="ja-JP" altLang="en-US" sz="1200" dirty="0"/>
            </a:p>
          </p:txBody>
        </p:sp>
        <p:sp>
          <p:nvSpPr>
            <p:cNvPr id="29" name="テキスト ボックス 69"/>
            <p:cNvSpPr txBox="1"/>
            <p:nvPr/>
          </p:nvSpPr>
          <p:spPr>
            <a:xfrm rot="16200000">
              <a:off x="6657631" y="2135728"/>
              <a:ext cx="2084453" cy="3267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200" dirty="0" smtClean="0"/>
                <a:t>r</a:t>
              </a:r>
              <a:r>
                <a:rPr kumimoji="1" lang="en-US" altLang="ja-JP" sz="1200" dirty="0" smtClean="0"/>
                <a:t>elative SA-β-Gal activities</a:t>
              </a:r>
              <a:endParaRPr kumimoji="1" lang="ja-JP" altLang="en-US" sz="1200" dirty="0"/>
            </a:p>
          </p:txBody>
        </p:sp>
        <p:grpSp>
          <p:nvGrpSpPr>
            <p:cNvPr id="81" name="グループ化 29"/>
            <p:cNvGrpSpPr/>
            <p:nvPr/>
          </p:nvGrpSpPr>
          <p:grpSpPr>
            <a:xfrm flipH="1">
              <a:off x="8645978" y="1544241"/>
              <a:ext cx="819219" cy="876911"/>
              <a:chOff x="5085184" y="7092280"/>
              <a:chExt cx="648072" cy="720080"/>
            </a:xfrm>
          </p:grpSpPr>
          <p:cxnSp>
            <p:nvCxnSpPr>
              <p:cNvPr id="31" name="直線コネクタ 30"/>
              <p:cNvCxnSpPr/>
              <p:nvPr/>
            </p:nvCxnSpPr>
            <p:spPr>
              <a:xfrm flipH="1">
                <a:off x="5733256" y="7092280"/>
                <a:ext cx="0" cy="72008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/>
              <p:cNvCxnSpPr/>
              <p:nvPr/>
            </p:nvCxnSpPr>
            <p:spPr>
              <a:xfrm>
                <a:off x="5085184" y="7092280"/>
                <a:ext cx="0" cy="1440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 flipH="1">
                <a:off x="5085184" y="7095592"/>
                <a:ext cx="6480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テキスト ボックス 33"/>
            <p:cNvSpPr txBox="1"/>
            <p:nvPr/>
          </p:nvSpPr>
          <p:spPr>
            <a:xfrm>
              <a:off x="8869400" y="1362791"/>
              <a:ext cx="323624" cy="299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 smtClean="0"/>
                <a:t>**</a:t>
              </a:r>
              <a:endParaRPr kumimoji="1" lang="ja-JP" altLang="en-US" sz="1000" dirty="0"/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7778283" y="2709626"/>
              <a:ext cx="44847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0.5</a:t>
              </a:r>
              <a:endParaRPr kumimoji="1" lang="ja-JP" altLang="en-US" sz="1200" dirty="0"/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7833113" y="2403592"/>
              <a:ext cx="39364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  1</a:t>
              </a:r>
              <a:endParaRPr kumimoji="1" lang="ja-JP" altLang="en-US" sz="1200" dirty="0"/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7778283" y="2097558"/>
              <a:ext cx="44847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1.5</a:t>
              </a:r>
              <a:endParaRPr kumimoji="1" lang="ja-JP" altLang="en-US" sz="1200" dirty="0"/>
            </a:p>
          </p:txBody>
        </p:sp>
        <p:sp>
          <p:nvSpPr>
            <p:cNvPr id="115" name="テキスト ボックス 114"/>
            <p:cNvSpPr txBox="1"/>
            <p:nvPr/>
          </p:nvSpPr>
          <p:spPr>
            <a:xfrm>
              <a:off x="7791517" y="1791524"/>
              <a:ext cx="43524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200" dirty="0" smtClean="0"/>
                <a:t>   2</a:t>
              </a:r>
              <a:endParaRPr kumimoji="1" lang="ja-JP" altLang="en-US" sz="1200" dirty="0"/>
            </a:p>
          </p:txBody>
        </p:sp>
        <p:sp>
          <p:nvSpPr>
            <p:cNvPr id="116" name="テキスト ボックス 115"/>
            <p:cNvSpPr txBox="1"/>
            <p:nvPr/>
          </p:nvSpPr>
          <p:spPr>
            <a:xfrm>
              <a:off x="7778283" y="1485490"/>
              <a:ext cx="44847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2.5</a:t>
              </a:r>
              <a:endParaRPr kumimoji="1" lang="ja-JP" altLang="en-US" sz="1200" dirty="0"/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1598441" y="2337557"/>
            <a:ext cx="8094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SOX2</a:t>
            </a:r>
            <a:endParaRPr kumimoji="1" lang="ja-JP" altLang="en-US" sz="12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89683" y="3000705"/>
            <a:ext cx="827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GAPDH</a:t>
            </a:r>
            <a:endParaRPr kumimoji="1" lang="ja-JP" altLang="en-US" sz="12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706496" y="1807712"/>
            <a:ext cx="553357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sz="1200" dirty="0" err="1" smtClean="0"/>
              <a:t>siRNA</a:t>
            </a:r>
            <a:endParaRPr kumimoji="1"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503140" y="935267"/>
            <a:ext cx="51328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(a)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pSp>
        <p:nvGrpSpPr>
          <p:cNvPr id="106" name="グループ化 29"/>
          <p:cNvGrpSpPr/>
          <p:nvPr/>
        </p:nvGrpSpPr>
        <p:grpSpPr>
          <a:xfrm>
            <a:off x="3194995" y="1367302"/>
            <a:ext cx="752411" cy="876385"/>
            <a:chOff x="4827277" y="2615495"/>
            <a:chExt cx="752411" cy="876385"/>
          </a:xfrm>
        </p:grpSpPr>
        <p:sp>
          <p:nvSpPr>
            <p:cNvPr id="64" name="テキスト ボックス 63"/>
            <p:cNvSpPr txBox="1"/>
            <p:nvPr/>
          </p:nvSpPr>
          <p:spPr>
            <a:xfrm rot="10800000">
              <a:off x="5229200" y="2615495"/>
              <a:ext cx="350488" cy="876385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kumimoji="1" lang="en-US" altLang="ja-JP" sz="1200" dirty="0" smtClean="0"/>
                <a:t>SOX2 #7</a:t>
              </a:r>
              <a:endParaRPr kumimoji="1" lang="ja-JP" altLang="en-US" sz="12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 rot="10800000">
              <a:off x="5028239" y="2759511"/>
              <a:ext cx="350488" cy="732369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kumimoji="1" lang="en-US" altLang="ja-JP" sz="1200" dirty="0" smtClean="0"/>
                <a:t>SOX2 #6</a:t>
              </a:r>
              <a:endParaRPr kumimoji="1" lang="ja-JP" altLang="en-US" sz="12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 rot="10800000">
              <a:off x="4827277" y="2955898"/>
              <a:ext cx="350488" cy="53598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en-US" altLang="ja-JP" sz="1200" dirty="0" smtClean="0"/>
                <a:t>control</a:t>
              </a:r>
              <a:endParaRPr kumimoji="1" lang="ja-JP" altLang="en-US" sz="1200" dirty="0"/>
            </a:p>
          </p:txBody>
        </p:sp>
      </p:grpSp>
      <p:sp>
        <p:nvSpPr>
          <p:cNvPr id="49" name="テキスト ボックス 48"/>
          <p:cNvSpPr txBox="1"/>
          <p:nvPr/>
        </p:nvSpPr>
        <p:spPr>
          <a:xfrm>
            <a:off x="1571142" y="267079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p21</a:t>
            </a:r>
            <a:endParaRPr kumimoji="1" lang="ja-JP" altLang="en-US" sz="1200" dirty="0"/>
          </a:p>
        </p:txBody>
      </p:sp>
      <p:grpSp>
        <p:nvGrpSpPr>
          <p:cNvPr id="121" name="グループ化 36"/>
          <p:cNvGrpSpPr/>
          <p:nvPr/>
        </p:nvGrpSpPr>
        <p:grpSpPr>
          <a:xfrm>
            <a:off x="2305278" y="1366067"/>
            <a:ext cx="752411" cy="876385"/>
            <a:chOff x="4827277" y="2615495"/>
            <a:chExt cx="752411" cy="876385"/>
          </a:xfrm>
        </p:grpSpPr>
        <p:sp>
          <p:nvSpPr>
            <p:cNvPr id="61" name="テキスト ボックス 60"/>
            <p:cNvSpPr txBox="1"/>
            <p:nvPr/>
          </p:nvSpPr>
          <p:spPr>
            <a:xfrm rot="10800000">
              <a:off x="5229200" y="2615495"/>
              <a:ext cx="350488" cy="876385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kumimoji="1" lang="en-US" altLang="ja-JP" sz="1200" dirty="0" smtClean="0"/>
                <a:t>SOX2 #7</a:t>
              </a:r>
              <a:endParaRPr kumimoji="1" lang="ja-JP" altLang="en-US" sz="1200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 rot="10800000">
              <a:off x="5028239" y="2759511"/>
              <a:ext cx="350488" cy="732369"/>
            </a:xfrm>
            <a:prstGeom prst="rect">
              <a:avLst/>
            </a:prstGeom>
            <a:noFill/>
          </p:spPr>
          <p:txBody>
            <a:bodyPr vert="vert" wrap="square" rtlCol="0">
              <a:spAutoFit/>
            </a:bodyPr>
            <a:lstStyle/>
            <a:p>
              <a:r>
                <a:rPr kumimoji="1" lang="en-US" altLang="ja-JP" sz="1200" dirty="0" smtClean="0"/>
                <a:t>SOX2 #6</a:t>
              </a:r>
              <a:endParaRPr kumimoji="1" lang="ja-JP" altLang="en-US" sz="1200" dirty="0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 rot="10800000">
              <a:off x="4827277" y="2955898"/>
              <a:ext cx="350488" cy="53598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kumimoji="1" lang="en-US" altLang="ja-JP" sz="1200" dirty="0" smtClean="0"/>
                <a:t>control</a:t>
              </a:r>
              <a:endParaRPr kumimoji="1" lang="ja-JP" altLang="en-US" sz="1200" dirty="0"/>
            </a:p>
          </p:txBody>
        </p:sp>
      </p:grpSp>
      <p:cxnSp>
        <p:nvCxnSpPr>
          <p:cNvPr id="51" name="直線コネクタ 50"/>
          <p:cNvCxnSpPr/>
          <p:nvPr/>
        </p:nvCxnSpPr>
        <p:spPr>
          <a:xfrm>
            <a:off x="2373220" y="1595421"/>
            <a:ext cx="64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3247201" y="1595421"/>
            <a:ext cx="648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2474987" y="1251800"/>
            <a:ext cx="394660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ja-JP" sz="1200"/>
              <a:t> </a:t>
            </a:r>
            <a:r>
              <a:rPr lang="en-US" altLang="ja-JP" sz="1200" smtClean="0"/>
              <a:t>EN</a:t>
            </a:r>
            <a:endParaRPr kumimoji="1" lang="ja-JP" altLang="en-US" sz="12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213571" y="1247650"/>
            <a:ext cx="715260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sz="1200" dirty="0" smtClean="0"/>
              <a:t>JHUEM7</a:t>
            </a:r>
            <a:endParaRPr kumimoji="1" lang="ja-JP" altLang="en-US" sz="1200" dirty="0"/>
          </a:p>
        </p:txBody>
      </p:sp>
      <p:pic>
        <p:nvPicPr>
          <p:cNvPr id="55" name="図 5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322" t="5624" r="12093" b="12419"/>
          <a:stretch/>
        </p:blipFill>
        <p:spPr>
          <a:xfrm>
            <a:off x="2410422" y="2345547"/>
            <a:ext cx="576000" cy="26101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6" name="図 5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5" t="10827" r="5850" b="10556"/>
          <a:stretch/>
        </p:blipFill>
        <p:spPr>
          <a:xfrm>
            <a:off x="2410422" y="2678710"/>
            <a:ext cx="576000" cy="2611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7" name="図 5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87" t="1" b="5925"/>
          <a:stretch/>
        </p:blipFill>
        <p:spPr>
          <a:xfrm>
            <a:off x="2410422" y="3017465"/>
            <a:ext cx="576000" cy="2434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8" name="図 5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31" b="8559"/>
          <a:stretch/>
        </p:blipFill>
        <p:spPr>
          <a:xfrm>
            <a:off x="3295342" y="2677603"/>
            <a:ext cx="576000" cy="2633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95342" y="2348056"/>
            <a:ext cx="576000" cy="25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0" name="図 5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81" b="15310"/>
          <a:stretch/>
        </p:blipFill>
        <p:spPr>
          <a:xfrm>
            <a:off x="3295342" y="3007322"/>
            <a:ext cx="576000" cy="2637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5" name="テキスト ボックス 104"/>
          <p:cNvSpPr txBox="1"/>
          <p:nvPr/>
        </p:nvSpPr>
        <p:spPr>
          <a:xfrm>
            <a:off x="4455468" y="3951486"/>
            <a:ext cx="5760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latin typeface="Helvetica"/>
                <a:cs typeface="Helvetica"/>
              </a:rPr>
              <a:t>(e)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grpSp>
        <p:nvGrpSpPr>
          <p:cNvPr id="132" name="グループ化 131"/>
          <p:cNvGrpSpPr/>
          <p:nvPr/>
        </p:nvGrpSpPr>
        <p:grpSpPr>
          <a:xfrm>
            <a:off x="4671492" y="4167510"/>
            <a:ext cx="2808311" cy="2687637"/>
            <a:chOff x="4743500" y="4167510"/>
            <a:chExt cx="2808311" cy="2687637"/>
          </a:xfrm>
        </p:grpSpPr>
        <p:graphicFrame>
          <p:nvGraphicFramePr>
            <p:cNvPr id="2" name="グラフ 1"/>
            <p:cNvGraphicFramePr/>
            <p:nvPr/>
          </p:nvGraphicFramePr>
          <p:xfrm>
            <a:off x="5175548" y="4239518"/>
            <a:ext cx="2376263" cy="25202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grpSp>
          <p:nvGrpSpPr>
            <p:cNvPr id="126" name="グループ化 105"/>
            <p:cNvGrpSpPr/>
            <p:nvPr/>
          </p:nvGrpSpPr>
          <p:grpSpPr>
            <a:xfrm flipH="1">
              <a:off x="5823620" y="4311529"/>
              <a:ext cx="1296144" cy="1332000"/>
              <a:chOff x="5085184" y="7092279"/>
              <a:chExt cx="648072" cy="559835"/>
            </a:xfrm>
          </p:grpSpPr>
          <p:cxnSp>
            <p:nvCxnSpPr>
              <p:cNvPr id="107" name="直線コネクタ 106"/>
              <p:cNvCxnSpPr/>
              <p:nvPr/>
            </p:nvCxnSpPr>
            <p:spPr>
              <a:xfrm flipH="1">
                <a:off x="5733256" y="7092279"/>
                <a:ext cx="0" cy="55983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/>
              <p:cNvCxnSpPr/>
              <p:nvPr/>
            </p:nvCxnSpPr>
            <p:spPr>
              <a:xfrm>
                <a:off x="5085184" y="7092279"/>
                <a:ext cx="0" cy="37826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/>
              <p:cNvCxnSpPr/>
              <p:nvPr/>
            </p:nvCxnSpPr>
            <p:spPr>
              <a:xfrm flipH="1">
                <a:off x="5085184" y="7095592"/>
                <a:ext cx="6480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0" name="テキスト ボックス 109"/>
            <p:cNvSpPr txBox="1"/>
            <p:nvPr/>
          </p:nvSpPr>
          <p:spPr>
            <a:xfrm>
              <a:off x="6039644" y="4311526"/>
              <a:ext cx="432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 smtClean="0"/>
                <a:t>**</a:t>
              </a:r>
              <a:endParaRPr kumimoji="1" lang="ja-JP" altLang="en-US" sz="1000" dirty="0"/>
            </a:p>
          </p:txBody>
        </p:sp>
        <p:sp>
          <p:nvSpPr>
            <p:cNvPr id="111" name="テキスト ボックス 69"/>
            <p:cNvSpPr txBox="1"/>
            <p:nvPr/>
          </p:nvSpPr>
          <p:spPr>
            <a:xfrm rot="16200000">
              <a:off x="4117178" y="5284864"/>
              <a:ext cx="17143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ja-JP" sz="1200" dirty="0" smtClean="0"/>
                <a:t>r</a:t>
              </a:r>
              <a:r>
                <a:rPr kumimoji="1" lang="en-US" altLang="ja-JP" sz="1200" dirty="0" smtClean="0"/>
                <a:t>elative cdkn1a mRNA expression</a:t>
              </a:r>
              <a:endParaRPr kumimoji="1" lang="ja-JP" altLang="en-US" sz="1200" dirty="0"/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4815508" y="6471766"/>
              <a:ext cx="630655" cy="3833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dirty="0" err="1" smtClean="0"/>
                <a:t>siRNA</a:t>
              </a:r>
              <a:endParaRPr kumimoji="1" lang="ja-JP" altLang="en-US" sz="1200" dirty="0"/>
            </a:p>
          </p:txBody>
        </p:sp>
        <p:sp>
          <p:nvSpPr>
            <p:cNvPr id="118" name="テキスト ボックス 117"/>
            <p:cNvSpPr txBox="1"/>
            <p:nvPr/>
          </p:nvSpPr>
          <p:spPr>
            <a:xfrm>
              <a:off x="5364114" y="6471766"/>
              <a:ext cx="8915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Control</a:t>
              </a:r>
              <a:endParaRPr kumimoji="1" lang="ja-JP" altLang="en-US" sz="1200" dirty="0"/>
            </a:p>
          </p:txBody>
        </p:sp>
        <p:sp>
          <p:nvSpPr>
            <p:cNvPr id="119" name="テキスト ボックス 118"/>
            <p:cNvSpPr txBox="1"/>
            <p:nvPr/>
          </p:nvSpPr>
          <p:spPr>
            <a:xfrm>
              <a:off x="6039644" y="6471766"/>
              <a:ext cx="7577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SOX2 #6</a:t>
              </a:r>
              <a:endParaRPr kumimoji="1" lang="ja-JP" altLang="en-US" sz="1200" dirty="0"/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6327676" y="4167510"/>
              <a:ext cx="432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dirty="0" smtClean="0"/>
                <a:t>*</a:t>
              </a:r>
              <a:endParaRPr kumimoji="1" lang="ja-JP" altLang="en-US" sz="1000" dirty="0"/>
            </a:p>
          </p:txBody>
        </p:sp>
        <p:grpSp>
          <p:nvGrpSpPr>
            <p:cNvPr id="127" name="グループ化 120"/>
            <p:cNvGrpSpPr/>
            <p:nvPr/>
          </p:nvGrpSpPr>
          <p:grpSpPr>
            <a:xfrm flipH="1">
              <a:off x="5895628" y="4455542"/>
              <a:ext cx="576064" cy="1079999"/>
              <a:chOff x="5085184" y="7092278"/>
              <a:chExt cx="648072" cy="514285"/>
            </a:xfrm>
          </p:grpSpPr>
          <p:cxnSp>
            <p:nvCxnSpPr>
              <p:cNvPr id="122" name="直線コネクタ 121"/>
              <p:cNvCxnSpPr/>
              <p:nvPr/>
            </p:nvCxnSpPr>
            <p:spPr>
              <a:xfrm flipH="1">
                <a:off x="5733256" y="7092278"/>
                <a:ext cx="0" cy="51428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/>
              <p:cNvCxnSpPr/>
              <p:nvPr/>
            </p:nvCxnSpPr>
            <p:spPr>
              <a:xfrm>
                <a:off x="5085184" y="7092280"/>
                <a:ext cx="0" cy="6069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/>
              <p:cNvCxnSpPr/>
              <p:nvPr/>
            </p:nvCxnSpPr>
            <p:spPr>
              <a:xfrm flipH="1">
                <a:off x="5085184" y="7095592"/>
                <a:ext cx="6480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5" name="テキスト ボックス 124"/>
            <p:cNvSpPr txBox="1"/>
            <p:nvPr/>
          </p:nvSpPr>
          <p:spPr>
            <a:xfrm>
              <a:off x="6747624" y="6471766"/>
              <a:ext cx="73217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dirty="0" smtClean="0"/>
                <a:t>SOX2 #7</a:t>
              </a:r>
              <a:endParaRPr kumimoji="1" lang="ja-JP" altLang="en-US" sz="1200" dirty="0"/>
            </a:p>
          </p:txBody>
        </p:sp>
      </p:grpSp>
      <p:sp>
        <p:nvSpPr>
          <p:cNvPr id="136" name="Rectangle 1"/>
          <p:cNvSpPr>
            <a:spLocks noChangeArrowheads="1"/>
          </p:cNvSpPr>
          <p:nvPr/>
        </p:nvSpPr>
        <p:spPr bwMode="auto">
          <a:xfrm>
            <a:off x="495029" y="7191850"/>
            <a:ext cx="10864180" cy="1015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spAutoFit/>
          </a:bodyPr>
          <a:lstStyle/>
          <a:p>
            <a:pPr defTabSz="91431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Suppl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ementary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Fig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ure 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3.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SOX2 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is 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required to modulate the proliferation of endometrial cancer </a:t>
            </a:r>
            <a:r>
              <a:rPr lang="en-US" altLang="ja-JP" sz="1200" b="1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cells.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(a)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Western blot analyses in EN, and JHUEM7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cells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transfected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with SOX2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siRNA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or control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siRNA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.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(b, c)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Time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course of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cell proliferation for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EN </a:t>
            </a:r>
            <a:r>
              <a:rPr lang="de-DE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(b) </a:t>
            </a:r>
            <a:r>
              <a:rPr lang="de-DE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and JHUEM7 </a:t>
            </a:r>
            <a:r>
              <a:rPr lang="de-DE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(c)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cells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transfected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with SOX2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siRNA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or control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siRNA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.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(d)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SA-β-Gal activity in EN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cells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transfected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with SOX2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siRNA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or control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siRNA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.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(e)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</a:t>
            </a:r>
            <a:r>
              <a:rPr lang="en-US" altLang="ja-JP" sz="1200" i="1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CDKN1A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mRNA expression levels in EN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cells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transfected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with SOX2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siRNA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, as analyzed by quantitative real-time PCR. </a:t>
            </a:r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ea typeface="Helvetica"/>
                <a:cs typeface="Arial" pitchFamily="34" charset="0"/>
              </a:rPr>
              <a:t>(f)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Chromatin 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immunoprecipitation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(</a:t>
            </a:r>
            <a:r>
              <a:rPr lang="en-US" altLang="ja-JP" sz="1200" dirty="0" err="1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ChIP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) was used to detect the SOX2-</a:t>
            </a:r>
            <a:r>
              <a:rPr lang="en-US" altLang="ja-JP" sz="1200" i="1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CDKN1A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 interaction in EN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ＭＳ 明朝" pitchFamily="17" charset="-128"/>
                <a:cs typeface="Arial" pitchFamily="34" charset="0"/>
              </a:rPr>
              <a:t> cells</a:t>
            </a:r>
            <a:r>
              <a:rPr lang="en-US" altLang="ja-JP" sz="1200" dirty="0" smtClean="0">
                <a:solidFill>
                  <a:srgbClr val="000000"/>
                </a:solidFill>
                <a:latin typeface="Arial" pitchFamily="34" charset="0"/>
                <a:ea typeface="Helvetica"/>
                <a:cs typeface="Arial" pitchFamily="34" charset="0"/>
              </a:rPr>
              <a:t>.</a:t>
            </a:r>
            <a:endParaRPr lang="en-US" altLang="ja-JP" sz="1800" dirty="0" smtClean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8631932" y="279078"/>
            <a:ext cx="3212400" cy="276991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r>
              <a:rPr lang="en-US" altLang="ja-JP" sz="1200" b="1" dirty="0" err="1" smtClean="0">
                <a:latin typeface="Helvetica"/>
                <a:cs typeface="Helvetica"/>
              </a:rPr>
              <a:t>Yamawaki</a:t>
            </a:r>
            <a:r>
              <a:rPr lang="en-US" altLang="ja-JP" sz="1200" b="1" dirty="0" smtClean="0">
                <a:latin typeface="Helvetica"/>
                <a:cs typeface="Helvetica"/>
              </a:rPr>
              <a:t> et al. Supplementary Figure S4</a:t>
            </a:r>
            <a:endParaRPr lang="ja-JP" altLang="en-US" sz="1200" b="1" dirty="0">
              <a:latin typeface="Helvetica"/>
              <a:cs typeface="Helvetica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2655268" y="6525246"/>
            <a:ext cx="8856984" cy="461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6" rIns="91431" bIns="45716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ja-JP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Supplementary Figure S4. Stratification of SOX2/p21 immunostaining based on p53 expression.</a:t>
            </a:r>
          </a:p>
          <a:p>
            <a:r>
              <a:rPr lang="en-US" altLang="ja-JP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p53 expression in four subtypes of SOX2 and p21staining pattern in advanced endometrial cancer (n=31). </a:t>
            </a:r>
            <a:endParaRPr lang="ja-JP" altLang="ja-JP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6680410"/>
              </p:ext>
            </p:extLst>
          </p:nvPr>
        </p:nvGraphicFramePr>
        <p:xfrm>
          <a:off x="3591372" y="2367311"/>
          <a:ext cx="5194862" cy="3456383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214384"/>
                <a:gridCol w="1281849"/>
                <a:gridCol w="1281849"/>
                <a:gridCol w="1416780"/>
              </a:tblGrid>
              <a:tr h="758719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All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(n=31)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p53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Negative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(n=21)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p53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Positive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(n=10)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  <a:tr h="64754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SOX2</a:t>
                      </a:r>
                      <a:r>
                        <a:rPr kumimoji="1" lang="en-US" altLang="ja-JP" sz="1200" baseline="0" dirty="0" smtClean="0"/>
                        <a:t> Positive</a:t>
                      </a:r>
                    </a:p>
                    <a:p>
                      <a:pPr algn="ctr"/>
                      <a:r>
                        <a:rPr kumimoji="1" lang="en-US" altLang="ja-JP" sz="1200" baseline="0" dirty="0" smtClean="0"/>
                        <a:t>p21 Negative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5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(16.1%)</a:t>
                      </a:r>
                      <a:endParaRPr kumimoji="1" lang="ja-JP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3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(14.3 %)</a:t>
                      </a:r>
                      <a:endParaRPr kumimoji="1" lang="ja-JP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(20.0 %)</a:t>
                      </a:r>
                      <a:endParaRPr kumimoji="1" lang="ja-JP" altLang="en-US" sz="1200" dirty="0"/>
                    </a:p>
                  </a:txBody>
                  <a:tcPr anchor="ctr">
                    <a:noFill/>
                  </a:tcPr>
                </a:tc>
              </a:tr>
              <a:tr h="71544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SOX2 Positive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p21 Positive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3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(9.7%)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(9.5%)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(10.0 %)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  <a:tr h="6602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SOX2</a:t>
                      </a:r>
                      <a:r>
                        <a:rPr kumimoji="1" lang="en-US" altLang="ja-JP" sz="1200" baseline="0" dirty="0" smtClean="0"/>
                        <a:t> Negative</a:t>
                      </a:r>
                    </a:p>
                    <a:p>
                      <a:pPr algn="ctr"/>
                      <a:r>
                        <a:rPr kumimoji="1" lang="en-US" altLang="ja-JP" sz="1200" baseline="0" dirty="0" smtClean="0"/>
                        <a:t>p21 Negative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11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(35.5%)</a:t>
                      </a:r>
                      <a:endParaRPr kumimoji="1" lang="ja-JP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9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(42.9 %)</a:t>
                      </a:r>
                      <a:endParaRPr kumimoji="1" lang="ja-JP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2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(20.0%)</a:t>
                      </a:r>
                      <a:endParaRPr kumimoji="1" lang="ja-JP" altLang="en-US" sz="1200" dirty="0"/>
                    </a:p>
                  </a:txBody>
                  <a:tcPr anchor="ctr">
                    <a:noFill/>
                  </a:tcPr>
                </a:tc>
              </a:tr>
              <a:tr h="67441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SOX2 Negative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p21 Positive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12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(38.7%)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7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(33.3%)</a:t>
                      </a:r>
                      <a:endParaRPr kumimoji="1" lang="ja-JP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5</a:t>
                      </a:r>
                    </a:p>
                    <a:p>
                      <a:pPr algn="ctr"/>
                      <a:r>
                        <a:rPr kumimoji="1" lang="en-US" altLang="ja-JP" sz="1200" dirty="0" smtClean="0"/>
                        <a:t>(50.0%)</a:t>
                      </a:r>
                      <a:endParaRPr kumimoji="1" lang="ja-JP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8377324" y="4167377"/>
            <a:ext cx="18473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5955785" y="2369137"/>
            <a:ext cx="72007" cy="3816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976</Words>
  <Application>Microsoft Office PowerPoint</Application>
  <PresentationFormat>ユーザー設定</PresentationFormat>
  <Paragraphs>222</Paragraphs>
  <Slides>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スライド 1</vt:lpstr>
      <vt:lpstr>スライド 2</vt:lpstr>
      <vt:lpstr>スライド 3</vt:lpstr>
      <vt:lpstr>スライド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tatsuya</dc:creator>
  <cp:lastModifiedBy>tatsuya</cp:lastModifiedBy>
  <cp:revision>40</cp:revision>
  <cp:lastPrinted>2017-01-06T02:03:29Z</cp:lastPrinted>
  <dcterms:created xsi:type="dcterms:W3CDTF">2016-11-02T11:22:33Z</dcterms:created>
  <dcterms:modified xsi:type="dcterms:W3CDTF">2017-04-07T12:36:09Z</dcterms:modified>
</cp:coreProperties>
</file>