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48484"/>
    <a:srgbClr val="FF8F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2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2076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E0031-5468-40D8-A25E-3173B4491AAE}" type="datetimeFigureOut">
              <a:rPr lang="en-US" smtClean="0"/>
              <a:t>4/17/2017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4B102-8178-4EF8-9A4C-923B31F0F3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5729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E0031-5468-40D8-A25E-3173B4491AAE}" type="datetimeFigureOut">
              <a:rPr lang="en-US" smtClean="0"/>
              <a:t>4/17/2017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4B102-8178-4EF8-9A4C-923B31F0F3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0799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E0031-5468-40D8-A25E-3173B4491AAE}" type="datetimeFigureOut">
              <a:rPr lang="en-US" smtClean="0"/>
              <a:t>4/17/2017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4B102-8178-4EF8-9A4C-923B31F0F3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117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E0031-5468-40D8-A25E-3173B4491AAE}" type="datetimeFigureOut">
              <a:rPr lang="en-US" smtClean="0"/>
              <a:t>4/17/2017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4B102-8178-4EF8-9A4C-923B31F0F3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171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E0031-5468-40D8-A25E-3173B4491AAE}" type="datetimeFigureOut">
              <a:rPr lang="en-US" smtClean="0"/>
              <a:t>4/17/2017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4B102-8178-4EF8-9A4C-923B31F0F3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3333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E0031-5468-40D8-A25E-3173B4491AAE}" type="datetimeFigureOut">
              <a:rPr lang="en-US" smtClean="0"/>
              <a:t>4/17/2017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4B102-8178-4EF8-9A4C-923B31F0F3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8777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E0031-5468-40D8-A25E-3173B4491AAE}" type="datetimeFigureOut">
              <a:rPr lang="en-US" smtClean="0"/>
              <a:t>4/17/2017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4B102-8178-4EF8-9A4C-923B31F0F3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40761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E0031-5468-40D8-A25E-3173B4491AAE}" type="datetimeFigureOut">
              <a:rPr lang="en-US" smtClean="0"/>
              <a:t>4/17/2017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4B102-8178-4EF8-9A4C-923B31F0F3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0950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E0031-5468-40D8-A25E-3173B4491AAE}" type="datetimeFigureOut">
              <a:rPr lang="en-US" smtClean="0"/>
              <a:t>4/17/2017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4B102-8178-4EF8-9A4C-923B31F0F3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3971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E0031-5468-40D8-A25E-3173B4491AAE}" type="datetimeFigureOut">
              <a:rPr lang="en-US" smtClean="0"/>
              <a:t>4/17/2017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4B102-8178-4EF8-9A4C-923B31F0F3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7506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E0031-5468-40D8-A25E-3173B4491AAE}" type="datetimeFigureOut">
              <a:rPr lang="en-US" smtClean="0"/>
              <a:t>4/17/2017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4B102-8178-4EF8-9A4C-923B31F0F3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18560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1E0031-5468-40D8-A25E-3173B4491AAE}" type="datetimeFigureOut">
              <a:rPr lang="en-US" smtClean="0"/>
              <a:t>4/17/2017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04B102-8178-4EF8-9A4C-923B31F0F3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56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" name="Picture 12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056336" y="340995"/>
            <a:ext cx="719390" cy="209110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23" name="TextBox 122"/>
          <p:cNvSpPr txBox="1"/>
          <p:nvPr/>
        </p:nvSpPr>
        <p:spPr>
          <a:xfrm>
            <a:off x="2713725" y="1081731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750</a:t>
            </a:r>
          </a:p>
        </p:txBody>
      </p:sp>
      <p:sp>
        <p:nvSpPr>
          <p:cNvPr id="124" name="TextBox 123"/>
          <p:cNvSpPr txBox="1"/>
          <p:nvPr/>
        </p:nvSpPr>
        <p:spPr>
          <a:xfrm>
            <a:off x="2713725" y="1241079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500</a:t>
            </a:r>
          </a:p>
        </p:txBody>
      </p:sp>
      <p:sp>
        <p:nvSpPr>
          <p:cNvPr id="125" name="TextBox 124"/>
          <p:cNvSpPr txBox="1"/>
          <p:nvPr/>
        </p:nvSpPr>
        <p:spPr>
          <a:xfrm>
            <a:off x="2713725" y="1446426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300</a:t>
            </a:r>
          </a:p>
        </p:txBody>
      </p:sp>
      <p:sp>
        <p:nvSpPr>
          <p:cNvPr id="126" name="TextBox 125"/>
          <p:cNvSpPr txBox="1"/>
          <p:nvPr/>
        </p:nvSpPr>
        <p:spPr>
          <a:xfrm>
            <a:off x="2713725" y="1703732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150</a:t>
            </a:r>
          </a:p>
        </p:txBody>
      </p:sp>
      <p:sp>
        <p:nvSpPr>
          <p:cNvPr id="127" name="TextBox 126"/>
          <p:cNvSpPr txBox="1"/>
          <p:nvPr/>
        </p:nvSpPr>
        <p:spPr>
          <a:xfrm>
            <a:off x="2765021" y="1975224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</a:p>
        </p:txBody>
      </p:sp>
      <p:grpSp>
        <p:nvGrpSpPr>
          <p:cNvPr id="234" name="Group 233"/>
          <p:cNvGrpSpPr/>
          <p:nvPr/>
        </p:nvGrpSpPr>
        <p:grpSpPr>
          <a:xfrm>
            <a:off x="4360526" y="915800"/>
            <a:ext cx="1387474" cy="421333"/>
            <a:chOff x="3787776" y="335074"/>
            <a:chExt cx="1387474" cy="421333"/>
          </a:xfrm>
        </p:grpSpPr>
        <p:cxnSp>
          <p:nvCxnSpPr>
            <p:cNvPr id="3" name="Straight Connector 2"/>
            <p:cNvCxnSpPr/>
            <p:nvPr/>
          </p:nvCxnSpPr>
          <p:spPr>
            <a:xfrm>
              <a:off x="3787776" y="604007"/>
              <a:ext cx="138747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3787776" y="756407"/>
              <a:ext cx="138747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3806825" y="644525"/>
              <a:ext cx="0" cy="698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3860800" y="644525"/>
              <a:ext cx="0" cy="698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3914775" y="644525"/>
              <a:ext cx="0" cy="698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3968750" y="644525"/>
              <a:ext cx="0" cy="698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4022725" y="644525"/>
              <a:ext cx="0" cy="698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4076700" y="644525"/>
              <a:ext cx="0" cy="698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4130675" y="644525"/>
              <a:ext cx="0" cy="698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4184650" y="644525"/>
              <a:ext cx="0" cy="698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4238625" y="644525"/>
              <a:ext cx="0" cy="698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4292600" y="644525"/>
              <a:ext cx="0" cy="698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4346575" y="644525"/>
              <a:ext cx="0" cy="698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4400550" y="644525"/>
              <a:ext cx="0" cy="698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4454525" y="644525"/>
              <a:ext cx="0" cy="698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4508500" y="644525"/>
              <a:ext cx="0" cy="698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4562475" y="644525"/>
              <a:ext cx="0" cy="698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4616450" y="644525"/>
              <a:ext cx="0" cy="698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4670425" y="644525"/>
              <a:ext cx="0" cy="698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4724400" y="644525"/>
              <a:ext cx="0" cy="698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4778375" y="644525"/>
              <a:ext cx="0" cy="698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4832350" y="644525"/>
              <a:ext cx="0" cy="698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4886325" y="644525"/>
              <a:ext cx="0" cy="698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4940300" y="644525"/>
              <a:ext cx="0" cy="698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4994275" y="644525"/>
              <a:ext cx="0" cy="698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5048250" y="644525"/>
              <a:ext cx="0" cy="698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102225" y="644525"/>
              <a:ext cx="0" cy="698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5156200" y="644525"/>
              <a:ext cx="0" cy="698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0" name="TextBox 129"/>
            <p:cNvSpPr txBox="1"/>
            <p:nvPr/>
          </p:nvSpPr>
          <p:spPr>
            <a:xfrm>
              <a:off x="4233993" y="335074"/>
              <a:ext cx="48122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err="1">
                  <a:latin typeface="Arial" panose="020B0604020202020204" pitchFamily="34" charset="0"/>
                  <a:cs typeface="Arial" panose="020B0604020202020204" pitchFamily="34" charset="0"/>
                </a:rPr>
                <a:t>cfDNA</a:t>
              </a:r>
              <a:endParaRPr 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23" name="Group 222"/>
          <p:cNvGrpSpPr/>
          <p:nvPr/>
        </p:nvGrpSpPr>
        <p:grpSpPr>
          <a:xfrm>
            <a:off x="3995863" y="1796520"/>
            <a:ext cx="2140650" cy="385794"/>
            <a:chOff x="3393376" y="977038"/>
            <a:chExt cx="2140650" cy="385794"/>
          </a:xfrm>
        </p:grpSpPr>
        <p:cxnSp>
          <p:nvCxnSpPr>
            <p:cNvPr id="36" name="Straight Connector 35"/>
            <p:cNvCxnSpPr/>
            <p:nvPr/>
          </p:nvCxnSpPr>
          <p:spPr>
            <a:xfrm>
              <a:off x="3733450" y="1210432"/>
              <a:ext cx="144214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3733450" y="1362832"/>
              <a:ext cx="144214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4165600" y="1250950"/>
              <a:ext cx="0" cy="698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4219575" y="1250950"/>
              <a:ext cx="0" cy="698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4273550" y="1250950"/>
              <a:ext cx="0" cy="698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4327525" y="1250950"/>
              <a:ext cx="0" cy="698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4381500" y="1250950"/>
              <a:ext cx="0" cy="698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4435475" y="1250950"/>
              <a:ext cx="0" cy="698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>
              <a:off x="4489450" y="1250950"/>
              <a:ext cx="0" cy="698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>
              <a:off x="4543425" y="1250950"/>
              <a:ext cx="0" cy="698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>
              <a:off x="4597400" y="1250950"/>
              <a:ext cx="0" cy="698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>
              <a:off x="4651375" y="1250950"/>
              <a:ext cx="0" cy="698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>
              <a:off x="4705350" y="1250950"/>
              <a:ext cx="0" cy="698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>
              <a:off x="4759325" y="1250950"/>
              <a:ext cx="0" cy="698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>
              <a:off x="4813300" y="1250950"/>
              <a:ext cx="0" cy="698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>
              <a:off x="4867275" y="1250950"/>
              <a:ext cx="0" cy="698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>
              <a:off x="4921250" y="1250950"/>
              <a:ext cx="0" cy="698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>
              <a:off x="4975225" y="1250950"/>
              <a:ext cx="0" cy="698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5029200" y="1250950"/>
              <a:ext cx="0" cy="698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5083175" y="1250950"/>
              <a:ext cx="0" cy="698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5137150" y="1250950"/>
              <a:ext cx="0" cy="698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>
              <a:off x="5191125" y="1250950"/>
              <a:ext cx="0" cy="698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5245100" y="1250950"/>
              <a:ext cx="0" cy="698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5299075" y="1250950"/>
              <a:ext cx="0" cy="698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>
              <a:off x="5353050" y="1250950"/>
              <a:ext cx="0" cy="698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5407025" y="1250950"/>
              <a:ext cx="0" cy="698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5461000" y="1250950"/>
              <a:ext cx="0" cy="698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>
              <a:off x="5514975" y="1250950"/>
              <a:ext cx="0" cy="698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>
              <a:off x="3393376" y="1210432"/>
              <a:ext cx="368950" cy="0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>
              <a:off x="3393376" y="1362832"/>
              <a:ext cx="368950" cy="0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>
              <a:off x="5165076" y="1210432"/>
              <a:ext cx="368950" cy="0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>
              <a:off x="5165076" y="1362832"/>
              <a:ext cx="368950" cy="0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5" name="Group 84"/>
            <p:cNvGrpSpPr/>
            <p:nvPr/>
          </p:nvGrpSpPr>
          <p:grpSpPr>
            <a:xfrm>
              <a:off x="3409951" y="1250950"/>
              <a:ext cx="701675" cy="69850"/>
              <a:chOff x="3905599" y="1403350"/>
              <a:chExt cx="701675" cy="69850"/>
            </a:xfrm>
          </p:grpSpPr>
          <p:cxnSp>
            <p:nvCxnSpPr>
              <p:cNvPr id="71" name="Straight Connector 70"/>
              <p:cNvCxnSpPr/>
              <p:nvPr/>
            </p:nvCxnSpPr>
            <p:spPr>
              <a:xfrm>
                <a:off x="3905599" y="1403350"/>
                <a:ext cx="0" cy="6985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/>
              <p:cNvCxnSpPr/>
              <p:nvPr/>
            </p:nvCxnSpPr>
            <p:spPr>
              <a:xfrm>
                <a:off x="3959574" y="1403350"/>
                <a:ext cx="0" cy="6985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/>
              <p:cNvCxnSpPr/>
              <p:nvPr/>
            </p:nvCxnSpPr>
            <p:spPr>
              <a:xfrm>
                <a:off x="4013549" y="1403350"/>
                <a:ext cx="0" cy="6985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/>
              <p:cNvCxnSpPr/>
              <p:nvPr/>
            </p:nvCxnSpPr>
            <p:spPr>
              <a:xfrm>
                <a:off x="4067524" y="1403350"/>
                <a:ext cx="0" cy="6985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/>
              <p:cNvCxnSpPr/>
              <p:nvPr/>
            </p:nvCxnSpPr>
            <p:spPr>
              <a:xfrm>
                <a:off x="4121499" y="1403350"/>
                <a:ext cx="0" cy="6985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/>
              <p:cNvCxnSpPr/>
              <p:nvPr/>
            </p:nvCxnSpPr>
            <p:spPr>
              <a:xfrm>
                <a:off x="4175474" y="1403350"/>
                <a:ext cx="0" cy="6985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/>
              <p:cNvCxnSpPr/>
              <p:nvPr/>
            </p:nvCxnSpPr>
            <p:spPr>
              <a:xfrm>
                <a:off x="4229449" y="1403350"/>
                <a:ext cx="0" cy="6985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Connector 77"/>
              <p:cNvCxnSpPr/>
              <p:nvPr/>
            </p:nvCxnSpPr>
            <p:spPr>
              <a:xfrm>
                <a:off x="4283424" y="1403350"/>
                <a:ext cx="0" cy="6985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/>
              <p:cNvCxnSpPr/>
              <p:nvPr/>
            </p:nvCxnSpPr>
            <p:spPr>
              <a:xfrm>
                <a:off x="4337399" y="1403350"/>
                <a:ext cx="0" cy="6985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/>
              <p:cNvCxnSpPr/>
              <p:nvPr/>
            </p:nvCxnSpPr>
            <p:spPr>
              <a:xfrm>
                <a:off x="4391374" y="1403350"/>
                <a:ext cx="0" cy="6985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/>
              <p:cNvCxnSpPr/>
              <p:nvPr/>
            </p:nvCxnSpPr>
            <p:spPr>
              <a:xfrm>
                <a:off x="4445349" y="1403350"/>
                <a:ext cx="0" cy="6985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/>
              <p:cNvCxnSpPr/>
              <p:nvPr/>
            </p:nvCxnSpPr>
            <p:spPr>
              <a:xfrm>
                <a:off x="4499324" y="1403350"/>
                <a:ext cx="0" cy="6985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/>
              <p:cNvCxnSpPr/>
              <p:nvPr/>
            </p:nvCxnSpPr>
            <p:spPr>
              <a:xfrm>
                <a:off x="4553299" y="1403350"/>
                <a:ext cx="0" cy="6985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3"/>
              <p:cNvCxnSpPr/>
              <p:nvPr/>
            </p:nvCxnSpPr>
            <p:spPr>
              <a:xfrm>
                <a:off x="4607274" y="1403350"/>
                <a:ext cx="0" cy="6985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1" name="TextBox 130"/>
            <p:cNvSpPr txBox="1"/>
            <p:nvPr/>
          </p:nvSpPr>
          <p:spPr>
            <a:xfrm>
              <a:off x="4010025" y="977038"/>
              <a:ext cx="90441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Genomic library</a:t>
              </a:r>
            </a:p>
          </p:txBody>
        </p:sp>
      </p:grpSp>
      <p:grpSp>
        <p:nvGrpSpPr>
          <p:cNvPr id="220" name="Group 219"/>
          <p:cNvGrpSpPr/>
          <p:nvPr/>
        </p:nvGrpSpPr>
        <p:grpSpPr>
          <a:xfrm>
            <a:off x="4252807" y="5173326"/>
            <a:ext cx="1734712" cy="800687"/>
            <a:chOff x="3253707" y="4411326"/>
            <a:chExt cx="1734712" cy="800687"/>
          </a:xfrm>
        </p:grpSpPr>
        <p:cxnSp>
          <p:nvCxnSpPr>
            <p:cNvPr id="189" name="Straight Arrow Connector 188"/>
            <p:cNvCxnSpPr/>
            <p:nvPr/>
          </p:nvCxnSpPr>
          <p:spPr>
            <a:xfrm flipH="1">
              <a:off x="3832843" y="4785849"/>
              <a:ext cx="76235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>
              <a:off x="4570130" y="4785849"/>
              <a:ext cx="161925" cy="0"/>
            </a:xfrm>
            <a:prstGeom prst="line">
              <a:avLst/>
            </a:prstGeom>
            <a:ln w="762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Straight Connector 190"/>
            <p:cNvCxnSpPr/>
            <p:nvPr/>
          </p:nvCxnSpPr>
          <p:spPr>
            <a:xfrm>
              <a:off x="3492769" y="4783229"/>
              <a:ext cx="368950" cy="0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97" name="Group 196"/>
            <p:cNvGrpSpPr/>
            <p:nvPr/>
          </p:nvGrpSpPr>
          <p:grpSpPr>
            <a:xfrm>
              <a:off x="4677115" y="4673599"/>
              <a:ext cx="311304" cy="215444"/>
              <a:chOff x="5030819" y="4567785"/>
              <a:chExt cx="311304" cy="215444"/>
            </a:xfrm>
          </p:grpSpPr>
          <p:sp>
            <p:nvSpPr>
              <p:cNvPr id="193" name="TextBox 192"/>
              <p:cNvSpPr txBox="1"/>
              <p:nvPr/>
            </p:nvSpPr>
            <p:spPr>
              <a:xfrm>
                <a:off x="5030819" y="4567785"/>
                <a:ext cx="31130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P7</a:t>
                </a:r>
              </a:p>
            </p:txBody>
          </p:sp>
          <p:sp>
            <p:nvSpPr>
              <p:cNvPr id="194" name="Rectangle 193"/>
              <p:cNvSpPr/>
              <p:nvPr/>
            </p:nvSpPr>
            <p:spPr>
              <a:xfrm>
                <a:off x="5083175" y="4607719"/>
                <a:ext cx="187325" cy="130175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96" name="Group 195"/>
            <p:cNvGrpSpPr/>
            <p:nvPr/>
          </p:nvGrpSpPr>
          <p:grpSpPr>
            <a:xfrm>
              <a:off x="3253707" y="4673599"/>
              <a:ext cx="311304" cy="215444"/>
              <a:chOff x="3221896" y="4675507"/>
              <a:chExt cx="311304" cy="215444"/>
            </a:xfrm>
          </p:grpSpPr>
          <p:sp>
            <p:nvSpPr>
              <p:cNvPr id="192" name="TextBox 191"/>
              <p:cNvSpPr txBox="1"/>
              <p:nvPr/>
            </p:nvSpPr>
            <p:spPr>
              <a:xfrm>
                <a:off x="3221896" y="4675507"/>
                <a:ext cx="31130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P5</a:t>
                </a:r>
              </a:p>
            </p:txBody>
          </p:sp>
          <p:sp>
            <p:nvSpPr>
              <p:cNvPr id="195" name="Rectangle 194"/>
              <p:cNvSpPr/>
              <p:nvPr/>
            </p:nvSpPr>
            <p:spPr>
              <a:xfrm>
                <a:off x="3272664" y="4716234"/>
                <a:ext cx="187325" cy="130175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199" name="Straight Arrow Connector 198"/>
            <p:cNvCxnSpPr/>
            <p:nvPr/>
          </p:nvCxnSpPr>
          <p:spPr>
            <a:xfrm>
              <a:off x="3503241" y="4630737"/>
              <a:ext cx="163510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Straight Arrow Connector 199"/>
            <p:cNvCxnSpPr/>
            <p:nvPr/>
          </p:nvCxnSpPr>
          <p:spPr>
            <a:xfrm flipH="1">
              <a:off x="4557256" y="4957763"/>
              <a:ext cx="163510" cy="0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Straight Connector 203"/>
            <p:cNvCxnSpPr/>
            <p:nvPr/>
          </p:nvCxnSpPr>
          <p:spPr>
            <a:xfrm>
              <a:off x="3779838" y="4630065"/>
              <a:ext cx="6477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Straight Connector 205"/>
            <p:cNvCxnSpPr/>
            <p:nvPr/>
          </p:nvCxnSpPr>
          <p:spPr>
            <a:xfrm>
              <a:off x="4425950" y="4566442"/>
              <a:ext cx="0" cy="128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Straight Connector 207"/>
            <p:cNvCxnSpPr/>
            <p:nvPr/>
          </p:nvCxnSpPr>
          <p:spPr>
            <a:xfrm>
              <a:off x="3671888" y="4630065"/>
              <a:ext cx="186532" cy="0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Straight Connector 201"/>
            <p:cNvCxnSpPr/>
            <p:nvPr/>
          </p:nvCxnSpPr>
          <p:spPr>
            <a:xfrm>
              <a:off x="3671888" y="4566442"/>
              <a:ext cx="0" cy="128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>
              <a:off x="4454524" y="4957763"/>
              <a:ext cx="102732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>
              <a:off x="4555668" y="4894140"/>
              <a:ext cx="0" cy="128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>
              <a:off x="4454524" y="4894140"/>
              <a:ext cx="0" cy="128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5" name="TextBox 214"/>
            <p:cNvSpPr txBox="1"/>
            <p:nvPr/>
          </p:nvSpPr>
          <p:spPr>
            <a:xfrm>
              <a:off x="3773811" y="4411326"/>
              <a:ext cx="55656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READ 1</a:t>
              </a:r>
            </a:p>
          </p:txBody>
        </p:sp>
        <p:sp>
          <p:nvSpPr>
            <p:cNvPr id="216" name="TextBox 215"/>
            <p:cNvSpPr txBox="1"/>
            <p:nvPr/>
          </p:nvSpPr>
          <p:spPr>
            <a:xfrm>
              <a:off x="4238625" y="4996569"/>
              <a:ext cx="55656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READ 2</a:t>
              </a:r>
            </a:p>
          </p:txBody>
        </p:sp>
      </p:grpSp>
      <p:grpSp>
        <p:nvGrpSpPr>
          <p:cNvPr id="225" name="Group 224"/>
          <p:cNvGrpSpPr/>
          <p:nvPr/>
        </p:nvGrpSpPr>
        <p:grpSpPr>
          <a:xfrm>
            <a:off x="4237214" y="2993889"/>
            <a:ext cx="1753352" cy="1442046"/>
            <a:chOff x="3482276" y="2384659"/>
            <a:chExt cx="1753352" cy="1442046"/>
          </a:xfrm>
        </p:grpSpPr>
        <p:cxnSp>
          <p:nvCxnSpPr>
            <p:cNvPr id="132" name="Straight Connector 131"/>
            <p:cNvCxnSpPr/>
            <p:nvPr/>
          </p:nvCxnSpPr>
          <p:spPr>
            <a:xfrm>
              <a:off x="3822350" y="2564048"/>
              <a:ext cx="74012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Straight Connector 132"/>
            <p:cNvCxnSpPr/>
            <p:nvPr/>
          </p:nvCxnSpPr>
          <p:spPr>
            <a:xfrm>
              <a:off x="3482276" y="2564048"/>
              <a:ext cx="368950" cy="0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0" name="Group 139"/>
            <p:cNvGrpSpPr/>
            <p:nvPr/>
          </p:nvGrpSpPr>
          <p:grpSpPr>
            <a:xfrm rot="19800000">
              <a:off x="4508552" y="2384659"/>
              <a:ext cx="727076" cy="0"/>
              <a:chOff x="5048250" y="2716448"/>
              <a:chExt cx="727076" cy="0"/>
            </a:xfrm>
          </p:grpSpPr>
          <p:cxnSp>
            <p:nvCxnSpPr>
              <p:cNvPr id="135" name="Straight Connector 134"/>
              <p:cNvCxnSpPr/>
              <p:nvPr/>
            </p:nvCxnSpPr>
            <p:spPr>
              <a:xfrm>
                <a:off x="5048250" y="2716448"/>
                <a:ext cx="36864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Straight Connector 136"/>
              <p:cNvCxnSpPr/>
              <p:nvPr/>
            </p:nvCxnSpPr>
            <p:spPr>
              <a:xfrm>
                <a:off x="5406376" y="2716448"/>
                <a:ext cx="368950" cy="0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5" name="Group 154"/>
            <p:cNvGrpSpPr/>
            <p:nvPr/>
          </p:nvGrpSpPr>
          <p:grpSpPr>
            <a:xfrm>
              <a:off x="4270376" y="2719068"/>
              <a:ext cx="451186" cy="0"/>
              <a:chOff x="4270376" y="2693668"/>
              <a:chExt cx="451186" cy="0"/>
            </a:xfrm>
          </p:grpSpPr>
          <p:cxnSp>
            <p:nvCxnSpPr>
              <p:cNvPr id="142" name="Straight Arrow Connector 141"/>
              <p:cNvCxnSpPr/>
              <p:nvPr/>
            </p:nvCxnSpPr>
            <p:spPr>
              <a:xfrm flipH="1">
                <a:off x="4270376" y="2693668"/>
                <a:ext cx="314324" cy="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Straight Connector 146"/>
              <p:cNvCxnSpPr/>
              <p:nvPr/>
            </p:nvCxnSpPr>
            <p:spPr>
              <a:xfrm>
                <a:off x="4559637" y="2693668"/>
                <a:ext cx="161925" cy="0"/>
              </a:xfrm>
              <a:prstGeom prst="line">
                <a:avLst/>
              </a:prstGeom>
              <a:ln w="76200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48" name="Straight Connector 147"/>
            <p:cNvCxnSpPr/>
            <p:nvPr/>
          </p:nvCxnSpPr>
          <p:spPr>
            <a:xfrm>
              <a:off x="4374921" y="2604768"/>
              <a:ext cx="0" cy="698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Connector 148"/>
            <p:cNvCxnSpPr/>
            <p:nvPr/>
          </p:nvCxnSpPr>
          <p:spPr>
            <a:xfrm>
              <a:off x="4428896" y="2604768"/>
              <a:ext cx="0" cy="698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/>
            <p:nvPr/>
          </p:nvCxnSpPr>
          <p:spPr>
            <a:xfrm>
              <a:off x="4482871" y="2604768"/>
              <a:ext cx="0" cy="698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/>
          </p:nvCxnSpPr>
          <p:spPr>
            <a:xfrm>
              <a:off x="4536846" y="2604768"/>
              <a:ext cx="0" cy="698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Connector 156"/>
            <p:cNvCxnSpPr/>
            <p:nvPr/>
          </p:nvCxnSpPr>
          <p:spPr>
            <a:xfrm>
              <a:off x="3822350" y="3430679"/>
              <a:ext cx="74012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Connector 157"/>
            <p:cNvCxnSpPr/>
            <p:nvPr/>
          </p:nvCxnSpPr>
          <p:spPr>
            <a:xfrm>
              <a:off x="3482276" y="3430679"/>
              <a:ext cx="368950" cy="0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Straight Connector 159"/>
            <p:cNvCxnSpPr/>
            <p:nvPr/>
          </p:nvCxnSpPr>
          <p:spPr>
            <a:xfrm rot="19800000">
              <a:off x="4532562" y="3340897"/>
              <a:ext cx="368649" cy="0"/>
            </a:xfrm>
            <a:prstGeom prst="line">
              <a:avLst/>
            </a:prstGeom>
            <a:ln w="28575">
              <a:solidFill>
                <a:srgbClr val="84848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Straight Connector 160"/>
            <p:cNvCxnSpPr/>
            <p:nvPr/>
          </p:nvCxnSpPr>
          <p:spPr>
            <a:xfrm rot="19800000">
              <a:off x="4842688" y="3161759"/>
              <a:ext cx="368950" cy="0"/>
            </a:xfrm>
            <a:prstGeom prst="line">
              <a:avLst/>
            </a:prstGeom>
            <a:ln w="57150">
              <a:solidFill>
                <a:srgbClr val="FF8F8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Straight Arrow Connector 162"/>
            <p:cNvCxnSpPr/>
            <p:nvPr/>
          </p:nvCxnSpPr>
          <p:spPr>
            <a:xfrm flipH="1">
              <a:off x="3822350" y="3585699"/>
              <a:ext cx="76235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Straight Connector 163"/>
            <p:cNvCxnSpPr/>
            <p:nvPr/>
          </p:nvCxnSpPr>
          <p:spPr>
            <a:xfrm>
              <a:off x="4559637" y="3585699"/>
              <a:ext cx="161925" cy="0"/>
            </a:xfrm>
            <a:prstGeom prst="line">
              <a:avLst/>
            </a:prstGeom>
            <a:ln w="762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>
              <a:off x="4374921" y="3471399"/>
              <a:ext cx="0" cy="698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>
              <a:off x="4428896" y="3471399"/>
              <a:ext cx="0" cy="698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Connector 166"/>
            <p:cNvCxnSpPr/>
            <p:nvPr/>
          </p:nvCxnSpPr>
          <p:spPr>
            <a:xfrm>
              <a:off x="4482871" y="3471399"/>
              <a:ext cx="0" cy="698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Connector 167"/>
            <p:cNvCxnSpPr/>
            <p:nvPr/>
          </p:nvCxnSpPr>
          <p:spPr>
            <a:xfrm>
              <a:off x="4536846" y="3471399"/>
              <a:ext cx="0" cy="698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Straight Connector 170"/>
            <p:cNvCxnSpPr/>
            <p:nvPr/>
          </p:nvCxnSpPr>
          <p:spPr>
            <a:xfrm>
              <a:off x="3482276" y="3583079"/>
              <a:ext cx="368950" cy="0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>
              <a:off x="3620293" y="3471399"/>
              <a:ext cx="0" cy="698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Straight Connector 173"/>
            <p:cNvCxnSpPr/>
            <p:nvPr/>
          </p:nvCxnSpPr>
          <p:spPr>
            <a:xfrm>
              <a:off x="3674268" y="3471399"/>
              <a:ext cx="0" cy="698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Straight Connector 174"/>
            <p:cNvCxnSpPr/>
            <p:nvPr/>
          </p:nvCxnSpPr>
          <p:spPr>
            <a:xfrm>
              <a:off x="3728243" y="3471399"/>
              <a:ext cx="0" cy="698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Straight Connector 175"/>
            <p:cNvCxnSpPr/>
            <p:nvPr/>
          </p:nvCxnSpPr>
          <p:spPr>
            <a:xfrm>
              <a:off x="3782218" y="3471399"/>
              <a:ext cx="0" cy="698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>
              <a:off x="3836193" y="3471399"/>
              <a:ext cx="0" cy="698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>
              <a:off x="3890168" y="3471399"/>
              <a:ext cx="0" cy="698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Straight Connector 178"/>
            <p:cNvCxnSpPr/>
            <p:nvPr/>
          </p:nvCxnSpPr>
          <p:spPr>
            <a:xfrm>
              <a:off x="3944143" y="3471399"/>
              <a:ext cx="0" cy="698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Straight Connector 179"/>
            <p:cNvCxnSpPr/>
            <p:nvPr/>
          </p:nvCxnSpPr>
          <p:spPr>
            <a:xfrm>
              <a:off x="3998118" y="3471399"/>
              <a:ext cx="0" cy="698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>
              <a:off x="4052093" y="3471399"/>
              <a:ext cx="0" cy="698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>
              <a:off x="4106068" y="3471399"/>
              <a:ext cx="0" cy="698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>
              <a:off x="4160043" y="3471399"/>
              <a:ext cx="0" cy="698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>
              <a:off x="4214018" y="3471399"/>
              <a:ext cx="0" cy="698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>
              <a:off x="4267993" y="3471399"/>
              <a:ext cx="0" cy="698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>
              <a:off x="4321968" y="3471399"/>
              <a:ext cx="0" cy="698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>
              <a:off x="3564733" y="3471399"/>
              <a:ext cx="0" cy="698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>
              <a:off x="3510758" y="3471399"/>
              <a:ext cx="0" cy="698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8" name="TextBox 217"/>
            <p:cNvSpPr txBox="1"/>
            <p:nvPr/>
          </p:nvSpPr>
          <p:spPr>
            <a:xfrm>
              <a:off x="4052092" y="2731521"/>
              <a:ext cx="84510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Capture probe</a:t>
              </a:r>
            </a:p>
          </p:txBody>
        </p:sp>
        <p:sp>
          <p:nvSpPr>
            <p:cNvPr id="219" name="TextBox 218"/>
            <p:cNvSpPr txBox="1"/>
            <p:nvPr/>
          </p:nvSpPr>
          <p:spPr>
            <a:xfrm>
              <a:off x="3510758" y="3611261"/>
              <a:ext cx="95731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primer extension</a:t>
              </a:r>
            </a:p>
          </p:txBody>
        </p:sp>
        <p:sp>
          <p:nvSpPr>
            <p:cNvPr id="221" name="Arrow: Down 220"/>
            <p:cNvSpPr/>
            <p:nvPr/>
          </p:nvSpPr>
          <p:spPr>
            <a:xfrm>
              <a:off x="4335051" y="3015299"/>
              <a:ext cx="228217" cy="246140"/>
            </a:xfrm>
            <a:prstGeom prst="downArrow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24" name="Arrow: Down 223"/>
          <p:cNvSpPr/>
          <p:nvPr/>
        </p:nvSpPr>
        <p:spPr>
          <a:xfrm>
            <a:off x="4930649" y="1498569"/>
            <a:ext cx="228217" cy="246140"/>
          </a:xfrm>
          <a:prstGeom prst="downArrow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31" name="Group 230"/>
          <p:cNvGrpSpPr/>
          <p:nvPr/>
        </p:nvGrpSpPr>
        <p:grpSpPr>
          <a:xfrm>
            <a:off x="3320625" y="2187668"/>
            <a:ext cx="242374" cy="215444"/>
            <a:chOff x="1969945" y="3814140"/>
            <a:chExt cx="242374" cy="215444"/>
          </a:xfrm>
        </p:grpSpPr>
        <p:sp>
          <p:nvSpPr>
            <p:cNvPr id="228" name="Rectangle 227"/>
            <p:cNvSpPr/>
            <p:nvPr/>
          </p:nvSpPr>
          <p:spPr>
            <a:xfrm>
              <a:off x="2040248" y="3854066"/>
              <a:ext cx="101768" cy="131678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6" name="TextBox 225"/>
            <p:cNvSpPr txBox="1"/>
            <p:nvPr/>
          </p:nvSpPr>
          <p:spPr>
            <a:xfrm>
              <a:off x="1969945" y="3814140"/>
              <a:ext cx="24237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</p:grpSp>
      <p:grpSp>
        <p:nvGrpSpPr>
          <p:cNvPr id="230" name="Group 229"/>
          <p:cNvGrpSpPr/>
          <p:nvPr/>
        </p:nvGrpSpPr>
        <p:grpSpPr>
          <a:xfrm>
            <a:off x="3553531" y="2187668"/>
            <a:ext cx="242374" cy="215444"/>
            <a:chOff x="2125197" y="3965746"/>
            <a:chExt cx="242374" cy="215444"/>
          </a:xfrm>
        </p:grpSpPr>
        <p:sp>
          <p:nvSpPr>
            <p:cNvPr id="229" name="Rectangle 228"/>
            <p:cNvSpPr/>
            <p:nvPr/>
          </p:nvSpPr>
          <p:spPr>
            <a:xfrm>
              <a:off x="2192648" y="4006466"/>
              <a:ext cx="101768" cy="131678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7" name="TextBox 226"/>
            <p:cNvSpPr txBox="1"/>
            <p:nvPr/>
          </p:nvSpPr>
          <p:spPr>
            <a:xfrm>
              <a:off x="2125197" y="3965746"/>
              <a:ext cx="24237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</p:grpSp>
      <p:sp>
        <p:nvSpPr>
          <p:cNvPr id="233" name="Rectangle 232"/>
          <p:cNvSpPr/>
          <p:nvPr/>
        </p:nvSpPr>
        <p:spPr>
          <a:xfrm>
            <a:off x="3887168" y="340996"/>
            <a:ext cx="1111201" cy="33444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3887168" y="339018"/>
            <a:ext cx="68800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1  -  </a:t>
            </a:r>
            <a:r>
              <a:rPr lang="en-US" sz="800" dirty="0" err="1">
                <a:latin typeface="Arial" panose="020B0604020202020204" pitchFamily="34" charset="0"/>
                <a:cs typeface="Arial" panose="020B0604020202020204" pitchFamily="34" charset="0"/>
              </a:rPr>
              <a:t>cfDNA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3887168" y="482033"/>
            <a:ext cx="111120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2  -  Genomic library</a:t>
            </a:r>
          </a:p>
        </p:txBody>
      </p:sp>
      <p:sp>
        <p:nvSpPr>
          <p:cNvPr id="236" name="TextBox 235"/>
          <p:cNvSpPr txBox="1"/>
          <p:nvPr/>
        </p:nvSpPr>
        <p:spPr>
          <a:xfrm>
            <a:off x="2744983" y="291804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237" name="TextBox 236"/>
          <p:cNvSpPr txBox="1"/>
          <p:nvPr/>
        </p:nvSpPr>
        <p:spPr>
          <a:xfrm>
            <a:off x="2740937" y="2815891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238" name="TextBox 237"/>
          <p:cNvSpPr txBox="1"/>
          <p:nvPr/>
        </p:nvSpPr>
        <p:spPr>
          <a:xfrm>
            <a:off x="2740937" y="5160889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169" name="TextBox 168"/>
          <p:cNvSpPr txBox="1"/>
          <p:nvPr/>
        </p:nvSpPr>
        <p:spPr>
          <a:xfrm>
            <a:off x="0" y="0"/>
            <a:ext cx="51167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S1 Fig.</a:t>
            </a:r>
          </a:p>
        </p:txBody>
      </p:sp>
    </p:spTree>
    <p:extLst>
      <p:ext uri="{BB962C8B-B14F-4D97-AF65-F5344CB8AC3E}">
        <p14:creationId xmlns:p14="http://schemas.microsoft.com/office/powerpoint/2010/main" val="20225189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900" dirty="0" smtClean="0">
            <a:latin typeface="Arial" panose="020B0604020202020204" pitchFamily="34" charset="0"/>
            <a:cs typeface="Arial" panose="020B0604020202020204" pitchFamily="34" charset="0"/>
          </a:defRPr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4263</TotalTime>
  <Words>33</Words>
  <Application>Microsoft Office PowerPoint</Application>
  <PresentationFormat>On-screen Show (4:3)</PresentationFormat>
  <Paragraphs>21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Chris Raymond</cp:lastModifiedBy>
  <cp:revision>83</cp:revision>
  <dcterms:created xsi:type="dcterms:W3CDTF">2015-07-01T19:19:38Z</dcterms:created>
  <dcterms:modified xsi:type="dcterms:W3CDTF">2017-04-17T20:08:12Z</dcterms:modified>
</cp:coreProperties>
</file>