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2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ascade%20SSD:Users:grady7:Documents:Ribosomal%20Profiling/Proteomics:2015-05-30%20Large%20Alkane%20Experiment:2017-02-10%20BATH%20Assa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Start of Growth</c:v>
          </c:tx>
          <c:spPr>
            <a:solidFill>
              <a:srgbClr val="0000FF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Sheet1!$C$33:$C$36</c:f>
                <c:numCache>
                  <c:formatCode>General</c:formatCode>
                  <c:ptCount val="4"/>
                  <c:pt idx="0">
                    <c:v>0.0111028897921082</c:v>
                  </c:pt>
                  <c:pt idx="1">
                    <c:v>0.00539579690831426</c:v>
                  </c:pt>
                  <c:pt idx="2">
                    <c:v>0.0111028897921082</c:v>
                  </c:pt>
                  <c:pt idx="3">
                    <c:v>0.00539579690831426</c:v>
                  </c:pt>
                </c:numCache>
              </c:numRef>
            </c:plus>
            <c:minus>
              <c:numRef>
                <c:f>Sheet1!$C$33:$C$36</c:f>
                <c:numCache>
                  <c:formatCode>General</c:formatCode>
                  <c:ptCount val="4"/>
                  <c:pt idx="0">
                    <c:v>0.0111028897921082</c:v>
                  </c:pt>
                  <c:pt idx="1">
                    <c:v>0.00539579690831426</c:v>
                  </c:pt>
                  <c:pt idx="2">
                    <c:v>0.0111028897921082</c:v>
                  </c:pt>
                  <c:pt idx="3">
                    <c:v>0.00539579690831426</c:v>
                  </c:pt>
                </c:numCache>
              </c:numRef>
            </c:minus>
          </c:errBars>
          <c:cat>
            <c:strRef>
              <c:f>Sheet1!$A$33:$A$36</c:f>
              <c:strCache>
                <c:ptCount val="4"/>
                <c:pt idx="0">
                  <c:v>33988+Gly</c:v>
                </c:pt>
                <c:pt idx="1">
                  <c:v>PAO1+Gly</c:v>
                </c:pt>
                <c:pt idx="2">
                  <c:v>33988+Alk</c:v>
                </c:pt>
                <c:pt idx="3">
                  <c:v>PAO1+Alk</c:v>
                </c:pt>
              </c:strCache>
            </c:strRef>
          </c:cat>
          <c:val>
            <c:numRef>
              <c:f>Sheet1!$B$33:$B$36</c:f>
              <c:numCache>
                <c:formatCode>0.00</c:formatCode>
                <c:ptCount val="4"/>
                <c:pt idx="0">
                  <c:v>0.862179487179487</c:v>
                </c:pt>
                <c:pt idx="1">
                  <c:v>0.651090342679128</c:v>
                </c:pt>
                <c:pt idx="2">
                  <c:v>0.862179487179487</c:v>
                </c:pt>
                <c:pt idx="3">
                  <c:v>0.649532710280374</c:v>
                </c:pt>
              </c:numCache>
            </c:numRef>
          </c:val>
        </c:ser>
        <c:ser>
          <c:idx val="1"/>
          <c:order val="1"/>
          <c:tx>
            <c:v>Harvest (OD=0.8)</c:v>
          </c:tx>
          <c:spPr>
            <a:solidFill>
              <a:srgbClr val="FF0000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Sheet1!$E$33:$E$36</c:f>
                <c:numCache>
                  <c:formatCode>General</c:formatCode>
                  <c:ptCount val="4"/>
                  <c:pt idx="0">
                    <c:v>0.0150822832586833</c:v>
                  </c:pt>
                  <c:pt idx="1">
                    <c:v>0.0344272827834589</c:v>
                  </c:pt>
                  <c:pt idx="2">
                    <c:v>0.049760725303256</c:v>
                  </c:pt>
                  <c:pt idx="3">
                    <c:v>0.0202684329327628</c:v>
                  </c:pt>
                </c:numCache>
              </c:numRef>
            </c:plus>
            <c:minus>
              <c:numRef>
                <c:f>Sheet1!$E$33:$E$36</c:f>
                <c:numCache>
                  <c:formatCode>General</c:formatCode>
                  <c:ptCount val="4"/>
                  <c:pt idx="0">
                    <c:v>0.0150822832586833</c:v>
                  </c:pt>
                  <c:pt idx="1">
                    <c:v>0.0344272827834589</c:v>
                  </c:pt>
                  <c:pt idx="2">
                    <c:v>0.049760725303256</c:v>
                  </c:pt>
                  <c:pt idx="3">
                    <c:v>0.0202684329327628</c:v>
                  </c:pt>
                </c:numCache>
              </c:numRef>
            </c:minus>
          </c:errBars>
          <c:cat>
            <c:strRef>
              <c:f>Sheet1!$A$33:$A$36</c:f>
              <c:strCache>
                <c:ptCount val="4"/>
                <c:pt idx="0">
                  <c:v>33988+Gly</c:v>
                </c:pt>
                <c:pt idx="1">
                  <c:v>PAO1+Gly</c:v>
                </c:pt>
                <c:pt idx="2">
                  <c:v>33988+Alk</c:v>
                </c:pt>
                <c:pt idx="3">
                  <c:v>PAO1+Alk</c:v>
                </c:pt>
              </c:strCache>
            </c:strRef>
          </c:cat>
          <c:val>
            <c:numRef>
              <c:f>Sheet1!$D$33:$D$36</c:f>
              <c:numCache>
                <c:formatCode>0.00</c:formatCode>
                <c:ptCount val="4"/>
                <c:pt idx="0">
                  <c:v>0.756031278490778</c:v>
                </c:pt>
                <c:pt idx="1">
                  <c:v>0.731023921305611</c:v>
                </c:pt>
                <c:pt idx="2">
                  <c:v>0.732275705981317</c:v>
                </c:pt>
                <c:pt idx="3">
                  <c:v>0.509477577438743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1940664"/>
        <c:axId val="-2092619976"/>
      </c:barChart>
      <c:catAx>
        <c:axId val="-20919406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Culturing</a:t>
                </a:r>
                <a:r>
                  <a:rPr lang="en-US" baseline="0"/>
                  <a:t> Condition</a:t>
                </a:r>
                <a:endParaRPr lang="en-US"/>
              </a:p>
            </c:rich>
          </c:tx>
          <c:layout/>
          <c:overlay val="0"/>
        </c:title>
        <c:majorTickMark val="out"/>
        <c:minorTickMark val="none"/>
        <c:tickLblPos val="nextTo"/>
        <c:crossAx val="-2092619976"/>
        <c:crosses val="autoZero"/>
        <c:auto val="1"/>
        <c:lblAlgn val="ctr"/>
        <c:lblOffset val="100"/>
        <c:noMultiLvlLbl val="0"/>
      </c:catAx>
      <c:valAx>
        <c:axId val="-209261997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 Cells in Aqueous Phase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-20919406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51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361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248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805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908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063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6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749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943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233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364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A0B03-AB87-3D46-A0AC-A224D0871EDB}" type="datetimeFigureOut">
              <a:rPr lang="en-US" smtClean="0"/>
              <a:t>3/17/17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0F971-D6AD-364A-AAAA-6CFC276E6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3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1921882"/>
              </p:ext>
            </p:extLst>
          </p:nvPr>
        </p:nvGraphicFramePr>
        <p:xfrm>
          <a:off x="0" y="58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Straight Connector 2"/>
          <p:cNvCxnSpPr/>
          <p:nvPr/>
        </p:nvCxnSpPr>
        <p:spPr>
          <a:xfrm>
            <a:off x="2789265" y="685606"/>
            <a:ext cx="25711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146958" y="300429"/>
            <a:ext cx="257112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959264" y="300429"/>
            <a:ext cx="637941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89266" y="462371"/>
            <a:ext cx="2571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2146958" y="54208"/>
            <a:ext cx="2571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</a:t>
            </a:r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1141888" y="54208"/>
            <a:ext cx="2571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*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2818365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</Words>
  <Application>Microsoft Macintosh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Grady, Sarah L.</dc:creator>
  <cp:lastModifiedBy>Grady, Sarah L.</cp:lastModifiedBy>
  <cp:revision>2</cp:revision>
  <dcterms:created xsi:type="dcterms:W3CDTF">2017-03-10T23:13:49Z</dcterms:created>
  <dcterms:modified xsi:type="dcterms:W3CDTF">2017-03-17T21:23:53Z</dcterms:modified>
</cp:coreProperties>
</file>