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66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Akldfs12\home$\HRAJKB\My%20Documents\Publications\PAPER%202012\DATA%20NOVEMBER\SUBMISSION\Revision\REVISION%20POST%20APRIL%202016\BMC%20Genomics%20submission\Additional%20file%208%20to%20make%20into%20pptx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percentStacked"/>
        <c:varyColors val="0"/>
        <c:ser>
          <c:idx val="0"/>
          <c:order val="0"/>
          <c:tx>
            <c:strRef>
              <c:f>'all genomes condensed wo PHI'!$N$2</c:f>
              <c:strCache>
                <c:ptCount val="1"/>
                <c:pt idx="0">
                  <c:v>SSP &gt;200aa ≤500aa 2 or more CYS</c:v>
                </c:pt>
              </c:strCache>
            </c:strRef>
          </c:tx>
          <c:spPr>
            <a:solidFill>
              <a:srgbClr val="FF0066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PHI'!$N$3:$N$37</c:f>
              <c:numCache>
                <c:formatCode>General</c:formatCode>
                <c:ptCount val="35"/>
                <c:pt idx="0">
                  <c:v>77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12</c:v>
                </c:pt>
                <c:pt idx="5">
                  <c:v>49</c:v>
                </c:pt>
                <c:pt idx="6">
                  <c:v>1</c:v>
                </c:pt>
                <c:pt idx="7">
                  <c:v>2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1</c:v>
                </c:pt>
                <c:pt idx="12">
                  <c:v>2</c:v>
                </c:pt>
                <c:pt idx="13">
                  <c:v>1</c:v>
                </c:pt>
                <c:pt idx="14">
                  <c:v>2</c:v>
                </c:pt>
                <c:pt idx="15">
                  <c:v>16</c:v>
                </c:pt>
                <c:pt idx="16">
                  <c:v>1</c:v>
                </c:pt>
                <c:pt idx="17">
                  <c:v>4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5</c:v>
                </c:pt>
                <c:pt idx="22">
                  <c:v>4</c:v>
                </c:pt>
                <c:pt idx="23">
                  <c:v>3</c:v>
                </c:pt>
                <c:pt idx="24">
                  <c:v>3</c:v>
                </c:pt>
                <c:pt idx="25">
                  <c:v>5</c:v>
                </c:pt>
                <c:pt idx="26">
                  <c:v>3</c:v>
                </c:pt>
                <c:pt idx="27">
                  <c:v>2</c:v>
                </c:pt>
                <c:pt idx="29">
                  <c:v>17</c:v>
                </c:pt>
                <c:pt idx="30">
                  <c:v>6</c:v>
                </c:pt>
                <c:pt idx="31">
                  <c:v>26</c:v>
                </c:pt>
                <c:pt idx="32">
                  <c:v>8</c:v>
                </c:pt>
                <c:pt idx="33">
                  <c:v>52</c:v>
                </c:pt>
              </c:numCache>
            </c:numRef>
          </c:val>
        </c:ser>
        <c:ser>
          <c:idx val="1"/>
          <c:order val="1"/>
          <c:tx>
            <c:strRef>
              <c:f>'all genomes condensed wo PHI'!$AT$3</c:f>
              <c:strCache>
                <c:ptCount val="1"/>
                <c:pt idx="0">
                  <c:v>SSP ≤200aa 2 or more CYS</c:v>
                </c:pt>
              </c:strCache>
            </c:strRef>
          </c:tx>
          <c:spPr>
            <a:solidFill>
              <a:srgbClr val="FF33CC"/>
            </a:solidFill>
            <a:ln>
              <a:solidFill>
                <a:schemeClr val="tx1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PHI'!$O$3:$O$37</c:f>
              <c:numCache>
                <c:formatCode>General</c:formatCode>
                <c:ptCount val="35"/>
                <c:pt idx="0">
                  <c:v>95</c:v>
                </c:pt>
                <c:pt idx="1">
                  <c:v>3</c:v>
                </c:pt>
                <c:pt idx="2">
                  <c:v>1</c:v>
                </c:pt>
                <c:pt idx="3">
                  <c:v>8</c:v>
                </c:pt>
                <c:pt idx="4">
                  <c:v>7</c:v>
                </c:pt>
                <c:pt idx="5">
                  <c:v>98</c:v>
                </c:pt>
                <c:pt idx="6">
                  <c:v>2</c:v>
                </c:pt>
                <c:pt idx="8">
                  <c:v>1</c:v>
                </c:pt>
                <c:pt idx="9">
                  <c:v>6</c:v>
                </c:pt>
                <c:pt idx="10">
                  <c:v>4</c:v>
                </c:pt>
                <c:pt idx="11">
                  <c:v>2</c:v>
                </c:pt>
                <c:pt idx="12">
                  <c:v>11</c:v>
                </c:pt>
                <c:pt idx="13">
                  <c:v>2</c:v>
                </c:pt>
                <c:pt idx="14">
                  <c:v>10</c:v>
                </c:pt>
                <c:pt idx="15">
                  <c:v>42</c:v>
                </c:pt>
                <c:pt idx="16">
                  <c:v>3</c:v>
                </c:pt>
                <c:pt idx="17">
                  <c:v>7</c:v>
                </c:pt>
                <c:pt idx="18">
                  <c:v>9</c:v>
                </c:pt>
                <c:pt idx="19">
                  <c:v>3</c:v>
                </c:pt>
                <c:pt idx="20">
                  <c:v>8</c:v>
                </c:pt>
                <c:pt idx="21">
                  <c:v>7</c:v>
                </c:pt>
                <c:pt idx="22">
                  <c:v>13</c:v>
                </c:pt>
                <c:pt idx="23">
                  <c:v>10</c:v>
                </c:pt>
                <c:pt idx="24">
                  <c:v>22</c:v>
                </c:pt>
                <c:pt idx="25">
                  <c:v>12</c:v>
                </c:pt>
                <c:pt idx="26">
                  <c:v>10</c:v>
                </c:pt>
                <c:pt idx="27">
                  <c:v>5</c:v>
                </c:pt>
                <c:pt idx="28">
                  <c:v>25</c:v>
                </c:pt>
                <c:pt idx="29">
                  <c:v>196</c:v>
                </c:pt>
                <c:pt idx="30">
                  <c:v>12</c:v>
                </c:pt>
                <c:pt idx="31">
                  <c:v>54</c:v>
                </c:pt>
                <c:pt idx="32">
                  <c:v>38</c:v>
                </c:pt>
                <c:pt idx="33">
                  <c:v>145</c:v>
                </c:pt>
              </c:numCache>
            </c:numRef>
          </c:val>
        </c:ser>
        <c:ser>
          <c:idx val="2"/>
          <c:order val="2"/>
          <c:tx>
            <c:strRef>
              <c:f>'all genomes condensed wo PHI'!$AT$4</c:f>
              <c:strCache>
                <c:ptCount val="1"/>
                <c:pt idx="0">
                  <c:v>SSP &gt;200aa ≤500aa 1 or less CYS</c:v>
                </c:pt>
              </c:strCache>
            </c:strRef>
          </c:tx>
          <c:spPr>
            <a:solidFill>
              <a:srgbClr val="FF6699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PHI'!$P$3:$P$37</c:f>
              <c:numCache>
                <c:formatCode>General</c:formatCode>
                <c:ptCount val="35"/>
                <c:pt idx="0">
                  <c:v>16</c:v>
                </c:pt>
                <c:pt idx="1">
                  <c:v>1</c:v>
                </c:pt>
                <c:pt idx="5">
                  <c:v>8</c:v>
                </c:pt>
                <c:pt idx="7">
                  <c:v>1</c:v>
                </c:pt>
                <c:pt idx="9">
                  <c:v>1</c:v>
                </c:pt>
                <c:pt idx="11">
                  <c:v>1</c:v>
                </c:pt>
                <c:pt idx="12">
                  <c:v>1</c:v>
                </c:pt>
                <c:pt idx="14">
                  <c:v>2</c:v>
                </c:pt>
                <c:pt idx="15">
                  <c:v>1</c:v>
                </c:pt>
                <c:pt idx="21">
                  <c:v>1</c:v>
                </c:pt>
                <c:pt idx="29">
                  <c:v>5</c:v>
                </c:pt>
                <c:pt idx="30">
                  <c:v>1</c:v>
                </c:pt>
                <c:pt idx="31">
                  <c:v>3</c:v>
                </c:pt>
                <c:pt idx="32">
                  <c:v>3</c:v>
                </c:pt>
                <c:pt idx="33">
                  <c:v>11</c:v>
                </c:pt>
              </c:numCache>
            </c:numRef>
          </c:val>
        </c:ser>
        <c:ser>
          <c:idx val="3"/>
          <c:order val="3"/>
          <c:tx>
            <c:strRef>
              <c:f>'all genomes condensed wo PHI'!$AT$5</c:f>
              <c:strCache>
                <c:ptCount val="1"/>
                <c:pt idx="0">
                  <c:v>SSP ≤200aa 1 or less CYS</c:v>
                </c:pt>
              </c:strCache>
            </c:strRef>
          </c:tx>
          <c:spPr>
            <a:solidFill>
              <a:srgbClr val="FF99FF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PHI'!$Q$3:$Q$37</c:f>
              <c:numCache>
                <c:formatCode>General</c:formatCode>
                <c:ptCount val="35"/>
                <c:pt idx="0">
                  <c:v>34</c:v>
                </c:pt>
                <c:pt idx="1">
                  <c:v>4</c:v>
                </c:pt>
                <c:pt idx="3">
                  <c:v>3</c:v>
                </c:pt>
                <c:pt idx="4">
                  <c:v>1</c:v>
                </c:pt>
                <c:pt idx="5">
                  <c:v>40</c:v>
                </c:pt>
                <c:pt idx="6">
                  <c:v>1</c:v>
                </c:pt>
                <c:pt idx="9">
                  <c:v>2</c:v>
                </c:pt>
                <c:pt idx="10">
                  <c:v>1</c:v>
                </c:pt>
                <c:pt idx="13">
                  <c:v>2</c:v>
                </c:pt>
                <c:pt idx="14">
                  <c:v>2</c:v>
                </c:pt>
                <c:pt idx="15">
                  <c:v>13</c:v>
                </c:pt>
                <c:pt idx="16">
                  <c:v>3</c:v>
                </c:pt>
                <c:pt idx="18">
                  <c:v>1</c:v>
                </c:pt>
                <c:pt idx="19">
                  <c:v>1</c:v>
                </c:pt>
                <c:pt idx="20">
                  <c:v>2</c:v>
                </c:pt>
                <c:pt idx="21">
                  <c:v>5</c:v>
                </c:pt>
                <c:pt idx="22">
                  <c:v>1</c:v>
                </c:pt>
                <c:pt idx="23">
                  <c:v>1</c:v>
                </c:pt>
                <c:pt idx="24">
                  <c:v>3</c:v>
                </c:pt>
                <c:pt idx="25">
                  <c:v>6</c:v>
                </c:pt>
                <c:pt idx="26">
                  <c:v>1</c:v>
                </c:pt>
                <c:pt idx="28">
                  <c:v>1</c:v>
                </c:pt>
                <c:pt idx="29">
                  <c:v>46</c:v>
                </c:pt>
                <c:pt idx="30">
                  <c:v>10</c:v>
                </c:pt>
                <c:pt idx="31">
                  <c:v>12</c:v>
                </c:pt>
                <c:pt idx="32">
                  <c:v>24</c:v>
                </c:pt>
                <c:pt idx="33">
                  <c:v>61</c:v>
                </c:pt>
              </c:numCache>
            </c:numRef>
          </c:val>
        </c:ser>
        <c:ser>
          <c:idx val="4"/>
          <c:order val="4"/>
          <c:tx>
            <c:strRef>
              <c:f>'all genomes condensed wo PHI'!$AT$6</c:f>
              <c:strCache>
                <c:ptCount val="1"/>
                <c:pt idx="0">
                  <c:v>CAZyme</c:v>
                </c:pt>
              </c:strCache>
            </c:strRef>
          </c:tx>
          <c:spPr>
            <a:solidFill>
              <a:srgbClr val="00B050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PHI'!$R$3:$R$37</c:f>
              <c:numCache>
                <c:formatCode>General</c:formatCode>
                <c:ptCount val="35"/>
                <c:pt idx="0">
                  <c:v>163</c:v>
                </c:pt>
                <c:pt idx="1">
                  <c:v>7</c:v>
                </c:pt>
                <c:pt idx="2">
                  <c:v>6</c:v>
                </c:pt>
                <c:pt idx="3">
                  <c:v>6</c:v>
                </c:pt>
                <c:pt idx="4">
                  <c:v>3</c:v>
                </c:pt>
                <c:pt idx="5">
                  <c:v>43</c:v>
                </c:pt>
                <c:pt idx="6">
                  <c:v>2</c:v>
                </c:pt>
                <c:pt idx="8">
                  <c:v>1</c:v>
                </c:pt>
                <c:pt idx="9">
                  <c:v>3</c:v>
                </c:pt>
                <c:pt idx="10">
                  <c:v>4</c:v>
                </c:pt>
                <c:pt idx="11">
                  <c:v>1</c:v>
                </c:pt>
                <c:pt idx="12">
                  <c:v>3</c:v>
                </c:pt>
                <c:pt idx="13">
                  <c:v>1</c:v>
                </c:pt>
                <c:pt idx="14">
                  <c:v>4</c:v>
                </c:pt>
                <c:pt idx="15">
                  <c:v>4</c:v>
                </c:pt>
                <c:pt idx="16">
                  <c:v>1</c:v>
                </c:pt>
                <c:pt idx="17">
                  <c:v>4</c:v>
                </c:pt>
                <c:pt idx="19">
                  <c:v>2</c:v>
                </c:pt>
                <c:pt idx="20">
                  <c:v>1</c:v>
                </c:pt>
                <c:pt idx="22">
                  <c:v>3</c:v>
                </c:pt>
                <c:pt idx="23">
                  <c:v>2</c:v>
                </c:pt>
                <c:pt idx="24">
                  <c:v>4</c:v>
                </c:pt>
                <c:pt idx="25">
                  <c:v>1</c:v>
                </c:pt>
                <c:pt idx="29">
                  <c:v>5</c:v>
                </c:pt>
                <c:pt idx="31">
                  <c:v>6</c:v>
                </c:pt>
                <c:pt idx="32">
                  <c:v>4</c:v>
                </c:pt>
                <c:pt idx="33">
                  <c:v>26</c:v>
                </c:pt>
              </c:numCache>
            </c:numRef>
          </c:val>
        </c:ser>
        <c:ser>
          <c:idx val="5"/>
          <c:order val="5"/>
          <c:tx>
            <c:strRef>
              <c:f>'all genomes condensed wo PHI'!$AT$7</c:f>
              <c:strCache>
                <c:ptCount val="1"/>
                <c:pt idx="0">
                  <c:v>Cell wall degrading enzyme (non-CAZyme)</c:v>
                </c:pt>
              </c:strCache>
            </c:strRef>
          </c:tx>
          <c:spPr>
            <a:solidFill>
              <a:srgbClr val="92D050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PHI'!$S$3:$S$37</c:f>
              <c:numCache>
                <c:formatCode>General</c:formatCode>
                <c:ptCount val="35"/>
                <c:pt idx="0">
                  <c:v>7</c:v>
                </c:pt>
                <c:pt idx="1">
                  <c:v>1</c:v>
                </c:pt>
                <c:pt idx="5">
                  <c:v>4</c:v>
                </c:pt>
                <c:pt idx="6">
                  <c:v>1</c:v>
                </c:pt>
                <c:pt idx="14">
                  <c:v>1</c:v>
                </c:pt>
                <c:pt idx="15">
                  <c:v>1</c:v>
                </c:pt>
                <c:pt idx="17">
                  <c:v>1</c:v>
                </c:pt>
                <c:pt idx="29">
                  <c:v>2</c:v>
                </c:pt>
                <c:pt idx="31">
                  <c:v>2</c:v>
                </c:pt>
                <c:pt idx="33">
                  <c:v>2</c:v>
                </c:pt>
              </c:numCache>
            </c:numRef>
          </c:val>
        </c:ser>
        <c:ser>
          <c:idx val="6"/>
          <c:order val="6"/>
          <c:tx>
            <c:strRef>
              <c:f>'all genomes condensed wo PHI'!$AT$8</c:f>
              <c:strCache>
                <c:ptCount val="1"/>
                <c:pt idx="0">
                  <c:v>Primary metabolism</c:v>
                </c:pt>
              </c:strCache>
            </c:strRef>
          </c:tx>
          <c:spPr>
            <a:solidFill>
              <a:srgbClr val="FF0000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PHI'!$T$3:$T$37</c:f>
              <c:numCache>
                <c:formatCode>General</c:formatCode>
                <c:ptCount val="35"/>
                <c:pt idx="0">
                  <c:v>47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4</c:v>
                </c:pt>
                <c:pt idx="5">
                  <c:v>16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12">
                  <c:v>1</c:v>
                </c:pt>
                <c:pt idx="15">
                  <c:v>2</c:v>
                </c:pt>
                <c:pt idx="16">
                  <c:v>2</c:v>
                </c:pt>
                <c:pt idx="20">
                  <c:v>1</c:v>
                </c:pt>
                <c:pt idx="21">
                  <c:v>1</c:v>
                </c:pt>
                <c:pt idx="22">
                  <c:v>2</c:v>
                </c:pt>
                <c:pt idx="24">
                  <c:v>3</c:v>
                </c:pt>
                <c:pt idx="27">
                  <c:v>1</c:v>
                </c:pt>
                <c:pt idx="29">
                  <c:v>29</c:v>
                </c:pt>
                <c:pt idx="30">
                  <c:v>5</c:v>
                </c:pt>
                <c:pt idx="31">
                  <c:v>5</c:v>
                </c:pt>
                <c:pt idx="32">
                  <c:v>3</c:v>
                </c:pt>
                <c:pt idx="33">
                  <c:v>14</c:v>
                </c:pt>
              </c:numCache>
            </c:numRef>
          </c:val>
        </c:ser>
        <c:ser>
          <c:idx val="7"/>
          <c:order val="7"/>
          <c:tx>
            <c:strRef>
              <c:f>'all genomes condensed wo PHI'!$AT$9</c:f>
              <c:strCache>
                <c:ptCount val="1"/>
                <c:pt idx="0">
                  <c:v>Peptidase</c:v>
                </c:pt>
              </c:strCache>
            </c:strRef>
          </c:tx>
          <c:spPr>
            <a:solidFill>
              <a:srgbClr val="0070C0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PHI'!$U$3:$U$37</c:f>
              <c:numCache>
                <c:formatCode>General</c:formatCode>
                <c:ptCount val="35"/>
                <c:pt idx="0">
                  <c:v>18</c:v>
                </c:pt>
                <c:pt idx="1">
                  <c:v>1</c:v>
                </c:pt>
                <c:pt idx="5">
                  <c:v>8</c:v>
                </c:pt>
                <c:pt idx="10">
                  <c:v>1</c:v>
                </c:pt>
                <c:pt idx="11">
                  <c:v>1</c:v>
                </c:pt>
                <c:pt idx="15">
                  <c:v>2</c:v>
                </c:pt>
                <c:pt idx="16">
                  <c:v>1</c:v>
                </c:pt>
                <c:pt idx="18">
                  <c:v>1</c:v>
                </c:pt>
                <c:pt idx="22">
                  <c:v>1</c:v>
                </c:pt>
                <c:pt idx="29">
                  <c:v>2</c:v>
                </c:pt>
                <c:pt idx="31">
                  <c:v>3</c:v>
                </c:pt>
                <c:pt idx="32">
                  <c:v>1</c:v>
                </c:pt>
                <c:pt idx="33">
                  <c:v>5</c:v>
                </c:pt>
              </c:numCache>
            </c:numRef>
          </c:val>
        </c:ser>
        <c:ser>
          <c:idx val="8"/>
          <c:order val="8"/>
          <c:tx>
            <c:strRef>
              <c:f>'all genomes condensed wo PHI'!$AT$10</c:f>
              <c:strCache>
                <c:ptCount val="1"/>
                <c:pt idx="0">
                  <c:v>Redox</c:v>
                </c:pt>
              </c:strCache>
            </c:strRef>
          </c:tx>
          <c:spPr>
            <a:solidFill>
              <a:srgbClr val="FFFF00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PHI'!$V$3:$V$37</c:f>
              <c:numCache>
                <c:formatCode>General</c:formatCode>
                <c:ptCount val="35"/>
                <c:pt idx="0">
                  <c:v>26</c:v>
                </c:pt>
                <c:pt idx="1">
                  <c:v>1</c:v>
                </c:pt>
                <c:pt idx="3">
                  <c:v>4</c:v>
                </c:pt>
                <c:pt idx="4">
                  <c:v>1</c:v>
                </c:pt>
                <c:pt idx="5">
                  <c:v>8</c:v>
                </c:pt>
                <c:pt idx="7">
                  <c:v>1</c:v>
                </c:pt>
                <c:pt idx="8">
                  <c:v>1</c:v>
                </c:pt>
                <c:pt idx="15">
                  <c:v>1</c:v>
                </c:pt>
                <c:pt idx="18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6">
                  <c:v>2</c:v>
                </c:pt>
                <c:pt idx="27">
                  <c:v>1</c:v>
                </c:pt>
                <c:pt idx="28">
                  <c:v>1</c:v>
                </c:pt>
                <c:pt idx="29">
                  <c:v>5</c:v>
                </c:pt>
                <c:pt idx="31">
                  <c:v>1</c:v>
                </c:pt>
                <c:pt idx="32">
                  <c:v>4</c:v>
                </c:pt>
                <c:pt idx="33">
                  <c:v>13</c:v>
                </c:pt>
              </c:numCache>
            </c:numRef>
          </c:val>
        </c:ser>
        <c:ser>
          <c:idx val="9"/>
          <c:order val="9"/>
          <c:tx>
            <c:strRef>
              <c:f>'all genomes condensed wo PHI'!$AT$11</c:f>
              <c:strCache>
                <c:ptCount val="1"/>
                <c:pt idx="0">
                  <c:v>Lipase</c:v>
                </c:pt>
              </c:strCache>
            </c:strRef>
          </c:tx>
          <c:spPr>
            <a:solidFill>
              <a:srgbClr val="00B0F0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PHI'!$W$3:$W$37</c:f>
              <c:numCache>
                <c:formatCode>General</c:formatCode>
                <c:ptCount val="35"/>
                <c:pt idx="0">
                  <c:v>10</c:v>
                </c:pt>
                <c:pt idx="1">
                  <c:v>1</c:v>
                </c:pt>
                <c:pt idx="2">
                  <c:v>1</c:v>
                </c:pt>
                <c:pt idx="5">
                  <c:v>1</c:v>
                </c:pt>
                <c:pt idx="7">
                  <c:v>1</c:v>
                </c:pt>
                <c:pt idx="16">
                  <c:v>1</c:v>
                </c:pt>
                <c:pt idx="21">
                  <c:v>1</c:v>
                </c:pt>
                <c:pt idx="31">
                  <c:v>3</c:v>
                </c:pt>
                <c:pt idx="33">
                  <c:v>3</c:v>
                </c:pt>
              </c:numCache>
            </c:numRef>
          </c:val>
        </c:ser>
        <c:ser>
          <c:idx val="10"/>
          <c:order val="10"/>
          <c:tx>
            <c:strRef>
              <c:f>'all genomes condensed wo PHI'!$AT$12</c:f>
              <c:strCache>
                <c:ptCount val="1"/>
                <c:pt idx="0">
                  <c:v>Cell wall</c:v>
                </c:pt>
              </c:strCache>
            </c:strRef>
          </c:tx>
          <c:spPr>
            <a:solidFill>
              <a:srgbClr val="CC99FF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PHI'!$X$3:$X$37</c:f>
              <c:numCache>
                <c:formatCode>General</c:formatCode>
                <c:ptCount val="35"/>
                <c:pt idx="0">
                  <c:v>6</c:v>
                </c:pt>
                <c:pt idx="1">
                  <c:v>1</c:v>
                </c:pt>
                <c:pt idx="5">
                  <c:v>5</c:v>
                </c:pt>
                <c:pt idx="9">
                  <c:v>2</c:v>
                </c:pt>
                <c:pt idx="15">
                  <c:v>1</c:v>
                </c:pt>
                <c:pt idx="17">
                  <c:v>1</c:v>
                </c:pt>
                <c:pt idx="32">
                  <c:v>1</c:v>
                </c:pt>
                <c:pt idx="33">
                  <c:v>2</c:v>
                </c:pt>
              </c:numCache>
            </c:numRef>
          </c:val>
        </c:ser>
        <c:ser>
          <c:idx val="11"/>
          <c:order val="11"/>
          <c:tx>
            <c:strRef>
              <c:f>'all genomes condensed wo PHI'!$AT$13</c:f>
              <c:strCache>
                <c:ptCount val="1"/>
                <c:pt idx="0">
                  <c:v>Transport and signalling</c:v>
                </c:pt>
              </c:strCache>
            </c:strRef>
          </c:tx>
          <c:spPr>
            <a:solidFill>
              <a:srgbClr val="7030A0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PHI'!$Y$3:$Y$37</c:f>
              <c:numCache>
                <c:formatCode>General</c:formatCode>
                <c:ptCount val="35"/>
                <c:pt idx="0">
                  <c:v>2</c:v>
                </c:pt>
                <c:pt idx="5">
                  <c:v>1</c:v>
                </c:pt>
                <c:pt idx="12">
                  <c:v>1</c:v>
                </c:pt>
                <c:pt idx="14">
                  <c:v>1</c:v>
                </c:pt>
                <c:pt idx="16">
                  <c:v>1</c:v>
                </c:pt>
                <c:pt idx="22">
                  <c:v>2</c:v>
                </c:pt>
                <c:pt idx="30">
                  <c:v>1</c:v>
                </c:pt>
                <c:pt idx="31">
                  <c:v>1</c:v>
                </c:pt>
                <c:pt idx="33">
                  <c:v>3</c:v>
                </c:pt>
              </c:numCache>
            </c:numRef>
          </c:val>
        </c:ser>
        <c:ser>
          <c:idx val="12"/>
          <c:order val="12"/>
          <c:tx>
            <c:strRef>
              <c:f>'all genomes condensed wo PHI'!$AT$14</c:f>
              <c:strCache>
                <c:ptCount val="1"/>
                <c:pt idx="0">
                  <c:v>Secondary metabolism</c:v>
                </c:pt>
              </c:strCache>
            </c:strRef>
          </c:tx>
          <c:spPr>
            <a:solidFill>
              <a:srgbClr val="996633"/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PHI'!$Z$3:$Z$37</c:f>
              <c:numCache>
                <c:formatCode>General</c:formatCode>
                <c:ptCount val="35"/>
                <c:pt idx="0">
                  <c:v>3</c:v>
                </c:pt>
              </c:numCache>
            </c:numRef>
          </c:val>
        </c:ser>
        <c:ser>
          <c:idx val="13"/>
          <c:order val="13"/>
          <c:tx>
            <c:strRef>
              <c:f>'all genomes condensed wo PHI'!$AT$15</c:f>
              <c:strCache>
                <c:ptCount val="1"/>
                <c:pt idx="0">
                  <c:v>Miscellaneous &gt;500aa</c:v>
                </c:pt>
              </c:strCache>
            </c:strRef>
          </c:tx>
          <c:spPr>
            <a:solidFill>
              <a:schemeClr val="bg1"/>
            </a:solidFill>
            <a:ln>
              <a:solidFill>
                <a:prstClr val="black"/>
              </a:solidFill>
            </a:ln>
          </c:spPr>
          <c:invertIfNegative val="0"/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4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5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9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0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1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2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3"/>
              <c:layout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4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'all genomes condensed wo PHI'!$AA$3:$AA$37</c:f>
              <c:numCache>
                <c:formatCode>General</c:formatCode>
                <c:ptCount val="35"/>
                <c:pt idx="0">
                  <c:v>10</c:v>
                </c:pt>
                <c:pt idx="2">
                  <c:v>1</c:v>
                </c:pt>
                <c:pt idx="3">
                  <c:v>1</c:v>
                </c:pt>
                <c:pt idx="5">
                  <c:v>11</c:v>
                </c:pt>
                <c:pt idx="9">
                  <c:v>1</c:v>
                </c:pt>
                <c:pt idx="12">
                  <c:v>1</c:v>
                </c:pt>
                <c:pt idx="15">
                  <c:v>1</c:v>
                </c:pt>
                <c:pt idx="21">
                  <c:v>1</c:v>
                </c:pt>
                <c:pt idx="22">
                  <c:v>1</c:v>
                </c:pt>
                <c:pt idx="24">
                  <c:v>2</c:v>
                </c:pt>
                <c:pt idx="25">
                  <c:v>3</c:v>
                </c:pt>
                <c:pt idx="29">
                  <c:v>3</c:v>
                </c:pt>
                <c:pt idx="30">
                  <c:v>2</c:v>
                </c:pt>
                <c:pt idx="31">
                  <c:v>2</c:v>
                </c:pt>
                <c:pt idx="32">
                  <c:v>2</c:v>
                </c:pt>
                <c:pt idx="33">
                  <c:v>8</c:v>
                </c:pt>
              </c:numCache>
            </c:numRef>
          </c:val>
        </c:ser>
        <c:ser>
          <c:idx val="14"/>
          <c:order val="14"/>
          <c:tx>
            <c:strRef>
              <c:f>'all genomes condensed wo PHI'!$AT$16</c:f>
              <c:strCache>
                <c:ptCount val="1"/>
                <c:pt idx="0">
                  <c:v>Transposable element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prstClr val="black"/>
              </a:solidFill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'all genomes condensed wo PHI'!$AB$3:$AB$37</c:f>
              <c:numCache>
                <c:formatCode>General</c:formatCode>
                <c:ptCount val="35"/>
                <c:pt idx="1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5"/>
        <c:overlap val="100"/>
        <c:axId val="246459272"/>
        <c:axId val="434100808"/>
      </c:barChart>
      <c:catAx>
        <c:axId val="246459272"/>
        <c:scaling>
          <c:orientation val="maxMin"/>
        </c:scaling>
        <c:delete val="1"/>
        <c:axPos val="l"/>
        <c:majorTickMark val="out"/>
        <c:minorTickMark val="none"/>
        <c:tickLblPos val="none"/>
        <c:crossAx val="434100808"/>
        <c:crossesAt val="34"/>
        <c:auto val="1"/>
        <c:lblAlgn val="ctr"/>
        <c:lblOffset val="100"/>
        <c:noMultiLvlLbl val="0"/>
      </c:catAx>
      <c:valAx>
        <c:axId val="434100808"/>
        <c:scaling>
          <c:orientation val="minMax"/>
        </c:scaling>
        <c:delete val="0"/>
        <c:axPos val="t"/>
        <c:numFmt formatCode="0%" sourceLinked="1"/>
        <c:majorTickMark val="in"/>
        <c:minorTickMark val="none"/>
        <c:tickLblPos val="high"/>
        <c:spPr>
          <a:ln/>
        </c:spPr>
        <c:txPr>
          <a:bodyPr/>
          <a:lstStyle/>
          <a:p>
            <a:pPr>
              <a:defRPr b="1"/>
            </a:pPr>
            <a:endParaRPr lang="en-US"/>
          </a:p>
        </c:txPr>
        <c:crossAx val="246459272"/>
        <c:crossesAt val="36"/>
        <c:crossBetween val="between"/>
      </c:valAx>
    </c:plotArea>
    <c:legend>
      <c:legendPos val="t"/>
      <c:layout>
        <c:manualLayout>
          <c:xMode val="edge"/>
          <c:yMode val="edge"/>
          <c:x val="7.0689640541307275E-2"/>
          <c:y val="0"/>
          <c:w val="0.89773251169690749"/>
          <c:h val="0.16750776265635725"/>
        </c:manualLayout>
      </c:layout>
      <c:overlay val="0"/>
      <c:txPr>
        <a:bodyPr/>
        <a:lstStyle/>
        <a:p>
          <a:pPr>
            <a:defRPr b="1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20097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012962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279244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16687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233838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54510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9401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898796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37532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41330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30976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A4AAC-3CCA-4175-A009-D71A0AD9D08C}" type="datetimeFigureOut">
              <a:rPr lang="en-NZ" smtClean="0"/>
              <a:t>20/04/2017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2FD9B-7DA2-40F8-A0CF-D9EF6C7127C1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3831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4696" y="404734"/>
            <a:ext cx="1132171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AU" b="1" dirty="0" smtClean="0"/>
              <a:t>Additional </a:t>
            </a:r>
            <a:r>
              <a:rPr lang="en-AU" b="1" smtClean="0"/>
              <a:t>file 8:</a:t>
            </a:r>
          </a:p>
          <a:p>
            <a:pPr algn="just"/>
            <a:endParaRPr lang="en-AU" b="1" dirty="0" smtClean="0"/>
          </a:p>
          <a:p>
            <a:pPr algn="just"/>
            <a:r>
              <a:rPr lang="en-AU" dirty="0" smtClean="0"/>
              <a:t>Annotations </a:t>
            </a:r>
            <a:r>
              <a:rPr lang="en-AU" dirty="0"/>
              <a:t>for the predicted proteins in each secretome were based on gene ontology analysis including interrogation of NCBI </a:t>
            </a:r>
            <a:r>
              <a:rPr lang="en-AU" dirty="0" err="1"/>
              <a:t>RefSeq</a:t>
            </a:r>
            <a:r>
              <a:rPr lang="en-AU" dirty="0"/>
              <a:t> [</a:t>
            </a:r>
            <a:r>
              <a:rPr lang="en-AU" dirty="0" err="1"/>
              <a:t>Tatusova</a:t>
            </a:r>
            <a:r>
              <a:rPr lang="en-AU" dirty="0"/>
              <a:t> T, </a:t>
            </a:r>
            <a:r>
              <a:rPr lang="en-AU" dirty="0" err="1"/>
              <a:t>Ciufo</a:t>
            </a:r>
            <a:r>
              <a:rPr lang="en-AU" dirty="0"/>
              <a:t> S, </a:t>
            </a:r>
            <a:r>
              <a:rPr lang="en-AU" dirty="0" err="1"/>
              <a:t>Fedorov</a:t>
            </a:r>
            <a:r>
              <a:rPr lang="en-AU" dirty="0"/>
              <a:t> B, O’Neill K, Tolstoy I. </a:t>
            </a:r>
            <a:r>
              <a:rPr lang="en-AU" dirty="0" err="1"/>
              <a:t>RefSeq</a:t>
            </a:r>
            <a:r>
              <a:rPr lang="en-AU" dirty="0"/>
              <a:t> microbial genomes database: new representation and annotation strategy. Nucleic Acids Res. </a:t>
            </a:r>
            <a:r>
              <a:rPr lang="en-AU" dirty="0" smtClean="0"/>
              <a:t>2014;42 </a:t>
            </a:r>
            <a:r>
              <a:rPr lang="en-AU" dirty="0"/>
              <a:t>Database issue:D553-9], </a:t>
            </a:r>
            <a:r>
              <a:rPr lang="en-AU" dirty="0" err="1"/>
              <a:t>InterPro</a:t>
            </a:r>
            <a:r>
              <a:rPr lang="en-AU" dirty="0"/>
              <a:t> [Mitchell A, Chang H-Y, Daugherty L, Fraser M, Hunter S, Lopez R, et al. The </a:t>
            </a:r>
            <a:r>
              <a:rPr lang="en-AU" dirty="0" err="1"/>
              <a:t>InterPro</a:t>
            </a:r>
            <a:r>
              <a:rPr lang="en-AU" dirty="0"/>
              <a:t> protein families database: the classification resource after 15 years. Nucleic Acids Res. 2015;43 Database Issue:D213-21], </a:t>
            </a:r>
            <a:r>
              <a:rPr lang="en-AU" dirty="0" err="1"/>
              <a:t>UniRef</a:t>
            </a:r>
            <a:r>
              <a:rPr lang="en-AU" dirty="0"/>
              <a:t> [</a:t>
            </a:r>
            <a:r>
              <a:rPr lang="en-AU" dirty="0" err="1"/>
              <a:t>Suzek</a:t>
            </a:r>
            <a:r>
              <a:rPr lang="en-AU" dirty="0"/>
              <a:t> BE, Wang Y, Huang H, </a:t>
            </a:r>
            <a:r>
              <a:rPr lang="en-AU" dirty="0" err="1"/>
              <a:t>McGarvey</a:t>
            </a:r>
            <a:r>
              <a:rPr lang="en-AU" dirty="0"/>
              <a:t> PB, Wu CH, The </a:t>
            </a:r>
            <a:r>
              <a:rPr lang="en-AU" dirty="0" err="1"/>
              <a:t>UniProt</a:t>
            </a:r>
            <a:r>
              <a:rPr lang="en-AU" dirty="0"/>
              <a:t> Consortium. </a:t>
            </a:r>
            <a:r>
              <a:rPr lang="en-AU" dirty="0" err="1"/>
              <a:t>UniRef</a:t>
            </a:r>
            <a:r>
              <a:rPr lang="en-AU" dirty="0"/>
              <a:t> clusters: a comprehensive and scalable alternative for improving sequence similarity searches. Bioinformatics. 2015;31:926-32], </a:t>
            </a:r>
            <a:r>
              <a:rPr lang="en-AU" dirty="0" err="1"/>
              <a:t>ExPASy</a:t>
            </a:r>
            <a:r>
              <a:rPr lang="en-AU" dirty="0"/>
              <a:t> </a:t>
            </a:r>
            <a:r>
              <a:rPr lang="en-AU" dirty="0" err="1"/>
              <a:t>UniProtKB</a:t>
            </a:r>
            <a:r>
              <a:rPr lang="en-AU" dirty="0"/>
              <a:t>/Swiss-</a:t>
            </a:r>
            <a:r>
              <a:rPr lang="en-AU" dirty="0" err="1"/>
              <a:t>Prot</a:t>
            </a:r>
            <a:r>
              <a:rPr lang="en-AU" dirty="0"/>
              <a:t> [The </a:t>
            </a:r>
            <a:r>
              <a:rPr lang="en-AU" dirty="0" err="1"/>
              <a:t>UniProt</a:t>
            </a:r>
            <a:r>
              <a:rPr lang="en-AU" dirty="0"/>
              <a:t> Consortium. </a:t>
            </a:r>
            <a:r>
              <a:rPr lang="en-AU" dirty="0" err="1" smtClean="0"/>
              <a:t>UniProt</a:t>
            </a:r>
            <a:r>
              <a:rPr lang="en-AU" dirty="0"/>
              <a:t>: a hub for protein information. Nucleic Acids Res. 2015;43 Database Issue:D204-12] and </a:t>
            </a:r>
            <a:r>
              <a:rPr lang="en-AU" dirty="0" err="1"/>
              <a:t>ExPASy</a:t>
            </a:r>
            <a:r>
              <a:rPr lang="en-AU" dirty="0"/>
              <a:t> </a:t>
            </a:r>
            <a:r>
              <a:rPr lang="en-AU" dirty="0" err="1"/>
              <a:t>Prosite</a:t>
            </a:r>
            <a:r>
              <a:rPr lang="en-AU" dirty="0"/>
              <a:t> [</a:t>
            </a:r>
            <a:r>
              <a:rPr lang="en-AU" dirty="0" err="1"/>
              <a:t>Sigrist</a:t>
            </a:r>
            <a:r>
              <a:rPr lang="en-AU" dirty="0"/>
              <a:t> CJA, de Castro E, </a:t>
            </a:r>
            <a:r>
              <a:rPr lang="en-AU" dirty="0" err="1"/>
              <a:t>Cerutti</a:t>
            </a:r>
            <a:r>
              <a:rPr lang="en-AU" dirty="0"/>
              <a:t> L, </a:t>
            </a:r>
            <a:r>
              <a:rPr lang="en-AU" dirty="0" err="1"/>
              <a:t>Cuche</a:t>
            </a:r>
            <a:r>
              <a:rPr lang="en-AU" dirty="0"/>
              <a:t> BA, </a:t>
            </a:r>
            <a:r>
              <a:rPr lang="en-AU" dirty="0" err="1"/>
              <a:t>Hulo</a:t>
            </a:r>
            <a:r>
              <a:rPr lang="en-AU" dirty="0"/>
              <a:t> N, Bridge A, et al. New and continuing developments at PROSITE. Nucleic Acids Res. 2013;41 Database Issue:D344-7], CAZyme identification using the CAZymes Analysis Toolkit (CAT) server [Park BH, </a:t>
            </a:r>
            <a:r>
              <a:rPr lang="en-AU" dirty="0" err="1"/>
              <a:t>Karpinets</a:t>
            </a:r>
            <a:r>
              <a:rPr lang="en-AU" dirty="0"/>
              <a:t> TV, Syed MH, </a:t>
            </a:r>
            <a:r>
              <a:rPr lang="en-AU" dirty="0" err="1"/>
              <a:t>Leuze</a:t>
            </a:r>
            <a:r>
              <a:rPr lang="en-AU" dirty="0"/>
              <a:t> MR, </a:t>
            </a:r>
            <a:r>
              <a:rPr lang="en-AU" dirty="0" err="1"/>
              <a:t>Uberbacher</a:t>
            </a:r>
            <a:r>
              <a:rPr lang="en-AU" dirty="0"/>
              <a:t> EC. CAZymes Analysis Toolkit (CAT): web service for searching and </a:t>
            </a:r>
            <a:r>
              <a:rPr lang="en-AU" dirty="0" err="1"/>
              <a:t>analyzing</a:t>
            </a:r>
            <a:r>
              <a:rPr lang="en-AU" dirty="0"/>
              <a:t> carbohydrate-active enzymes in a newly </a:t>
            </a:r>
            <a:r>
              <a:rPr lang="en-AU" dirty="0" smtClean="0"/>
              <a:t>sequenced </a:t>
            </a:r>
            <a:r>
              <a:rPr lang="en-AU" dirty="0"/>
              <a:t>organism using </a:t>
            </a:r>
            <a:r>
              <a:rPr lang="en-AU" dirty="0" err="1"/>
              <a:t>CAZy</a:t>
            </a:r>
            <a:r>
              <a:rPr lang="en-AU" dirty="0"/>
              <a:t> database. </a:t>
            </a:r>
            <a:r>
              <a:rPr lang="en-AU" dirty="0" err="1"/>
              <a:t>Glycobiology</a:t>
            </a:r>
            <a:r>
              <a:rPr lang="en-AU" dirty="0"/>
              <a:t>. 2010;20:1574-84] and BLASTp searches against the NCBI non-redundant database. Small </a:t>
            </a:r>
            <a:r>
              <a:rPr lang="en-AU" dirty="0" smtClean="0"/>
              <a:t>secreted </a:t>
            </a:r>
            <a:r>
              <a:rPr lang="en-AU" dirty="0"/>
              <a:t>proteins (SSPs) include predicted proteins with similarity to known effectors and proteins with no known function, either with or without </a:t>
            </a:r>
            <a:r>
              <a:rPr lang="en-AU" dirty="0" smtClean="0"/>
              <a:t>putative </a:t>
            </a:r>
            <a:r>
              <a:rPr lang="en-AU" dirty="0"/>
              <a:t>conserved motifs identified by </a:t>
            </a:r>
            <a:r>
              <a:rPr lang="en-AU" dirty="0" err="1"/>
              <a:t>PfamScan</a:t>
            </a:r>
            <a:r>
              <a:rPr lang="en-AU" dirty="0"/>
              <a:t> [Finn RD, Bateman A, Clements J, </a:t>
            </a:r>
            <a:r>
              <a:rPr lang="en-AU" dirty="0" err="1"/>
              <a:t>Coggill</a:t>
            </a:r>
            <a:r>
              <a:rPr lang="en-AU" dirty="0"/>
              <a:t> P, </a:t>
            </a:r>
            <a:r>
              <a:rPr lang="en-AU" dirty="0" err="1"/>
              <a:t>Eberhardt</a:t>
            </a:r>
            <a:r>
              <a:rPr lang="en-AU" dirty="0"/>
              <a:t> RY, Eddy SR, et al. The </a:t>
            </a:r>
            <a:r>
              <a:rPr lang="en-AU" dirty="0" err="1"/>
              <a:t>Pfam</a:t>
            </a:r>
            <a:r>
              <a:rPr lang="en-AU" dirty="0"/>
              <a:t> protein families database. Nucleic Acids Res. 2014;42 Database Issue:D222-30; Mistry J, </a:t>
            </a:r>
            <a:r>
              <a:rPr lang="en-AU" dirty="0" smtClean="0"/>
              <a:t>Bateman </a:t>
            </a:r>
            <a:r>
              <a:rPr lang="en-AU" dirty="0"/>
              <a:t>A, Finn RD. Predicting active site residue annotations in the </a:t>
            </a:r>
            <a:r>
              <a:rPr lang="en-AU" dirty="0" err="1"/>
              <a:t>Pfam</a:t>
            </a:r>
            <a:r>
              <a:rPr lang="en-AU" dirty="0"/>
              <a:t> </a:t>
            </a:r>
            <a:r>
              <a:rPr lang="en-AU" dirty="0" smtClean="0"/>
              <a:t>database</a:t>
            </a:r>
            <a:r>
              <a:rPr lang="en-AU" dirty="0"/>
              <a:t>. BMC Bioinformatics. 2007;8:298; Li W, Cowley A, </a:t>
            </a:r>
            <a:r>
              <a:rPr lang="en-AU" dirty="0" err="1"/>
              <a:t>Uludag</a:t>
            </a:r>
            <a:r>
              <a:rPr lang="en-AU" dirty="0"/>
              <a:t> M, Gur T, </a:t>
            </a:r>
            <a:r>
              <a:rPr lang="en-AU" dirty="0" err="1"/>
              <a:t>McWilliam</a:t>
            </a:r>
            <a:r>
              <a:rPr lang="en-AU" dirty="0"/>
              <a:t> H, </a:t>
            </a:r>
            <a:r>
              <a:rPr lang="en-AU" dirty="0" err="1"/>
              <a:t>Squizzato</a:t>
            </a:r>
            <a:r>
              <a:rPr lang="en-AU" dirty="0"/>
              <a:t> S, et al. The EMBL-EBI bioinformatics web and </a:t>
            </a:r>
            <a:r>
              <a:rPr lang="en-AU" dirty="0" smtClean="0"/>
              <a:t>programmatic </a:t>
            </a:r>
            <a:r>
              <a:rPr lang="en-AU" dirty="0"/>
              <a:t>tools framework. Nucleic Acids Res. 2015;43 Web Server Issue:W580-4]. </a:t>
            </a:r>
          </a:p>
        </p:txBody>
      </p:sp>
    </p:spTree>
    <p:extLst>
      <p:ext uri="{BB962C8B-B14F-4D97-AF65-F5344CB8AC3E}">
        <p14:creationId xmlns:p14="http://schemas.microsoft.com/office/powerpoint/2010/main" val="1167618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/>
          </p:nvPr>
        </p:nvGraphicFramePr>
        <p:xfrm>
          <a:off x="1130014" y="20029"/>
          <a:ext cx="11061986" cy="6781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53" name="Group 52"/>
          <p:cNvGrpSpPr/>
          <p:nvPr/>
        </p:nvGrpSpPr>
        <p:grpSpPr>
          <a:xfrm>
            <a:off x="538736" y="1140322"/>
            <a:ext cx="797720" cy="123807"/>
            <a:chOff x="1500911" y="769574"/>
            <a:chExt cx="797720" cy="121444"/>
          </a:xfrm>
        </p:grpSpPr>
        <p:sp>
          <p:nvSpPr>
            <p:cNvPr id="66" name="Rectangle 65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271" name="Group 270"/>
          <p:cNvGrpSpPr/>
          <p:nvPr/>
        </p:nvGrpSpPr>
        <p:grpSpPr>
          <a:xfrm>
            <a:off x="538736" y="1290230"/>
            <a:ext cx="797720" cy="130206"/>
            <a:chOff x="1500911" y="769574"/>
            <a:chExt cx="797720" cy="121444"/>
          </a:xfrm>
        </p:grpSpPr>
        <p:sp>
          <p:nvSpPr>
            <p:cNvPr id="272" name="Rectangle 271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73" name="Rectangle 272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74" name="Rectangle 273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75" name="Rectangle 274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538736" y="1441781"/>
            <a:ext cx="797720" cy="122184"/>
            <a:chOff x="1500911" y="769574"/>
            <a:chExt cx="797720" cy="121444"/>
          </a:xfrm>
        </p:grpSpPr>
        <p:sp>
          <p:nvSpPr>
            <p:cNvPr id="278" name="Rectangle 277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0" name="Rectangle 279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1" name="Rectangle 280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2" name="Rectangle 281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283" name="Group 282"/>
          <p:cNvGrpSpPr/>
          <p:nvPr/>
        </p:nvGrpSpPr>
        <p:grpSpPr>
          <a:xfrm>
            <a:off x="538736" y="1602381"/>
            <a:ext cx="797720" cy="118904"/>
            <a:chOff x="1500911" y="769574"/>
            <a:chExt cx="797720" cy="121444"/>
          </a:xfrm>
        </p:grpSpPr>
        <p:sp>
          <p:nvSpPr>
            <p:cNvPr id="284" name="Rectangle 283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5" name="Rectangle 284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6" name="Rectangle 285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7" name="Rectangle 286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538736" y="1767024"/>
            <a:ext cx="797720" cy="118904"/>
            <a:chOff x="1500911" y="769574"/>
            <a:chExt cx="797720" cy="121444"/>
          </a:xfrm>
        </p:grpSpPr>
        <p:sp>
          <p:nvSpPr>
            <p:cNvPr id="290" name="Rectangle 289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538736" y="1916513"/>
            <a:ext cx="797720" cy="118904"/>
            <a:chOff x="1500911" y="769574"/>
            <a:chExt cx="797720" cy="121444"/>
          </a:xfrm>
        </p:grpSpPr>
        <p:sp>
          <p:nvSpPr>
            <p:cNvPr id="296" name="Rectangle 295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98" name="Rectangle 297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0" name="Rectangle 299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01" name="Group 300"/>
          <p:cNvGrpSpPr/>
          <p:nvPr/>
        </p:nvGrpSpPr>
        <p:grpSpPr>
          <a:xfrm>
            <a:off x="538736" y="2055977"/>
            <a:ext cx="797720" cy="132199"/>
            <a:chOff x="1500911" y="769574"/>
            <a:chExt cx="797720" cy="121444"/>
          </a:xfrm>
        </p:grpSpPr>
        <p:sp>
          <p:nvSpPr>
            <p:cNvPr id="302" name="Rectangle 301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3" name="Rectangle 302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4" name="Rectangle 303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5" name="Rectangle 304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6" name="Rectangle 305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07" name="Group 306"/>
          <p:cNvGrpSpPr/>
          <p:nvPr/>
        </p:nvGrpSpPr>
        <p:grpSpPr>
          <a:xfrm>
            <a:off x="538736" y="2208015"/>
            <a:ext cx="797720" cy="120783"/>
            <a:chOff x="1500911" y="769574"/>
            <a:chExt cx="797720" cy="121444"/>
          </a:xfrm>
        </p:grpSpPr>
        <p:sp>
          <p:nvSpPr>
            <p:cNvPr id="308" name="Rectangle 307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9" name="Rectangle 308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0" name="Rectangle 309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13" name="Group 312"/>
          <p:cNvGrpSpPr/>
          <p:nvPr/>
        </p:nvGrpSpPr>
        <p:grpSpPr>
          <a:xfrm>
            <a:off x="538736" y="2358357"/>
            <a:ext cx="797720" cy="126166"/>
            <a:chOff x="1500911" y="769574"/>
            <a:chExt cx="797720" cy="121444"/>
          </a:xfrm>
        </p:grpSpPr>
        <p:sp>
          <p:nvSpPr>
            <p:cNvPr id="314" name="Rectangle 313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5" name="Rectangle 314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6" name="Rectangle 315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19" name="Group 318"/>
          <p:cNvGrpSpPr/>
          <p:nvPr/>
        </p:nvGrpSpPr>
        <p:grpSpPr>
          <a:xfrm>
            <a:off x="538736" y="2525962"/>
            <a:ext cx="797720" cy="124225"/>
            <a:chOff x="1500911" y="769574"/>
            <a:chExt cx="797720" cy="121444"/>
          </a:xfrm>
        </p:grpSpPr>
        <p:sp>
          <p:nvSpPr>
            <p:cNvPr id="320" name="Rectangle 319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1" name="Rectangle 320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2" name="Rectangle 321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3" name="Rectangle 322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4" name="Rectangle 323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25" name="Group 324"/>
          <p:cNvGrpSpPr/>
          <p:nvPr/>
        </p:nvGrpSpPr>
        <p:grpSpPr>
          <a:xfrm>
            <a:off x="538736" y="2681749"/>
            <a:ext cx="797720" cy="120089"/>
            <a:chOff x="1500911" y="769574"/>
            <a:chExt cx="797720" cy="121444"/>
          </a:xfrm>
        </p:grpSpPr>
        <p:sp>
          <p:nvSpPr>
            <p:cNvPr id="326" name="Rectangle 325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7" name="Rectangle 326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8" name="Rectangle 327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9" name="Rectangle 328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30" name="Rectangle 329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31" name="Group 330"/>
          <p:cNvGrpSpPr/>
          <p:nvPr/>
        </p:nvGrpSpPr>
        <p:grpSpPr>
          <a:xfrm>
            <a:off x="538736" y="2821525"/>
            <a:ext cx="797720" cy="127266"/>
            <a:chOff x="1500911" y="769574"/>
            <a:chExt cx="797720" cy="121444"/>
          </a:xfrm>
        </p:grpSpPr>
        <p:sp>
          <p:nvSpPr>
            <p:cNvPr id="332" name="Rectangle 331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33" name="Rectangle 332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34" name="Rectangle 333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35" name="Rectangle 334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36" name="Rectangle 335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37" name="Group 336"/>
          <p:cNvGrpSpPr/>
          <p:nvPr/>
        </p:nvGrpSpPr>
        <p:grpSpPr>
          <a:xfrm>
            <a:off x="538736" y="2971998"/>
            <a:ext cx="797720" cy="120089"/>
            <a:chOff x="1500911" y="769574"/>
            <a:chExt cx="797720" cy="121444"/>
          </a:xfrm>
        </p:grpSpPr>
        <p:sp>
          <p:nvSpPr>
            <p:cNvPr id="338" name="Rectangle 337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39" name="Rectangle 338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40" name="Rectangle 339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41" name="Rectangle 340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42" name="Rectangle 341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43" name="Group 342"/>
          <p:cNvGrpSpPr/>
          <p:nvPr/>
        </p:nvGrpSpPr>
        <p:grpSpPr>
          <a:xfrm>
            <a:off x="533011" y="3126416"/>
            <a:ext cx="797720" cy="120089"/>
            <a:chOff x="1500911" y="769574"/>
            <a:chExt cx="797720" cy="121444"/>
          </a:xfrm>
        </p:grpSpPr>
        <p:sp>
          <p:nvSpPr>
            <p:cNvPr id="344" name="Rectangle 343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45" name="Rectangle 344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46" name="Rectangle 345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47" name="Rectangle 346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48" name="Rectangle 347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49" name="Group 348"/>
          <p:cNvGrpSpPr/>
          <p:nvPr/>
        </p:nvGrpSpPr>
        <p:grpSpPr>
          <a:xfrm>
            <a:off x="538736" y="3293353"/>
            <a:ext cx="797720" cy="120806"/>
            <a:chOff x="1500911" y="769574"/>
            <a:chExt cx="797720" cy="121444"/>
          </a:xfrm>
        </p:grpSpPr>
        <p:sp>
          <p:nvSpPr>
            <p:cNvPr id="350" name="Rectangle 349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51" name="Rectangle 350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52" name="Rectangle 351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53" name="Rectangle 352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54" name="Rectangle 353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55" name="Group 354"/>
          <p:cNvGrpSpPr/>
          <p:nvPr/>
        </p:nvGrpSpPr>
        <p:grpSpPr>
          <a:xfrm>
            <a:off x="538736" y="3443135"/>
            <a:ext cx="797720" cy="115138"/>
            <a:chOff x="1500911" y="769574"/>
            <a:chExt cx="797720" cy="121444"/>
          </a:xfrm>
        </p:grpSpPr>
        <p:sp>
          <p:nvSpPr>
            <p:cNvPr id="356" name="Rectangle 355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57" name="Rectangle 356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58" name="Rectangle 357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59" name="Rectangle 358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60" name="Rectangle 359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61" name="Group 360"/>
          <p:cNvGrpSpPr/>
          <p:nvPr/>
        </p:nvGrpSpPr>
        <p:grpSpPr>
          <a:xfrm>
            <a:off x="538736" y="3583310"/>
            <a:ext cx="797720" cy="126140"/>
            <a:chOff x="1500911" y="769574"/>
            <a:chExt cx="797720" cy="121444"/>
          </a:xfrm>
        </p:grpSpPr>
        <p:sp>
          <p:nvSpPr>
            <p:cNvPr id="362" name="Rectangle 361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63" name="Rectangle 362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64" name="Rectangle 363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65" name="Rectangle 364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66" name="Rectangle 365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67" name="Group 366"/>
          <p:cNvGrpSpPr/>
          <p:nvPr/>
        </p:nvGrpSpPr>
        <p:grpSpPr>
          <a:xfrm>
            <a:off x="538736" y="3736169"/>
            <a:ext cx="797720" cy="126140"/>
            <a:chOff x="1500911" y="769574"/>
            <a:chExt cx="797720" cy="121444"/>
          </a:xfrm>
        </p:grpSpPr>
        <p:sp>
          <p:nvSpPr>
            <p:cNvPr id="368" name="Rectangle 367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69" name="Rectangle 368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0" name="Rectangle 369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1" name="Rectangle 370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2" name="Rectangle 371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538736" y="3887158"/>
            <a:ext cx="797720" cy="120575"/>
            <a:chOff x="1500911" y="769574"/>
            <a:chExt cx="797720" cy="121444"/>
          </a:xfrm>
        </p:grpSpPr>
        <p:sp>
          <p:nvSpPr>
            <p:cNvPr id="374" name="Rectangle 373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5" name="Rectangle 374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6" name="Rectangle 375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7" name="Rectangle 376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8" name="Rectangle 377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79" name="Group 378"/>
          <p:cNvGrpSpPr/>
          <p:nvPr/>
        </p:nvGrpSpPr>
        <p:grpSpPr>
          <a:xfrm>
            <a:off x="538736" y="4047295"/>
            <a:ext cx="797720" cy="125729"/>
            <a:chOff x="1500911" y="769574"/>
            <a:chExt cx="797720" cy="121444"/>
          </a:xfrm>
        </p:grpSpPr>
        <p:sp>
          <p:nvSpPr>
            <p:cNvPr id="380" name="Rectangle 379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81" name="Rectangle 380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82" name="Rectangle 381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83" name="Rectangle 382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84" name="Rectangle 383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85" name="Group 384"/>
          <p:cNvGrpSpPr/>
          <p:nvPr/>
        </p:nvGrpSpPr>
        <p:grpSpPr>
          <a:xfrm>
            <a:off x="538736" y="4199035"/>
            <a:ext cx="797720" cy="124863"/>
            <a:chOff x="1500911" y="769574"/>
            <a:chExt cx="797720" cy="121444"/>
          </a:xfrm>
        </p:grpSpPr>
        <p:sp>
          <p:nvSpPr>
            <p:cNvPr id="386" name="Rectangle 385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87" name="Rectangle 386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88" name="Rectangle 387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89" name="Rectangle 388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90" name="Rectangle 389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91" name="Group 390"/>
          <p:cNvGrpSpPr/>
          <p:nvPr/>
        </p:nvGrpSpPr>
        <p:grpSpPr>
          <a:xfrm>
            <a:off x="538799" y="4351882"/>
            <a:ext cx="797720" cy="118395"/>
            <a:chOff x="1500911" y="769574"/>
            <a:chExt cx="797720" cy="121444"/>
          </a:xfrm>
        </p:grpSpPr>
        <p:sp>
          <p:nvSpPr>
            <p:cNvPr id="392" name="Rectangle 391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93" name="Rectangle 392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94" name="Rectangle 393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95" name="Rectangle 394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96" name="Rectangle 395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397" name="Group 396"/>
          <p:cNvGrpSpPr/>
          <p:nvPr/>
        </p:nvGrpSpPr>
        <p:grpSpPr>
          <a:xfrm>
            <a:off x="538736" y="4502455"/>
            <a:ext cx="797720" cy="118395"/>
            <a:chOff x="1500911" y="769574"/>
            <a:chExt cx="797720" cy="121444"/>
          </a:xfrm>
        </p:grpSpPr>
        <p:sp>
          <p:nvSpPr>
            <p:cNvPr id="398" name="Rectangle 397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99" name="Rectangle 398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0" name="Rectangle 399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1" name="Rectangle 400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2" name="Rectangle 401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03" name="Group 402"/>
          <p:cNvGrpSpPr/>
          <p:nvPr/>
        </p:nvGrpSpPr>
        <p:grpSpPr>
          <a:xfrm>
            <a:off x="538736" y="4655665"/>
            <a:ext cx="797720" cy="118395"/>
            <a:chOff x="1500911" y="769574"/>
            <a:chExt cx="797720" cy="121444"/>
          </a:xfrm>
        </p:grpSpPr>
        <p:sp>
          <p:nvSpPr>
            <p:cNvPr id="404" name="Rectangle 403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5" name="Rectangle 404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6" name="Rectangle 405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7" name="Rectangle 406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8" name="Rectangle 407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09" name="Group 408"/>
          <p:cNvGrpSpPr/>
          <p:nvPr/>
        </p:nvGrpSpPr>
        <p:grpSpPr>
          <a:xfrm>
            <a:off x="538736" y="4818474"/>
            <a:ext cx="797720" cy="110358"/>
            <a:chOff x="1500911" y="769574"/>
            <a:chExt cx="797720" cy="121444"/>
          </a:xfrm>
        </p:grpSpPr>
        <p:sp>
          <p:nvSpPr>
            <p:cNvPr id="410" name="Rectangle 409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11" name="Rectangle 410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12" name="Rectangle 411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13" name="Rectangle 412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14" name="Rectangle 413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15" name="Group 414"/>
          <p:cNvGrpSpPr/>
          <p:nvPr/>
        </p:nvGrpSpPr>
        <p:grpSpPr>
          <a:xfrm>
            <a:off x="538736" y="4971897"/>
            <a:ext cx="797720" cy="118395"/>
            <a:chOff x="1500911" y="769574"/>
            <a:chExt cx="797720" cy="121444"/>
          </a:xfrm>
        </p:grpSpPr>
        <p:sp>
          <p:nvSpPr>
            <p:cNvPr id="416" name="Rectangle 415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17" name="Rectangle 416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18" name="Rectangle 417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19" name="Rectangle 418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20" name="Rectangle 419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21" name="Group 420"/>
          <p:cNvGrpSpPr/>
          <p:nvPr/>
        </p:nvGrpSpPr>
        <p:grpSpPr>
          <a:xfrm>
            <a:off x="538736" y="5111676"/>
            <a:ext cx="797720" cy="131693"/>
            <a:chOff x="1500911" y="769574"/>
            <a:chExt cx="797720" cy="121444"/>
          </a:xfrm>
        </p:grpSpPr>
        <p:sp>
          <p:nvSpPr>
            <p:cNvPr id="422" name="Rectangle 421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23" name="Rectangle 422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24" name="Rectangle 423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25" name="Rectangle 424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26" name="Rectangle 425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33" name="Group 432"/>
          <p:cNvGrpSpPr/>
          <p:nvPr/>
        </p:nvGrpSpPr>
        <p:grpSpPr>
          <a:xfrm>
            <a:off x="538736" y="5265833"/>
            <a:ext cx="797720" cy="118395"/>
            <a:chOff x="1500911" y="769574"/>
            <a:chExt cx="797720" cy="121444"/>
          </a:xfrm>
        </p:grpSpPr>
        <p:sp>
          <p:nvSpPr>
            <p:cNvPr id="434" name="Rectangle 433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35" name="Rectangle 434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36" name="Rectangle 435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37" name="Rectangle 436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38" name="Rectangle 437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39" name="Group 438"/>
          <p:cNvGrpSpPr/>
          <p:nvPr/>
        </p:nvGrpSpPr>
        <p:grpSpPr>
          <a:xfrm>
            <a:off x="538736" y="5418097"/>
            <a:ext cx="797720" cy="118395"/>
            <a:chOff x="1500911" y="769574"/>
            <a:chExt cx="797720" cy="121444"/>
          </a:xfrm>
        </p:grpSpPr>
        <p:sp>
          <p:nvSpPr>
            <p:cNvPr id="440" name="Rectangle 439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41" name="Rectangle 440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42" name="Rectangle 441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43" name="Rectangle 442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44" name="Rectangle 443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45" name="Group 444"/>
          <p:cNvGrpSpPr/>
          <p:nvPr/>
        </p:nvGrpSpPr>
        <p:grpSpPr>
          <a:xfrm>
            <a:off x="538736" y="5586252"/>
            <a:ext cx="797720" cy="110055"/>
            <a:chOff x="1500911" y="769574"/>
            <a:chExt cx="797720" cy="121444"/>
          </a:xfrm>
        </p:grpSpPr>
        <p:sp>
          <p:nvSpPr>
            <p:cNvPr id="446" name="Rectangle 445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1000" dirty="0" smtClean="0">
                  <a:solidFill>
                    <a:schemeClr val="tx1"/>
                  </a:solidFill>
                </a:rPr>
                <a:t>s</a:t>
              </a:r>
              <a:endParaRPr lang="en-NZ" sz="1000" dirty="0">
                <a:solidFill>
                  <a:schemeClr val="tx1"/>
                </a:solidFill>
              </a:endParaRPr>
            </a:p>
          </p:txBody>
        </p:sp>
        <p:sp>
          <p:nvSpPr>
            <p:cNvPr id="447" name="Rectangle 446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48" name="Rectangle 447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49" name="Rectangle 448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50" name="Rectangle 449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51" name="Group 450"/>
          <p:cNvGrpSpPr/>
          <p:nvPr/>
        </p:nvGrpSpPr>
        <p:grpSpPr>
          <a:xfrm>
            <a:off x="538736" y="5736749"/>
            <a:ext cx="797720" cy="122658"/>
            <a:chOff x="1500911" y="769574"/>
            <a:chExt cx="797720" cy="121444"/>
          </a:xfrm>
        </p:grpSpPr>
        <p:sp>
          <p:nvSpPr>
            <p:cNvPr id="452" name="Rectangle 451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453" name="Rectangle 452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1000" dirty="0" smtClean="0">
                  <a:solidFill>
                    <a:schemeClr val="tx1"/>
                  </a:solidFill>
                </a:rPr>
                <a:t>s</a:t>
              </a:r>
              <a:endParaRPr lang="en-NZ" sz="1000" dirty="0">
                <a:solidFill>
                  <a:schemeClr val="tx1"/>
                </a:solidFill>
              </a:endParaRPr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55" name="Rectangle 454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56" name="Rectangle 455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57" name="Group 456"/>
          <p:cNvGrpSpPr/>
          <p:nvPr/>
        </p:nvGrpSpPr>
        <p:grpSpPr>
          <a:xfrm>
            <a:off x="538799" y="5887142"/>
            <a:ext cx="797720" cy="122241"/>
            <a:chOff x="1500911" y="769574"/>
            <a:chExt cx="797720" cy="121444"/>
          </a:xfrm>
        </p:grpSpPr>
        <p:sp>
          <p:nvSpPr>
            <p:cNvPr id="458" name="Rectangle 457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459" name="Rectangle 458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460" name="Rectangle 459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1000" dirty="0" smtClean="0">
                  <a:solidFill>
                    <a:schemeClr val="tx1"/>
                  </a:solidFill>
                </a:rPr>
                <a:t>s</a:t>
              </a:r>
              <a:endParaRPr lang="en-NZ" sz="1000" dirty="0">
                <a:solidFill>
                  <a:schemeClr val="tx1"/>
                </a:solidFill>
              </a:endParaRPr>
            </a:p>
          </p:txBody>
        </p:sp>
        <p:sp>
          <p:nvSpPr>
            <p:cNvPr id="461" name="Rectangle 460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62" name="Rectangle 461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</p:grpSp>
      <p:grpSp>
        <p:nvGrpSpPr>
          <p:cNvPr id="469" name="Group 468"/>
          <p:cNvGrpSpPr/>
          <p:nvPr/>
        </p:nvGrpSpPr>
        <p:grpSpPr>
          <a:xfrm>
            <a:off x="538736" y="6175952"/>
            <a:ext cx="797720" cy="129074"/>
            <a:chOff x="1500911" y="769574"/>
            <a:chExt cx="797720" cy="121444"/>
          </a:xfrm>
        </p:grpSpPr>
        <p:sp>
          <p:nvSpPr>
            <p:cNvPr id="470" name="Rectangle 469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471" name="Rectangle 470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472" name="Rectangle 471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473" name="Rectangle 472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474" name="Rectangle 473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1000" dirty="0" smtClean="0">
                  <a:solidFill>
                    <a:schemeClr val="tx1"/>
                  </a:solidFill>
                </a:rPr>
                <a:t>s</a:t>
              </a:r>
              <a:endParaRPr lang="en-NZ" sz="10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84" name="Group 483"/>
          <p:cNvGrpSpPr/>
          <p:nvPr/>
        </p:nvGrpSpPr>
        <p:grpSpPr>
          <a:xfrm>
            <a:off x="499318" y="530968"/>
            <a:ext cx="876555" cy="683289"/>
            <a:chOff x="272495" y="517320"/>
            <a:chExt cx="876555" cy="683289"/>
          </a:xfrm>
        </p:grpSpPr>
        <p:sp>
          <p:nvSpPr>
            <p:cNvPr id="479" name="TextBox 478"/>
            <p:cNvSpPr txBox="1"/>
            <p:nvPr/>
          </p:nvSpPr>
          <p:spPr>
            <a:xfrm rot="16200000">
              <a:off x="219917" y="901809"/>
              <a:ext cx="3513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dirty="0" smtClean="0"/>
                <a:t>Vi1</a:t>
              </a:r>
              <a:endParaRPr lang="en-NZ" sz="1000" dirty="0"/>
            </a:p>
          </p:txBody>
        </p:sp>
        <p:sp>
          <p:nvSpPr>
            <p:cNvPr id="480" name="TextBox 479"/>
            <p:cNvSpPr txBox="1"/>
            <p:nvPr/>
          </p:nvSpPr>
          <p:spPr>
            <a:xfrm rot="16200000">
              <a:off x="296669" y="819906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dirty="0" smtClean="0"/>
                <a:t>Vi1.10</a:t>
              </a:r>
              <a:endParaRPr lang="en-NZ" sz="1000" dirty="0"/>
            </a:p>
          </p:txBody>
        </p:sp>
        <p:sp>
          <p:nvSpPr>
            <p:cNvPr id="481" name="TextBox 480"/>
            <p:cNvSpPr txBox="1"/>
            <p:nvPr/>
          </p:nvSpPr>
          <p:spPr>
            <a:xfrm rot="16200000">
              <a:off x="374224" y="732603"/>
              <a:ext cx="67678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dirty="0" smtClean="0"/>
                <a:t>Vi.1.2.8.9</a:t>
              </a:r>
              <a:endParaRPr lang="en-NZ" sz="1000" dirty="0"/>
            </a:p>
          </p:txBody>
        </p:sp>
        <p:sp>
          <p:nvSpPr>
            <p:cNvPr id="482" name="TextBox 481"/>
            <p:cNvSpPr txBox="1"/>
            <p:nvPr/>
          </p:nvSpPr>
          <p:spPr>
            <a:xfrm rot="16200000">
              <a:off x="693409" y="889484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dirty="0" err="1" smtClean="0"/>
                <a:t>ViL</a:t>
              </a:r>
              <a:endParaRPr lang="en-NZ" sz="1000" dirty="0"/>
            </a:p>
          </p:txBody>
        </p:sp>
        <p:sp>
          <p:nvSpPr>
            <p:cNvPr id="483" name="TextBox 482"/>
            <p:cNvSpPr txBox="1"/>
            <p:nvPr/>
          </p:nvSpPr>
          <p:spPr>
            <a:xfrm rot="16200000">
              <a:off x="863876" y="901808"/>
              <a:ext cx="32412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NZ" sz="1000" dirty="0" err="1" smtClean="0"/>
                <a:t>Vp</a:t>
              </a:r>
              <a:endParaRPr lang="en-NZ" sz="1000" dirty="0"/>
            </a:p>
          </p:txBody>
        </p:sp>
      </p:grpSp>
      <p:grpSp>
        <p:nvGrpSpPr>
          <p:cNvPr id="219" name="Group 218"/>
          <p:cNvGrpSpPr/>
          <p:nvPr/>
        </p:nvGrpSpPr>
        <p:grpSpPr>
          <a:xfrm>
            <a:off x="536305" y="6028251"/>
            <a:ext cx="797720" cy="129074"/>
            <a:chOff x="1500911" y="769574"/>
            <a:chExt cx="797720" cy="121444"/>
          </a:xfrm>
        </p:grpSpPr>
        <p:sp>
          <p:nvSpPr>
            <p:cNvPr id="220" name="Rectangle 219"/>
            <p:cNvSpPr/>
            <p:nvPr/>
          </p:nvSpPr>
          <p:spPr>
            <a:xfrm>
              <a:off x="1500911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221" name="Rectangle 220"/>
            <p:cNvSpPr/>
            <p:nvPr/>
          </p:nvSpPr>
          <p:spPr>
            <a:xfrm>
              <a:off x="1660455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222" name="Rectangle 221"/>
            <p:cNvSpPr/>
            <p:nvPr/>
          </p:nvSpPr>
          <p:spPr>
            <a:xfrm>
              <a:off x="1819999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  <p:sp>
          <p:nvSpPr>
            <p:cNvPr id="223" name="Rectangle 222"/>
            <p:cNvSpPr/>
            <p:nvPr/>
          </p:nvSpPr>
          <p:spPr>
            <a:xfrm>
              <a:off x="1980582" y="769574"/>
              <a:ext cx="159544" cy="12144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NZ" sz="1000" dirty="0" smtClean="0">
                  <a:solidFill>
                    <a:schemeClr val="tx1"/>
                  </a:solidFill>
                </a:rPr>
                <a:t>s</a:t>
              </a:r>
              <a:endParaRPr lang="en-NZ" sz="1000" dirty="0">
                <a:solidFill>
                  <a:schemeClr val="tx1"/>
                </a:solidFill>
              </a:endParaRPr>
            </a:p>
          </p:txBody>
        </p:sp>
        <p:sp>
          <p:nvSpPr>
            <p:cNvPr id="224" name="Rectangle 223"/>
            <p:cNvSpPr/>
            <p:nvPr/>
          </p:nvSpPr>
          <p:spPr>
            <a:xfrm>
              <a:off x="2139087" y="769574"/>
              <a:ext cx="159544" cy="12144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 sz="800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9760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</TotalTime>
  <Words>118</Words>
  <Application>Microsoft Office PowerPoint</Application>
  <PresentationFormat>Widescreen</PresentationFormat>
  <Paragraphs>29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Plant &amp; Food Research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Joanna Bowen</dc:creator>
  <cp:lastModifiedBy>Kim Plummer</cp:lastModifiedBy>
  <cp:revision>38</cp:revision>
  <dcterms:created xsi:type="dcterms:W3CDTF">2016-09-08T07:09:11Z</dcterms:created>
  <dcterms:modified xsi:type="dcterms:W3CDTF">2017-04-20T04:29:43Z</dcterms:modified>
</cp:coreProperties>
</file>