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4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38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35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29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4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5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3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03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2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7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7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D070E-74ED-4AC6-AB36-79417F23EEB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E6E1-B523-4E7B-AF35-40A3C394F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1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818" y="155864"/>
            <a:ext cx="587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 raw blots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36419" y="7897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757157"/>
              </p:ext>
            </p:extLst>
          </p:nvPr>
        </p:nvGraphicFramePr>
        <p:xfrm>
          <a:off x="3796307" y="906667"/>
          <a:ext cx="4791075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3" imgW="6400800" imgH="7315200" progId="Photoshop.Image.16">
                  <p:embed/>
                </p:oleObj>
              </mc:Choice>
              <mc:Fallback>
                <p:oleObj r:id="rId3" imgW="6400800" imgH="7315200" progId="Photoshop.Image.1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6307" y="906667"/>
                        <a:ext cx="4791075" cy="548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542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924" y="400890"/>
            <a:ext cx="587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Raw</a:t>
            </a:r>
            <a:r>
              <a:rPr lang="en-US" b="1" dirty="0"/>
              <a:t> </a:t>
            </a:r>
            <a:r>
              <a:rPr lang="en-US" dirty="0"/>
              <a:t>gels for Figure 2A, 2B, 2C, 2D </a:t>
            </a:r>
          </a:p>
        </p:txBody>
      </p:sp>
      <p:pic>
        <p:nvPicPr>
          <p:cNvPr id="6" name="Picture 5" descr="C:\Users\Gabizonr\Desktop\peer pub original\final response to plos\oxidation\fig 2c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9" b="3629"/>
          <a:stretch/>
        </p:blipFill>
        <p:spPr bwMode="auto">
          <a:xfrm>
            <a:off x="0" y="2056577"/>
            <a:ext cx="3381375" cy="3275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3483492" y="1705860"/>
            <a:ext cx="8785225" cy="4580373"/>
            <a:chOff x="179512" y="1801290"/>
            <a:chExt cx="8785198" cy="4580036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67544" y="2636912"/>
              <a:ext cx="144783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400" b="1" dirty="0"/>
                <a:t>Hu  Bo  Mo  Ha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979711" y="3284983"/>
              <a:ext cx="537327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100" b="1"/>
                <a:t>mAb </a:t>
              </a:r>
            </a:p>
            <a:p>
              <a:pPr algn="l" rtl="0" eaLnBrk="1" hangingPunct="1"/>
              <a:r>
                <a:rPr lang="en-US" altLang="he-IL" sz="1100" b="1"/>
                <a:t>6H4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979711" y="5301207"/>
              <a:ext cx="498854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100" b="1"/>
                <a:t>pAb </a:t>
              </a:r>
            </a:p>
            <a:p>
              <a:pPr algn="l" rtl="0" eaLnBrk="1" hangingPunct="1"/>
              <a:r>
                <a:rPr lang="en-US" altLang="he-IL" sz="1100" b="1"/>
                <a:t>RVC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979711" y="4221087"/>
              <a:ext cx="498854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100" b="1"/>
                <a:t>pAb </a:t>
              </a:r>
            </a:p>
            <a:p>
              <a:pPr algn="l" rtl="0" eaLnBrk="1" hangingPunct="1"/>
              <a:r>
                <a:rPr lang="en-US" altLang="he-IL" sz="1100" b="1"/>
                <a:t>RTC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/>
          </p:nvSpPr>
          <p:spPr bwMode="auto">
            <a:xfrm>
              <a:off x="179512" y="2204863"/>
              <a:ext cx="35618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he-IL" sz="2400" b="1"/>
                <a:t>a</a:t>
              </a:r>
            </a:p>
          </p:txBody>
        </p:sp>
        <p:sp>
          <p:nvSpPr>
            <p:cNvPr id="13" name="Rectangle 45"/>
            <p:cNvSpPr>
              <a:spLocks noChangeArrowheads="1"/>
            </p:cNvSpPr>
            <p:nvPr/>
          </p:nvSpPr>
          <p:spPr bwMode="auto">
            <a:xfrm>
              <a:off x="179512" y="2348880"/>
              <a:ext cx="2376860" cy="40324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A" altLang="en-US" sz="2800" b="1"/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4788024" y="3428999"/>
              <a:ext cx="395287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800" b="1"/>
                <a:t>+VM</a:t>
              </a: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4067944" y="3428999"/>
              <a:ext cx="38735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900" b="1"/>
                <a:t>+</a:t>
              </a:r>
              <a:r>
                <a:rPr lang="en-US" altLang="he-IL" sz="800" b="1"/>
                <a:t>VE</a:t>
              </a:r>
            </a:p>
          </p:txBody>
        </p:sp>
        <p:sp>
          <p:nvSpPr>
            <p:cNvPr id="16" name="Text Box 27"/>
            <p:cNvSpPr txBox="1">
              <a:spLocks noChangeArrowheads="1"/>
            </p:cNvSpPr>
            <p:nvPr/>
          </p:nvSpPr>
          <p:spPr bwMode="auto">
            <a:xfrm>
              <a:off x="3802088" y="2132856"/>
              <a:ext cx="65087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Hu Mo</a:t>
              </a:r>
            </a:p>
          </p:txBody>
        </p:sp>
        <p:sp>
          <p:nvSpPr>
            <p:cNvPr id="17" name="Text Box 28"/>
            <p:cNvSpPr txBox="1">
              <a:spLocks noChangeArrowheads="1"/>
            </p:cNvSpPr>
            <p:nvPr/>
          </p:nvSpPr>
          <p:spPr bwMode="auto">
            <a:xfrm>
              <a:off x="3160738" y="2132856"/>
              <a:ext cx="65087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Hu Mo</a:t>
              </a:r>
            </a:p>
          </p:txBody>
        </p:sp>
        <p:sp>
          <p:nvSpPr>
            <p:cNvPr id="18" name="Text Box 29"/>
            <p:cNvSpPr txBox="1">
              <a:spLocks noChangeArrowheads="1"/>
            </p:cNvSpPr>
            <p:nvPr/>
          </p:nvSpPr>
          <p:spPr bwMode="auto">
            <a:xfrm>
              <a:off x="4464075" y="2132856"/>
              <a:ext cx="65087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Hu Mo</a:t>
              </a:r>
            </a:p>
          </p:txBody>
        </p:sp>
        <p:sp>
          <p:nvSpPr>
            <p:cNvPr id="19" name="Text Box 30"/>
            <p:cNvSpPr txBox="1">
              <a:spLocks noChangeArrowheads="1"/>
            </p:cNvSpPr>
            <p:nvPr/>
          </p:nvSpPr>
          <p:spPr bwMode="auto">
            <a:xfrm>
              <a:off x="2754338" y="2780679"/>
              <a:ext cx="484427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100" b="1"/>
                <a:t> </a:t>
              </a:r>
            </a:p>
            <a:p>
              <a:pPr algn="l" rtl="0" eaLnBrk="1" hangingPunct="1"/>
              <a:r>
                <a:rPr lang="en-US" altLang="he-IL" sz="1100" b="1"/>
                <a:t>pAb</a:t>
              </a:r>
            </a:p>
            <a:p>
              <a:pPr algn="l" rtl="0" eaLnBrk="1" hangingPunct="1"/>
              <a:r>
                <a:rPr lang="en-US" altLang="he-IL" sz="1100" b="1"/>
                <a:t>RVC</a:t>
              </a:r>
            </a:p>
          </p:txBody>
        </p:sp>
        <p:sp>
          <p:nvSpPr>
            <p:cNvPr id="20" name="Rectangle 39"/>
            <p:cNvSpPr>
              <a:spLocks noChangeArrowheads="1"/>
            </p:cNvSpPr>
            <p:nvPr/>
          </p:nvSpPr>
          <p:spPr bwMode="auto">
            <a:xfrm>
              <a:off x="2771800" y="1844824"/>
              <a:ext cx="3384376" cy="32403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A" altLang="en-US"/>
            </a:p>
          </p:txBody>
        </p:sp>
        <p:sp>
          <p:nvSpPr>
            <p:cNvPr id="21" name="Text Box 46"/>
            <p:cNvSpPr txBox="1">
              <a:spLocks noChangeArrowheads="1"/>
            </p:cNvSpPr>
            <p:nvPr/>
          </p:nvSpPr>
          <p:spPr bwMode="auto">
            <a:xfrm>
              <a:off x="2771800" y="1844824"/>
              <a:ext cx="37221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he-IL" sz="2400" b="1"/>
                <a:t>b</a:t>
              </a:r>
            </a:p>
          </p:txBody>
        </p:sp>
        <p:sp>
          <p:nvSpPr>
            <p:cNvPr id="22" name="Text Box 120"/>
            <p:cNvSpPr txBox="1">
              <a:spLocks noChangeArrowheads="1"/>
            </p:cNvSpPr>
            <p:nvPr/>
          </p:nvSpPr>
          <p:spPr bwMode="auto">
            <a:xfrm>
              <a:off x="5083200" y="2140793"/>
              <a:ext cx="65087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Hu Mo</a:t>
              </a:r>
            </a:p>
          </p:txBody>
        </p:sp>
        <p:sp>
          <p:nvSpPr>
            <p:cNvPr id="23" name="Text Box 121"/>
            <p:cNvSpPr txBox="1">
              <a:spLocks noChangeArrowheads="1"/>
            </p:cNvSpPr>
            <p:nvPr/>
          </p:nvSpPr>
          <p:spPr bwMode="auto">
            <a:xfrm>
              <a:off x="5580111" y="3428999"/>
              <a:ext cx="799231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800" b="1"/>
                <a:t>+KM</a:t>
              </a:r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2728563" y="3645866"/>
              <a:ext cx="537327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endParaRPr lang="en-US" altLang="he-IL" sz="1100" b="1"/>
            </a:p>
            <a:p>
              <a:pPr algn="ctr" rtl="0" eaLnBrk="1" hangingPunct="1"/>
              <a:r>
                <a:rPr lang="en-US" altLang="he-IL" sz="1100" b="1"/>
                <a:t> pAb </a:t>
              </a:r>
            </a:p>
            <a:p>
              <a:pPr algn="ctr" rtl="0" eaLnBrk="1" hangingPunct="1"/>
              <a:r>
                <a:rPr lang="en-US" altLang="he-IL" sz="1100" b="1"/>
                <a:t>RTC</a:t>
              </a:r>
            </a:p>
          </p:txBody>
        </p:sp>
        <p:sp>
          <p:nvSpPr>
            <p:cNvPr id="25" name="Text Box 33"/>
            <p:cNvSpPr txBox="1">
              <a:spLocks noChangeArrowheads="1"/>
            </p:cNvSpPr>
            <p:nvPr/>
          </p:nvSpPr>
          <p:spPr bwMode="auto">
            <a:xfrm>
              <a:off x="5508104" y="4725143"/>
              <a:ext cx="50383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+</a:t>
              </a:r>
              <a:r>
                <a:rPr lang="en-US" altLang="he-IL" sz="900" b="1"/>
                <a:t>TM</a:t>
              </a:r>
            </a:p>
          </p:txBody>
        </p:sp>
        <p:sp>
          <p:nvSpPr>
            <p:cNvPr id="26" name="Text Box 115"/>
            <p:cNvSpPr txBox="1">
              <a:spLocks noChangeArrowheads="1"/>
            </p:cNvSpPr>
            <p:nvPr/>
          </p:nvSpPr>
          <p:spPr bwMode="auto">
            <a:xfrm>
              <a:off x="4572000" y="4725143"/>
              <a:ext cx="71755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+Ox </a:t>
              </a:r>
              <a:r>
                <a:rPr lang="en-US" altLang="he-IL" sz="1000" b="1"/>
                <a:t>KM</a:t>
              </a:r>
            </a:p>
          </p:txBody>
        </p:sp>
        <p:sp>
          <p:nvSpPr>
            <p:cNvPr id="28" name="Rectangle 229"/>
            <p:cNvSpPr>
              <a:spLocks noChangeArrowheads="1"/>
            </p:cNvSpPr>
            <p:nvPr/>
          </p:nvSpPr>
          <p:spPr bwMode="auto">
            <a:xfrm>
              <a:off x="6516786" y="1801290"/>
              <a:ext cx="2447924" cy="29527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A" altLang="en-US"/>
            </a:p>
          </p:txBody>
        </p:sp>
        <p:sp>
          <p:nvSpPr>
            <p:cNvPr id="29" name="Text Box 268"/>
            <p:cNvSpPr txBox="1">
              <a:spLocks noChangeArrowheads="1"/>
            </p:cNvSpPr>
            <p:nvPr/>
          </p:nvSpPr>
          <p:spPr bwMode="auto">
            <a:xfrm>
              <a:off x="6445349" y="2161653"/>
              <a:ext cx="88265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endParaRPr lang="en-US" altLang="he-IL" sz="1000" b="1"/>
            </a:p>
            <a:p>
              <a:pPr algn="ctr" rtl="0" eaLnBrk="1" hangingPunct="1"/>
              <a:r>
                <a:rPr lang="en-US" altLang="he-IL" sz="900" b="1"/>
                <a:t>mAb</a:t>
              </a:r>
            </a:p>
            <a:p>
              <a:pPr algn="ctr" rtl="0" eaLnBrk="1" hangingPunct="1"/>
              <a:r>
                <a:rPr lang="en-US" altLang="he-IL" sz="1000" b="1"/>
                <a:t> 6H4</a:t>
              </a:r>
            </a:p>
          </p:txBody>
        </p:sp>
        <p:sp>
          <p:nvSpPr>
            <p:cNvPr id="30" name="Text Box 269"/>
            <p:cNvSpPr txBox="1">
              <a:spLocks noChangeArrowheads="1"/>
            </p:cNvSpPr>
            <p:nvPr/>
          </p:nvSpPr>
          <p:spPr bwMode="auto">
            <a:xfrm>
              <a:off x="6445349" y="3672953"/>
              <a:ext cx="881062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endParaRPr lang="en-US" altLang="he-IL" sz="1000" b="1"/>
            </a:p>
            <a:p>
              <a:pPr algn="ctr" rtl="0" eaLnBrk="1" hangingPunct="1"/>
              <a:r>
                <a:rPr lang="en-US" altLang="he-IL" sz="900" b="1"/>
                <a:t>pAb</a:t>
              </a:r>
              <a:r>
                <a:rPr lang="en-US" altLang="he-IL" sz="1000" b="1"/>
                <a:t> </a:t>
              </a:r>
            </a:p>
            <a:p>
              <a:pPr algn="ctr" rtl="0" eaLnBrk="1" hangingPunct="1"/>
              <a:r>
                <a:rPr lang="en-US" altLang="he-IL" sz="1000" b="1"/>
                <a:t>RVC</a:t>
              </a:r>
            </a:p>
          </p:txBody>
        </p:sp>
        <p:sp>
          <p:nvSpPr>
            <p:cNvPr id="31" name="Text Box 270"/>
            <p:cNvSpPr txBox="1">
              <a:spLocks noChangeArrowheads="1"/>
            </p:cNvSpPr>
            <p:nvPr/>
          </p:nvSpPr>
          <p:spPr bwMode="auto">
            <a:xfrm>
              <a:off x="6445349" y="2953815"/>
              <a:ext cx="88265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endParaRPr lang="en-US" altLang="he-IL" sz="1000" b="1"/>
            </a:p>
            <a:p>
              <a:pPr algn="ctr" rtl="0" eaLnBrk="1" hangingPunct="1"/>
              <a:r>
                <a:rPr lang="en-US" altLang="he-IL" sz="900" b="1"/>
                <a:t>mAb</a:t>
              </a:r>
            </a:p>
            <a:p>
              <a:pPr algn="ctr" rtl="0" eaLnBrk="1" hangingPunct="1"/>
              <a:r>
                <a:rPr lang="en-US" altLang="he-IL" sz="1000" b="1"/>
                <a:t> IPC2</a:t>
              </a:r>
            </a:p>
          </p:txBody>
        </p:sp>
        <p:sp>
          <p:nvSpPr>
            <p:cNvPr id="32" name="Text Box 271"/>
            <p:cNvSpPr txBox="1">
              <a:spLocks noChangeArrowheads="1"/>
            </p:cNvSpPr>
            <p:nvPr/>
          </p:nvSpPr>
          <p:spPr bwMode="auto">
            <a:xfrm>
              <a:off x="7229574" y="1801290"/>
              <a:ext cx="137477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Mo   Hu   Mo  Hu</a:t>
              </a:r>
              <a:endParaRPr lang="en-US" altLang="he-IL" sz="900" b="1"/>
            </a:p>
          </p:txBody>
        </p:sp>
        <p:sp>
          <p:nvSpPr>
            <p:cNvPr id="33" name="Text Box 272"/>
            <p:cNvSpPr txBox="1">
              <a:spLocks noChangeArrowheads="1"/>
            </p:cNvSpPr>
            <p:nvPr/>
          </p:nvSpPr>
          <p:spPr bwMode="auto">
            <a:xfrm>
              <a:off x="6588224" y="4365102"/>
              <a:ext cx="20843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/>
                <a:t>mma</a:t>
              </a:r>
              <a:r>
                <a:rPr lang="en-US" altLang="he-IL"/>
                <a:t>    -     -    +     +</a:t>
              </a:r>
            </a:p>
          </p:txBody>
        </p:sp>
        <p:sp>
          <p:nvSpPr>
            <p:cNvPr id="34" name="Text Box 278"/>
            <p:cNvSpPr txBox="1">
              <a:spLocks noChangeArrowheads="1"/>
            </p:cNvSpPr>
            <p:nvPr/>
          </p:nvSpPr>
          <p:spPr bwMode="auto">
            <a:xfrm>
              <a:off x="6514332" y="1802879"/>
              <a:ext cx="385042" cy="523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he-IL" sz="28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pic>
          <p:nvPicPr>
            <p:cNvPr id="35" name="Picture 285" descr="C:\Users\Gabizonr\Desktop\corrections plus\2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95" t="26111" r="36806" b="45741"/>
            <a:stretch>
              <a:fillRect/>
            </a:stretch>
          </p:blipFill>
          <p:spPr bwMode="auto">
            <a:xfrm>
              <a:off x="7164833" y="2881287"/>
              <a:ext cx="1584176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85" descr="C:\Users\Gabizonr\Desktop\corrections plus\2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95" t="57407" r="36806" b="18704"/>
            <a:stretch>
              <a:fillRect/>
            </a:stretch>
          </p:blipFill>
          <p:spPr bwMode="auto">
            <a:xfrm>
              <a:off x="7176826" y="3817390"/>
              <a:ext cx="1572183" cy="704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88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61" t="21851" r="16112" b="50555"/>
            <a:stretch>
              <a:fillRect/>
            </a:stretch>
          </p:blipFill>
          <p:spPr bwMode="auto">
            <a:xfrm>
              <a:off x="7236841" y="2089199"/>
              <a:ext cx="1480243" cy="65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28" t="47778" r="16805" b="25369"/>
            <a:stretch>
              <a:fillRect/>
            </a:stretch>
          </p:blipFill>
          <p:spPr bwMode="auto">
            <a:xfrm>
              <a:off x="5436096" y="3645023"/>
              <a:ext cx="714221" cy="100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16" t="14003" r="16907" b="61852"/>
            <a:stretch>
              <a:fillRect/>
            </a:stretch>
          </p:blipFill>
          <p:spPr bwMode="auto">
            <a:xfrm>
              <a:off x="5148064" y="2492895"/>
              <a:ext cx="668241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7" t="13704" r="62718" b="60555"/>
            <a:stretch>
              <a:fillRect/>
            </a:stretch>
          </p:blipFill>
          <p:spPr bwMode="auto">
            <a:xfrm>
              <a:off x="3059832" y="2492895"/>
              <a:ext cx="686255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70" t="13704" r="47858" b="60555"/>
            <a:stretch>
              <a:fillRect/>
            </a:stretch>
          </p:blipFill>
          <p:spPr bwMode="auto">
            <a:xfrm>
              <a:off x="3851920" y="2492895"/>
              <a:ext cx="576064" cy="825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58" t="14409" r="33054" b="60555"/>
            <a:stretch>
              <a:fillRect/>
            </a:stretch>
          </p:blipFill>
          <p:spPr bwMode="auto">
            <a:xfrm>
              <a:off x="4499992" y="2492895"/>
              <a:ext cx="576063" cy="813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85" t="47778" r="63976" b="25369"/>
            <a:stretch>
              <a:fillRect/>
            </a:stretch>
          </p:blipFill>
          <p:spPr bwMode="auto">
            <a:xfrm>
              <a:off x="3131840" y="3645023"/>
              <a:ext cx="757822" cy="100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31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30" t="47778" r="47865" b="25369"/>
            <a:stretch>
              <a:fillRect/>
            </a:stretch>
          </p:blipFill>
          <p:spPr bwMode="auto">
            <a:xfrm>
              <a:off x="3923929" y="3645023"/>
              <a:ext cx="720080" cy="1013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330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33" t="19444" r="15971" b="34631"/>
            <a:stretch>
              <a:fillRect/>
            </a:stretch>
          </p:blipFill>
          <p:spPr bwMode="auto">
            <a:xfrm>
              <a:off x="4716015" y="3645023"/>
              <a:ext cx="648072" cy="100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334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33" t="6853" r="45139" b="61667"/>
            <a:stretch>
              <a:fillRect/>
            </a:stretch>
          </p:blipFill>
          <p:spPr bwMode="auto">
            <a:xfrm>
              <a:off x="395537" y="2967095"/>
              <a:ext cx="1512167" cy="1049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335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78" t="36296" r="5556" b="35371"/>
            <a:stretch>
              <a:fillRect/>
            </a:stretch>
          </p:blipFill>
          <p:spPr bwMode="auto">
            <a:xfrm>
              <a:off x="395537" y="4077071"/>
              <a:ext cx="1512167" cy="850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336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67" t="62778" r="46667" b="9444"/>
            <a:stretch>
              <a:fillRect/>
            </a:stretch>
          </p:blipFill>
          <p:spPr bwMode="auto">
            <a:xfrm>
              <a:off x="323528" y="5085184"/>
              <a:ext cx="1584176" cy="965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9255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771" y="290946"/>
            <a:ext cx="489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Uncropped blots for Figure 3A and 3B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6761" t="4402" r="6761" b="15303"/>
          <a:stretch/>
        </p:blipFill>
        <p:spPr bwMode="auto">
          <a:xfrm>
            <a:off x="701501" y="1505687"/>
            <a:ext cx="3877310" cy="27000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5153890" y="1502809"/>
            <a:ext cx="6048375" cy="4024312"/>
            <a:chOff x="611560" y="836712"/>
            <a:chExt cx="6048672" cy="4024548"/>
          </a:xfrm>
        </p:grpSpPr>
        <p:sp>
          <p:nvSpPr>
            <p:cNvPr id="8" name="Text Box 130"/>
            <p:cNvSpPr txBox="1">
              <a:spLocks noChangeArrowheads="1"/>
            </p:cNvSpPr>
            <p:nvPr/>
          </p:nvSpPr>
          <p:spPr bwMode="auto">
            <a:xfrm>
              <a:off x="1446219" y="1869028"/>
              <a:ext cx="1205959" cy="61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200" b="1"/>
                <a:t>N   Sc    + </a:t>
              </a:r>
            </a:p>
            <a:p>
              <a:pPr algn="l" rtl="0" eaLnBrk="1" hangingPunct="1"/>
              <a:r>
                <a:rPr lang="en-US" altLang="he-IL" sz="1000" b="1"/>
                <a:t>RML</a:t>
              </a:r>
            </a:p>
          </p:txBody>
        </p:sp>
        <p:sp>
          <p:nvSpPr>
            <p:cNvPr id="9" name="Text Box 34"/>
            <p:cNvSpPr txBox="1">
              <a:spLocks noChangeArrowheads="1"/>
            </p:cNvSpPr>
            <p:nvPr/>
          </p:nvSpPr>
          <p:spPr bwMode="auto">
            <a:xfrm>
              <a:off x="764989" y="2581876"/>
              <a:ext cx="1237669" cy="562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mAb</a:t>
              </a:r>
            </a:p>
            <a:p>
              <a:pPr algn="l" rtl="0" eaLnBrk="1" hangingPunct="1"/>
              <a:r>
                <a:rPr lang="en-US" altLang="he-IL" sz="1000" b="1"/>
                <a:t>IPC1</a:t>
              </a:r>
            </a:p>
          </p:txBody>
        </p:sp>
        <p:sp>
          <p:nvSpPr>
            <p:cNvPr id="10" name="Text Box 35"/>
            <p:cNvSpPr txBox="1">
              <a:spLocks noChangeArrowheads="1"/>
            </p:cNvSpPr>
            <p:nvPr/>
          </p:nvSpPr>
          <p:spPr bwMode="auto">
            <a:xfrm>
              <a:off x="764989" y="3706243"/>
              <a:ext cx="583034" cy="562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pAb</a:t>
              </a:r>
            </a:p>
            <a:p>
              <a:pPr algn="l" rtl="0" eaLnBrk="1" hangingPunct="1"/>
              <a:r>
                <a:rPr lang="en-US" altLang="he-IL" sz="1000" b="1"/>
                <a:t>RVC</a:t>
              </a:r>
            </a:p>
          </p:txBody>
        </p:sp>
        <p:grpSp>
          <p:nvGrpSpPr>
            <p:cNvPr id="11" name="Group 58"/>
            <p:cNvGrpSpPr>
              <a:grpSpLocks/>
            </p:cNvGrpSpPr>
            <p:nvPr/>
          </p:nvGrpSpPr>
          <p:grpSpPr bwMode="auto">
            <a:xfrm>
              <a:off x="2744971" y="2888442"/>
              <a:ext cx="548256" cy="346305"/>
              <a:chOff x="5193" y="1768"/>
              <a:chExt cx="268" cy="154"/>
            </a:xfrm>
          </p:grpSpPr>
          <p:sp>
            <p:nvSpPr>
              <p:cNvPr id="34" name="Line 54"/>
              <p:cNvSpPr>
                <a:spLocks noChangeShapeType="1"/>
              </p:cNvSpPr>
              <p:nvPr/>
            </p:nvSpPr>
            <p:spPr bwMode="auto">
              <a:xfrm>
                <a:off x="5193" y="1842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 Box 57"/>
              <p:cNvSpPr txBox="1">
                <a:spLocks noChangeArrowheads="1"/>
              </p:cNvSpPr>
              <p:nvPr/>
            </p:nvSpPr>
            <p:spPr bwMode="auto">
              <a:xfrm>
                <a:off x="5257" y="1768"/>
                <a:ext cx="20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he-IL" sz="1000" b="1"/>
                  <a:t>30</a:t>
                </a:r>
              </a:p>
            </p:txBody>
          </p:sp>
        </p:grpSp>
        <p:grpSp>
          <p:nvGrpSpPr>
            <p:cNvPr id="12" name="Group 62"/>
            <p:cNvGrpSpPr>
              <a:grpSpLocks/>
            </p:cNvGrpSpPr>
            <p:nvPr/>
          </p:nvGrpSpPr>
          <p:grpSpPr bwMode="auto">
            <a:xfrm>
              <a:off x="2744971" y="4051037"/>
              <a:ext cx="548256" cy="346305"/>
              <a:chOff x="5193" y="1768"/>
              <a:chExt cx="268" cy="154"/>
            </a:xfrm>
          </p:grpSpPr>
          <p:sp>
            <p:nvSpPr>
              <p:cNvPr id="32" name="Line 63"/>
              <p:cNvSpPr>
                <a:spLocks noChangeShapeType="1"/>
              </p:cNvSpPr>
              <p:nvPr/>
            </p:nvSpPr>
            <p:spPr bwMode="auto">
              <a:xfrm>
                <a:off x="5193" y="1842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Text Box 64"/>
              <p:cNvSpPr txBox="1">
                <a:spLocks noChangeArrowheads="1"/>
              </p:cNvSpPr>
              <p:nvPr/>
            </p:nvSpPr>
            <p:spPr bwMode="auto">
              <a:xfrm>
                <a:off x="5257" y="1768"/>
                <a:ext cx="20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he-IL" sz="1000" b="1"/>
                  <a:t>30</a:t>
                </a:r>
              </a:p>
            </p:txBody>
          </p:sp>
        </p:grpSp>
        <p:sp>
          <p:nvSpPr>
            <p:cNvPr id="13" name="Rectangle 66"/>
            <p:cNvSpPr>
              <a:spLocks noChangeArrowheads="1"/>
            </p:cNvSpPr>
            <p:nvPr/>
          </p:nvSpPr>
          <p:spPr bwMode="auto">
            <a:xfrm>
              <a:off x="703619" y="1052736"/>
              <a:ext cx="2783699" cy="36721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he-IL"/>
            </a:p>
          </p:txBody>
        </p:sp>
        <p:sp>
          <p:nvSpPr>
            <p:cNvPr id="14" name="Text Box 71"/>
            <p:cNvSpPr txBox="1">
              <a:spLocks noChangeArrowheads="1"/>
            </p:cNvSpPr>
            <p:nvPr/>
          </p:nvSpPr>
          <p:spPr bwMode="auto">
            <a:xfrm>
              <a:off x="611560" y="1052736"/>
              <a:ext cx="400964" cy="519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he-IL"/>
                <a:t>a</a:t>
              </a:r>
            </a:p>
          </p:txBody>
        </p:sp>
        <p:sp>
          <p:nvSpPr>
            <p:cNvPr id="15" name="Line 128"/>
            <p:cNvSpPr>
              <a:spLocks noChangeShapeType="1"/>
            </p:cNvSpPr>
            <p:nvPr/>
          </p:nvSpPr>
          <p:spPr bwMode="auto">
            <a:xfrm>
              <a:off x="1350069" y="1869028"/>
              <a:ext cx="11169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29"/>
            <p:cNvSpPr txBox="1">
              <a:spLocks noChangeArrowheads="1"/>
            </p:cNvSpPr>
            <p:nvPr/>
          </p:nvSpPr>
          <p:spPr bwMode="auto">
            <a:xfrm>
              <a:off x="1599648" y="1252874"/>
              <a:ext cx="859208" cy="6476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he-IL" sz="1200" b="1"/>
                <a:t>Mouse</a:t>
              </a:r>
            </a:p>
            <a:p>
              <a:pPr algn="ctr" eaLnBrk="1" hangingPunct="1"/>
              <a:r>
                <a:rPr lang="en-US" altLang="he-IL" sz="1200" b="1"/>
                <a:t>brain</a:t>
              </a:r>
            </a:p>
          </p:txBody>
        </p:sp>
        <p:sp>
          <p:nvSpPr>
            <p:cNvPr id="17" name="Text Box 150"/>
            <p:cNvSpPr txBox="1">
              <a:spLocks noChangeArrowheads="1"/>
            </p:cNvSpPr>
            <p:nvPr/>
          </p:nvSpPr>
          <p:spPr bwMode="auto">
            <a:xfrm>
              <a:off x="1547664" y="4437112"/>
              <a:ext cx="1184065" cy="3487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8001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2573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7145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1717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628900" indent="-3429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3086100" indent="-3429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543300" indent="-3429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4000500" indent="-3429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>
                <a:buFontTx/>
                <a:buAutoNum type="arabicPlain"/>
              </a:pPr>
              <a:r>
                <a:rPr lang="en-US" altLang="he-IL" sz="1000" b="1"/>
                <a:t>2       3</a:t>
              </a:r>
            </a:p>
          </p:txBody>
        </p:sp>
        <p:pic>
          <p:nvPicPr>
            <p:cNvPr id="18" name="Picture 211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" t="55067" r="84055" b="31537"/>
            <a:stretch>
              <a:fillRect/>
            </a:stretch>
          </p:blipFill>
          <p:spPr bwMode="auto">
            <a:xfrm>
              <a:off x="1475656" y="3573016"/>
              <a:ext cx="1204044" cy="918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11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" t="38773" r="84581" b="48080"/>
            <a:stretch>
              <a:fillRect/>
            </a:stretch>
          </p:blipFill>
          <p:spPr bwMode="auto">
            <a:xfrm>
              <a:off x="1460252" y="2590800"/>
              <a:ext cx="1155948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oup 3"/>
            <p:cNvGrpSpPr>
              <a:grpSpLocks/>
            </p:cNvGrpSpPr>
            <p:nvPr/>
          </p:nvGrpSpPr>
          <p:grpSpPr bwMode="auto">
            <a:xfrm>
              <a:off x="3563888" y="836712"/>
              <a:ext cx="3096344" cy="4024548"/>
              <a:chOff x="5724128" y="1276660"/>
              <a:chExt cx="3096344" cy="4024548"/>
            </a:xfrm>
          </p:grpSpPr>
          <p:sp>
            <p:nvSpPr>
              <p:cNvPr id="21" name="Text Box 100"/>
              <p:cNvSpPr txBox="1">
                <a:spLocks noChangeArrowheads="1"/>
              </p:cNvSpPr>
              <p:nvPr/>
            </p:nvSpPr>
            <p:spPr bwMode="auto">
              <a:xfrm>
                <a:off x="6296203" y="2326542"/>
                <a:ext cx="533051" cy="5668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rtl="0" eaLnBrk="1" hangingPunct="1"/>
                <a:r>
                  <a:rPr lang="en-US" altLang="he-IL" sz="900" b="1"/>
                  <a:t>mAb</a:t>
                </a:r>
              </a:p>
              <a:p>
                <a:pPr algn="l" rtl="0" eaLnBrk="1" hangingPunct="1"/>
                <a:r>
                  <a:rPr lang="en-US" altLang="he-IL" sz="900" b="1"/>
                  <a:t>6H4</a:t>
                </a:r>
              </a:p>
            </p:txBody>
          </p:sp>
          <p:sp>
            <p:nvSpPr>
              <p:cNvPr id="22" name="Text Box 101"/>
              <p:cNvSpPr txBox="1">
                <a:spLocks noChangeArrowheads="1"/>
              </p:cNvSpPr>
              <p:nvPr/>
            </p:nvSpPr>
            <p:spPr bwMode="auto">
              <a:xfrm>
                <a:off x="6296203" y="3238411"/>
                <a:ext cx="984986" cy="5668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rtl="0" eaLnBrk="1" hangingPunct="1"/>
                <a:r>
                  <a:rPr lang="en-US" altLang="he-IL" sz="900" b="1"/>
                  <a:t>mAb</a:t>
                </a:r>
              </a:p>
              <a:p>
                <a:pPr algn="l" rtl="0" eaLnBrk="1" hangingPunct="1"/>
                <a:r>
                  <a:rPr lang="en-US" altLang="he-IL" sz="900" b="1"/>
                  <a:t>IPC2</a:t>
                </a:r>
              </a:p>
            </p:txBody>
          </p:sp>
          <p:sp>
            <p:nvSpPr>
              <p:cNvPr id="23" name="Text Box 106"/>
              <p:cNvSpPr txBox="1">
                <a:spLocks noChangeArrowheads="1"/>
              </p:cNvSpPr>
              <p:nvPr/>
            </p:nvSpPr>
            <p:spPr bwMode="auto">
              <a:xfrm>
                <a:off x="6338693" y="4206965"/>
                <a:ext cx="517601" cy="5668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rtl="0" eaLnBrk="1" hangingPunct="1"/>
                <a:r>
                  <a:rPr lang="en-US" altLang="he-IL" sz="900" b="1"/>
                  <a:t>pAb</a:t>
                </a:r>
              </a:p>
              <a:p>
                <a:pPr algn="l" rtl="0" eaLnBrk="1" hangingPunct="1"/>
                <a:r>
                  <a:rPr lang="en-US" altLang="he-IL" sz="900" b="1"/>
                  <a:t>RVC</a:t>
                </a:r>
              </a:p>
            </p:txBody>
          </p:sp>
          <p:sp>
            <p:nvSpPr>
              <p:cNvPr id="24" name="Text Box 107"/>
              <p:cNvSpPr txBox="1">
                <a:spLocks noChangeArrowheads="1"/>
              </p:cNvSpPr>
              <p:nvPr/>
            </p:nvSpPr>
            <p:spPr bwMode="auto">
              <a:xfrm>
                <a:off x="6599425" y="4741763"/>
                <a:ext cx="1896581" cy="5224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rtl="0" eaLnBrk="1" hangingPunct="1"/>
                <a:r>
                  <a:rPr lang="en-US" altLang="he-IL" sz="900" b="1"/>
                  <a:t>MMA</a:t>
                </a:r>
                <a:r>
                  <a:rPr lang="en-US" altLang="he-IL" sz="1400" b="1"/>
                  <a:t>  </a:t>
                </a:r>
                <a:r>
                  <a:rPr lang="en-US" altLang="he-IL" sz="1600" b="1"/>
                  <a:t>-    +   -    +</a:t>
                </a:r>
              </a:p>
            </p:txBody>
          </p:sp>
          <p:sp>
            <p:nvSpPr>
              <p:cNvPr id="25" name="Rectangle 108"/>
              <p:cNvSpPr>
                <a:spLocks noChangeArrowheads="1"/>
              </p:cNvSpPr>
              <p:nvPr/>
            </p:nvSpPr>
            <p:spPr bwMode="auto">
              <a:xfrm>
                <a:off x="5724525" y="1276660"/>
                <a:ext cx="3095947" cy="40245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ar-SA" altLang="en-US"/>
              </a:p>
            </p:txBody>
          </p:sp>
          <p:sp>
            <p:nvSpPr>
              <p:cNvPr id="26" name="Text Box 116"/>
              <p:cNvSpPr txBox="1">
                <a:spLocks noChangeArrowheads="1"/>
              </p:cNvSpPr>
              <p:nvPr/>
            </p:nvSpPr>
            <p:spPr bwMode="auto">
              <a:xfrm>
                <a:off x="7037840" y="1276660"/>
                <a:ext cx="1249581" cy="7097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rtl="0" eaLnBrk="1" hangingPunct="1"/>
                <a:r>
                  <a:rPr lang="en-US" altLang="he-IL" sz="1200" b="1"/>
                  <a:t>  Sc        Sc </a:t>
                </a:r>
              </a:p>
              <a:p>
                <a:pPr algn="l" rtl="0" eaLnBrk="1" hangingPunct="1"/>
                <a:r>
                  <a:rPr lang="en-US" altLang="he-IL" sz="1200" b="1"/>
                  <a:t>N2a      GT1</a:t>
                </a:r>
              </a:p>
            </p:txBody>
          </p:sp>
          <p:sp>
            <p:nvSpPr>
              <p:cNvPr id="27" name="Line 117"/>
              <p:cNvSpPr>
                <a:spLocks noChangeShapeType="1"/>
              </p:cNvSpPr>
              <p:nvPr/>
            </p:nvSpPr>
            <p:spPr bwMode="auto">
              <a:xfrm>
                <a:off x="6881401" y="2025871"/>
                <a:ext cx="14967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Text Box 114"/>
              <p:cNvSpPr txBox="1">
                <a:spLocks noChangeArrowheads="1"/>
              </p:cNvSpPr>
              <p:nvPr/>
            </p:nvSpPr>
            <p:spPr bwMode="auto">
              <a:xfrm>
                <a:off x="5724128" y="1412776"/>
                <a:ext cx="482833" cy="7401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he-IL" sz="1600" b="1"/>
                  <a:t>b</a:t>
                </a:r>
              </a:p>
            </p:txBody>
          </p:sp>
          <p:pic>
            <p:nvPicPr>
              <p:cNvPr id="29" name="Picture 212" descr="C:\Users\Gabizonr\Desktop\corrections plus\Presentation2.tif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116" t="54630" r="2911" b="32593"/>
              <a:stretch>
                <a:fillRect/>
              </a:stretch>
            </p:blipFill>
            <p:spPr bwMode="auto">
              <a:xfrm>
                <a:off x="6804248" y="3933056"/>
                <a:ext cx="1460500" cy="876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212" descr="C:\Users\Gabizonr\Desktop\corrections plus\Presentation2.tif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393" t="41235" r="2634" b="47282"/>
              <a:stretch>
                <a:fillRect/>
              </a:stretch>
            </p:blipFill>
            <p:spPr bwMode="auto">
              <a:xfrm>
                <a:off x="6804248" y="3140968"/>
                <a:ext cx="1460500" cy="787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212" descr="C:\Users\Gabizonr\Desktop\corrections plus\Presentation2.tif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977" t="25926" r="3191" b="60062"/>
              <a:stretch>
                <a:fillRect/>
              </a:stretch>
            </p:blipFill>
            <p:spPr bwMode="auto">
              <a:xfrm>
                <a:off x="6804248" y="2060848"/>
                <a:ext cx="1447800" cy="961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121650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57367" y="776176"/>
            <a:ext cx="5473700" cy="5343525"/>
            <a:chOff x="827088" y="0"/>
            <a:chExt cx="5473700" cy="5343525"/>
          </a:xfrm>
        </p:grpSpPr>
        <p:sp>
          <p:nvSpPr>
            <p:cNvPr id="5" name="Text Box 55"/>
            <p:cNvSpPr txBox="1">
              <a:spLocks noChangeArrowheads="1"/>
            </p:cNvSpPr>
            <p:nvPr/>
          </p:nvSpPr>
          <p:spPr bwMode="auto">
            <a:xfrm>
              <a:off x="827088" y="0"/>
              <a:ext cx="9747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600" b="1" dirty="0"/>
                <a:t>Figure 5</a:t>
              </a:r>
            </a:p>
          </p:txBody>
        </p:sp>
        <p:grpSp>
          <p:nvGrpSpPr>
            <p:cNvPr id="6" name="Group 2"/>
            <p:cNvGrpSpPr>
              <a:grpSpLocks/>
            </p:cNvGrpSpPr>
            <p:nvPr/>
          </p:nvGrpSpPr>
          <p:grpSpPr bwMode="auto">
            <a:xfrm>
              <a:off x="1223963" y="2924175"/>
              <a:ext cx="5076825" cy="2419350"/>
              <a:chOff x="1224756" y="2924944"/>
              <a:chExt cx="3500438" cy="1778000"/>
            </a:xfrm>
          </p:grpSpPr>
          <p:sp>
            <p:nvSpPr>
              <p:cNvPr id="27" name="Text Box 38"/>
              <p:cNvSpPr txBox="1">
                <a:spLocks noChangeArrowheads="1"/>
              </p:cNvSpPr>
              <p:nvPr/>
            </p:nvSpPr>
            <p:spPr bwMode="auto">
              <a:xfrm>
                <a:off x="1303583" y="3085282"/>
                <a:ext cx="296602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s-AR" altLang="he-IL" sz="1600" b="1"/>
                  <a:t>c</a:t>
                </a:r>
                <a:endParaRPr lang="en-US" altLang="he-IL" sz="1600" b="1"/>
              </a:p>
            </p:txBody>
          </p:sp>
          <p:sp>
            <p:nvSpPr>
              <p:cNvPr id="28" name="Text Box 63"/>
              <p:cNvSpPr txBox="1">
                <a:spLocks noChangeArrowheads="1"/>
              </p:cNvSpPr>
              <p:nvPr/>
            </p:nvSpPr>
            <p:spPr bwMode="auto">
              <a:xfrm>
                <a:off x="1795098" y="4354534"/>
                <a:ext cx="2713272" cy="339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rtl="0" eaLnBrk="1" hangingPunct="1"/>
                <a:r>
                  <a:rPr lang="en-US" altLang="he-IL" sz="1200" b="1"/>
                  <a:t>E200K</a:t>
                </a:r>
                <a:r>
                  <a:rPr lang="en-US" altLang="he-IL" sz="1200"/>
                  <a:t> </a:t>
                </a:r>
                <a:r>
                  <a:rPr lang="en-US" altLang="he-IL" sz="1400"/>
                  <a:t> wt</a:t>
                </a:r>
                <a:r>
                  <a:rPr lang="en-US" altLang="he-IL" sz="1400" b="1"/>
                  <a:t>        </a:t>
                </a:r>
                <a:r>
                  <a:rPr lang="en-US" altLang="he-IL" sz="1200" b="1"/>
                  <a:t>E200K</a:t>
                </a:r>
                <a:r>
                  <a:rPr lang="en-US" altLang="he-IL" sz="1400" b="1"/>
                  <a:t>  </a:t>
                </a:r>
                <a:r>
                  <a:rPr lang="en-US" altLang="he-IL" sz="1400"/>
                  <a:t>wt </a:t>
                </a:r>
                <a:r>
                  <a:rPr lang="en-US" altLang="he-IL" sz="1400" b="1"/>
                  <a:t>    </a:t>
                </a:r>
                <a:r>
                  <a:rPr lang="en-US" altLang="he-IL" sz="1200" b="1"/>
                  <a:t>E200K </a:t>
                </a:r>
                <a:r>
                  <a:rPr lang="en-US" altLang="he-IL" sz="1400"/>
                  <a:t> wt   </a:t>
                </a:r>
                <a:r>
                  <a:rPr lang="en-US" altLang="he-IL" sz="1200" b="1"/>
                  <a:t>E200K  wt</a:t>
                </a:r>
              </a:p>
              <a:p>
                <a:pPr algn="l" rtl="0" eaLnBrk="1" hangingPunct="1"/>
                <a:endParaRPr lang="en-US" altLang="he-IL" sz="1000" b="1"/>
              </a:p>
            </p:txBody>
          </p:sp>
          <p:sp>
            <p:nvSpPr>
              <p:cNvPr id="29" name="Rectangle 64"/>
              <p:cNvSpPr>
                <a:spLocks noChangeArrowheads="1"/>
              </p:cNvSpPr>
              <p:nvPr/>
            </p:nvSpPr>
            <p:spPr bwMode="auto">
              <a:xfrm>
                <a:off x="1998326" y="3009082"/>
                <a:ext cx="450247" cy="381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eaLnBrk="1" hangingPunct="1"/>
                <a:r>
                  <a:rPr lang="en-US" altLang="he-IL" sz="900"/>
                  <a:t>mAb </a:t>
                </a:r>
              </a:p>
              <a:p>
                <a:pPr algn="l" eaLnBrk="1" hangingPunct="1"/>
                <a:r>
                  <a:rPr lang="en-US" altLang="he-IL" sz="900"/>
                  <a:t>3F4</a:t>
                </a:r>
                <a:r>
                  <a:rPr lang="en-US" altLang="he-IL" sz="1000"/>
                  <a:t> </a:t>
                </a:r>
              </a:p>
            </p:txBody>
          </p:sp>
          <p:sp>
            <p:nvSpPr>
              <p:cNvPr id="30" name="Text Box 65"/>
              <p:cNvSpPr txBox="1">
                <a:spLocks noChangeArrowheads="1"/>
              </p:cNvSpPr>
              <p:nvPr/>
            </p:nvSpPr>
            <p:spPr bwMode="auto">
              <a:xfrm>
                <a:off x="2575498" y="3009082"/>
                <a:ext cx="539762" cy="365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he-IL" sz="900"/>
                  <a:t>pAbl</a:t>
                </a:r>
              </a:p>
              <a:p>
                <a:pPr algn="ctr" eaLnBrk="1" hangingPunct="1"/>
                <a:r>
                  <a:rPr lang="en-US" altLang="he-IL" sz="900"/>
                  <a:t>DZS18</a:t>
                </a:r>
              </a:p>
            </p:txBody>
          </p:sp>
          <p:sp>
            <p:nvSpPr>
              <p:cNvPr id="31" name="Rectangle 66"/>
              <p:cNvSpPr>
                <a:spLocks noChangeArrowheads="1"/>
              </p:cNvSpPr>
              <p:nvPr/>
            </p:nvSpPr>
            <p:spPr bwMode="auto">
              <a:xfrm>
                <a:off x="3431902" y="2993207"/>
                <a:ext cx="503689" cy="381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eaLnBrk="1" hangingPunct="1"/>
                <a:r>
                  <a:rPr lang="en-US" altLang="he-IL" sz="900"/>
                  <a:t>mAb </a:t>
                </a:r>
              </a:p>
              <a:p>
                <a:pPr algn="l" eaLnBrk="1" hangingPunct="1"/>
                <a:r>
                  <a:rPr lang="en-US" altLang="he-IL" sz="1000"/>
                  <a:t> </a:t>
                </a:r>
                <a:r>
                  <a:rPr lang="en-US" altLang="he-IL" sz="900"/>
                  <a:t>IPC2</a:t>
                </a:r>
              </a:p>
            </p:txBody>
          </p:sp>
          <p:sp>
            <p:nvSpPr>
              <p:cNvPr id="32" name="Rectangle 71"/>
              <p:cNvSpPr>
                <a:spLocks noChangeArrowheads="1"/>
              </p:cNvSpPr>
              <p:nvPr/>
            </p:nvSpPr>
            <p:spPr bwMode="auto">
              <a:xfrm>
                <a:off x="4066524" y="3005907"/>
                <a:ext cx="484984" cy="381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he-IL" sz="900"/>
                  <a:t>pAb </a:t>
                </a:r>
              </a:p>
              <a:p>
                <a:pPr algn="ctr" eaLnBrk="1" hangingPunct="1"/>
                <a:r>
                  <a:rPr lang="en-US" altLang="he-IL" sz="1000"/>
                  <a:t> </a:t>
                </a:r>
                <a:r>
                  <a:rPr lang="en-US" altLang="he-IL" sz="900"/>
                  <a:t>RGM</a:t>
                </a:r>
              </a:p>
            </p:txBody>
          </p:sp>
          <p:sp>
            <p:nvSpPr>
              <p:cNvPr id="33" name="Text Box 72"/>
              <p:cNvSpPr txBox="1">
                <a:spLocks noChangeArrowheads="1"/>
              </p:cNvSpPr>
              <p:nvPr/>
            </p:nvSpPr>
            <p:spPr bwMode="auto">
              <a:xfrm>
                <a:off x="1224756" y="4306069"/>
                <a:ext cx="583852" cy="365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he-IL" sz="900" b="1"/>
                  <a:t>Human</a:t>
                </a:r>
              </a:p>
              <a:p>
                <a:pPr eaLnBrk="1" hangingPunct="1"/>
                <a:r>
                  <a:rPr lang="en-US" altLang="he-IL" sz="900" b="1"/>
                  <a:t> recPrP</a:t>
                </a:r>
              </a:p>
            </p:txBody>
          </p:sp>
          <p:sp>
            <p:nvSpPr>
              <p:cNvPr id="34" name="Rectangle 78"/>
              <p:cNvSpPr>
                <a:spLocks noChangeArrowheads="1"/>
              </p:cNvSpPr>
              <p:nvPr/>
            </p:nvSpPr>
            <p:spPr bwMode="auto">
              <a:xfrm>
                <a:off x="1331640" y="2924944"/>
                <a:ext cx="3393554" cy="177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ar-SA" altLang="en-US"/>
              </a:p>
            </p:txBody>
          </p:sp>
        </p:grp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2200275" y="2584450"/>
              <a:ext cx="603250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+KM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132138" y="2584450"/>
              <a:ext cx="59372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+VM</a:t>
              </a:r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4140200" y="2584450"/>
              <a:ext cx="563563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+VE</a:t>
              </a:r>
            </a:p>
          </p:txBody>
        </p: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1311275" y="1125538"/>
              <a:ext cx="757238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Hu Mo</a:t>
              </a:r>
            </a:p>
          </p:txBody>
        </p:sp>
        <p:sp>
          <p:nvSpPr>
            <p:cNvPr id="11" name="Text Box 26"/>
            <p:cNvSpPr txBox="1">
              <a:spLocks noChangeArrowheads="1"/>
            </p:cNvSpPr>
            <p:nvPr/>
          </p:nvSpPr>
          <p:spPr bwMode="auto">
            <a:xfrm>
              <a:off x="2208213" y="1125538"/>
              <a:ext cx="755650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Hu Mo</a:t>
              </a:r>
            </a:p>
          </p:txBody>
        </p:sp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>
              <a:off x="3159125" y="1125538"/>
              <a:ext cx="755650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Hu Mo</a:t>
              </a:r>
            </a:p>
          </p:txBody>
        </p:sp>
        <p:sp>
          <p:nvSpPr>
            <p:cNvPr id="13" name="Text Box 28"/>
            <p:cNvSpPr txBox="1">
              <a:spLocks noChangeArrowheads="1"/>
            </p:cNvSpPr>
            <p:nvPr/>
          </p:nvSpPr>
          <p:spPr bwMode="auto">
            <a:xfrm>
              <a:off x="4203700" y="1125538"/>
              <a:ext cx="757238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r>
                <a:rPr lang="en-US" altLang="he-IL" sz="1000" b="1"/>
                <a:t>Hu Mo</a:t>
              </a:r>
            </a:p>
          </p:txBody>
        </p:sp>
        <p:sp>
          <p:nvSpPr>
            <p:cNvPr id="14" name="Rectangle 57"/>
            <p:cNvSpPr>
              <a:spLocks noChangeArrowheads="1"/>
            </p:cNvSpPr>
            <p:nvPr/>
          </p:nvSpPr>
          <p:spPr bwMode="auto">
            <a:xfrm>
              <a:off x="1258888" y="620713"/>
              <a:ext cx="4321175" cy="22320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A" altLang="en-US"/>
            </a:p>
          </p:txBody>
        </p:sp>
        <p:sp>
          <p:nvSpPr>
            <p:cNvPr id="15" name="Text Box 77"/>
            <p:cNvSpPr txBox="1">
              <a:spLocks noChangeArrowheads="1"/>
            </p:cNvSpPr>
            <p:nvPr/>
          </p:nvSpPr>
          <p:spPr bwMode="auto">
            <a:xfrm>
              <a:off x="1447800" y="620713"/>
              <a:ext cx="411163" cy="515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he-IL"/>
                <a:t>b</a:t>
              </a:r>
            </a:p>
          </p:txBody>
        </p:sp>
        <p:grpSp>
          <p:nvGrpSpPr>
            <p:cNvPr id="16" name="Group 100"/>
            <p:cNvGrpSpPr>
              <a:grpSpLocks/>
            </p:cNvGrpSpPr>
            <p:nvPr/>
          </p:nvGrpSpPr>
          <p:grpSpPr bwMode="auto">
            <a:xfrm>
              <a:off x="4716463" y="1557338"/>
              <a:ext cx="409575" cy="647700"/>
              <a:chOff x="5117" y="1779"/>
              <a:chExt cx="196" cy="144"/>
            </a:xfrm>
          </p:grpSpPr>
          <p:sp>
            <p:nvSpPr>
              <p:cNvPr id="25" name="Line 101"/>
              <p:cNvSpPr>
                <a:spLocks noChangeShapeType="1"/>
              </p:cNvSpPr>
              <p:nvPr/>
            </p:nvSpPr>
            <p:spPr bwMode="auto">
              <a:xfrm>
                <a:off x="5193" y="1842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 Box 102"/>
              <p:cNvSpPr txBox="1">
                <a:spLocks noChangeArrowheads="1"/>
              </p:cNvSpPr>
              <p:nvPr/>
            </p:nvSpPr>
            <p:spPr bwMode="auto">
              <a:xfrm>
                <a:off x="5117" y="1779"/>
                <a:ext cx="19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he-IL" sz="900" b="1"/>
                  <a:t>30</a:t>
                </a:r>
              </a:p>
            </p:txBody>
          </p:sp>
        </p:grpSp>
        <p:pic>
          <p:nvPicPr>
            <p:cNvPr id="17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90" t="53703" r="35059" b="24629"/>
            <a:stretch>
              <a:fillRect/>
            </a:stretch>
          </p:blipFill>
          <p:spPr bwMode="auto">
            <a:xfrm>
              <a:off x="4067175" y="3357563"/>
              <a:ext cx="939800" cy="148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27" t="18147" r="54478" b="58333"/>
            <a:stretch>
              <a:fillRect/>
            </a:stretch>
          </p:blipFill>
          <p:spPr bwMode="auto">
            <a:xfrm>
              <a:off x="2195513" y="1484313"/>
              <a:ext cx="754062" cy="108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77" t="18147" r="21945" b="58333"/>
            <a:stretch>
              <a:fillRect/>
            </a:stretch>
          </p:blipFill>
          <p:spPr bwMode="auto">
            <a:xfrm>
              <a:off x="3995738" y="1484313"/>
              <a:ext cx="827087" cy="108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89" t="18147" r="71561" b="58333"/>
            <a:stretch>
              <a:fillRect/>
            </a:stretch>
          </p:blipFill>
          <p:spPr bwMode="auto">
            <a:xfrm>
              <a:off x="1331913" y="1484313"/>
              <a:ext cx="688975" cy="108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22" t="18147" r="39063" b="58333"/>
            <a:stretch>
              <a:fillRect/>
            </a:stretch>
          </p:blipFill>
          <p:spPr bwMode="auto">
            <a:xfrm>
              <a:off x="3059113" y="1484313"/>
              <a:ext cx="844550" cy="108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24" t="53703" r="20416" b="24629"/>
            <a:stretch>
              <a:fillRect/>
            </a:stretch>
          </p:blipFill>
          <p:spPr bwMode="auto">
            <a:xfrm>
              <a:off x="5076825" y="3429000"/>
              <a:ext cx="995363" cy="148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5" t="53703" r="66931" b="24629"/>
            <a:stretch>
              <a:fillRect/>
            </a:stretch>
          </p:blipFill>
          <p:spPr bwMode="auto">
            <a:xfrm>
              <a:off x="2051050" y="3429000"/>
              <a:ext cx="776288" cy="148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682" descr="C:\Users\Gabizonr\Desktop\corrections plus\Presentation2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72" t="53703" r="51076" b="24629"/>
            <a:stretch>
              <a:fillRect/>
            </a:stretch>
          </p:blipFill>
          <p:spPr bwMode="auto">
            <a:xfrm>
              <a:off x="3059113" y="3357563"/>
              <a:ext cx="1008062" cy="148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extBox 34"/>
          <p:cNvSpPr txBox="1"/>
          <p:nvPr/>
        </p:nvSpPr>
        <p:spPr>
          <a:xfrm>
            <a:off x="259771" y="290946"/>
            <a:ext cx="489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Uncropped blots for Figure 5B and 5C</a:t>
            </a:r>
            <a:endParaRPr lang="en-US" dirty="0"/>
          </a:p>
        </p:txBody>
      </p:sp>
      <p:pic>
        <p:nvPicPr>
          <p:cNvPr id="36" name="Picture 3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25" y="2260489"/>
            <a:ext cx="3364230" cy="24447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681582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156</Words>
  <Application>Microsoft Office PowerPoint</Application>
  <PresentationFormat>Widescreen</PresentationFormat>
  <Paragraphs>84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Photoshop.Image.16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 Berrin</dc:creator>
  <cp:lastModifiedBy>Lily Berrin</cp:lastModifiedBy>
  <cp:revision>9</cp:revision>
  <dcterms:created xsi:type="dcterms:W3CDTF">2016-12-14T23:43:19Z</dcterms:created>
  <dcterms:modified xsi:type="dcterms:W3CDTF">2017-03-14T17:34:16Z</dcterms:modified>
</cp:coreProperties>
</file>