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6" r:id="rId2"/>
    <p:sldId id="272" r:id="rId3"/>
    <p:sldId id="273" r:id="rId4"/>
    <p:sldId id="274" r:id="rId5"/>
    <p:sldId id="281" r:id="rId6"/>
    <p:sldId id="275" r:id="rId7"/>
    <p:sldId id="283" r:id="rId8"/>
  </p:sldIdLst>
  <p:sldSz cx="7772400" cy="10058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918">
          <p15:clr>
            <a:srgbClr val="A4A3A4"/>
          </p15:clr>
        </p15:guide>
        <p15:guide id="2" pos="4779">
          <p15:clr>
            <a:srgbClr val="A4A3A4"/>
          </p15:clr>
        </p15:guide>
        <p15:guide id="3" orient="horz" pos="878">
          <p15:clr>
            <a:srgbClr val="A4A3A4"/>
          </p15:clr>
        </p15:guide>
        <p15:guide id="4" pos="4895">
          <p15:clr>
            <a:srgbClr val="A4A3A4"/>
          </p15:clr>
        </p15:guide>
        <p15:guide id="5" pos="79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FF99"/>
    <a:srgbClr val="FF9966"/>
    <a:srgbClr val="FFFFCC"/>
    <a:srgbClr val="66FFFF"/>
    <a:srgbClr val="CC99FF"/>
    <a:srgbClr val="9999FF"/>
    <a:srgbClr val="CCCCFF"/>
    <a:srgbClr val="FFCCFF"/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45" autoAdjust="0"/>
  </p:normalViewPr>
  <p:slideViewPr>
    <p:cSldViewPr snapToGrid="0" showGuides="1">
      <p:cViewPr>
        <p:scale>
          <a:sx n="130" d="100"/>
          <a:sy n="130" d="100"/>
        </p:scale>
        <p:origin x="-1662" y="864"/>
      </p:cViewPr>
      <p:guideLst>
        <p:guide orient="horz" pos="4918"/>
        <p:guide orient="horz" pos="878"/>
        <p:guide pos="4779"/>
        <p:guide pos="4895"/>
        <p:guide pos="79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74431-D6AB-42A2-B627-30A9DDCF56ED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5025" y="685800"/>
            <a:ext cx="2647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66955-4EE6-48DB-9153-64E75C379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6"/>
            <a:ext cx="6606540" cy="215603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B520D-FECA-4690-BDD5-552A688CCFB8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79CD-59A1-4DE2-95F3-521027375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B520D-FECA-4690-BDD5-552A688CCFB8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79CD-59A1-4DE2-95F3-521027375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4"/>
            <a:ext cx="1748790" cy="858223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4"/>
            <a:ext cx="5116830" cy="858223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B520D-FECA-4690-BDD5-552A688CCFB8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79CD-59A1-4DE2-95F3-521027375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B520D-FECA-4690-BDD5-552A688CCFB8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79CD-59A1-4DE2-95F3-521027375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B520D-FECA-4690-BDD5-552A688CCFB8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79CD-59A1-4DE2-95F3-521027375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2"/>
            <a:ext cx="3432810" cy="6638079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2"/>
            <a:ext cx="3432810" cy="6638079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B520D-FECA-4690-BDD5-552A688CCFB8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79CD-59A1-4DE2-95F3-521027375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8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8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B520D-FECA-4690-BDD5-552A688CCFB8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79CD-59A1-4DE2-95F3-521027375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B520D-FECA-4690-BDD5-552A688CCFB8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79CD-59A1-4DE2-95F3-521027375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B520D-FECA-4690-BDD5-552A688CCFB8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79CD-59A1-4DE2-95F3-521027375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1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400474"/>
            <a:ext cx="4344988" cy="858456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1" y="2104814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B520D-FECA-4690-BDD5-552A688CCFB8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79CD-59A1-4DE2-95F3-521027375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7"/>
            <a:ext cx="4663440" cy="1180464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B520D-FECA-4690-BDD5-552A688CCFB8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79CD-59A1-4DE2-95F3-521027375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2"/>
            <a:ext cx="6995160" cy="6638079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B520D-FECA-4690-BDD5-552A688CCFB8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579CD-59A1-4DE2-95F3-521027375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5136" y="993715"/>
            <a:ext cx="18373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Supplemental Figures.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870504" y="5263586"/>
            <a:ext cx="36158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itchFamily="34" charset="0"/>
              </a:rPr>
              <a:t>Figure S1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. 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is associated with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Ccd1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gene cluster.  </a:t>
            </a:r>
          </a:p>
          <a:p>
            <a:r>
              <a:rPr lang="en-US" sz="1000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) Southern blot analysis of a backcross population segregating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. 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BamHI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digests of genomic DNA from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and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segregants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were probed with the Ccd1 cDNA and imaged using a short exposure time (6 h). </a:t>
            </a:r>
          </a:p>
          <a:p>
            <a:r>
              <a:rPr lang="en-US" sz="1000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)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Southern blot analysis of multiple restriction enzyme digests probed with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Ccd1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cDNA using a short exposure (6 h). 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1830770" y="1148853"/>
            <a:ext cx="3279771" cy="1557003"/>
            <a:chOff x="1691070" y="577353"/>
            <a:chExt cx="3279771" cy="1557003"/>
          </a:xfrm>
        </p:grpSpPr>
        <p:sp>
          <p:nvSpPr>
            <p:cNvPr id="32" name="Text Box 5"/>
            <p:cNvSpPr txBox="1">
              <a:spLocks noChangeArrowheads="1"/>
            </p:cNvSpPr>
            <p:nvPr/>
          </p:nvSpPr>
          <p:spPr bwMode="auto">
            <a:xfrm>
              <a:off x="1691070" y="577353"/>
              <a:ext cx="32092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a)</a:t>
              </a:r>
            </a:p>
          </p:txBody>
        </p:sp>
        <p:sp>
          <p:nvSpPr>
            <p:cNvPr id="33" name="Rectangle 6"/>
            <p:cNvSpPr>
              <a:spLocks noChangeArrowheads="1"/>
            </p:cNvSpPr>
            <p:nvPr/>
          </p:nvSpPr>
          <p:spPr bwMode="auto">
            <a:xfrm>
              <a:off x="2600706" y="630063"/>
              <a:ext cx="349455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wc</a:t>
              </a:r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 i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wc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7"/>
            <p:cNvSpPr>
              <a:spLocks noChangeArrowheads="1"/>
            </p:cNvSpPr>
            <p:nvPr/>
          </p:nvSpPr>
          <p:spPr bwMode="auto">
            <a:xfrm>
              <a:off x="3773867" y="630063"/>
              <a:ext cx="413575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Wc</a:t>
              </a: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wc</a:t>
              </a: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5" name="Picture 8" descr="Wc-Seg"/>
            <p:cNvPicPr>
              <a:picLocks noChangeAspect="1" noChangeArrowheads="1"/>
            </p:cNvPicPr>
            <p:nvPr/>
          </p:nvPicPr>
          <p:blipFill>
            <a:blip r:embed="rId2" cstate="print">
              <a:lum bright="-12000"/>
            </a:blip>
            <a:srcRect l="3210" r="4414"/>
            <a:stretch>
              <a:fillRect/>
            </a:stretch>
          </p:blipFill>
          <p:spPr bwMode="auto">
            <a:xfrm>
              <a:off x="2035557" y="902891"/>
              <a:ext cx="2600322" cy="1212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Line 9"/>
            <p:cNvSpPr>
              <a:spLocks noChangeShapeType="1"/>
            </p:cNvSpPr>
            <p:nvPr/>
          </p:nvSpPr>
          <p:spPr bwMode="auto">
            <a:xfrm>
              <a:off x="2103819" y="863826"/>
              <a:ext cx="119221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Line 10"/>
            <p:cNvSpPr>
              <a:spLocks noChangeShapeType="1"/>
            </p:cNvSpPr>
            <p:nvPr/>
          </p:nvSpPr>
          <p:spPr bwMode="auto">
            <a:xfrm>
              <a:off x="3372230" y="863826"/>
              <a:ext cx="12160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8" name="Group 11"/>
            <p:cNvGrpSpPr>
              <a:grpSpLocks/>
            </p:cNvGrpSpPr>
            <p:nvPr/>
          </p:nvGrpSpPr>
          <p:grpSpPr bwMode="auto">
            <a:xfrm>
              <a:off x="4588254" y="627579"/>
              <a:ext cx="382587" cy="1506777"/>
              <a:chOff x="2939" y="1175"/>
              <a:chExt cx="261" cy="836"/>
            </a:xfrm>
          </p:grpSpPr>
          <p:sp>
            <p:nvSpPr>
              <p:cNvPr id="39" name="Line 12"/>
              <p:cNvSpPr>
                <a:spLocks noChangeShapeType="1"/>
              </p:cNvSpPr>
              <p:nvPr/>
            </p:nvSpPr>
            <p:spPr bwMode="auto">
              <a:xfrm>
                <a:off x="2981" y="1665"/>
                <a:ext cx="23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Line 13"/>
              <p:cNvSpPr>
                <a:spLocks noChangeShapeType="1"/>
              </p:cNvSpPr>
              <p:nvPr/>
            </p:nvSpPr>
            <p:spPr bwMode="auto">
              <a:xfrm>
                <a:off x="2981" y="1938"/>
                <a:ext cx="23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Line 14"/>
              <p:cNvSpPr>
                <a:spLocks noChangeShapeType="1"/>
              </p:cNvSpPr>
              <p:nvPr/>
            </p:nvSpPr>
            <p:spPr bwMode="auto">
              <a:xfrm>
                <a:off x="2981" y="1371"/>
                <a:ext cx="23" cy="0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Line 15"/>
              <p:cNvSpPr>
                <a:spLocks noChangeShapeType="1"/>
              </p:cNvSpPr>
              <p:nvPr/>
            </p:nvSpPr>
            <p:spPr bwMode="auto">
              <a:xfrm>
                <a:off x="2981" y="1536"/>
                <a:ext cx="23" cy="0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Line 16"/>
              <p:cNvSpPr>
                <a:spLocks noChangeShapeType="1"/>
              </p:cNvSpPr>
              <p:nvPr/>
            </p:nvSpPr>
            <p:spPr bwMode="auto">
              <a:xfrm>
                <a:off x="2981" y="1431"/>
                <a:ext cx="23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 Box 17"/>
              <p:cNvSpPr txBox="1">
                <a:spLocks noChangeArrowheads="1"/>
              </p:cNvSpPr>
              <p:nvPr/>
            </p:nvSpPr>
            <p:spPr bwMode="auto">
              <a:xfrm>
                <a:off x="2956" y="1874"/>
                <a:ext cx="199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 4</a:t>
                </a:r>
              </a:p>
            </p:txBody>
          </p:sp>
          <p:sp>
            <p:nvSpPr>
              <p:cNvPr id="45" name="Text Box 18"/>
              <p:cNvSpPr txBox="1">
                <a:spLocks noChangeArrowheads="1"/>
              </p:cNvSpPr>
              <p:nvPr/>
            </p:nvSpPr>
            <p:spPr bwMode="auto">
              <a:xfrm>
                <a:off x="2955" y="1599"/>
                <a:ext cx="199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 6</a:t>
                </a:r>
              </a:p>
            </p:txBody>
          </p:sp>
          <p:sp>
            <p:nvSpPr>
              <p:cNvPr id="46" name="Text Box 19"/>
              <p:cNvSpPr txBox="1">
                <a:spLocks noChangeArrowheads="1"/>
              </p:cNvSpPr>
              <p:nvPr/>
            </p:nvSpPr>
            <p:spPr bwMode="auto">
              <a:xfrm>
                <a:off x="2942" y="1501"/>
                <a:ext cx="126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Text Box 20"/>
              <p:cNvSpPr txBox="1">
                <a:spLocks noChangeArrowheads="1"/>
              </p:cNvSpPr>
              <p:nvPr/>
            </p:nvSpPr>
            <p:spPr bwMode="auto">
              <a:xfrm>
                <a:off x="2939" y="1336"/>
                <a:ext cx="126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Text Box 21"/>
              <p:cNvSpPr txBox="1">
                <a:spLocks noChangeArrowheads="1"/>
              </p:cNvSpPr>
              <p:nvPr/>
            </p:nvSpPr>
            <p:spPr bwMode="auto">
              <a:xfrm>
                <a:off x="2942" y="1175"/>
                <a:ext cx="218" cy="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kb</a:t>
                </a:r>
              </a:p>
            </p:txBody>
          </p:sp>
          <p:sp>
            <p:nvSpPr>
              <p:cNvPr id="49" name="Text Box 22"/>
              <p:cNvSpPr txBox="1">
                <a:spLocks noChangeArrowheads="1"/>
              </p:cNvSpPr>
              <p:nvPr/>
            </p:nvSpPr>
            <p:spPr bwMode="auto">
              <a:xfrm>
                <a:off x="2953" y="1379"/>
                <a:ext cx="247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 10</a:t>
                </a:r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1886364" y="2834348"/>
            <a:ext cx="3228975" cy="2174693"/>
            <a:chOff x="1746664" y="2262848"/>
            <a:chExt cx="3228975" cy="2174693"/>
          </a:xfrm>
        </p:grpSpPr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2043526" y="3837466"/>
              <a:ext cx="88900" cy="1588"/>
            </a:xfrm>
            <a:prstGeom prst="line">
              <a:avLst/>
            </a:prstGeom>
            <a:noFill/>
            <a:ln w="3175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2043526" y="4113691"/>
              <a:ext cx="88900" cy="1588"/>
            </a:xfrm>
            <a:prstGeom prst="line">
              <a:avLst/>
            </a:prstGeom>
            <a:noFill/>
            <a:ln w="3175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2043526" y="3359629"/>
              <a:ext cx="88900" cy="1587"/>
            </a:xfrm>
            <a:prstGeom prst="line">
              <a:avLst/>
            </a:prstGeom>
            <a:noFill/>
            <a:ln w="3175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2043526" y="3158016"/>
              <a:ext cx="88900" cy="1588"/>
            </a:xfrm>
            <a:prstGeom prst="line">
              <a:avLst/>
            </a:prstGeom>
            <a:noFill/>
            <a:ln w="3175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91151" y="2726216"/>
              <a:ext cx="2884488" cy="1711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 rot="18254275">
              <a:off x="2051199" y="2414185"/>
              <a:ext cx="383118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Eco RI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 rot="18292520">
              <a:off x="2286733" y="2399104"/>
              <a:ext cx="426399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Bam HI</a:t>
              </a:r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 rot="18292520">
              <a:off x="2549290" y="2446729"/>
              <a:ext cx="298159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Nco I</a:t>
              </a:r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 rot="18292520">
              <a:off x="3010742" y="2403866"/>
              <a:ext cx="403957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Hind III</a:t>
              </a:r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 rot="18292520">
              <a:off x="2811368" y="2457841"/>
              <a:ext cx="269304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Not I</a:t>
              </a:r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 rot="18254275">
              <a:off x="3305742" y="2449110"/>
              <a:ext cx="296556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Xba I</a:t>
              </a:r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 rot="18254275">
              <a:off x="3534342" y="2450698"/>
              <a:ext cx="296556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Xho I</a:t>
              </a:r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 rot="18254275">
              <a:off x="3802831" y="2466572"/>
              <a:ext cx="254878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Pst I</a:t>
              </a:r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 rot="18254275">
              <a:off x="4020319" y="2466572"/>
              <a:ext cx="254878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Sst I</a:t>
              </a:r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 rot="18254275">
              <a:off x="4240780" y="2449110"/>
              <a:ext cx="296556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Kpn I</a:t>
              </a:r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 rot="18254275">
              <a:off x="4478905" y="2445935"/>
              <a:ext cx="296556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Sph</a:t>
              </a: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 rot="18254275">
              <a:off x="4748981" y="2466572"/>
              <a:ext cx="254878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Sal I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1865726" y="4069241"/>
              <a:ext cx="7053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1865726" y="3791429"/>
              <a:ext cx="7053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1865726" y="3305654"/>
              <a:ext cx="7053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1860964" y="2897666"/>
              <a:ext cx="13465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kb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1865726" y="4069241"/>
              <a:ext cx="7053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1865726" y="3791429"/>
              <a:ext cx="7053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1865726" y="3305654"/>
              <a:ext cx="7053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 Box 29"/>
            <p:cNvSpPr txBox="1">
              <a:spLocks noChangeArrowheads="1"/>
            </p:cNvSpPr>
            <p:nvPr/>
          </p:nvSpPr>
          <p:spPr bwMode="auto">
            <a:xfrm>
              <a:off x="1746664" y="3096104"/>
              <a:ext cx="3257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</a:p>
          </p:txBody>
        </p:sp>
        <p:sp>
          <p:nvSpPr>
            <p:cNvPr id="31" name="Text Box 130"/>
            <p:cNvSpPr txBox="1">
              <a:spLocks noChangeArrowheads="1"/>
            </p:cNvSpPr>
            <p:nvPr/>
          </p:nvSpPr>
          <p:spPr bwMode="auto">
            <a:xfrm>
              <a:off x="1792701" y="2376966"/>
              <a:ext cx="18915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b)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/>
          <p:cNvGrpSpPr/>
          <p:nvPr/>
        </p:nvGrpSpPr>
        <p:grpSpPr>
          <a:xfrm>
            <a:off x="921820" y="1054174"/>
            <a:ext cx="5827871" cy="6171030"/>
            <a:chOff x="667820" y="419174"/>
            <a:chExt cx="5827871" cy="6171030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760974" y="2684488"/>
              <a:ext cx="1450549" cy="123946"/>
              <a:chOff x="888" y="966"/>
              <a:chExt cx="1036" cy="68"/>
            </a:xfrm>
          </p:grpSpPr>
          <p:sp>
            <p:nvSpPr>
              <p:cNvPr id="88" name="Rectangle 5"/>
              <p:cNvSpPr>
                <a:spLocks noChangeArrowheads="1"/>
              </p:cNvSpPr>
              <p:nvPr/>
            </p:nvSpPr>
            <p:spPr bwMode="auto">
              <a:xfrm>
                <a:off x="888" y="966"/>
                <a:ext cx="41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Rectangle 6"/>
              <p:cNvSpPr>
                <a:spLocks noChangeArrowheads="1"/>
              </p:cNvSpPr>
              <p:nvPr/>
            </p:nvSpPr>
            <p:spPr bwMode="auto">
              <a:xfrm>
                <a:off x="978" y="966"/>
                <a:ext cx="41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Rectangle 7"/>
              <p:cNvSpPr>
                <a:spLocks noChangeArrowheads="1"/>
              </p:cNvSpPr>
              <p:nvPr/>
            </p:nvSpPr>
            <p:spPr bwMode="auto">
              <a:xfrm>
                <a:off x="1068" y="966"/>
                <a:ext cx="41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" name="Rectangle 8"/>
              <p:cNvSpPr>
                <a:spLocks noChangeArrowheads="1"/>
              </p:cNvSpPr>
              <p:nvPr/>
            </p:nvSpPr>
            <p:spPr bwMode="auto">
              <a:xfrm>
                <a:off x="1157" y="966"/>
                <a:ext cx="41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" name="Rectangle 9"/>
              <p:cNvSpPr>
                <a:spLocks noChangeArrowheads="1"/>
              </p:cNvSpPr>
              <p:nvPr/>
            </p:nvSpPr>
            <p:spPr bwMode="auto">
              <a:xfrm>
                <a:off x="1246" y="966"/>
                <a:ext cx="41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Rectangle 10"/>
              <p:cNvSpPr>
                <a:spLocks noChangeArrowheads="1"/>
              </p:cNvSpPr>
              <p:nvPr/>
            </p:nvSpPr>
            <p:spPr bwMode="auto">
              <a:xfrm>
                <a:off x="1337" y="966"/>
                <a:ext cx="41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Rectangle 11"/>
              <p:cNvSpPr>
                <a:spLocks noChangeArrowheads="1"/>
              </p:cNvSpPr>
              <p:nvPr/>
            </p:nvSpPr>
            <p:spPr bwMode="auto">
              <a:xfrm>
                <a:off x="1426" y="966"/>
                <a:ext cx="41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" name="Rectangle 12"/>
              <p:cNvSpPr>
                <a:spLocks noChangeArrowheads="1"/>
              </p:cNvSpPr>
              <p:nvPr/>
            </p:nvSpPr>
            <p:spPr bwMode="auto">
              <a:xfrm>
                <a:off x="1518" y="966"/>
                <a:ext cx="41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8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" name="Rectangle 13"/>
              <p:cNvSpPr>
                <a:spLocks noChangeArrowheads="1"/>
              </p:cNvSpPr>
              <p:nvPr/>
            </p:nvSpPr>
            <p:spPr bwMode="auto">
              <a:xfrm>
                <a:off x="1607" y="966"/>
                <a:ext cx="41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9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Rectangle 14"/>
              <p:cNvSpPr>
                <a:spLocks noChangeArrowheads="1"/>
              </p:cNvSpPr>
              <p:nvPr/>
            </p:nvSpPr>
            <p:spPr bwMode="auto">
              <a:xfrm>
                <a:off x="1663" y="966"/>
                <a:ext cx="82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10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Rectangle 15"/>
              <p:cNvSpPr>
                <a:spLocks noChangeArrowheads="1"/>
              </p:cNvSpPr>
              <p:nvPr/>
            </p:nvSpPr>
            <p:spPr bwMode="auto">
              <a:xfrm>
                <a:off x="1753" y="966"/>
                <a:ext cx="82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11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" name="Rectangle 16"/>
              <p:cNvSpPr>
                <a:spLocks noChangeArrowheads="1"/>
              </p:cNvSpPr>
              <p:nvPr/>
            </p:nvSpPr>
            <p:spPr bwMode="auto">
              <a:xfrm>
                <a:off x="1842" y="966"/>
                <a:ext cx="82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12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5241660" y="2684498"/>
              <a:ext cx="944362" cy="123643"/>
              <a:chOff x="1343" y="714"/>
              <a:chExt cx="679" cy="74"/>
            </a:xfrm>
          </p:grpSpPr>
          <p:sp>
            <p:nvSpPr>
              <p:cNvPr id="80" name="Rectangle 18"/>
              <p:cNvSpPr>
                <a:spLocks noChangeArrowheads="1"/>
              </p:cNvSpPr>
              <p:nvPr/>
            </p:nvSpPr>
            <p:spPr bwMode="auto">
              <a:xfrm>
                <a:off x="1343" y="714"/>
                <a:ext cx="41" cy="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" name="Rectangle 19"/>
              <p:cNvSpPr>
                <a:spLocks noChangeArrowheads="1"/>
              </p:cNvSpPr>
              <p:nvPr/>
            </p:nvSpPr>
            <p:spPr bwMode="auto">
              <a:xfrm>
                <a:off x="1431" y="714"/>
                <a:ext cx="41" cy="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Rectangle 20"/>
              <p:cNvSpPr>
                <a:spLocks noChangeArrowheads="1"/>
              </p:cNvSpPr>
              <p:nvPr/>
            </p:nvSpPr>
            <p:spPr bwMode="auto">
              <a:xfrm>
                <a:off x="1522" y="714"/>
                <a:ext cx="41" cy="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" name="Rectangle 21"/>
              <p:cNvSpPr>
                <a:spLocks noChangeArrowheads="1"/>
              </p:cNvSpPr>
              <p:nvPr/>
            </p:nvSpPr>
            <p:spPr bwMode="auto">
              <a:xfrm>
                <a:off x="1612" y="714"/>
                <a:ext cx="37" cy="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8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Rectangle 22"/>
              <p:cNvSpPr>
                <a:spLocks noChangeArrowheads="1"/>
              </p:cNvSpPr>
              <p:nvPr/>
            </p:nvSpPr>
            <p:spPr bwMode="auto">
              <a:xfrm>
                <a:off x="1702" y="714"/>
                <a:ext cx="41" cy="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9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Rectangle 23"/>
              <p:cNvSpPr>
                <a:spLocks noChangeArrowheads="1"/>
              </p:cNvSpPr>
              <p:nvPr/>
            </p:nvSpPr>
            <p:spPr bwMode="auto">
              <a:xfrm>
                <a:off x="1759" y="714"/>
                <a:ext cx="83" cy="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10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Rectangle 24"/>
              <p:cNvSpPr>
                <a:spLocks noChangeArrowheads="1"/>
              </p:cNvSpPr>
              <p:nvPr/>
            </p:nvSpPr>
            <p:spPr bwMode="auto">
              <a:xfrm>
                <a:off x="1848" y="714"/>
                <a:ext cx="83" cy="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11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" name="Rectangle 25"/>
              <p:cNvSpPr>
                <a:spLocks noChangeArrowheads="1"/>
              </p:cNvSpPr>
              <p:nvPr/>
            </p:nvSpPr>
            <p:spPr bwMode="auto">
              <a:xfrm>
                <a:off x="1939" y="714"/>
                <a:ext cx="83" cy="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12</a:t>
                </a:r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" name="Line 27"/>
            <p:cNvSpPr>
              <a:spLocks noChangeShapeType="1"/>
            </p:cNvSpPr>
            <p:nvPr/>
          </p:nvSpPr>
          <p:spPr bwMode="auto">
            <a:xfrm>
              <a:off x="3760974" y="2657934"/>
              <a:ext cx="14034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Line 28"/>
            <p:cNvSpPr>
              <a:spLocks noChangeShapeType="1"/>
            </p:cNvSpPr>
            <p:nvPr/>
          </p:nvSpPr>
          <p:spPr bwMode="auto">
            <a:xfrm>
              <a:off x="5239132" y="2657934"/>
              <a:ext cx="8940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 Box 29"/>
            <p:cNvSpPr txBox="1">
              <a:spLocks noChangeArrowheads="1"/>
            </p:cNvSpPr>
            <p:nvPr/>
          </p:nvSpPr>
          <p:spPr bwMode="auto">
            <a:xfrm>
              <a:off x="4363370" y="2407856"/>
              <a:ext cx="46968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err="1">
                  <a:latin typeface="Arial" pitchFamily="34" charset="0"/>
                  <a:cs typeface="Arial" pitchFamily="34" charset="0"/>
                </a:rPr>
                <a:t>BamHI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 Box 31"/>
            <p:cNvSpPr txBox="1">
              <a:spLocks noChangeArrowheads="1"/>
            </p:cNvSpPr>
            <p:nvPr/>
          </p:nvSpPr>
          <p:spPr bwMode="auto">
            <a:xfrm>
              <a:off x="5583853" y="2407856"/>
              <a:ext cx="41838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err="1">
                  <a:latin typeface="Arial" pitchFamily="34" charset="0"/>
                  <a:cs typeface="Arial" pitchFamily="34" charset="0"/>
                </a:rPr>
                <a:t>EcoRI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37" descr="A188 Teosinte-Wc"/>
            <p:cNvPicPr>
              <a:picLocks noChangeAspect="1" noChangeArrowheads="1"/>
            </p:cNvPicPr>
            <p:nvPr/>
          </p:nvPicPr>
          <p:blipFill>
            <a:blip r:embed="rId2" cstate="print"/>
            <a:srcRect l="4830" r="5171" b="33942"/>
            <a:stretch>
              <a:fillRect/>
            </a:stretch>
          </p:blipFill>
          <p:spPr bwMode="auto">
            <a:xfrm>
              <a:off x="871268" y="2812608"/>
              <a:ext cx="2527540" cy="2712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40"/>
            <p:cNvSpPr>
              <a:spLocks noChangeArrowheads="1"/>
            </p:cNvSpPr>
            <p:nvPr/>
          </p:nvSpPr>
          <p:spPr bwMode="auto">
            <a:xfrm>
              <a:off x="935454" y="2686057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41"/>
            <p:cNvSpPr>
              <a:spLocks noChangeArrowheads="1"/>
            </p:cNvSpPr>
            <p:nvPr/>
          </p:nvSpPr>
          <p:spPr bwMode="auto">
            <a:xfrm>
              <a:off x="1061604" y="2686057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42"/>
            <p:cNvSpPr>
              <a:spLocks noChangeArrowheads="1"/>
            </p:cNvSpPr>
            <p:nvPr/>
          </p:nvSpPr>
          <p:spPr bwMode="auto">
            <a:xfrm>
              <a:off x="1186176" y="2686057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43"/>
            <p:cNvSpPr>
              <a:spLocks noChangeArrowheads="1"/>
            </p:cNvSpPr>
            <p:nvPr/>
          </p:nvSpPr>
          <p:spPr bwMode="auto">
            <a:xfrm>
              <a:off x="1312326" y="2686057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44"/>
            <p:cNvSpPr>
              <a:spLocks noChangeArrowheads="1"/>
            </p:cNvSpPr>
            <p:nvPr/>
          </p:nvSpPr>
          <p:spPr bwMode="auto">
            <a:xfrm>
              <a:off x="1438476" y="2686057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45"/>
            <p:cNvSpPr>
              <a:spLocks noChangeArrowheads="1"/>
            </p:cNvSpPr>
            <p:nvPr/>
          </p:nvSpPr>
          <p:spPr bwMode="auto">
            <a:xfrm>
              <a:off x="1564626" y="2686057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46"/>
            <p:cNvSpPr>
              <a:spLocks noChangeArrowheads="1"/>
            </p:cNvSpPr>
            <p:nvPr/>
          </p:nvSpPr>
          <p:spPr bwMode="auto">
            <a:xfrm>
              <a:off x="1689200" y="2686057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47"/>
            <p:cNvSpPr>
              <a:spLocks noChangeArrowheads="1"/>
            </p:cNvSpPr>
            <p:nvPr/>
          </p:nvSpPr>
          <p:spPr bwMode="auto">
            <a:xfrm>
              <a:off x="1816926" y="2686057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</a:t>
              </a:r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48"/>
            <p:cNvSpPr>
              <a:spLocks noChangeArrowheads="1"/>
            </p:cNvSpPr>
            <p:nvPr/>
          </p:nvSpPr>
          <p:spPr bwMode="auto">
            <a:xfrm>
              <a:off x="1941500" y="2686057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9</a:t>
              </a:r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49"/>
            <p:cNvSpPr>
              <a:spLocks noChangeArrowheads="1"/>
            </p:cNvSpPr>
            <p:nvPr/>
          </p:nvSpPr>
          <p:spPr bwMode="auto">
            <a:xfrm>
              <a:off x="2021920" y="2686057"/>
              <a:ext cx="11541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</a:t>
              </a:r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50"/>
            <p:cNvSpPr>
              <a:spLocks noChangeArrowheads="1"/>
            </p:cNvSpPr>
            <p:nvPr/>
          </p:nvSpPr>
          <p:spPr bwMode="auto">
            <a:xfrm>
              <a:off x="2147635" y="2686057"/>
              <a:ext cx="11541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11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51"/>
            <p:cNvSpPr>
              <a:spLocks noChangeArrowheads="1"/>
            </p:cNvSpPr>
            <p:nvPr/>
          </p:nvSpPr>
          <p:spPr bwMode="auto">
            <a:xfrm>
              <a:off x="2260734" y="2686057"/>
              <a:ext cx="11541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53"/>
            <p:cNvSpPr>
              <a:spLocks noChangeArrowheads="1"/>
            </p:cNvSpPr>
            <p:nvPr/>
          </p:nvSpPr>
          <p:spPr bwMode="auto">
            <a:xfrm>
              <a:off x="2418470" y="2694827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54"/>
            <p:cNvSpPr>
              <a:spLocks noChangeArrowheads="1"/>
            </p:cNvSpPr>
            <p:nvPr/>
          </p:nvSpPr>
          <p:spPr bwMode="auto">
            <a:xfrm>
              <a:off x="2530699" y="2694827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55"/>
            <p:cNvSpPr>
              <a:spLocks noChangeArrowheads="1"/>
            </p:cNvSpPr>
            <p:nvPr/>
          </p:nvSpPr>
          <p:spPr bwMode="auto">
            <a:xfrm>
              <a:off x="2650106" y="2694827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56"/>
            <p:cNvSpPr>
              <a:spLocks noChangeArrowheads="1"/>
            </p:cNvSpPr>
            <p:nvPr/>
          </p:nvSpPr>
          <p:spPr bwMode="auto">
            <a:xfrm>
              <a:off x="2781103" y="2694827"/>
              <a:ext cx="5203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57"/>
            <p:cNvSpPr>
              <a:spLocks noChangeArrowheads="1"/>
            </p:cNvSpPr>
            <p:nvPr/>
          </p:nvSpPr>
          <p:spPr bwMode="auto">
            <a:xfrm>
              <a:off x="2891721" y="2694827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9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58"/>
            <p:cNvSpPr>
              <a:spLocks noChangeArrowheads="1"/>
            </p:cNvSpPr>
            <p:nvPr/>
          </p:nvSpPr>
          <p:spPr bwMode="auto">
            <a:xfrm>
              <a:off x="2974472" y="2694827"/>
              <a:ext cx="11541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59"/>
            <p:cNvSpPr>
              <a:spLocks noChangeArrowheads="1"/>
            </p:cNvSpPr>
            <p:nvPr/>
          </p:nvSpPr>
          <p:spPr bwMode="auto">
            <a:xfrm>
              <a:off x="3109729" y="2689661"/>
              <a:ext cx="11541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11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60"/>
            <p:cNvSpPr>
              <a:spLocks noChangeArrowheads="1"/>
            </p:cNvSpPr>
            <p:nvPr/>
          </p:nvSpPr>
          <p:spPr bwMode="auto">
            <a:xfrm>
              <a:off x="3242705" y="2689661"/>
              <a:ext cx="11541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Line 62"/>
            <p:cNvSpPr>
              <a:spLocks noChangeShapeType="1"/>
            </p:cNvSpPr>
            <p:nvPr/>
          </p:nvSpPr>
          <p:spPr bwMode="auto">
            <a:xfrm>
              <a:off x="968568" y="2654810"/>
              <a:ext cx="13718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Line 63"/>
            <p:cNvSpPr>
              <a:spLocks noChangeShapeType="1"/>
            </p:cNvSpPr>
            <p:nvPr/>
          </p:nvSpPr>
          <p:spPr bwMode="auto">
            <a:xfrm>
              <a:off x="2441369" y="2654810"/>
              <a:ext cx="8940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64"/>
            <p:cNvSpPr txBox="1">
              <a:spLocks noChangeArrowheads="1"/>
            </p:cNvSpPr>
            <p:nvPr/>
          </p:nvSpPr>
          <p:spPr bwMode="auto">
            <a:xfrm>
              <a:off x="1443642" y="2388549"/>
              <a:ext cx="46968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err="1">
                  <a:latin typeface="Arial" pitchFamily="34" charset="0"/>
                  <a:cs typeface="Arial" pitchFamily="34" charset="0"/>
                </a:rPr>
                <a:t>BamHI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 Box 66"/>
            <p:cNvSpPr txBox="1">
              <a:spLocks noChangeArrowheads="1"/>
            </p:cNvSpPr>
            <p:nvPr/>
          </p:nvSpPr>
          <p:spPr bwMode="auto">
            <a:xfrm>
              <a:off x="2620427" y="2398203"/>
              <a:ext cx="41838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err="1">
                  <a:latin typeface="Arial" pitchFamily="34" charset="0"/>
                  <a:cs typeface="Arial" pitchFamily="34" charset="0"/>
                </a:rPr>
                <a:t>EcoRI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 Box 67"/>
            <p:cNvSpPr txBox="1">
              <a:spLocks noChangeArrowheads="1"/>
            </p:cNvSpPr>
            <p:nvPr/>
          </p:nvSpPr>
          <p:spPr bwMode="auto">
            <a:xfrm>
              <a:off x="815717" y="5172416"/>
              <a:ext cx="117371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Probe: csu453</a:t>
              </a:r>
            </a:p>
          </p:txBody>
        </p:sp>
        <p:sp>
          <p:nvSpPr>
            <p:cNvPr id="35" name="Text Box 199"/>
            <p:cNvSpPr txBox="1">
              <a:spLocks noChangeArrowheads="1"/>
            </p:cNvSpPr>
            <p:nvPr/>
          </p:nvSpPr>
          <p:spPr bwMode="auto">
            <a:xfrm>
              <a:off x="3493674" y="4699928"/>
              <a:ext cx="7053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36" name="Text Box 200"/>
            <p:cNvSpPr txBox="1">
              <a:spLocks noChangeArrowheads="1"/>
            </p:cNvSpPr>
            <p:nvPr/>
          </p:nvSpPr>
          <p:spPr bwMode="auto">
            <a:xfrm>
              <a:off x="3493674" y="3987496"/>
              <a:ext cx="7053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37" name="Text Box 201"/>
            <p:cNvSpPr txBox="1">
              <a:spLocks noChangeArrowheads="1"/>
            </p:cNvSpPr>
            <p:nvPr/>
          </p:nvSpPr>
          <p:spPr bwMode="auto">
            <a:xfrm>
              <a:off x="3493674" y="3621905"/>
              <a:ext cx="7053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  <p:sp>
          <p:nvSpPr>
            <p:cNvPr id="38" name="Text Box 202"/>
            <p:cNvSpPr txBox="1">
              <a:spLocks noChangeArrowheads="1"/>
            </p:cNvSpPr>
            <p:nvPr/>
          </p:nvSpPr>
          <p:spPr bwMode="auto">
            <a:xfrm>
              <a:off x="3465290" y="3406301"/>
              <a:ext cx="141064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sp>
          <p:nvSpPr>
            <p:cNvPr id="39" name="Text Box 203"/>
            <p:cNvSpPr txBox="1">
              <a:spLocks noChangeArrowheads="1"/>
            </p:cNvSpPr>
            <p:nvPr/>
          </p:nvSpPr>
          <p:spPr bwMode="auto">
            <a:xfrm>
              <a:off x="3465290" y="3275063"/>
              <a:ext cx="141064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latin typeface="Arial" pitchFamily="34" charset="0"/>
                  <a:cs typeface="Arial" pitchFamily="34" charset="0"/>
                </a:rPr>
                <a:t>12</a:t>
              </a:r>
            </a:p>
          </p:txBody>
        </p:sp>
        <p:pic>
          <p:nvPicPr>
            <p:cNvPr id="40" name="Picture 2" descr="A188 Teosinte-Wc2kb"/>
            <p:cNvPicPr>
              <a:picLocks noChangeAspect="1" noChangeArrowheads="1"/>
            </p:cNvPicPr>
            <p:nvPr/>
          </p:nvPicPr>
          <p:blipFill>
            <a:blip r:embed="rId3" cstate="print"/>
            <a:srcRect l="3288" t="6674" r="5588" b="32292"/>
            <a:stretch>
              <a:fillRect/>
            </a:stretch>
          </p:blipFill>
          <p:spPr bwMode="auto">
            <a:xfrm>
              <a:off x="3717993" y="2811045"/>
              <a:ext cx="2501660" cy="2718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6" name="Group 106"/>
            <p:cNvGrpSpPr/>
            <p:nvPr/>
          </p:nvGrpSpPr>
          <p:grpSpPr>
            <a:xfrm>
              <a:off x="696204" y="419174"/>
              <a:ext cx="4891857" cy="1689463"/>
              <a:chOff x="696204" y="117264"/>
              <a:chExt cx="4891857" cy="1689463"/>
            </a:xfrm>
          </p:grpSpPr>
          <p:sp>
            <p:nvSpPr>
              <p:cNvPr id="50" name="Line 69"/>
              <p:cNvSpPr>
                <a:spLocks noChangeShapeType="1"/>
              </p:cNvSpPr>
              <p:nvPr/>
            </p:nvSpPr>
            <p:spPr bwMode="auto">
              <a:xfrm>
                <a:off x="2317231" y="1423913"/>
                <a:ext cx="87674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" name="Text Box 70"/>
              <p:cNvSpPr txBox="1">
                <a:spLocks noChangeArrowheads="1"/>
              </p:cNvSpPr>
              <p:nvPr/>
            </p:nvSpPr>
            <p:spPr bwMode="auto">
              <a:xfrm>
                <a:off x="2144004" y="1529728"/>
                <a:ext cx="110799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Probe Wc2.0</a:t>
                </a:r>
              </a:p>
            </p:txBody>
          </p:sp>
          <p:sp>
            <p:nvSpPr>
              <p:cNvPr id="52" name="Line 71"/>
              <p:cNvSpPr>
                <a:spLocks noChangeShapeType="1"/>
              </p:cNvSpPr>
              <p:nvPr/>
            </p:nvSpPr>
            <p:spPr bwMode="auto">
              <a:xfrm flipH="1" flipV="1">
                <a:off x="2265195" y="984893"/>
                <a:ext cx="3300399" cy="937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Rectangle 72"/>
              <p:cNvSpPr>
                <a:spLocks noChangeArrowheads="1"/>
              </p:cNvSpPr>
              <p:nvPr/>
            </p:nvSpPr>
            <p:spPr bwMode="auto">
              <a:xfrm rot="5400000">
                <a:off x="3591026" y="947070"/>
                <a:ext cx="270286" cy="7095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Rectangle 73"/>
              <p:cNvSpPr>
                <a:spLocks noChangeArrowheads="1"/>
              </p:cNvSpPr>
              <p:nvPr/>
            </p:nvSpPr>
            <p:spPr bwMode="auto">
              <a:xfrm rot="5400000">
                <a:off x="2237271" y="927352"/>
                <a:ext cx="268724" cy="11195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" name="Rectangle 74"/>
              <p:cNvSpPr>
                <a:spLocks noChangeArrowheads="1"/>
              </p:cNvSpPr>
              <p:nvPr/>
            </p:nvSpPr>
            <p:spPr bwMode="auto">
              <a:xfrm rot="5400000">
                <a:off x="2462772" y="968358"/>
                <a:ext cx="270286" cy="2838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" name="Rectangle 75"/>
              <p:cNvSpPr>
                <a:spLocks noChangeArrowheads="1"/>
              </p:cNvSpPr>
              <p:nvPr/>
            </p:nvSpPr>
            <p:spPr bwMode="auto">
              <a:xfrm rot="5400000">
                <a:off x="2565269" y="979396"/>
                <a:ext cx="270286" cy="630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Rectangle 76"/>
              <p:cNvSpPr>
                <a:spLocks noChangeArrowheads="1"/>
              </p:cNvSpPr>
              <p:nvPr/>
            </p:nvSpPr>
            <p:spPr bwMode="auto">
              <a:xfrm rot="5400000">
                <a:off x="2760794" y="962043"/>
                <a:ext cx="268724" cy="4257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Rectangle 77"/>
              <p:cNvSpPr>
                <a:spLocks noChangeArrowheads="1"/>
              </p:cNvSpPr>
              <p:nvPr/>
            </p:nvSpPr>
            <p:spPr bwMode="auto">
              <a:xfrm rot="5400000">
                <a:off x="3129783" y="963619"/>
                <a:ext cx="268724" cy="3942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" name="Rectangle 78"/>
              <p:cNvSpPr>
                <a:spLocks noChangeArrowheads="1"/>
              </p:cNvSpPr>
              <p:nvPr/>
            </p:nvSpPr>
            <p:spPr bwMode="auto">
              <a:xfrm rot="5400000">
                <a:off x="3217306" y="970724"/>
                <a:ext cx="270286" cy="2365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" name="Rectangle 79"/>
              <p:cNvSpPr>
                <a:spLocks noChangeArrowheads="1"/>
              </p:cNvSpPr>
              <p:nvPr/>
            </p:nvSpPr>
            <p:spPr bwMode="auto">
              <a:xfrm rot="5400000">
                <a:off x="3498779" y="960474"/>
                <a:ext cx="270286" cy="4415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" name="Rectangle 80"/>
              <p:cNvSpPr>
                <a:spLocks noChangeArrowheads="1"/>
              </p:cNvSpPr>
              <p:nvPr/>
            </p:nvSpPr>
            <p:spPr bwMode="auto">
              <a:xfrm rot="5400000">
                <a:off x="3717176" y="954954"/>
                <a:ext cx="270286" cy="5519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Rectangle 81"/>
              <p:cNvSpPr>
                <a:spLocks noChangeArrowheads="1"/>
              </p:cNvSpPr>
              <p:nvPr/>
            </p:nvSpPr>
            <p:spPr bwMode="auto">
              <a:xfrm rot="5400000">
                <a:off x="3848056" y="959685"/>
                <a:ext cx="270286" cy="457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" name="Rectangle 82"/>
              <p:cNvSpPr>
                <a:spLocks noChangeArrowheads="1"/>
              </p:cNvSpPr>
              <p:nvPr/>
            </p:nvSpPr>
            <p:spPr bwMode="auto">
              <a:xfrm rot="5400000">
                <a:off x="3925324" y="962839"/>
                <a:ext cx="270286" cy="3942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" name="Rectangle 83"/>
              <p:cNvSpPr>
                <a:spLocks noChangeArrowheads="1"/>
              </p:cNvSpPr>
              <p:nvPr/>
            </p:nvSpPr>
            <p:spPr bwMode="auto">
              <a:xfrm rot="5400000">
                <a:off x="4068030" y="935244"/>
                <a:ext cx="270286" cy="9461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" name="Rectangle 84"/>
              <p:cNvSpPr>
                <a:spLocks noChangeArrowheads="1"/>
              </p:cNvSpPr>
              <p:nvPr/>
            </p:nvSpPr>
            <p:spPr bwMode="auto">
              <a:xfrm rot="5400000">
                <a:off x="4213103" y="960474"/>
                <a:ext cx="270286" cy="4415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Rectangle 85"/>
              <p:cNvSpPr>
                <a:spLocks noChangeArrowheads="1"/>
              </p:cNvSpPr>
              <p:nvPr/>
            </p:nvSpPr>
            <p:spPr bwMode="auto">
              <a:xfrm rot="5400000">
                <a:off x="4366060" y="936820"/>
                <a:ext cx="270286" cy="9145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" name="Text Box 86"/>
              <p:cNvSpPr txBox="1">
                <a:spLocks noChangeArrowheads="1"/>
              </p:cNvSpPr>
              <p:nvPr/>
            </p:nvSpPr>
            <p:spPr bwMode="auto">
              <a:xfrm>
                <a:off x="3009480" y="694296"/>
                <a:ext cx="314189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latin typeface="Arial" pitchFamily="34" charset="0"/>
                    <a:cs typeface="Arial" pitchFamily="34" charset="0"/>
                  </a:rPr>
                  <a:t>BamHI</a:t>
                </a:r>
              </a:p>
            </p:txBody>
          </p:sp>
          <p:sp>
            <p:nvSpPr>
              <p:cNvPr id="68" name="Line 87"/>
              <p:cNvSpPr>
                <a:spLocks noChangeShapeType="1"/>
              </p:cNvSpPr>
              <p:nvPr/>
            </p:nvSpPr>
            <p:spPr bwMode="auto">
              <a:xfrm flipH="1">
                <a:off x="3154552" y="798973"/>
                <a:ext cx="0" cy="21091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Line 88"/>
              <p:cNvSpPr>
                <a:spLocks noChangeShapeType="1"/>
              </p:cNvSpPr>
              <p:nvPr/>
            </p:nvSpPr>
            <p:spPr bwMode="auto">
              <a:xfrm>
                <a:off x="4097524" y="1422352"/>
                <a:ext cx="3547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Text Box 89"/>
              <p:cNvSpPr txBox="1">
                <a:spLocks noChangeArrowheads="1"/>
              </p:cNvSpPr>
              <p:nvPr/>
            </p:nvSpPr>
            <p:spPr bwMode="auto">
              <a:xfrm>
                <a:off x="3653171" y="1525467"/>
                <a:ext cx="1762021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Probe CSU453 (cDNA)</a:t>
                </a:r>
              </a:p>
            </p:txBody>
          </p:sp>
          <p:sp>
            <p:nvSpPr>
              <p:cNvPr id="71" name="Line 90"/>
              <p:cNvSpPr>
                <a:spLocks noChangeShapeType="1"/>
              </p:cNvSpPr>
              <p:nvPr/>
            </p:nvSpPr>
            <p:spPr bwMode="auto">
              <a:xfrm flipH="1" flipV="1">
                <a:off x="3827877" y="1125505"/>
                <a:ext cx="261761" cy="265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Line 91"/>
              <p:cNvSpPr>
                <a:spLocks noChangeShapeType="1"/>
              </p:cNvSpPr>
              <p:nvPr/>
            </p:nvSpPr>
            <p:spPr bwMode="auto">
              <a:xfrm flipV="1">
                <a:off x="4447590" y="1105194"/>
                <a:ext cx="110381" cy="2749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Text Box 92"/>
              <p:cNvSpPr txBox="1">
                <a:spLocks noChangeArrowheads="1"/>
              </p:cNvSpPr>
              <p:nvPr/>
            </p:nvSpPr>
            <p:spPr bwMode="auto">
              <a:xfrm>
                <a:off x="2006736" y="117264"/>
                <a:ext cx="314189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latin typeface="Arial" pitchFamily="34" charset="0"/>
                    <a:cs typeface="Arial" pitchFamily="34" charset="0"/>
                  </a:rPr>
                  <a:t>BamHI</a:t>
                </a:r>
              </a:p>
            </p:txBody>
          </p:sp>
          <p:sp>
            <p:nvSpPr>
              <p:cNvPr id="74" name="Line 93"/>
              <p:cNvSpPr>
                <a:spLocks noChangeShapeType="1"/>
              </p:cNvSpPr>
              <p:nvPr/>
            </p:nvSpPr>
            <p:spPr bwMode="auto">
              <a:xfrm flipH="1">
                <a:off x="2170450" y="232682"/>
                <a:ext cx="0" cy="21091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" name="Text Box 94"/>
              <p:cNvSpPr txBox="1">
                <a:spLocks noChangeArrowheads="1"/>
              </p:cNvSpPr>
              <p:nvPr/>
            </p:nvSpPr>
            <p:spPr bwMode="auto">
              <a:xfrm>
                <a:off x="5273872" y="705232"/>
                <a:ext cx="314189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latin typeface="Arial" pitchFamily="34" charset="0"/>
                    <a:cs typeface="Arial" pitchFamily="34" charset="0"/>
                  </a:rPr>
                  <a:t>BamHI</a:t>
                </a:r>
              </a:p>
            </p:txBody>
          </p:sp>
          <p:sp>
            <p:nvSpPr>
              <p:cNvPr id="76" name="Line 95"/>
              <p:cNvSpPr>
                <a:spLocks noChangeShapeType="1"/>
              </p:cNvSpPr>
              <p:nvPr/>
            </p:nvSpPr>
            <p:spPr bwMode="auto">
              <a:xfrm flipH="1">
                <a:off x="5418945" y="806785"/>
                <a:ext cx="0" cy="21091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" name="Text Box 171"/>
              <p:cNvSpPr txBox="1">
                <a:spLocks noChangeArrowheads="1"/>
              </p:cNvSpPr>
              <p:nvPr/>
            </p:nvSpPr>
            <p:spPr bwMode="auto">
              <a:xfrm>
                <a:off x="1985175" y="469008"/>
                <a:ext cx="53758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Tam3Lc</a:t>
                </a:r>
              </a:p>
            </p:txBody>
          </p:sp>
          <p:sp>
            <p:nvSpPr>
              <p:cNvPr id="78" name="AutoShape 172"/>
              <p:cNvSpPr>
                <a:spLocks noChangeArrowheads="1"/>
              </p:cNvSpPr>
              <p:nvPr/>
            </p:nvSpPr>
            <p:spPr bwMode="auto">
              <a:xfrm flipH="1" flipV="1">
                <a:off x="1808134" y="441373"/>
                <a:ext cx="893736" cy="550247"/>
              </a:xfrm>
              <a:prstGeom prst="triangle">
                <a:avLst>
                  <a:gd name="adj" fmla="val 50000"/>
                </a:avLst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" name="Text Box 217"/>
              <p:cNvSpPr txBox="1">
                <a:spLocks noChangeArrowheads="1"/>
              </p:cNvSpPr>
              <p:nvPr/>
            </p:nvSpPr>
            <p:spPr bwMode="auto">
              <a:xfrm>
                <a:off x="696204" y="250588"/>
                <a:ext cx="320922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latin typeface="Arial" pitchFamily="34" charset="0"/>
                    <a:cs typeface="Arial" pitchFamily="34" charset="0"/>
                  </a:rPr>
                  <a:t>a)</a:t>
                </a:r>
              </a:p>
            </p:txBody>
          </p:sp>
        </p:grpSp>
        <p:sp>
          <p:nvSpPr>
            <p:cNvPr id="47" name="Text Box 218"/>
            <p:cNvSpPr txBox="1">
              <a:spLocks noChangeArrowheads="1"/>
            </p:cNvSpPr>
            <p:nvPr/>
          </p:nvSpPr>
          <p:spPr bwMode="auto">
            <a:xfrm>
              <a:off x="667820" y="2209540"/>
              <a:ext cx="33054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pitchFamily="34" charset="0"/>
                  <a:cs typeface="Arial" pitchFamily="34" charset="0"/>
                </a:rPr>
                <a:t>b)</a:t>
              </a:r>
            </a:p>
          </p:txBody>
        </p:sp>
        <p:sp>
          <p:nvSpPr>
            <p:cNvPr id="48" name="Text Box 216"/>
            <p:cNvSpPr txBox="1">
              <a:spLocks noChangeArrowheads="1"/>
            </p:cNvSpPr>
            <p:nvPr/>
          </p:nvSpPr>
          <p:spPr bwMode="auto">
            <a:xfrm>
              <a:off x="754677" y="5728430"/>
              <a:ext cx="5741014" cy="861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Figure S2. </a:t>
              </a:r>
              <a:r>
                <a:rPr lang="en-US" sz="1000" dirty="0">
                  <a:latin typeface="Arial" pitchFamily="34" charset="0"/>
                  <a:cs typeface="Arial" pitchFamily="34" charset="0"/>
                </a:rPr>
                <a:t>Southern analysis of </a:t>
              </a:r>
              <a:r>
                <a:rPr lang="en-US" sz="1000" i="1" dirty="0">
                  <a:latin typeface="Arial" pitchFamily="34" charset="0"/>
                  <a:cs typeface="Arial" pitchFamily="34" charset="0"/>
                </a:rPr>
                <a:t>Ccd1</a:t>
              </a:r>
              <a:r>
                <a:rPr lang="en-US" sz="1000" dirty="0">
                  <a:latin typeface="Arial" pitchFamily="34" charset="0"/>
                  <a:cs typeface="Arial" pitchFamily="34" charset="0"/>
                </a:rPr>
                <a:t> in </a:t>
              </a:r>
              <a:r>
                <a:rPr lang="en-US" sz="1000" i="1" dirty="0" err="1">
                  <a:latin typeface="Arial" pitchFamily="34" charset="0"/>
                  <a:cs typeface="Arial" pitchFamily="34" charset="0"/>
                </a:rPr>
                <a:t>Wc</a:t>
              </a:r>
              <a:r>
                <a:rPr lang="en-US" sz="1000" i="1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000" dirty="0">
                  <a:latin typeface="Arial" pitchFamily="34" charset="0"/>
                  <a:cs typeface="Arial" pitchFamily="34" charset="0"/>
                </a:rPr>
                <a:t>and non-</a:t>
              </a:r>
              <a:r>
                <a:rPr lang="en-US" sz="1000" dirty="0" err="1">
                  <a:latin typeface="Arial" pitchFamily="34" charset="0"/>
                  <a:cs typeface="Arial" pitchFamily="34" charset="0"/>
                </a:rPr>
                <a:t>Wc</a:t>
              </a:r>
              <a:r>
                <a:rPr lang="en-US" sz="1000" dirty="0">
                  <a:latin typeface="Arial" pitchFamily="34" charset="0"/>
                  <a:cs typeface="Arial" pitchFamily="34" charset="0"/>
                </a:rPr>
                <a:t> maize and teosinte. </a:t>
              </a:r>
            </a:p>
            <a:p>
              <a:r>
                <a:rPr lang="en-US" sz="1000" dirty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1000" b="1" dirty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1000" dirty="0">
                  <a:latin typeface="Arial" pitchFamily="34" charset="0"/>
                  <a:cs typeface="Arial" pitchFamily="34" charset="0"/>
                </a:rPr>
                <a:t>). Position of  probes used in the analysis; (</a:t>
              </a:r>
              <a:r>
                <a:rPr lang="en-US" sz="1000" b="1" dirty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1000" dirty="0">
                  <a:latin typeface="Arial" pitchFamily="34" charset="0"/>
                  <a:cs typeface="Arial" pitchFamily="34" charset="0"/>
                </a:rPr>
                <a:t>). The same DNA blot was probed with csu453 and Wc2.0. Blots were exposed for 6hrs after hybridization. Lanes 1- 5: Individual </a:t>
              </a:r>
              <a:r>
                <a:rPr lang="en-US" sz="1000" i="1" dirty="0" err="1">
                  <a:latin typeface="Arial" pitchFamily="34" charset="0"/>
                  <a:cs typeface="Arial" pitchFamily="34" charset="0"/>
                </a:rPr>
                <a:t>Wc</a:t>
              </a:r>
              <a:r>
                <a:rPr lang="en-US" sz="10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000" dirty="0" err="1">
                  <a:latin typeface="Arial" pitchFamily="34" charset="0"/>
                  <a:cs typeface="Arial" pitchFamily="34" charset="0"/>
                </a:rPr>
                <a:t>homozygotes</a:t>
              </a:r>
              <a:r>
                <a:rPr lang="en-US" sz="1000" dirty="0">
                  <a:latin typeface="Arial" pitchFamily="34" charset="0"/>
                  <a:cs typeface="Arial" pitchFamily="34" charset="0"/>
                </a:rPr>
                <a:t>; 6: Silver Queen heterozygote; 7: A188; 8: Yellow </a:t>
              </a:r>
              <a:r>
                <a:rPr lang="en-US" sz="1000" dirty="0" err="1">
                  <a:latin typeface="Arial" pitchFamily="34" charset="0"/>
                  <a:cs typeface="Arial" pitchFamily="34" charset="0"/>
                </a:rPr>
                <a:t>wc</a:t>
              </a:r>
              <a:r>
                <a:rPr lang="en-US" sz="1000" dirty="0">
                  <a:latin typeface="Arial" pitchFamily="34" charset="0"/>
                  <a:cs typeface="Arial" pitchFamily="34" charset="0"/>
                </a:rPr>
                <a:t>-Ref allele; 9: Mo17; 10: B73; 11: </a:t>
              </a:r>
              <a:r>
                <a:rPr lang="en-US" sz="1000" i="1" dirty="0" err="1">
                  <a:latin typeface="Arial" pitchFamily="34" charset="0"/>
                  <a:cs typeface="Arial" pitchFamily="34" charset="0"/>
                </a:rPr>
                <a:t>Z.m</a:t>
              </a:r>
              <a:r>
                <a:rPr lang="en-US" sz="1000" i="1" dirty="0">
                  <a:latin typeface="Arial" pitchFamily="34" charset="0"/>
                  <a:cs typeface="Arial" pitchFamily="34" charset="0"/>
                </a:rPr>
                <a:t>. Mexicana</a:t>
              </a:r>
              <a:r>
                <a:rPr lang="en-US" sz="1000" dirty="0">
                  <a:latin typeface="Arial" pitchFamily="34" charset="0"/>
                  <a:cs typeface="Arial" pitchFamily="34" charset="0"/>
                </a:rPr>
                <a:t>; 12. </a:t>
              </a:r>
              <a:r>
                <a:rPr lang="en-US" sz="1000" i="1" dirty="0" err="1">
                  <a:latin typeface="Arial" pitchFamily="34" charset="0"/>
                  <a:cs typeface="Arial" pitchFamily="34" charset="0"/>
                </a:rPr>
                <a:t>Z.m</a:t>
              </a:r>
              <a:r>
                <a:rPr lang="en-US" sz="1000" dirty="0">
                  <a:latin typeface="Arial" pitchFamily="34" charset="0"/>
                  <a:cs typeface="Arial" pitchFamily="34" charset="0"/>
                </a:rPr>
                <a:t>.</a:t>
              </a:r>
              <a:r>
                <a:rPr lang="en-US" sz="1000" i="1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000" i="1" dirty="0" err="1">
                  <a:latin typeface="Arial" pitchFamily="34" charset="0"/>
                  <a:cs typeface="Arial" pitchFamily="34" charset="0"/>
                </a:rPr>
                <a:t>Parviglumis</a:t>
              </a:r>
              <a:r>
                <a:rPr lang="en-US" sz="1000" dirty="0">
                  <a:latin typeface="Arial" pitchFamily="34" charset="0"/>
                  <a:cs typeface="Arial" pitchFamily="34" charset="0"/>
                </a:rPr>
                <a:t>..</a:t>
              </a:r>
            </a:p>
          </p:txBody>
        </p:sp>
        <p:sp>
          <p:nvSpPr>
            <p:cNvPr id="49" name="Text Box 32"/>
            <p:cNvSpPr txBox="1">
              <a:spLocks noChangeArrowheads="1"/>
            </p:cNvSpPr>
            <p:nvPr/>
          </p:nvSpPr>
          <p:spPr bwMode="auto">
            <a:xfrm>
              <a:off x="3701936" y="5184207"/>
              <a:ext cx="140775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Probe:  </a:t>
              </a:r>
              <a:r>
                <a:rPr lang="en-US" sz="1200" dirty="0" err="1">
                  <a:latin typeface="Arial" pitchFamily="34" charset="0"/>
                  <a:cs typeface="Arial" pitchFamily="34" charset="0"/>
                </a:rPr>
                <a:t>Wc</a:t>
              </a:r>
              <a:r>
                <a:rPr lang="en-US" sz="1200" dirty="0">
                  <a:latin typeface="Arial" pitchFamily="34" charset="0"/>
                  <a:cs typeface="Arial" pitchFamily="34" charset="0"/>
                </a:rPr>
                <a:t> 2.0 kb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3381564" y="3053759"/>
              <a:ext cx="3193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itchFamily="34" charset="0"/>
                  <a:cs typeface="Arial" pitchFamily="34" charset="0"/>
                </a:rPr>
                <a:t>kb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23453" y="3923482"/>
            <a:ext cx="648340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TATAGATGTCCA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AACGGGCGGCACGGC</a:t>
            </a:r>
            <a:r>
              <a:rPr lang="en-US" sz="1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CGGCCCAGCCC</a:t>
            </a:r>
            <a:r>
              <a:rPr lang="en-US" sz="1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AGCCCG</a:t>
            </a:r>
            <a:r>
              <a:rPr lang="en-US" sz="1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T------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TTGAGCC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Tam3Lc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right(3)</a:t>
            </a:r>
          </a:p>
          <a:p>
            <a:r>
              <a:rPr lang="en-US" sz="1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TATAGATGTCCA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-ACGGGCGGCACGGC</a:t>
            </a:r>
            <a:r>
              <a:rPr lang="en-US" sz="1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CGGCC-AGCC-</a:t>
            </a:r>
            <a:r>
              <a:rPr lang="en-US" sz="1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AGCCCG</a:t>
            </a:r>
            <a:r>
              <a:rPr lang="en-US" sz="1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T------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TTGAGCC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Tam3Lc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right(2)</a:t>
            </a:r>
          </a:p>
          <a:p>
            <a:r>
              <a:rPr lang="en-US" sz="1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TATAGATGTCCA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AACGGGCGGCACGGC</a:t>
            </a:r>
            <a:r>
              <a:rPr lang="en-US" sz="1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CGGCCCGGCC-</a:t>
            </a:r>
            <a:r>
              <a:rPr lang="en-US" sz="1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AGCCCG</a:t>
            </a:r>
            <a:r>
              <a:rPr lang="en-US" sz="1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T------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TTGAGCC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Tam3Lc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right(1)</a:t>
            </a:r>
          </a:p>
          <a:p>
            <a:r>
              <a:rPr lang="en-US" sz="1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TATAGATGTCCA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AACGGGCGGCACGGC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CGGCCCGGCCC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AGCCCG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AGCCCGA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TTGAGCC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Tam3Lc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left(1)</a:t>
            </a:r>
          </a:p>
          <a:p>
            <a:r>
              <a:rPr lang="en-US" sz="1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TATAGATGTCCA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AACGGGCGGCACGGC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CGGCCCGGCCC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AGCCCG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AGCCCGA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TTGAGCC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Tam3Lc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left(2)</a:t>
            </a:r>
          </a:p>
          <a:p>
            <a:r>
              <a:rPr lang="en-US" sz="1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TATAGATGTCCA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AACGGGCGGCACGGC</a:t>
            </a:r>
            <a:r>
              <a:rPr lang="en-US" sz="1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CGGCCCAGCCC</a:t>
            </a:r>
            <a:r>
              <a:rPr lang="en-US" sz="1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AGCCCG</a:t>
            </a:r>
            <a:r>
              <a:rPr lang="en-US" sz="1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T------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TTGAGCC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Tam3La-3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’</a:t>
            </a:r>
          </a:p>
          <a:p>
            <a:r>
              <a:rPr lang="en-US" sz="1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TATAGATGTCCA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AACGGGCGGCACGGC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CGGCCCGGCCC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AGCCCG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AGCCCGA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TTGAGCC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Tam3Lb-3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’ </a:t>
            </a:r>
          </a:p>
        </p:txBody>
      </p:sp>
      <p:sp>
        <p:nvSpPr>
          <p:cNvPr id="4" name="Rectangle 3"/>
          <p:cNvSpPr/>
          <p:nvPr/>
        </p:nvSpPr>
        <p:spPr>
          <a:xfrm>
            <a:off x="527295" y="5162674"/>
            <a:ext cx="69425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TATAGATGTCCA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GAAAGCACGTGGCCCGTTAGCCCGGCACGAAGCACGATTTTTTAGCAC  Tam3La-5’</a:t>
            </a:r>
          </a:p>
          <a:p>
            <a:r>
              <a:rPr lang="en-US" sz="1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TATAGATGTCCA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GAAAGCACGTGGCCCGTTAGCCCGGCACGAAGCACGATTTTTTAGCAC  Tam3Lb-5’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234" y="5929732"/>
            <a:ext cx="671856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Figure S3.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Transposons in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Ccd1r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and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loci. (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) Terminal sequences of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Hel1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and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Hel2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insertions upstream of B73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Ccd1r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have conserved features of maize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helitron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transposons.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Hel1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and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Hel2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insertions were delineated by alignment of B73 and teosinte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Ccd1r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sequences.  Terminal sequences contain motifs conserved in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helitron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transposons. (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) Terminal sequences of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transposon insertions in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have conserved features of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hAT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family transposons The 60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bp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sequences of the 5’ termini of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Tam3La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and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Tam3Lb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transposons (oriented with respect to the transposase coding sequence are identical and contain conserved motifs in termini of  Antirrhinum Tam3 and maize Ac transposons.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Tam3La-3’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and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Tam3Lb-3’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end sequences differ at three positions (bold red and bold black text respectively) including a six base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indel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.  The right and left ends (shown as reverse complement) share a 12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bp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pair inverted repeat (bold blue text).  Both ends of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Tam3Lc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resemble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Tam3L-3’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termini.  The left end is derived from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Tam3Lb-3’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, whereas the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Tam3Lc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-right sequence (bold red text) is closely related to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Tam3La-3’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. Numbers in parentheses indicate different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Tam3Lc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copies included in the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bac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sequence numbered right to left (see main text).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0182" y="2825881"/>
            <a:ext cx="19223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b)</a:t>
            </a:r>
            <a:r>
              <a:rPr lang="en-US" sz="1000" b="1" i="1" dirty="0">
                <a:latin typeface="Arial" pitchFamily="34" charset="0"/>
                <a:cs typeface="Arial" pitchFamily="34" charset="0"/>
              </a:rPr>
              <a:t>  </a:t>
            </a:r>
            <a:r>
              <a:rPr lang="en-US" sz="1000" b="1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b="1" i="1" dirty="0">
                <a:latin typeface="Arial" pitchFamily="34" charset="0"/>
                <a:cs typeface="Arial" pitchFamily="34" charset="0"/>
              </a:rPr>
              <a:t>Tam3L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  transposons: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66353" y="1325408"/>
            <a:ext cx="6858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 dirty="0">
                <a:latin typeface="Courier New" pitchFamily="49" charset="0"/>
                <a:cs typeface="Courier New" pitchFamily="49" charset="0"/>
              </a:rPr>
              <a:t>Hel1		A/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TCTAA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gt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TATTAAA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…	…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CGCCCGGTAGGGCGCT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CCCTATTCTAG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-/T</a:t>
            </a:r>
          </a:p>
          <a:p>
            <a:r>
              <a:rPr lang="en-US" sz="1000" dirty="0">
                <a:latin typeface="Courier New" pitchFamily="49" charset="0"/>
                <a:cs typeface="Courier New" pitchFamily="49" charset="0"/>
              </a:rPr>
              <a:t>GHIJKLM9002		A/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TCTAA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ag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TATTAAA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…	…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gcg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CC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GTA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GG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gcgcc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CC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TTCTAG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-/T</a:t>
            </a:r>
          </a:p>
          <a:p>
            <a:r>
              <a:rPr lang="en-US" sz="1000" dirty="0">
                <a:latin typeface="Courier New" pitchFamily="49" charset="0"/>
                <a:cs typeface="Courier New" pitchFamily="49" charset="0"/>
              </a:rPr>
              <a:t>TUVW9002		A/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TCT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cttc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TATTAAA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…	…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CGCCCG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TAGGGCGCT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tt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CCTATTCTAG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-/T</a:t>
            </a:r>
          </a:p>
          <a:p>
            <a:endParaRPr lang="en-US" sz="1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>
                <a:latin typeface="Courier New" pitchFamily="49" charset="0"/>
                <a:cs typeface="Courier New" pitchFamily="49" charset="0"/>
              </a:rPr>
              <a:t>Hel2		A/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TCTCTACTACTTAT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…	…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TA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tatttatgaat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gg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ta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CTAG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/T</a:t>
            </a:r>
          </a:p>
          <a:p>
            <a:r>
              <a:rPr lang="en-US" sz="1000" dirty="0">
                <a:latin typeface="Courier New" pitchFamily="49" charset="0"/>
                <a:cs typeface="Courier New" pitchFamily="49" charset="0"/>
              </a:rPr>
              <a:t>sh2-7527		A/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TCTCTACTACTTAT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…	…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CCGTAGCAACGCACGG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ac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AT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tc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ACCTAG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-/T</a:t>
            </a:r>
          </a:p>
          <a:p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ba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-Ref		A/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TCTCTACTACTTAT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…	…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CCGTAGCAACGCACGGG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AT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TACCTAG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-/T</a:t>
            </a:r>
          </a:p>
        </p:txBody>
      </p:sp>
      <p:sp>
        <p:nvSpPr>
          <p:cNvPr id="8" name="Rectangle 7"/>
          <p:cNvSpPr/>
          <p:nvPr/>
        </p:nvSpPr>
        <p:spPr>
          <a:xfrm>
            <a:off x="573398" y="3077598"/>
            <a:ext cx="550561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Tam3Lb-3’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TA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AGATGT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cc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AAACGG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CGG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AC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ca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CGGCCCG</a:t>
            </a:r>
            <a:endParaRPr lang="en-US" sz="1000" b="1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>
                <a:latin typeface="Courier New" pitchFamily="49" charset="0"/>
                <a:cs typeface="Courier New" pitchFamily="49" charset="0"/>
              </a:rPr>
              <a:t>Tam3		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TA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AGATGT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ga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ctg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GG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CG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aat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TCGGCCCG</a:t>
            </a:r>
            <a:endParaRPr lang="en-US" sz="10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>
                <a:latin typeface="Courier New" pitchFamily="49" charset="0"/>
                <a:cs typeface="Courier New" pitchFamily="49" charset="0"/>
              </a:rPr>
              <a:t>Ac		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TA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gg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GATG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—-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AAACGG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CGGGAC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TCGG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taaa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600"/>
              </a:spcBef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Consensus           	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TA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AGATGT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..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AAACGG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CGGGAC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TCGGCCCG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319546" y="3651009"/>
            <a:ext cx="3396343" cy="76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9772" y="972572"/>
            <a:ext cx="2121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a)  </a:t>
            </a:r>
            <a:r>
              <a:rPr lang="en-US" sz="1000" b="1" i="1" dirty="0">
                <a:latin typeface="Arial" pitchFamily="34" charset="0"/>
                <a:cs typeface="Arial" pitchFamily="34" charset="0"/>
              </a:rPr>
              <a:t>Ccd1r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b="1" dirty="0" err="1">
                <a:latin typeface="Arial" pitchFamily="34" charset="0"/>
                <a:cs typeface="Arial" pitchFamily="34" charset="0"/>
              </a:rPr>
              <a:t>helitron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 transposons: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Box 295"/>
          <p:cNvSpPr txBox="1"/>
          <p:nvPr/>
        </p:nvSpPr>
        <p:spPr>
          <a:xfrm>
            <a:off x="639764" y="8473235"/>
            <a:ext cx="66246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Figure S4. 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Model for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creation and gene amplification. (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) The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Ccdr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progenitor locus. (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) a shower of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elements blankets the progenitor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Ccd1r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locus with insertions. (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)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Tam3La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and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Tam3Ld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form a macro-transposon during replication and insert a duplicate of the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Ccd1r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locus at a site 1.9 Mb upstream. (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d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) At the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locus, the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Ccd1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gene is duplicated again, this time by a cryptic interaction of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elements that also creates a new, composite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Tam3Lc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sequence. (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e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) Copy number of repeated units is further amplified by unequal crossing over among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alleles. (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f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)  The current structure of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repeats is shown.  Open triangles,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elements; black triangles,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Tam3L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-3’ termini; red,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Ccd1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, light blue,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P450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; purple,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Tglu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; blue,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Rpl21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.   </a:t>
            </a:r>
          </a:p>
        </p:txBody>
      </p:sp>
      <p:grpSp>
        <p:nvGrpSpPr>
          <p:cNvPr id="227" name="Group 226"/>
          <p:cNvGrpSpPr/>
          <p:nvPr/>
        </p:nvGrpSpPr>
        <p:grpSpPr>
          <a:xfrm>
            <a:off x="1329735" y="442720"/>
            <a:ext cx="5087146" cy="7888480"/>
            <a:chOff x="1329735" y="480820"/>
            <a:chExt cx="5087146" cy="7888480"/>
          </a:xfrm>
        </p:grpSpPr>
        <p:sp>
          <p:nvSpPr>
            <p:cNvPr id="16" name="Freeform 15"/>
            <p:cNvSpPr/>
            <p:nvPr/>
          </p:nvSpPr>
          <p:spPr>
            <a:xfrm rot="151728">
              <a:off x="2303974" y="4549647"/>
              <a:ext cx="1176006" cy="445282"/>
            </a:xfrm>
            <a:custGeom>
              <a:avLst/>
              <a:gdLst>
                <a:gd name="connsiteX0" fmla="*/ 1176006 w 1176006"/>
                <a:gd name="connsiteY0" fmla="*/ 516568 h 533682"/>
                <a:gd name="connsiteX1" fmla="*/ 1163782 w 1176006"/>
                <a:gd name="connsiteY1" fmla="*/ 440775 h 533682"/>
                <a:gd name="connsiteX2" fmla="*/ 1117328 w 1176006"/>
                <a:gd name="connsiteY2" fmla="*/ 306305 h 533682"/>
                <a:gd name="connsiteX3" fmla="*/ 1043981 w 1176006"/>
                <a:gd name="connsiteY3" fmla="*/ 201173 h 533682"/>
                <a:gd name="connsiteX4" fmla="*/ 926624 w 1176006"/>
                <a:gd name="connsiteY4" fmla="*/ 96041 h 533682"/>
                <a:gd name="connsiteX5" fmla="*/ 745700 w 1176006"/>
                <a:gd name="connsiteY5" fmla="*/ 17804 h 533682"/>
                <a:gd name="connsiteX6" fmla="*/ 540327 w 1176006"/>
                <a:gd name="connsiteY6" fmla="*/ 690 h 533682"/>
                <a:gd name="connsiteX7" fmla="*/ 371628 w 1176006"/>
                <a:gd name="connsiteY7" fmla="*/ 32474 h 533682"/>
                <a:gd name="connsiteX8" fmla="*/ 217598 w 1176006"/>
                <a:gd name="connsiteY8" fmla="*/ 118046 h 533682"/>
                <a:gd name="connsiteX9" fmla="*/ 117356 w 1176006"/>
                <a:gd name="connsiteY9" fmla="*/ 218287 h 533682"/>
                <a:gd name="connsiteX10" fmla="*/ 29339 w 1176006"/>
                <a:gd name="connsiteY10" fmla="*/ 377207 h 533682"/>
                <a:gd name="connsiteX11" fmla="*/ 0 w 1176006"/>
                <a:gd name="connsiteY11" fmla="*/ 533682 h 533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76006" h="533682">
                  <a:moveTo>
                    <a:pt x="1176006" y="516568"/>
                  </a:moveTo>
                  <a:cubicBezTo>
                    <a:pt x="1174784" y="496193"/>
                    <a:pt x="1173562" y="475819"/>
                    <a:pt x="1163782" y="440775"/>
                  </a:cubicBezTo>
                  <a:cubicBezTo>
                    <a:pt x="1154002" y="405731"/>
                    <a:pt x="1137295" y="346239"/>
                    <a:pt x="1117328" y="306305"/>
                  </a:cubicBezTo>
                  <a:cubicBezTo>
                    <a:pt x="1097361" y="266371"/>
                    <a:pt x="1075765" y="236217"/>
                    <a:pt x="1043981" y="201173"/>
                  </a:cubicBezTo>
                  <a:cubicBezTo>
                    <a:pt x="1012197" y="166129"/>
                    <a:pt x="976337" y="126602"/>
                    <a:pt x="926624" y="96041"/>
                  </a:cubicBezTo>
                  <a:cubicBezTo>
                    <a:pt x="876911" y="65480"/>
                    <a:pt x="810083" y="33696"/>
                    <a:pt x="745700" y="17804"/>
                  </a:cubicBezTo>
                  <a:cubicBezTo>
                    <a:pt x="681317" y="1912"/>
                    <a:pt x="602672" y="-1755"/>
                    <a:pt x="540327" y="690"/>
                  </a:cubicBezTo>
                  <a:cubicBezTo>
                    <a:pt x="477982" y="3135"/>
                    <a:pt x="425416" y="12915"/>
                    <a:pt x="371628" y="32474"/>
                  </a:cubicBezTo>
                  <a:cubicBezTo>
                    <a:pt x="317840" y="52033"/>
                    <a:pt x="259977" y="87077"/>
                    <a:pt x="217598" y="118046"/>
                  </a:cubicBezTo>
                  <a:cubicBezTo>
                    <a:pt x="175219" y="149015"/>
                    <a:pt x="148732" y="175094"/>
                    <a:pt x="117356" y="218287"/>
                  </a:cubicBezTo>
                  <a:cubicBezTo>
                    <a:pt x="85980" y="261480"/>
                    <a:pt x="48898" y="324641"/>
                    <a:pt x="29339" y="377207"/>
                  </a:cubicBezTo>
                  <a:cubicBezTo>
                    <a:pt x="9780" y="429773"/>
                    <a:pt x="4890" y="481727"/>
                    <a:pt x="0" y="533682"/>
                  </a:cubicBezTo>
                </a:path>
              </a:pathLst>
            </a:custGeom>
            <a:noFill/>
            <a:ln w="12700">
              <a:prstDash val="dash"/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TextBox 355"/>
            <p:cNvSpPr txBox="1"/>
            <p:nvPr/>
          </p:nvSpPr>
          <p:spPr>
            <a:xfrm>
              <a:off x="1674820" y="2302912"/>
              <a:ext cx="25458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itchFamily="34" charset="0"/>
                  <a:cs typeface="Arial" pitchFamily="34" charset="0"/>
                </a:rPr>
                <a:t>c) </a:t>
              </a:r>
              <a:r>
                <a:rPr lang="en-US" sz="1000" b="1" i="1" dirty="0" err="1">
                  <a:latin typeface="Arial" pitchFamily="34" charset="0"/>
                  <a:cs typeface="Arial" pitchFamily="34" charset="0"/>
                </a:rPr>
                <a:t>Wc</a:t>
              </a:r>
              <a:r>
                <a:rPr lang="en-US" sz="1000" b="1" dirty="0">
                  <a:latin typeface="Arial" pitchFamily="34" charset="0"/>
                  <a:cs typeface="Arial" pitchFamily="34" charset="0"/>
                </a:rPr>
                <a:t> creation by macro-transposition</a:t>
              </a:r>
            </a:p>
          </p:txBody>
        </p:sp>
        <p:sp>
          <p:nvSpPr>
            <p:cNvPr id="644" name="Rectangle 643"/>
            <p:cNvSpPr/>
            <p:nvPr/>
          </p:nvSpPr>
          <p:spPr>
            <a:xfrm>
              <a:off x="1330245" y="2293834"/>
              <a:ext cx="5077927" cy="189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1" name="TextBox 650"/>
            <p:cNvSpPr txBox="1"/>
            <p:nvPr/>
          </p:nvSpPr>
          <p:spPr>
            <a:xfrm>
              <a:off x="1695579" y="1168575"/>
              <a:ext cx="12682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itchFamily="34" charset="0"/>
                  <a:cs typeface="Arial" pitchFamily="34" charset="0"/>
                </a:rPr>
                <a:t>b) </a:t>
              </a:r>
              <a:r>
                <a:rPr lang="en-US" sz="1000" b="1" i="1" dirty="0">
                  <a:latin typeface="Arial" pitchFamily="34" charset="0"/>
                  <a:cs typeface="Arial" pitchFamily="34" charset="0"/>
                </a:rPr>
                <a:t>Tam3L </a:t>
              </a:r>
              <a:r>
                <a:rPr lang="en-US" sz="1000" b="1" dirty="0">
                  <a:latin typeface="Arial" pitchFamily="34" charset="0"/>
                  <a:cs typeface="Arial" pitchFamily="34" charset="0"/>
                </a:rPr>
                <a:t>shower</a:t>
              </a:r>
            </a:p>
          </p:txBody>
        </p:sp>
        <p:sp>
          <p:nvSpPr>
            <p:cNvPr id="676" name="TextBox 675"/>
            <p:cNvSpPr txBox="1"/>
            <p:nvPr/>
          </p:nvSpPr>
          <p:spPr>
            <a:xfrm>
              <a:off x="1687174" y="480820"/>
              <a:ext cx="13805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itchFamily="34" charset="0"/>
                  <a:cs typeface="Arial" pitchFamily="34" charset="0"/>
                </a:rPr>
                <a:t>a) </a:t>
              </a:r>
              <a:r>
                <a:rPr lang="en-US" sz="1000" b="1" dirty="0">
                  <a:latin typeface="Arial" pitchFamily="34" charset="0"/>
                  <a:cs typeface="Arial" pitchFamily="34" charset="0"/>
                </a:rPr>
                <a:t>Progenitor locus</a:t>
              </a:r>
            </a:p>
          </p:txBody>
        </p:sp>
        <p:sp>
          <p:nvSpPr>
            <p:cNvPr id="696" name="Rectangle 695"/>
            <p:cNvSpPr/>
            <p:nvPr/>
          </p:nvSpPr>
          <p:spPr>
            <a:xfrm>
              <a:off x="1336606" y="1174316"/>
              <a:ext cx="5080275" cy="111356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7" name="Rectangle 696"/>
            <p:cNvSpPr/>
            <p:nvPr/>
          </p:nvSpPr>
          <p:spPr>
            <a:xfrm>
              <a:off x="1331487" y="480825"/>
              <a:ext cx="5082623" cy="69387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711800" y="4200966"/>
              <a:ext cx="23230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itchFamily="34" charset="0"/>
                  <a:cs typeface="Arial" pitchFamily="34" charset="0"/>
                </a:rPr>
                <a:t>d) </a:t>
              </a:r>
              <a:r>
                <a:rPr lang="en-US" sz="1000" b="1" i="1" dirty="0" err="1">
                  <a:latin typeface="Arial" pitchFamily="34" charset="0"/>
                  <a:cs typeface="Arial" pitchFamily="34" charset="0"/>
                </a:rPr>
                <a:t>Wc</a:t>
              </a:r>
              <a:r>
                <a:rPr lang="en-US" sz="1000" b="1" dirty="0">
                  <a:latin typeface="Arial" pitchFamily="34" charset="0"/>
                  <a:cs typeface="Arial" pitchFamily="34" charset="0"/>
                </a:rPr>
                <a:t>: tandem duplication of </a:t>
              </a:r>
              <a:r>
                <a:rPr lang="en-US" sz="1000" b="1" i="1" dirty="0">
                  <a:latin typeface="Arial" pitchFamily="34" charset="0"/>
                  <a:cs typeface="Arial" pitchFamily="34" charset="0"/>
                </a:rPr>
                <a:t>Ccd1</a:t>
              </a:r>
            </a:p>
          </p:txBody>
        </p:sp>
        <p:sp>
          <p:nvSpPr>
            <p:cNvPr id="642" name="Rectangle 641"/>
            <p:cNvSpPr/>
            <p:nvPr/>
          </p:nvSpPr>
          <p:spPr>
            <a:xfrm>
              <a:off x="1330251" y="4185913"/>
              <a:ext cx="5077921" cy="177546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0" name="Rectangle 639"/>
            <p:cNvSpPr/>
            <p:nvPr/>
          </p:nvSpPr>
          <p:spPr>
            <a:xfrm>
              <a:off x="1329735" y="5964758"/>
              <a:ext cx="5078437" cy="144375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7" name="TextBox 496"/>
            <p:cNvSpPr txBox="1"/>
            <p:nvPr/>
          </p:nvSpPr>
          <p:spPr>
            <a:xfrm>
              <a:off x="1718756" y="5961138"/>
              <a:ext cx="18630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itchFamily="34" charset="0"/>
                  <a:cs typeface="Arial" pitchFamily="34" charset="0"/>
                </a:rPr>
                <a:t>e) </a:t>
              </a:r>
              <a:r>
                <a:rPr lang="en-US" sz="1000" b="1" i="1" dirty="0" err="1">
                  <a:latin typeface="Arial" pitchFamily="34" charset="0"/>
                  <a:cs typeface="Arial" pitchFamily="34" charset="0"/>
                </a:rPr>
                <a:t>Wc</a:t>
              </a:r>
              <a:r>
                <a:rPr lang="en-US" sz="1000" b="1" dirty="0">
                  <a:latin typeface="Arial" pitchFamily="34" charset="0"/>
                  <a:cs typeface="Arial" pitchFamily="34" charset="0"/>
                </a:rPr>
                <a:t>: Unequal-crossovers</a:t>
              </a:r>
            </a:p>
          </p:txBody>
        </p:sp>
        <p:grpSp>
          <p:nvGrpSpPr>
            <p:cNvPr id="226" name="Group 225"/>
            <p:cNvGrpSpPr/>
            <p:nvPr/>
          </p:nvGrpSpPr>
          <p:grpSpPr>
            <a:xfrm>
              <a:off x="1636847" y="822537"/>
              <a:ext cx="4130597" cy="334094"/>
              <a:chOff x="1636847" y="570192"/>
              <a:chExt cx="4130597" cy="334094"/>
            </a:xfrm>
          </p:grpSpPr>
          <p:cxnSp>
            <p:nvCxnSpPr>
              <p:cNvPr id="683" name="Straight Connector 682"/>
              <p:cNvCxnSpPr/>
              <p:nvPr/>
            </p:nvCxnSpPr>
            <p:spPr>
              <a:xfrm flipH="1" flipV="1">
                <a:off x="1636847" y="606217"/>
                <a:ext cx="4130597" cy="634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6" name="Pentagon 685"/>
              <p:cNvSpPr/>
              <p:nvPr/>
            </p:nvSpPr>
            <p:spPr>
              <a:xfrm flipH="1">
                <a:off x="4175733" y="572907"/>
                <a:ext cx="328471" cy="86097"/>
              </a:xfrm>
              <a:prstGeom prst="homePlate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7" name="Pentagon 686"/>
              <p:cNvSpPr/>
              <p:nvPr/>
            </p:nvSpPr>
            <p:spPr>
              <a:xfrm flipH="1">
                <a:off x="4588281" y="572429"/>
                <a:ext cx="426434" cy="86097"/>
              </a:xfrm>
              <a:prstGeom prst="homePlate">
                <a:avLst>
                  <a:gd name="adj" fmla="val 72996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8" name="Pentagon 687"/>
              <p:cNvSpPr/>
              <p:nvPr/>
            </p:nvSpPr>
            <p:spPr>
              <a:xfrm>
                <a:off x="5108243" y="570192"/>
                <a:ext cx="165976" cy="86097"/>
              </a:xfrm>
              <a:prstGeom prst="homePlate">
                <a:avLst>
                  <a:gd name="adj" fmla="val 72996"/>
                </a:avLst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1" name="Pentagon 690"/>
              <p:cNvSpPr/>
              <p:nvPr/>
            </p:nvSpPr>
            <p:spPr>
              <a:xfrm>
                <a:off x="3824291" y="573311"/>
                <a:ext cx="207911" cy="86097"/>
              </a:xfrm>
              <a:prstGeom prst="homePlate">
                <a:avLst/>
              </a:prstGeom>
              <a:solidFill>
                <a:srgbClr val="66FF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2" name="TextBox 741"/>
              <p:cNvSpPr txBox="1"/>
              <p:nvPr/>
            </p:nvSpPr>
            <p:spPr>
              <a:xfrm>
                <a:off x="4525433" y="658065"/>
                <a:ext cx="5261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i="1" dirty="0">
                    <a:latin typeface="Arial" pitchFamily="34" charset="0"/>
                    <a:cs typeface="Arial" pitchFamily="34" charset="0"/>
                  </a:rPr>
                  <a:t>Ccd1r</a:t>
                </a:r>
              </a:p>
            </p:txBody>
          </p:sp>
        </p:grpSp>
        <p:grpSp>
          <p:nvGrpSpPr>
            <p:cNvPr id="225" name="Group 224"/>
            <p:cNvGrpSpPr/>
            <p:nvPr/>
          </p:nvGrpSpPr>
          <p:grpSpPr>
            <a:xfrm>
              <a:off x="1617797" y="1236619"/>
              <a:ext cx="4130597" cy="1033592"/>
              <a:chOff x="1617797" y="1016078"/>
              <a:chExt cx="4130597" cy="1033592"/>
            </a:xfrm>
          </p:grpSpPr>
          <p:sp>
            <p:nvSpPr>
              <p:cNvPr id="648" name="Arc 647"/>
              <p:cNvSpPr/>
              <p:nvPr/>
            </p:nvSpPr>
            <p:spPr>
              <a:xfrm rot="421192">
                <a:off x="3300740" y="1027107"/>
                <a:ext cx="436999" cy="467657"/>
              </a:xfrm>
              <a:prstGeom prst="arc">
                <a:avLst/>
              </a:prstGeom>
              <a:ln w="12700">
                <a:solidFill>
                  <a:schemeClr val="accent1"/>
                </a:solidFill>
                <a:prstDash val="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9" name="Arc 648"/>
              <p:cNvSpPr/>
              <p:nvPr/>
            </p:nvSpPr>
            <p:spPr>
              <a:xfrm rot="421192">
                <a:off x="4505879" y="1017220"/>
                <a:ext cx="455917" cy="467657"/>
              </a:xfrm>
              <a:prstGeom prst="arc">
                <a:avLst/>
              </a:prstGeom>
              <a:ln w="12700">
                <a:solidFill>
                  <a:schemeClr val="accent1"/>
                </a:solidFill>
                <a:prstDash val="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0" name="Arc 649"/>
              <p:cNvSpPr/>
              <p:nvPr/>
            </p:nvSpPr>
            <p:spPr>
              <a:xfrm rot="421192">
                <a:off x="4962772" y="1016078"/>
                <a:ext cx="446744" cy="467657"/>
              </a:xfrm>
              <a:prstGeom prst="arc">
                <a:avLst/>
              </a:prstGeom>
              <a:ln w="12700">
                <a:solidFill>
                  <a:schemeClr val="accent1"/>
                </a:solidFill>
                <a:prstDash val="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647" name="Group 164"/>
              <p:cNvGrpSpPr/>
              <p:nvPr/>
            </p:nvGrpSpPr>
            <p:grpSpPr>
              <a:xfrm>
                <a:off x="1617797" y="1498304"/>
                <a:ext cx="4130597" cy="294068"/>
                <a:chOff x="778198" y="3463440"/>
                <a:chExt cx="4130597" cy="294068"/>
              </a:xfrm>
            </p:grpSpPr>
            <p:cxnSp>
              <p:nvCxnSpPr>
                <p:cNvPr id="658" name="Straight Connector 657"/>
                <p:cNvCxnSpPr/>
                <p:nvPr/>
              </p:nvCxnSpPr>
              <p:spPr>
                <a:xfrm flipH="1" flipV="1">
                  <a:off x="778198" y="3704317"/>
                  <a:ext cx="4130597" cy="6343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9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146478" y="3580700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60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4072976" y="3464835"/>
                  <a:ext cx="150079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61" name="Pentagon 660"/>
                <p:cNvSpPr/>
                <p:nvPr/>
              </p:nvSpPr>
              <p:spPr>
                <a:xfrm flipH="1">
                  <a:off x="3317084" y="3671007"/>
                  <a:ext cx="328471" cy="86097"/>
                </a:xfrm>
                <a:prstGeom prst="homePlate">
                  <a:avLst/>
                </a:prstGeom>
                <a:solidFill>
                  <a:srgbClr val="CC99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62" name="Pentagon 661"/>
                <p:cNvSpPr/>
                <p:nvPr/>
              </p:nvSpPr>
              <p:spPr>
                <a:xfrm flipH="1">
                  <a:off x="3729632" y="3670529"/>
                  <a:ext cx="426434" cy="86097"/>
                </a:xfrm>
                <a:prstGeom prst="homePlate">
                  <a:avLst>
                    <a:gd name="adj" fmla="val 72996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63" name="Pentagon 662"/>
                <p:cNvSpPr/>
                <p:nvPr/>
              </p:nvSpPr>
              <p:spPr>
                <a:xfrm>
                  <a:off x="4249594" y="3668292"/>
                  <a:ext cx="165976" cy="86097"/>
                </a:xfrm>
                <a:prstGeom prst="homePlate">
                  <a:avLst>
                    <a:gd name="adj" fmla="val 72996"/>
                  </a:avLst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664" name="Group 61"/>
                <p:cNvGrpSpPr/>
                <p:nvPr/>
              </p:nvGrpSpPr>
              <p:grpSpPr>
                <a:xfrm>
                  <a:off x="4493271" y="3463440"/>
                  <a:ext cx="157870" cy="246824"/>
                  <a:chOff x="4493271" y="3463440"/>
                  <a:chExt cx="157870" cy="246824"/>
                </a:xfrm>
              </p:grpSpPr>
              <p:sp>
                <p:nvSpPr>
                  <p:cNvPr id="669" name="AutoShape 48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4493271" y="3463440"/>
                    <a:ext cx="157870" cy="125678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0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670" name="Line 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70929" y="3588983"/>
                    <a:ext cx="0" cy="1212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 sz="10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665" name="Group 62"/>
                <p:cNvGrpSpPr/>
                <p:nvPr/>
              </p:nvGrpSpPr>
              <p:grpSpPr>
                <a:xfrm>
                  <a:off x="2816795" y="3464136"/>
                  <a:ext cx="157870" cy="246824"/>
                  <a:chOff x="4493271" y="3463440"/>
                  <a:chExt cx="157870" cy="246824"/>
                </a:xfrm>
              </p:grpSpPr>
              <p:sp>
                <p:nvSpPr>
                  <p:cNvPr id="667" name="AutoShape 48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4493271" y="3463440"/>
                    <a:ext cx="157870" cy="125678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0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668" name="Line 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70929" y="3588983"/>
                    <a:ext cx="0" cy="1212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 sz="10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666" name="Pentagon 665"/>
                <p:cNvSpPr/>
                <p:nvPr/>
              </p:nvSpPr>
              <p:spPr>
                <a:xfrm>
                  <a:off x="2965642" y="3671411"/>
                  <a:ext cx="207911" cy="86097"/>
                </a:xfrm>
                <a:prstGeom prst="homePlate">
                  <a:avLst/>
                </a:prstGeom>
                <a:solidFill>
                  <a:srgbClr val="66FF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699" name="TextBox 698"/>
              <p:cNvSpPr txBox="1"/>
              <p:nvPr/>
            </p:nvSpPr>
            <p:spPr>
              <a:xfrm>
                <a:off x="3621294" y="1291206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d</a:t>
                </a:r>
              </a:p>
            </p:txBody>
          </p:sp>
          <p:sp>
            <p:nvSpPr>
              <p:cNvPr id="700" name="TextBox 699"/>
              <p:cNvSpPr txBox="1"/>
              <p:nvPr/>
            </p:nvSpPr>
            <p:spPr>
              <a:xfrm>
                <a:off x="4860315" y="1294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b</a:t>
                </a:r>
              </a:p>
            </p:txBody>
          </p:sp>
          <p:sp>
            <p:nvSpPr>
              <p:cNvPr id="701" name="TextBox 700"/>
              <p:cNvSpPr txBox="1"/>
              <p:nvPr/>
            </p:nvSpPr>
            <p:spPr>
              <a:xfrm>
                <a:off x="5286197" y="1293292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a</a:t>
                </a:r>
              </a:p>
            </p:txBody>
          </p:sp>
          <p:sp>
            <p:nvSpPr>
              <p:cNvPr id="741" name="TextBox 740"/>
              <p:cNvSpPr txBox="1"/>
              <p:nvPr/>
            </p:nvSpPr>
            <p:spPr>
              <a:xfrm>
                <a:off x="4532491" y="1803449"/>
                <a:ext cx="5261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i="1" dirty="0">
                    <a:latin typeface="Arial" pitchFamily="34" charset="0"/>
                    <a:cs typeface="Arial" pitchFamily="34" charset="0"/>
                  </a:rPr>
                  <a:t>Ccd1r</a:t>
                </a:r>
              </a:p>
            </p:txBody>
          </p:sp>
          <p:sp>
            <p:nvSpPr>
              <p:cNvPr id="299" name="Isosceles Triangle 298"/>
              <p:cNvSpPr/>
              <p:nvPr/>
            </p:nvSpPr>
            <p:spPr>
              <a:xfrm rot="10565157" flipH="1">
                <a:off x="5334757" y="1500164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5" name="Isosceles Triangle 304"/>
              <p:cNvSpPr/>
              <p:nvPr/>
            </p:nvSpPr>
            <p:spPr>
              <a:xfrm rot="10565157" flipH="1">
                <a:off x="4908772" y="1498328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9" name="Isosceles Triangle 328"/>
              <p:cNvSpPr/>
              <p:nvPr/>
            </p:nvSpPr>
            <p:spPr>
              <a:xfrm rot="10565157" flipH="1">
                <a:off x="3656521" y="1499247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4" name="Group 223"/>
            <p:cNvGrpSpPr/>
            <p:nvPr/>
          </p:nvGrpSpPr>
          <p:grpSpPr>
            <a:xfrm>
              <a:off x="1516198" y="2628290"/>
              <a:ext cx="4413390" cy="1531179"/>
              <a:chOff x="1516198" y="2487259"/>
              <a:chExt cx="4413390" cy="1531179"/>
            </a:xfrm>
          </p:grpSpPr>
          <p:cxnSp>
            <p:nvCxnSpPr>
              <p:cNvPr id="343" name="Straight Connector 342"/>
              <p:cNvCxnSpPr/>
              <p:nvPr/>
            </p:nvCxnSpPr>
            <p:spPr>
              <a:xfrm flipH="1" flipV="1">
                <a:off x="3865827" y="3125440"/>
                <a:ext cx="2056261" cy="238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5" name="Group 68"/>
              <p:cNvGrpSpPr/>
              <p:nvPr/>
            </p:nvGrpSpPr>
            <p:grpSpPr>
              <a:xfrm>
                <a:off x="3837589" y="3458000"/>
                <a:ext cx="2091999" cy="294068"/>
                <a:chOff x="2816795" y="3463440"/>
                <a:chExt cx="2091999" cy="294068"/>
              </a:xfrm>
            </p:grpSpPr>
            <p:cxnSp>
              <p:nvCxnSpPr>
                <p:cNvPr id="437" name="Straight Connector 436"/>
                <p:cNvCxnSpPr/>
                <p:nvPr/>
              </p:nvCxnSpPr>
              <p:spPr>
                <a:xfrm flipH="1" flipV="1">
                  <a:off x="2852533" y="3708280"/>
                  <a:ext cx="2056261" cy="238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8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146478" y="3580700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9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4072976" y="3464835"/>
                  <a:ext cx="150079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0" name="Pentagon 439"/>
                <p:cNvSpPr/>
                <p:nvPr/>
              </p:nvSpPr>
              <p:spPr>
                <a:xfrm flipH="1">
                  <a:off x="3317084" y="3671007"/>
                  <a:ext cx="328471" cy="86097"/>
                </a:xfrm>
                <a:prstGeom prst="homePlate">
                  <a:avLst/>
                </a:prstGeom>
                <a:solidFill>
                  <a:srgbClr val="CC99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1" name="Pentagon 440"/>
                <p:cNvSpPr/>
                <p:nvPr/>
              </p:nvSpPr>
              <p:spPr>
                <a:xfrm flipH="1">
                  <a:off x="3729632" y="3670529"/>
                  <a:ext cx="426434" cy="86097"/>
                </a:xfrm>
                <a:prstGeom prst="homePlate">
                  <a:avLst>
                    <a:gd name="adj" fmla="val 72996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2" name="Pentagon 441"/>
                <p:cNvSpPr/>
                <p:nvPr/>
              </p:nvSpPr>
              <p:spPr>
                <a:xfrm>
                  <a:off x="4249594" y="3668292"/>
                  <a:ext cx="165976" cy="86097"/>
                </a:xfrm>
                <a:prstGeom prst="homePlate">
                  <a:avLst>
                    <a:gd name="adj" fmla="val 72996"/>
                  </a:avLst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443" name="Group 442"/>
                <p:cNvGrpSpPr/>
                <p:nvPr/>
              </p:nvGrpSpPr>
              <p:grpSpPr>
                <a:xfrm>
                  <a:off x="4493271" y="3463440"/>
                  <a:ext cx="157870" cy="246824"/>
                  <a:chOff x="4493271" y="3463440"/>
                  <a:chExt cx="157870" cy="246824"/>
                </a:xfrm>
              </p:grpSpPr>
              <p:sp>
                <p:nvSpPr>
                  <p:cNvPr id="454" name="AutoShape 48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4493271" y="3463440"/>
                    <a:ext cx="157870" cy="125678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0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Line 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70929" y="3588983"/>
                    <a:ext cx="0" cy="1212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 sz="10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444" name="Group 443"/>
                <p:cNvGrpSpPr/>
                <p:nvPr/>
              </p:nvGrpSpPr>
              <p:grpSpPr>
                <a:xfrm>
                  <a:off x="2816795" y="3464136"/>
                  <a:ext cx="157870" cy="246824"/>
                  <a:chOff x="4493271" y="3463440"/>
                  <a:chExt cx="157870" cy="246824"/>
                </a:xfrm>
              </p:grpSpPr>
              <p:sp>
                <p:nvSpPr>
                  <p:cNvPr id="446" name="AutoShape 48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4493271" y="3463440"/>
                    <a:ext cx="157870" cy="125678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0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1" name="Line 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70929" y="3588983"/>
                    <a:ext cx="0" cy="1212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 sz="10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5" name="Pentagon 444"/>
                <p:cNvSpPr/>
                <p:nvPr/>
              </p:nvSpPr>
              <p:spPr>
                <a:xfrm>
                  <a:off x="2965642" y="3671411"/>
                  <a:ext cx="207911" cy="86097"/>
                </a:xfrm>
                <a:prstGeom prst="homePlate">
                  <a:avLst/>
                </a:prstGeom>
                <a:solidFill>
                  <a:srgbClr val="66FF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346" name="Straight Connector 345"/>
              <p:cNvCxnSpPr/>
              <p:nvPr/>
            </p:nvCxnSpPr>
            <p:spPr>
              <a:xfrm flipH="1" flipV="1">
                <a:off x="1745667" y="3403532"/>
                <a:ext cx="1928001" cy="193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Straight Connector 346"/>
              <p:cNvCxnSpPr/>
              <p:nvPr/>
            </p:nvCxnSpPr>
            <p:spPr>
              <a:xfrm flipH="1" flipV="1">
                <a:off x="3666969" y="3407741"/>
                <a:ext cx="218416" cy="30269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Straight Connector 347"/>
              <p:cNvCxnSpPr/>
              <p:nvPr/>
            </p:nvCxnSpPr>
            <p:spPr>
              <a:xfrm flipV="1">
                <a:off x="3675510" y="3124712"/>
                <a:ext cx="188920" cy="28724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7" name="Isosceles Triangle 366"/>
              <p:cNvSpPr/>
              <p:nvPr/>
            </p:nvSpPr>
            <p:spPr>
              <a:xfrm flipV="1">
                <a:off x="1581874" y="2737293"/>
                <a:ext cx="1697585" cy="598724"/>
              </a:xfrm>
              <a:prstGeom prst="triangl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68" name="Group 150"/>
              <p:cNvGrpSpPr/>
              <p:nvPr/>
            </p:nvGrpSpPr>
            <p:grpSpPr>
              <a:xfrm>
                <a:off x="1516198" y="2487259"/>
                <a:ext cx="1834346" cy="294068"/>
                <a:chOff x="2816795" y="3463440"/>
                <a:chExt cx="1834346" cy="294068"/>
              </a:xfrm>
            </p:grpSpPr>
            <p:cxnSp>
              <p:nvCxnSpPr>
                <p:cNvPr id="383" name="Straight Connector 382"/>
                <p:cNvCxnSpPr>
                  <a:stCxn id="433" idx="0"/>
                  <a:endCxn id="420" idx="0"/>
                </p:cNvCxnSpPr>
                <p:nvPr/>
              </p:nvCxnSpPr>
              <p:spPr>
                <a:xfrm flipH="1">
                  <a:off x="2894453" y="3710264"/>
                  <a:ext cx="1676476" cy="69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5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146478" y="3580700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1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4072976" y="3464835"/>
                  <a:ext cx="150079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2" name="Pentagon 411"/>
                <p:cNvSpPr/>
                <p:nvPr/>
              </p:nvSpPr>
              <p:spPr>
                <a:xfrm flipH="1">
                  <a:off x="3317084" y="3671007"/>
                  <a:ext cx="328471" cy="86097"/>
                </a:xfrm>
                <a:prstGeom prst="homePlate">
                  <a:avLst/>
                </a:prstGeom>
                <a:solidFill>
                  <a:srgbClr val="CC99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3" name="Pentagon 412"/>
                <p:cNvSpPr/>
                <p:nvPr/>
              </p:nvSpPr>
              <p:spPr>
                <a:xfrm flipH="1">
                  <a:off x="3729632" y="3670529"/>
                  <a:ext cx="426434" cy="86097"/>
                </a:xfrm>
                <a:prstGeom prst="homePlate">
                  <a:avLst>
                    <a:gd name="adj" fmla="val 72996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4" name="Pentagon 413"/>
                <p:cNvSpPr/>
                <p:nvPr/>
              </p:nvSpPr>
              <p:spPr>
                <a:xfrm>
                  <a:off x="4249594" y="3668292"/>
                  <a:ext cx="165976" cy="86097"/>
                </a:xfrm>
                <a:prstGeom prst="homePlate">
                  <a:avLst>
                    <a:gd name="adj" fmla="val 72996"/>
                  </a:avLst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415" name="Group 61"/>
                <p:cNvGrpSpPr/>
                <p:nvPr/>
              </p:nvGrpSpPr>
              <p:grpSpPr>
                <a:xfrm>
                  <a:off x="4493271" y="3463440"/>
                  <a:ext cx="157870" cy="246824"/>
                  <a:chOff x="4493271" y="3463440"/>
                  <a:chExt cx="157870" cy="246824"/>
                </a:xfrm>
              </p:grpSpPr>
              <p:sp>
                <p:nvSpPr>
                  <p:cNvPr id="432" name="AutoShape 48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4493271" y="3463440"/>
                    <a:ext cx="157870" cy="125678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0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33" name="Line 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70929" y="3588983"/>
                    <a:ext cx="0" cy="1212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 sz="10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416" name="Group 62"/>
                <p:cNvGrpSpPr/>
                <p:nvPr/>
              </p:nvGrpSpPr>
              <p:grpSpPr>
                <a:xfrm>
                  <a:off x="2816795" y="3464136"/>
                  <a:ext cx="157870" cy="246824"/>
                  <a:chOff x="4493271" y="3463440"/>
                  <a:chExt cx="157870" cy="246824"/>
                </a:xfrm>
              </p:grpSpPr>
              <p:sp>
                <p:nvSpPr>
                  <p:cNvPr id="419" name="AutoShape 48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4493271" y="3463440"/>
                    <a:ext cx="157870" cy="125678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0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20" name="Line 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70929" y="3588983"/>
                    <a:ext cx="0" cy="1212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 sz="10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17" name="Pentagon 416"/>
                <p:cNvSpPr/>
                <p:nvPr/>
              </p:nvSpPr>
              <p:spPr>
                <a:xfrm>
                  <a:off x="2965642" y="3671411"/>
                  <a:ext cx="207911" cy="86097"/>
                </a:xfrm>
                <a:prstGeom prst="homePlate">
                  <a:avLst/>
                </a:prstGeom>
                <a:solidFill>
                  <a:srgbClr val="66FF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369" name="Straight Connector 368"/>
              <p:cNvCxnSpPr/>
              <p:nvPr/>
            </p:nvCxnSpPr>
            <p:spPr>
              <a:xfrm>
                <a:off x="2428537" y="3339941"/>
                <a:ext cx="0" cy="723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70" name="Group 193"/>
              <p:cNvGrpSpPr/>
              <p:nvPr/>
            </p:nvGrpSpPr>
            <p:grpSpPr>
              <a:xfrm>
                <a:off x="3204954" y="3377197"/>
                <a:ext cx="106728" cy="86425"/>
                <a:chOff x="2927023" y="6919274"/>
                <a:chExt cx="106728" cy="86425"/>
              </a:xfrm>
            </p:grpSpPr>
            <p:cxnSp>
              <p:nvCxnSpPr>
                <p:cNvPr id="377" name="Straight Connector 376"/>
                <p:cNvCxnSpPr/>
                <p:nvPr/>
              </p:nvCxnSpPr>
              <p:spPr>
                <a:xfrm>
                  <a:off x="2961885" y="6948335"/>
                  <a:ext cx="23210" cy="51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8" name="Straight Connector 377"/>
                <p:cNvCxnSpPr/>
                <p:nvPr/>
              </p:nvCxnSpPr>
              <p:spPr>
                <a:xfrm>
                  <a:off x="2927023" y="6919274"/>
                  <a:ext cx="75414" cy="8484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9" name="Straight Connector 378"/>
                <p:cNvCxnSpPr/>
                <p:nvPr/>
              </p:nvCxnSpPr>
              <p:spPr>
                <a:xfrm>
                  <a:off x="2958337" y="6920858"/>
                  <a:ext cx="75414" cy="8484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5" name="Freeform 474"/>
              <p:cNvSpPr/>
              <p:nvPr/>
            </p:nvSpPr>
            <p:spPr>
              <a:xfrm>
                <a:off x="2522750" y="2840926"/>
                <a:ext cx="2124372" cy="515084"/>
              </a:xfrm>
              <a:custGeom>
                <a:avLst/>
                <a:gdLst>
                  <a:gd name="connsiteX0" fmla="*/ 1790700 w 1790700"/>
                  <a:gd name="connsiteY0" fmla="*/ 167217 h 370417"/>
                  <a:gd name="connsiteX1" fmla="*/ 1634066 w 1790700"/>
                  <a:gd name="connsiteY1" fmla="*/ 69851 h 370417"/>
                  <a:gd name="connsiteX2" fmla="*/ 1405466 w 1790700"/>
                  <a:gd name="connsiteY2" fmla="*/ 19051 h 370417"/>
                  <a:gd name="connsiteX3" fmla="*/ 1126066 w 1790700"/>
                  <a:gd name="connsiteY3" fmla="*/ 2117 h 370417"/>
                  <a:gd name="connsiteX4" fmla="*/ 838200 w 1790700"/>
                  <a:gd name="connsiteY4" fmla="*/ 31751 h 370417"/>
                  <a:gd name="connsiteX5" fmla="*/ 563033 w 1790700"/>
                  <a:gd name="connsiteY5" fmla="*/ 120651 h 370417"/>
                  <a:gd name="connsiteX6" fmla="*/ 249766 w 1790700"/>
                  <a:gd name="connsiteY6" fmla="*/ 260351 h 370417"/>
                  <a:gd name="connsiteX7" fmla="*/ 0 w 1790700"/>
                  <a:gd name="connsiteY7" fmla="*/ 370417 h 37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90700" h="370417">
                    <a:moveTo>
                      <a:pt x="1790700" y="167217"/>
                    </a:moveTo>
                    <a:cubicBezTo>
                      <a:pt x="1744486" y="130881"/>
                      <a:pt x="1698272" y="94545"/>
                      <a:pt x="1634066" y="69851"/>
                    </a:cubicBezTo>
                    <a:cubicBezTo>
                      <a:pt x="1569860" y="45157"/>
                      <a:pt x="1490133" y="30340"/>
                      <a:pt x="1405466" y="19051"/>
                    </a:cubicBezTo>
                    <a:cubicBezTo>
                      <a:pt x="1320799" y="7762"/>
                      <a:pt x="1220610" y="0"/>
                      <a:pt x="1126066" y="2117"/>
                    </a:cubicBezTo>
                    <a:cubicBezTo>
                      <a:pt x="1031522" y="4234"/>
                      <a:pt x="932039" y="11995"/>
                      <a:pt x="838200" y="31751"/>
                    </a:cubicBezTo>
                    <a:cubicBezTo>
                      <a:pt x="744361" y="51507"/>
                      <a:pt x="661105" y="82551"/>
                      <a:pt x="563033" y="120651"/>
                    </a:cubicBezTo>
                    <a:cubicBezTo>
                      <a:pt x="464961" y="158751"/>
                      <a:pt x="249766" y="260351"/>
                      <a:pt x="249766" y="260351"/>
                    </a:cubicBezTo>
                    <a:lnTo>
                      <a:pt x="0" y="370417"/>
                    </a:lnTo>
                  </a:path>
                </a:pathLst>
              </a:custGeom>
              <a:ln w="12700">
                <a:prstDash val="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8" name="TextBox 737"/>
              <p:cNvSpPr txBox="1"/>
              <p:nvPr/>
            </p:nvSpPr>
            <p:spPr>
              <a:xfrm>
                <a:off x="2207384" y="3486050"/>
                <a:ext cx="3706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i="1" dirty="0" err="1">
                    <a:latin typeface="Arial" pitchFamily="34" charset="0"/>
                    <a:cs typeface="Arial" pitchFamily="34" charset="0"/>
                  </a:rPr>
                  <a:t>Wc</a:t>
                </a:r>
                <a:endParaRPr lang="en-US" sz="1000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9" name="TextBox 738"/>
              <p:cNvSpPr txBox="1"/>
              <p:nvPr/>
            </p:nvSpPr>
            <p:spPr>
              <a:xfrm>
                <a:off x="4685795" y="3772217"/>
                <a:ext cx="5261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i="1" dirty="0">
                    <a:latin typeface="Arial" pitchFamily="34" charset="0"/>
                    <a:cs typeface="Arial" pitchFamily="34" charset="0"/>
                  </a:rPr>
                  <a:t>Ccd1r</a:t>
                </a:r>
              </a:p>
            </p:txBody>
          </p:sp>
          <p:sp>
            <p:nvSpPr>
              <p:cNvPr id="308" name="Isosceles Triangle 307"/>
              <p:cNvSpPr/>
              <p:nvPr/>
            </p:nvSpPr>
            <p:spPr>
              <a:xfrm rot="10565157" flipH="1">
                <a:off x="3192895" y="2487280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4" name="Isosceles Triangle 313"/>
              <p:cNvSpPr/>
              <p:nvPr/>
            </p:nvSpPr>
            <p:spPr>
              <a:xfrm rot="10565157" flipH="1">
                <a:off x="3841973" y="3458608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7" name="Isosceles Triangle 316"/>
              <p:cNvSpPr/>
              <p:nvPr/>
            </p:nvSpPr>
            <p:spPr>
              <a:xfrm rot="10565157" flipH="1">
                <a:off x="5093305" y="3462277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3" name="Isosceles Triangle 322"/>
              <p:cNvSpPr/>
              <p:nvPr/>
            </p:nvSpPr>
            <p:spPr>
              <a:xfrm rot="10565157" flipH="1">
                <a:off x="1517413" y="2489123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6" name="Isosceles Triangle 325"/>
              <p:cNvSpPr/>
              <p:nvPr/>
            </p:nvSpPr>
            <p:spPr>
              <a:xfrm rot="10565157" flipH="1">
                <a:off x="2768745" y="2487287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2" name="Isosceles Triangle 331"/>
              <p:cNvSpPr/>
              <p:nvPr/>
            </p:nvSpPr>
            <p:spPr>
              <a:xfrm rot="10565157" flipH="1">
                <a:off x="5517454" y="3459525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3" name="Group 222"/>
            <p:cNvGrpSpPr/>
            <p:nvPr/>
          </p:nvGrpSpPr>
          <p:grpSpPr>
            <a:xfrm>
              <a:off x="1718309" y="6195759"/>
              <a:ext cx="3945770" cy="1021803"/>
              <a:chOff x="1718309" y="6301209"/>
              <a:chExt cx="3945770" cy="1021803"/>
            </a:xfrm>
          </p:grpSpPr>
          <p:cxnSp>
            <p:nvCxnSpPr>
              <p:cNvPr id="477" name="Straight Connector 476"/>
              <p:cNvCxnSpPr/>
              <p:nvPr/>
            </p:nvCxnSpPr>
            <p:spPr>
              <a:xfrm flipH="1">
                <a:off x="1718309" y="6770869"/>
                <a:ext cx="2728849" cy="565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9" name="Pentagon 478"/>
              <p:cNvSpPr/>
              <p:nvPr/>
            </p:nvSpPr>
            <p:spPr>
              <a:xfrm>
                <a:off x="4040907" y="6728897"/>
                <a:ext cx="165976" cy="86097"/>
              </a:xfrm>
              <a:prstGeom prst="homePlate">
                <a:avLst>
                  <a:gd name="adj" fmla="val 72996"/>
                </a:avLst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480" name="Group 61"/>
              <p:cNvGrpSpPr/>
              <p:nvPr/>
            </p:nvGrpSpPr>
            <p:grpSpPr>
              <a:xfrm>
                <a:off x="4284584" y="6524045"/>
                <a:ext cx="157870" cy="246824"/>
                <a:chOff x="4493271" y="3463440"/>
                <a:chExt cx="157870" cy="246824"/>
              </a:xfrm>
            </p:grpSpPr>
            <p:sp>
              <p:nvSpPr>
                <p:cNvPr id="584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4493271" y="3463440"/>
                  <a:ext cx="157870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5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570929" y="3588983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481" name="Group 62"/>
              <p:cNvGrpSpPr/>
              <p:nvPr/>
            </p:nvGrpSpPr>
            <p:grpSpPr>
              <a:xfrm>
                <a:off x="2678442" y="6524741"/>
                <a:ext cx="157870" cy="246824"/>
                <a:chOff x="4493271" y="3463440"/>
                <a:chExt cx="157870" cy="246824"/>
              </a:xfrm>
            </p:grpSpPr>
            <p:sp>
              <p:nvSpPr>
                <p:cNvPr id="582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4493271" y="3463440"/>
                  <a:ext cx="157870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3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570929" y="3588983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482" name="Group 269"/>
              <p:cNvGrpSpPr/>
              <p:nvPr/>
            </p:nvGrpSpPr>
            <p:grpSpPr>
              <a:xfrm>
                <a:off x="2756955" y="6525440"/>
                <a:ext cx="1257413" cy="292673"/>
                <a:chOff x="1381018" y="5037083"/>
                <a:chExt cx="1257413" cy="292673"/>
              </a:xfrm>
            </p:grpSpPr>
            <p:sp>
              <p:nvSpPr>
                <p:cNvPr id="577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2561854" y="5152948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8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2488352" y="5037083"/>
                  <a:ext cx="150079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9" name="Pentagon 578"/>
                <p:cNvSpPr/>
                <p:nvPr/>
              </p:nvSpPr>
              <p:spPr>
                <a:xfrm flipH="1">
                  <a:off x="1732460" y="5243255"/>
                  <a:ext cx="328471" cy="86097"/>
                </a:xfrm>
                <a:prstGeom prst="homePlate">
                  <a:avLst/>
                </a:prstGeom>
                <a:solidFill>
                  <a:srgbClr val="CC99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0" name="Pentagon 579"/>
                <p:cNvSpPr/>
                <p:nvPr/>
              </p:nvSpPr>
              <p:spPr>
                <a:xfrm flipH="1">
                  <a:off x="2145008" y="5242777"/>
                  <a:ext cx="426434" cy="86097"/>
                </a:xfrm>
                <a:prstGeom prst="homePlate">
                  <a:avLst>
                    <a:gd name="adj" fmla="val 72996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1" name="Pentagon 580"/>
                <p:cNvSpPr/>
                <p:nvPr/>
              </p:nvSpPr>
              <p:spPr>
                <a:xfrm>
                  <a:off x="1381018" y="5243659"/>
                  <a:ext cx="207911" cy="86097"/>
                </a:xfrm>
                <a:prstGeom prst="homePlate">
                  <a:avLst/>
                </a:prstGeom>
                <a:solidFill>
                  <a:srgbClr val="66FF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83" name="Pentagon 482"/>
              <p:cNvSpPr/>
              <p:nvPr/>
            </p:nvSpPr>
            <p:spPr>
              <a:xfrm flipH="1">
                <a:off x="2333802" y="6733275"/>
                <a:ext cx="426434" cy="86097"/>
              </a:xfrm>
              <a:prstGeom prst="homePlate">
                <a:avLst>
                  <a:gd name="adj" fmla="val 72996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484" name="Group 62"/>
              <p:cNvGrpSpPr/>
              <p:nvPr/>
            </p:nvGrpSpPr>
            <p:grpSpPr>
              <a:xfrm>
                <a:off x="1766859" y="6525827"/>
                <a:ext cx="157870" cy="246824"/>
                <a:chOff x="4493271" y="3463440"/>
                <a:chExt cx="157870" cy="246824"/>
              </a:xfrm>
            </p:grpSpPr>
            <p:sp>
              <p:nvSpPr>
                <p:cNvPr id="575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4493271" y="3463440"/>
                  <a:ext cx="157870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6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570929" y="3588983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545" name="Straight Connector 544"/>
              <p:cNvCxnSpPr/>
              <p:nvPr/>
            </p:nvCxnSpPr>
            <p:spPr>
              <a:xfrm flipH="1">
                <a:off x="2906031" y="7274509"/>
                <a:ext cx="2728849" cy="565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6" name="Pentagon 545"/>
              <p:cNvSpPr/>
              <p:nvPr/>
            </p:nvSpPr>
            <p:spPr>
              <a:xfrm>
                <a:off x="5228629" y="7232537"/>
                <a:ext cx="165976" cy="86097"/>
              </a:xfrm>
              <a:prstGeom prst="homePlate">
                <a:avLst>
                  <a:gd name="adj" fmla="val 72996"/>
                </a:avLst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547" name="Group 61"/>
              <p:cNvGrpSpPr/>
              <p:nvPr/>
            </p:nvGrpSpPr>
            <p:grpSpPr>
              <a:xfrm>
                <a:off x="5472306" y="7027685"/>
                <a:ext cx="157870" cy="246824"/>
                <a:chOff x="4493271" y="3463440"/>
                <a:chExt cx="157870" cy="246824"/>
              </a:xfrm>
            </p:grpSpPr>
            <p:sp>
              <p:nvSpPr>
                <p:cNvPr id="573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4493271" y="3463440"/>
                  <a:ext cx="157870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4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570929" y="3588983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548" name="Group 62"/>
              <p:cNvGrpSpPr/>
              <p:nvPr/>
            </p:nvGrpSpPr>
            <p:grpSpPr>
              <a:xfrm>
                <a:off x="3866164" y="7028381"/>
                <a:ext cx="157870" cy="246824"/>
                <a:chOff x="4493271" y="3463440"/>
                <a:chExt cx="157870" cy="246824"/>
              </a:xfrm>
            </p:grpSpPr>
            <p:sp>
              <p:nvSpPr>
                <p:cNvPr id="571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4493271" y="3463440"/>
                  <a:ext cx="157870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2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570929" y="3588983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549" name="Group 269"/>
              <p:cNvGrpSpPr/>
              <p:nvPr/>
            </p:nvGrpSpPr>
            <p:grpSpPr>
              <a:xfrm>
                <a:off x="3944677" y="7029080"/>
                <a:ext cx="1257413" cy="292673"/>
                <a:chOff x="1381018" y="5037083"/>
                <a:chExt cx="1257413" cy="292673"/>
              </a:xfrm>
            </p:grpSpPr>
            <p:sp>
              <p:nvSpPr>
                <p:cNvPr id="566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2561854" y="5152948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7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2488352" y="5037083"/>
                  <a:ext cx="150079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8" name="Pentagon 567"/>
                <p:cNvSpPr/>
                <p:nvPr/>
              </p:nvSpPr>
              <p:spPr>
                <a:xfrm flipH="1">
                  <a:off x="1732460" y="5243255"/>
                  <a:ext cx="328471" cy="86097"/>
                </a:xfrm>
                <a:prstGeom prst="homePlate">
                  <a:avLst/>
                </a:prstGeom>
                <a:solidFill>
                  <a:srgbClr val="CC99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9" name="Pentagon 568"/>
                <p:cNvSpPr/>
                <p:nvPr/>
              </p:nvSpPr>
              <p:spPr>
                <a:xfrm flipH="1">
                  <a:off x="2145008" y="5242777"/>
                  <a:ext cx="426434" cy="86097"/>
                </a:xfrm>
                <a:prstGeom prst="homePlate">
                  <a:avLst>
                    <a:gd name="adj" fmla="val 72996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0" name="Pentagon 569"/>
                <p:cNvSpPr/>
                <p:nvPr/>
              </p:nvSpPr>
              <p:spPr>
                <a:xfrm>
                  <a:off x="1381018" y="5243659"/>
                  <a:ext cx="207911" cy="86097"/>
                </a:xfrm>
                <a:prstGeom prst="homePlate">
                  <a:avLst/>
                </a:prstGeom>
                <a:solidFill>
                  <a:srgbClr val="66FF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50" name="Pentagon 549"/>
              <p:cNvSpPr/>
              <p:nvPr/>
            </p:nvSpPr>
            <p:spPr>
              <a:xfrm flipH="1">
                <a:off x="3521524" y="7236915"/>
                <a:ext cx="426434" cy="86097"/>
              </a:xfrm>
              <a:prstGeom prst="homePlate">
                <a:avLst>
                  <a:gd name="adj" fmla="val 72996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551" name="Group 62"/>
              <p:cNvGrpSpPr/>
              <p:nvPr/>
            </p:nvGrpSpPr>
            <p:grpSpPr>
              <a:xfrm>
                <a:off x="2954581" y="7029467"/>
                <a:ext cx="157870" cy="246824"/>
                <a:chOff x="4493271" y="3463440"/>
                <a:chExt cx="157870" cy="246824"/>
              </a:xfrm>
            </p:grpSpPr>
            <p:sp>
              <p:nvSpPr>
                <p:cNvPr id="564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4493271" y="3463440"/>
                  <a:ext cx="157870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5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570929" y="3588983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494" name="Elbow Connector 493"/>
              <p:cNvCxnSpPr/>
              <p:nvPr/>
            </p:nvCxnSpPr>
            <p:spPr>
              <a:xfrm>
                <a:off x="3460620" y="6774661"/>
                <a:ext cx="507809" cy="504044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rgbClr val="0066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5" name="TextBox 714"/>
              <p:cNvSpPr txBox="1"/>
              <p:nvPr/>
            </p:nvSpPr>
            <p:spPr>
              <a:xfrm>
                <a:off x="2641080" y="6307997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c</a:t>
                </a:r>
              </a:p>
            </p:txBody>
          </p:sp>
          <p:sp>
            <p:nvSpPr>
              <p:cNvPr id="716" name="TextBox 715"/>
              <p:cNvSpPr txBox="1"/>
              <p:nvPr/>
            </p:nvSpPr>
            <p:spPr>
              <a:xfrm>
                <a:off x="1721108" y="6305061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d</a:t>
                </a:r>
              </a:p>
            </p:txBody>
          </p:sp>
          <p:sp>
            <p:nvSpPr>
              <p:cNvPr id="717" name="TextBox 716"/>
              <p:cNvSpPr txBox="1"/>
              <p:nvPr/>
            </p:nvSpPr>
            <p:spPr>
              <a:xfrm>
                <a:off x="3827077" y="6302292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b</a:t>
                </a:r>
              </a:p>
            </p:txBody>
          </p:sp>
          <p:sp>
            <p:nvSpPr>
              <p:cNvPr id="718" name="TextBox 717"/>
              <p:cNvSpPr txBox="1"/>
              <p:nvPr/>
            </p:nvSpPr>
            <p:spPr>
              <a:xfrm>
                <a:off x="4252959" y="6301209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a</a:t>
                </a:r>
              </a:p>
            </p:txBody>
          </p:sp>
          <p:sp>
            <p:nvSpPr>
              <p:cNvPr id="729" name="TextBox 728"/>
              <p:cNvSpPr txBox="1"/>
              <p:nvPr/>
            </p:nvSpPr>
            <p:spPr>
              <a:xfrm>
                <a:off x="3814816" y="6816677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c</a:t>
                </a:r>
              </a:p>
            </p:txBody>
          </p:sp>
          <p:sp>
            <p:nvSpPr>
              <p:cNvPr id="730" name="TextBox 729"/>
              <p:cNvSpPr txBox="1"/>
              <p:nvPr/>
            </p:nvSpPr>
            <p:spPr>
              <a:xfrm>
                <a:off x="2906720" y="6813741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d</a:t>
                </a:r>
              </a:p>
            </p:txBody>
          </p:sp>
          <p:sp>
            <p:nvSpPr>
              <p:cNvPr id="731" name="TextBox 730"/>
              <p:cNvSpPr txBox="1"/>
              <p:nvPr/>
            </p:nvSpPr>
            <p:spPr>
              <a:xfrm>
                <a:off x="4988937" y="6816910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b</a:t>
                </a:r>
              </a:p>
            </p:txBody>
          </p:sp>
          <p:sp>
            <p:nvSpPr>
              <p:cNvPr id="732" name="TextBox 731"/>
              <p:cNvSpPr txBox="1"/>
              <p:nvPr/>
            </p:nvSpPr>
            <p:spPr>
              <a:xfrm>
                <a:off x="5408881" y="6809889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a</a:t>
                </a:r>
              </a:p>
            </p:txBody>
          </p:sp>
          <p:grpSp>
            <p:nvGrpSpPr>
              <p:cNvPr id="309" name="Group 308"/>
              <p:cNvGrpSpPr/>
              <p:nvPr/>
            </p:nvGrpSpPr>
            <p:grpSpPr>
              <a:xfrm>
                <a:off x="2684286" y="6528582"/>
                <a:ext cx="154860" cy="57627"/>
                <a:chOff x="5116389" y="1854660"/>
                <a:chExt cx="154860" cy="57627"/>
              </a:xfrm>
            </p:grpSpPr>
            <p:sp>
              <p:nvSpPr>
                <p:cNvPr id="310" name="Isosceles Triangle 309"/>
                <p:cNvSpPr/>
                <p:nvPr/>
              </p:nvSpPr>
              <p:spPr>
                <a:xfrm rot="10956382">
                  <a:off x="5198097" y="1855760"/>
                  <a:ext cx="73152" cy="5652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1" name="Isosceles Triangle 310"/>
                <p:cNvSpPr/>
                <p:nvPr/>
              </p:nvSpPr>
              <p:spPr>
                <a:xfrm rot="10565157" flipH="1">
                  <a:off x="5116389" y="1854660"/>
                  <a:ext cx="73152" cy="5652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2" name="Isosceles Triangle 381"/>
              <p:cNvSpPr/>
              <p:nvPr/>
            </p:nvSpPr>
            <p:spPr>
              <a:xfrm rot="10565157" flipH="1">
                <a:off x="3864007" y="6529501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7" name="Isosceles Triangle 386"/>
              <p:cNvSpPr/>
              <p:nvPr/>
            </p:nvSpPr>
            <p:spPr>
              <a:xfrm rot="10565157" flipH="1">
                <a:off x="1768968" y="6527666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0" name="Isosceles Triangle 389"/>
              <p:cNvSpPr/>
              <p:nvPr/>
            </p:nvSpPr>
            <p:spPr>
              <a:xfrm rot="10565157" flipH="1">
                <a:off x="4286322" y="6524912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3" name="Isosceles Triangle 392"/>
              <p:cNvSpPr/>
              <p:nvPr/>
            </p:nvSpPr>
            <p:spPr>
              <a:xfrm rot="10565157" flipH="1">
                <a:off x="5052911" y="7029851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94" name="Group 393"/>
              <p:cNvGrpSpPr/>
              <p:nvPr/>
            </p:nvGrpSpPr>
            <p:grpSpPr>
              <a:xfrm>
                <a:off x="3866763" y="7030768"/>
                <a:ext cx="154860" cy="57627"/>
                <a:chOff x="5116389" y="1854660"/>
                <a:chExt cx="154860" cy="57627"/>
              </a:xfrm>
            </p:grpSpPr>
            <p:sp>
              <p:nvSpPr>
                <p:cNvPr id="395" name="Isosceles Triangle 394"/>
                <p:cNvSpPr/>
                <p:nvPr/>
              </p:nvSpPr>
              <p:spPr>
                <a:xfrm rot="10956382">
                  <a:off x="5198097" y="1855760"/>
                  <a:ext cx="73152" cy="5652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6" name="Isosceles Triangle 395"/>
                <p:cNvSpPr/>
                <p:nvPr/>
              </p:nvSpPr>
              <p:spPr>
                <a:xfrm rot="10565157" flipH="1">
                  <a:off x="5116389" y="1854660"/>
                  <a:ext cx="73152" cy="5652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99" name="Isosceles Triangle 398"/>
              <p:cNvSpPr/>
              <p:nvPr/>
            </p:nvSpPr>
            <p:spPr>
              <a:xfrm rot="10565157" flipH="1">
                <a:off x="2953280" y="7031687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2" name="Isosceles Triangle 401"/>
              <p:cNvSpPr/>
              <p:nvPr/>
            </p:nvSpPr>
            <p:spPr>
              <a:xfrm rot="10565157" flipH="1">
                <a:off x="5477061" y="7029850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2" name="Group 221"/>
            <p:cNvGrpSpPr/>
            <p:nvPr/>
          </p:nvGrpSpPr>
          <p:grpSpPr>
            <a:xfrm>
              <a:off x="1715244" y="7647982"/>
              <a:ext cx="3958693" cy="516363"/>
              <a:chOff x="1715244" y="7928354"/>
              <a:chExt cx="3958693" cy="516363"/>
            </a:xfrm>
          </p:grpSpPr>
          <p:cxnSp>
            <p:nvCxnSpPr>
              <p:cNvPr id="506" name="Straight Connector 505"/>
              <p:cNvCxnSpPr/>
              <p:nvPr/>
            </p:nvCxnSpPr>
            <p:spPr>
              <a:xfrm flipH="1">
                <a:off x="2904929" y="8391846"/>
                <a:ext cx="2728849" cy="565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7" name="Straight Connector 506"/>
              <p:cNvCxnSpPr/>
              <p:nvPr/>
            </p:nvCxnSpPr>
            <p:spPr>
              <a:xfrm flipH="1">
                <a:off x="1717207" y="8396214"/>
                <a:ext cx="2728849" cy="565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08" name="Group 62"/>
              <p:cNvGrpSpPr/>
              <p:nvPr/>
            </p:nvGrpSpPr>
            <p:grpSpPr>
              <a:xfrm>
                <a:off x="2677340" y="8150086"/>
                <a:ext cx="157870" cy="246824"/>
                <a:chOff x="4493271" y="3463440"/>
                <a:chExt cx="157870" cy="246824"/>
              </a:xfrm>
            </p:grpSpPr>
            <p:sp>
              <p:nvSpPr>
                <p:cNvPr id="543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4493271" y="3463440"/>
                  <a:ext cx="157870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4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570929" y="3588983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09" name="Pentagon 508"/>
              <p:cNvSpPr/>
              <p:nvPr/>
            </p:nvSpPr>
            <p:spPr>
              <a:xfrm flipH="1">
                <a:off x="3107295" y="8356957"/>
                <a:ext cx="328471" cy="86097"/>
              </a:xfrm>
              <a:prstGeom prst="homePlate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0" name="Pentagon 509"/>
              <p:cNvSpPr/>
              <p:nvPr/>
            </p:nvSpPr>
            <p:spPr>
              <a:xfrm flipH="1">
                <a:off x="3519843" y="8356479"/>
                <a:ext cx="426434" cy="86097"/>
              </a:xfrm>
              <a:prstGeom prst="homePlate">
                <a:avLst>
                  <a:gd name="adj" fmla="val 72996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1" name="Pentagon 510"/>
              <p:cNvSpPr/>
              <p:nvPr/>
            </p:nvSpPr>
            <p:spPr>
              <a:xfrm>
                <a:off x="2755853" y="8357361"/>
                <a:ext cx="207911" cy="86097"/>
              </a:xfrm>
              <a:prstGeom prst="homePlate">
                <a:avLst/>
              </a:prstGeom>
              <a:solidFill>
                <a:srgbClr val="66FF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2" name="Pentagon 511"/>
              <p:cNvSpPr/>
              <p:nvPr/>
            </p:nvSpPr>
            <p:spPr>
              <a:xfrm flipH="1">
                <a:off x="2332700" y="8358620"/>
                <a:ext cx="426434" cy="86097"/>
              </a:xfrm>
              <a:prstGeom prst="homePlate">
                <a:avLst>
                  <a:gd name="adj" fmla="val 72996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513" name="Group 62"/>
              <p:cNvGrpSpPr/>
              <p:nvPr/>
            </p:nvGrpSpPr>
            <p:grpSpPr>
              <a:xfrm>
                <a:off x="1765757" y="8151172"/>
                <a:ext cx="157870" cy="246824"/>
                <a:chOff x="4493271" y="3463440"/>
                <a:chExt cx="157870" cy="246824"/>
              </a:xfrm>
            </p:grpSpPr>
            <p:sp>
              <p:nvSpPr>
                <p:cNvPr id="541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4493271" y="3463440"/>
                  <a:ext cx="157870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2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570929" y="3588983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19" name="Pentagon 518"/>
              <p:cNvSpPr/>
              <p:nvPr/>
            </p:nvSpPr>
            <p:spPr>
              <a:xfrm>
                <a:off x="5227527" y="8353140"/>
                <a:ext cx="165976" cy="86097"/>
              </a:xfrm>
              <a:prstGeom prst="homePlate">
                <a:avLst>
                  <a:gd name="adj" fmla="val 72996"/>
                </a:avLst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520" name="Group 61"/>
              <p:cNvGrpSpPr/>
              <p:nvPr/>
            </p:nvGrpSpPr>
            <p:grpSpPr>
              <a:xfrm>
                <a:off x="5471204" y="8148288"/>
                <a:ext cx="157870" cy="246824"/>
                <a:chOff x="4493271" y="3463440"/>
                <a:chExt cx="157870" cy="246824"/>
              </a:xfrm>
            </p:grpSpPr>
            <p:sp>
              <p:nvSpPr>
                <p:cNvPr id="536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4493271" y="3463440"/>
                  <a:ext cx="157870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7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570929" y="3588983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521" name="Group 62"/>
              <p:cNvGrpSpPr/>
              <p:nvPr/>
            </p:nvGrpSpPr>
            <p:grpSpPr>
              <a:xfrm>
                <a:off x="3865062" y="8148984"/>
                <a:ext cx="157870" cy="246824"/>
                <a:chOff x="4493271" y="3463440"/>
                <a:chExt cx="157870" cy="246824"/>
              </a:xfrm>
            </p:grpSpPr>
            <p:sp>
              <p:nvSpPr>
                <p:cNvPr id="534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4493271" y="3463440"/>
                  <a:ext cx="157870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5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570929" y="3588983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522" name="Group 269"/>
              <p:cNvGrpSpPr/>
              <p:nvPr/>
            </p:nvGrpSpPr>
            <p:grpSpPr>
              <a:xfrm>
                <a:off x="3943575" y="8149683"/>
                <a:ext cx="1257413" cy="292673"/>
                <a:chOff x="1381018" y="5037083"/>
                <a:chExt cx="1257413" cy="292673"/>
              </a:xfrm>
            </p:grpSpPr>
            <p:sp>
              <p:nvSpPr>
                <p:cNvPr id="529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2561854" y="5152948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0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2488352" y="5037083"/>
                  <a:ext cx="150079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1" name="Pentagon 530"/>
                <p:cNvSpPr/>
                <p:nvPr/>
              </p:nvSpPr>
              <p:spPr>
                <a:xfrm flipH="1">
                  <a:off x="1732460" y="5243255"/>
                  <a:ext cx="328471" cy="86097"/>
                </a:xfrm>
                <a:prstGeom prst="homePlate">
                  <a:avLst/>
                </a:prstGeom>
                <a:solidFill>
                  <a:srgbClr val="CC99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2" name="Pentagon 531"/>
                <p:cNvSpPr/>
                <p:nvPr/>
              </p:nvSpPr>
              <p:spPr>
                <a:xfrm flipH="1">
                  <a:off x="2145008" y="5242777"/>
                  <a:ext cx="426434" cy="86097"/>
                </a:xfrm>
                <a:prstGeom prst="homePlate">
                  <a:avLst>
                    <a:gd name="adj" fmla="val 72996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3" name="Pentagon 532"/>
                <p:cNvSpPr/>
                <p:nvPr/>
              </p:nvSpPr>
              <p:spPr>
                <a:xfrm>
                  <a:off x="1381018" y="5243659"/>
                  <a:ext cx="207911" cy="86097"/>
                </a:xfrm>
                <a:prstGeom prst="homePlate">
                  <a:avLst/>
                </a:prstGeom>
                <a:solidFill>
                  <a:srgbClr val="66FF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710" name="TextBox 709"/>
              <p:cNvSpPr txBox="1"/>
              <p:nvPr/>
            </p:nvSpPr>
            <p:spPr>
              <a:xfrm>
                <a:off x="3819154" y="7930342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c</a:t>
                </a:r>
              </a:p>
            </p:txBody>
          </p:sp>
          <p:sp>
            <p:nvSpPr>
              <p:cNvPr id="711" name="TextBox 710"/>
              <p:cNvSpPr txBox="1"/>
              <p:nvPr/>
            </p:nvSpPr>
            <p:spPr>
              <a:xfrm>
                <a:off x="4992857" y="7933511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b</a:t>
                </a:r>
              </a:p>
            </p:txBody>
          </p:sp>
          <p:sp>
            <p:nvSpPr>
              <p:cNvPr id="712" name="TextBox 711"/>
              <p:cNvSpPr txBox="1"/>
              <p:nvPr/>
            </p:nvSpPr>
            <p:spPr>
              <a:xfrm>
                <a:off x="5418739" y="7932428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a</a:t>
                </a:r>
              </a:p>
            </p:txBody>
          </p:sp>
          <p:sp>
            <p:nvSpPr>
              <p:cNvPr id="713" name="TextBox 712"/>
              <p:cNvSpPr txBox="1"/>
              <p:nvPr/>
            </p:nvSpPr>
            <p:spPr>
              <a:xfrm>
                <a:off x="2641442" y="7928354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c</a:t>
                </a:r>
              </a:p>
            </p:txBody>
          </p:sp>
          <p:sp>
            <p:nvSpPr>
              <p:cNvPr id="714" name="TextBox 713"/>
              <p:cNvSpPr txBox="1"/>
              <p:nvPr/>
            </p:nvSpPr>
            <p:spPr>
              <a:xfrm>
                <a:off x="1715244" y="7934300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d</a:t>
                </a:r>
              </a:p>
            </p:txBody>
          </p:sp>
          <p:sp>
            <p:nvSpPr>
              <p:cNvPr id="405" name="Isosceles Triangle 404"/>
              <p:cNvSpPr/>
              <p:nvPr/>
            </p:nvSpPr>
            <p:spPr>
              <a:xfrm rot="10565157" flipH="1">
                <a:off x="1767131" y="8150203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8" name="Isosceles Triangle 407"/>
              <p:cNvSpPr/>
              <p:nvPr/>
            </p:nvSpPr>
            <p:spPr>
              <a:xfrm rot="10565157" flipH="1">
                <a:off x="5050159" y="8150204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8" name="Isosceles Triangle 417"/>
              <p:cNvSpPr/>
              <p:nvPr/>
            </p:nvSpPr>
            <p:spPr>
              <a:xfrm rot="10565157" flipH="1">
                <a:off x="5474308" y="8150202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21" name="Group 420"/>
              <p:cNvGrpSpPr/>
              <p:nvPr/>
            </p:nvGrpSpPr>
            <p:grpSpPr>
              <a:xfrm>
                <a:off x="2678776" y="8150204"/>
                <a:ext cx="154860" cy="57627"/>
                <a:chOff x="5116389" y="1854660"/>
                <a:chExt cx="154860" cy="57627"/>
              </a:xfrm>
            </p:grpSpPr>
            <p:sp>
              <p:nvSpPr>
                <p:cNvPr id="422" name="Isosceles Triangle 421"/>
                <p:cNvSpPr/>
                <p:nvPr/>
              </p:nvSpPr>
              <p:spPr>
                <a:xfrm rot="10956382">
                  <a:off x="5198097" y="1855760"/>
                  <a:ext cx="73152" cy="5652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3" name="Isosceles Triangle 422"/>
                <p:cNvSpPr/>
                <p:nvPr/>
              </p:nvSpPr>
              <p:spPr>
                <a:xfrm rot="10565157" flipH="1">
                  <a:off x="5116389" y="1854660"/>
                  <a:ext cx="73152" cy="5652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24" name="Group 423"/>
              <p:cNvGrpSpPr/>
              <p:nvPr/>
            </p:nvGrpSpPr>
            <p:grpSpPr>
              <a:xfrm>
                <a:off x="3865844" y="8152959"/>
                <a:ext cx="154860" cy="57627"/>
                <a:chOff x="5116389" y="1854660"/>
                <a:chExt cx="154860" cy="57627"/>
              </a:xfrm>
            </p:grpSpPr>
            <p:sp>
              <p:nvSpPr>
                <p:cNvPr id="425" name="Isosceles Triangle 424"/>
                <p:cNvSpPr/>
                <p:nvPr/>
              </p:nvSpPr>
              <p:spPr>
                <a:xfrm rot="10956382">
                  <a:off x="5198097" y="1855760"/>
                  <a:ext cx="73152" cy="5652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6" name="Isosceles Triangle 425"/>
                <p:cNvSpPr/>
                <p:nvPr/>
              </p:nvSpPr>
              <p:spPr>
                <a:xfrm rot="10565157" flipH="1">
                  <a:off x="5116389" y="1854660"/>
                  <a:ext cx="73152" cy="5652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" name="Group 7"/>
            <p:cNvGrpSpPr/>
            <p:nvPr/>
          </p:nvGrpSpPr>
          <p:grpSpPr>
            <a:xfrm>
              <a:off x="1494164" y="4581673"/>
              <a:ext cx="4435424" cy="1079119"/>
              <a:chOff x="1275796" y="4857157"/>
              <a:chExt cx="4435424" cy="1079119"/>
            </a:xfrm>
          </p:grpSpPr>
          <p:sp>
            <p:nvSpPr>
              <p:cNvPr id="271" name="Isosceles Triangle 270"/>
              <p:cNvSpPr/>
              <p:nvPr/>
            </p:nvSpPr>
            <p:spPr>
              <a:xfrm flipV="1">
                <a:off x="1393656" y="5337552"/>
                <a:ext cx="2520547" cy="598724"/>
              </a:xfrm>
              <a:prstGeom prst="triangl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45" name="Straight Connector 144"/>
              <p:cNvCxnSpPr>
                <a:stCxn id="271" idx="4"/>
              </p:cNvCxnSpPr>
              <p:nvPr/>
            </p:nvCxnSpPr>
            <p:spPr>
              <a:xfrm flipH="1">
                <a:off x="1393657" y="5337552"/>
                <a:ext cx="2520546" cy="90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6" name="Pentagon 145"/>
              <p:cNvSpPr/>
              <p:nvPr/>
            </p:nvSpPr>
            <p:spPr>
              <a:xfrm>
                <a:off x="3590988" y="5286686"/>
                <a:ext cx="165976" cy="86097"/>
              </a:xfrm>
              <a:prstGeom prst="homePlate">
                <a:avLst>
                  <a:gd name="adj" fmla="val 72996"/>
                </a:avLst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47" name="Group 61"/>
              <p:cNvGrpSpPr/>
              <p:nvPr/>
            </p:nvGrpSpPr>
            <p:grpSpPr>
              <a:xfrm>
                <a:off x="3834665" y="5081834"/>
                <a:ext cx="157870" cy="246824"/>
                <a:chOff x="4493271" y="3463440"/>
                <a:chExt cx="157870" cy="246824"/>
              </a:xfrm>
            </p:grpSpPr>
            <p:sp>
              <p:nvSpPr>
                <p:cNvPr id="186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4493271" y="3463440"/>
                  <a:ext cx="157870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7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570929" y="3588983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48" name="Group 62"/>
              <p:cNvGrpSpPr/>
              <p:nvPr/>
            </p:nvGrpSpPr>
            <p:grpSpPr>
              <a:xfrm>
                <a:off x="2228523" y="5082530"/>
                <a:ext cx="157870" cy="246824"/>
                <a:chOff x="4493271" y="3463440"/>
                <a:chExt cx="157870" cy="246824"/>
              </a:xfrm>
            </p:grpSpPr>
            <p:sp>
              <p:nvSpPr>
                <p:cNvPr id="184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4493271" y="3463440"/>
                  <a:ext cx="157870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5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570929" y="3588983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49" name="Group 269"/>
              <p:cNvGrpSpPr/>
              <p:nvPr/>
            </p:nvGrpSpPr>
            <p:grpSpPr>
              <a:xfrm>
                <a:off x="2307036" y="5083229"/>
                <a:ext cx="1257413" cy="292673"/>
                <a:chOff x="1381018" y="5037083"/>
                <a:chExt cx="1257413" cy="292673"/>
              </a:xfrm>
            </p:grpSpPr>
            <p:sp>
              <p:nvSpPr>
                <p:cNvPr id="177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2561854" y="5152948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8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2488352" y="5037083"/>
                  <a:ext cx="150079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0" name="Pentagon 179"/>
                <p:cNvSpPr/>
                <p:nvPr/>
              </p:nvSpPr>
              <p:spPr>
                <a:xfrm flipH="1">
                  <a:off x="1732460" y="5243255"/>
                  <a:ext cx="328471" cy="86097"/>
                </a:xfrm>
                <a:prstGeom prst="homePlate">
                  <a:avLst/>
                </a:prstGeom>
                <a:solidFill>
                  <a:srgbClr val="CC99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1" name="Pentagon 180"/>
                <p:cNvSpPr/>
                <p:nvPr/>
              </p:nvSpPr>
              <p:spPr>
                <a:xfrm flipH="1">
                  <a:off x="2145008" y="5242777"/>
                  <a:ext cx="426434" cy="86097"/>
                </a:xfrm>
                <a:prstGeom prst="homePlate">
                  <a:avLst>
                    <a:gd name="adj" fmla="val 72996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3" name="Pentagon 182"/>
                <p:cNvSpPr/>
                <p:nvPr/>
              </p:nvSpPr>
              <p:spPr>
                <a:xfrm>
                  <a:off x="1381018" y="5243659"/>
                  <a:ext cx="207911" cy="86097"/>
                </a:xfrm>
                <a:prstGeom prst="homePlate">
                  <a:avLst/>
                </a:prstGeom>
                <a:solidFill>
                  <a:srgbClr val="66FF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50" name="Pentagon 149"/>
              <p:cNvSpPr/>
              <p:nvPr/>
            </p:nvSpPr>
            <p:spPr>
              <a:xfrm flipH="1">
                <a:off x="1883883" y="5287347"/>
                <a:ext cx="426434" cy="86097"/>
              </a:xfrm>
              <a:prstGeom prst="homePlate">
                <a:avLst>
                  <a:gd name="adj" fmla="val 72996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51" name="Group 62"/>
              <p:cNvGrpSpPr/>
              <p:nvPr/>
            </p:nvGrpSpPr>
            <p:grpSpPr>
              <a:xfrm>
                <a:off x="1316940" y="5083616"/>
                <a:ext cx="157870" cy="246824"/>
                <a:chOff x="4493271" y="3463440"/>
                <a:chExt cx="157870" cy="246824"/>
              </a:xfrm>
            </p:grpSpPr>
            <p:sp>
              <p:nvSpPr>
                <p:cNvPr id="175" name="AutoShape 48"/>
                <p:cNvSpPr>
                  <a:spLocks noChangeArrowheads="1"/>
                </p:cNvSpPr>
                <p:nvPr/>
              </p:nvSpPr>
              <p:spPr bwMode="auto">
                <a:xfrm flipH="1" flipV="1">
                  <a:off x="4493271" y="3463440"/>
                  <a:ext cx="157870" cy="12567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6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570929" y="3588983"/>
                  <a:ext cx="0" cy="121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0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702" name="TextBox 701"/>
              <p:cNvSpPr txBox="1"/>
              <p:nvPr/>
            </p:nvSpPr>
            <p:spPr>
              <a:xfrm>
                <a:off x="2195768" y="4863945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c</a:t>
                </a:r>
              </a:p>
            </p:txBody>
          </p:sp>
          <p:sp>
            <p:nvSpPr>
              <p:cNvPr id="707" name="TextBox 706"/>
              <p:cNvSpPr txBox="1"/>
              <p:nvPr/>
            </p:nvSpPr>
            <p:spPr>
              <a:xfrm>
                <a:off x="1275796" y="4861009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d</a:t>
                </a:r>
              </a:p>
            </p:txBody>
          </p:sp>
          <p:sp>
            <p:nvSpPr>
              <p:cNvPr id="708" name="TextBox 707"/>
              <p:cNvSpPr txBox="1"/>
              <p:nvPr/>
            </p:nvSpPr>
            <p:spPr>
              <a:xfrm>
                <a:off x="3381765" y="4858240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b</a:t>
                </a:r>
              </a:p>
            </p:txBody>
          </p:sp>
          <p:sp>
            <p:nvSpPr>
              <p:cNvPr id="709" name="TextBox 708"/>
              <p:cNvSpPr txBox="1"/>
              <p:nvPr/>
            </p:nvSpPr>
            <p:spPr>
              <a:xfrm>
                <a:off x="3807647" y="4857157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a</a:t>
                </a:r>
              </a:p>
            </p:txBody>
          </p:sp>
          <p:sp>
            <p:nvSpPr>
              <p:cNvPr id="335" name="Isosceles Triangle 334"/>
              <p:cNvSpPr/>
              <p:nvPr/>
            </p:nvSpPr>
            <p:spPr>
              <a:xfrm rot="10565157" flipH="1">
                <a:off x="3413700" y="5082959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8" name="Isosceles Triangle 337"/>
              <p:cNvSpPr/>
              <p:nvPr/>
            </p:nvSpPr>
            <p:spPr>
              <a:xfrm rot="10565157" flipH="1">
                <a:off x="3836013" y="5083875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55" name="Group 354"/>
              <p:cNvGrpSpPr/>
              <p:nvPr/>
            </p:nvGrpSpPr>
            <p:grpSpPr>
              <a:xfrm>
                <a:off x="2229386" y="5085712"/>
                <a:ext cx="154860" cy="57627"/>
                <a:chOff x="5116389" y="1854660"/>
                <a:chExt cx="154860" cy="57627"/>
              </a:xfrm>
            </p:grpSpPr>
            <p:sp>
              <p:nvSpPr>
                <p:cNvPr id="357" name="Isosceles Triangle 356"/>
                <p:cNvSpPr/>
                <p:nvPr/>
              </p:nvSpPr>
              <p:spPr>
                <a:xfrm rot="10956382">
                  <a:off x="5198097" y="1855760"/>
                  <a:ext cx="73152" cy="5652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8" name="Isosceles Triangle 357"/>
                <p:cNvSpPr/>
                <p:nvPr/>
              </p:nvSpPr>
              <p:spPr>
                <a:xfrm rot="10565157" flipH="1">
                  <a:off x="5116389" y="1854660"/>
                  <a:ext cx="73152" cy="5652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64" name="Isosceles Triangle 363"/>
              <p:cNvSpPr/>
              <p:nvPr/>
            </p:nvSpPr>
            <p:spPr>
              <a:xfrm rot="10565157" flipH="1">
                <a:off x="1318660" y="5086631"/>
                <a:ext cx="73152" cy="5652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3" name="Straight Connector 272"/>
              <p:cNvCxnSpPr/>
              <p:nvPr/>
            </p:nvCxnSpPr>
            <p:spPr>
              <a:xfrm flipH="1" flipV="1">
                <a:off x="1371011" y="5916809"/>
                <a:ext cx="4340209" cy="118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8" name="TextBox 287"/>
            <p:cNvSpPr txBox="1"/>
            <p:nvPr/>
          </p:nvSpPr>
          <p:spPr>
            <a:xfrm>
              <a:off x="2657662" y="5662293"/>
              <a:ext cx="3706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 err="1">
                  <a:latin typeface="Arial" pitchFamily="34" charset="0"/>
                  <a:cs typeface="Arial" pitchFamily="34" charset="0"/>
                </a:rPr>
                <a:t>Wc</a:t>
              </a:r>
              <a:endParaRPr lang="en-US" sz="10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" name="Rectangle 288"/>
            <p:cNvSpPr/>
            <p:nvPr/>
          </p:nvSpPr>
          <p:spPr>
            <a:xfrm>
              <a:off x="1334087" y="7413242"/>
              <a:ext cx="5078437" cy="95605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0" name="TextBox 289"/>
            <p:cNvSpPr txBox="1"/>
            <p:nvPr/>
          </p:nvSpPr>
          <p:spPr>
            <a:xfrm>
              <a:off x="1748506" y="7424193"/>
              <a:ext cx="17411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itchFamily="34" charset="0"/>
                  <a:cs typeface="Arial" pitchFamily="34" charset="0"/>
                </a:rPr>
                <a:t>f )  </a:t>
              </a:r>
              <a:r>
                <a:rPr lang="en-US" sz="1000" b="1" i="1" dirty="0" err="1">
                  <a:latin typeface="Arial" pitchFamily="34" charset="0"/>
                  <a:cs typeface="Arial" pitchFamily="34" charset="0"/>
                </a:rPr>
                <a:t>Wc</a:t>
              </a:r>
              <a:r>
                <a:rPr lang="en-US" sz="1000" b="1" dirty="0">
                  <a:latin typeface="Arial" pitchFamily="34" charset="0"/>
                  <a:cs typeface="Arial" pitchFamily="34" charset="0"/>
                </a:rPr>
                <a:t>: Current structure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541634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9"/>
          <p:cNvSpPr txBox="1">
            <a:spLocks noChangeArrowheads="1"/>
          </p:cNvSpPr>
          <p:nvPr/>
        </p:nvSpPr>
        <p:spPr bwMode="auto">
          <a:xfrm>
            <a:off x="762000" y="7987012"/>
            <a:ext cx="61087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Figure S5. Distribution of the </a:t>
            </a:r>
            <a:r>
              <a:rPr lang="en-US" sz="1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haplotype in selected inbred lines.</a:t>
            </a:r>
            <a:r>
              <a:rPr lang="en-US" sz="1000" b="1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). Southern analysis of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EcoRI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digested genomic DNA with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Ccd1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cDNA (csu453) as a probe. The multiple copies of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Ccd1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appeared in a strong band (arrow) at the predicted size of 6.5kb.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). Information of the inbred lines used in the Southern analysis. </a:t>
            </a:r>
          </a:p>
        </p:txBody>
      </p:sp>
      <p:sp>
        <p:nvSpPr>
          <p:cNvPr id="6" name="Text Box 45"/>
          <p:cNvSpPr txBox="1">
            <a:spLocks noChangeArrowheads="1"/>
          </p:cNvSpPr>
          <p:nvPr/>
        </p:nvSpPr>
        <p:spPr bwMode="auto">
          <a:xfrm>
            <a:off x="538817" y="1018048"/>
            <a:ext cx="3209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962362" y="1089487"/>
            <a:ext cx="5444224" cy="1656396"/>
            <a:chOff x="784562" y="1089487"/>
            <a:chExt cx="5444224" cy="1656396"/>
          </a:xfrm>
        </p:grpSpPr>
        <p:pic>
          <p:nvPicPr>
            <p:cNvPr id="3" name="Picture 5" descr="White Inbred-RI-csu453-060315"/>
            <p:cNvPicPr>
              <a:picLocks noChangeAspect="1" noChangeArrowheads="1"/>
            </p:cNvPicPr>
            <p:nvPr/>
          </p:nvPicPr>
          <p:blipFill>
            <a:blip r:embed="rId2" cstate="print"/>
            <a:srcRect t="10301" b="39789"/>
            <a:stretch>
              <a:fillRect/>
            </a:stretch>
          </p:blipFill>
          <p:spPr bwMode="auto">
            <a:xfrm>
              <a:off x="784562" y="1267603"/>
              <a:ext cx="5227955" cy="1478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up 43"/>
            <p:cNvGrpSpPr>
              <a:grpSpLocks/>
            </p:cNvGrpSpPr>
            <p:nvPr/>
          </p:nvGrpSpPr>
          <p:grpSpPr bwMode="auto">
            <a:xfrm>
              <a:off x="827904" y="1089487"/>
              <a:ext cx="5076347" cy="178116"/>
              <a:chOff x="378" y="869"/>
              <a:chExt cx="3122" cy="98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378" y="870"/>
                <a:ext cx="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1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482" y="870"/>
                <a:ext cx="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2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Rectangle 9"/>
              <p:cNvSpPr>
                <a:spLocks noChangeArrowheads="1"/>
              </p:cNvSpPr>
              <p:nvPr/>
            </p:nvSpPr>
            <p:spPr bwMode="auto">
              <a:xfrm>
                <a:off x="586" y="870"/>
                <a:ext cx="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3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690" y="870"/>
                <a:ext cx="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4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Rectangle 11"/>
              <p:cNvSpPr>
                <a:spLocks noChangeArrowheads="1"/>
              </p:cNvSpPr>
              <p:nvPr/>
            </p:nvSpPr>
            <p:spPr bwMode="auto">
              <a:xfrm>
                <a:off x="783" y="870"/>
                <a:ext cx="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5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Rectangle 12"/>
              <p:cNvSpPr>
                <a:spLocks noChangeArrowheads="1"/>
              </p:cNvSpPr>
              <p:nvPr/>
            </p:nvSpPr>
            <p:spPr bwMode="auto">
              <a:xfrm>
                <a:off x="886" y="870"/>
                <a:ext cx="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6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Rectangle 13"/>
              <p:cNvSpPr>
                <a:spLocks noChangeArrowheads="1"/>
              </p:cNvSpPr>
              <p:nvPr/>
            </p:nvSpPr>
            <p:spPr bwMode="auto">
              <a:xfrm>
                <a:off x="977" y="870"/>
                <a:ext cx="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7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Rectangle 14"/>
              <p:cNvSpPr>
                <a:spLocks noChangeArrowheads="1"/>
              </p:cNvSpPr>
              <p:nvPr/>
            </p:nvSpPr>
            <p:spPr bwMode="auto">
              <a:xfrm>
                <a:off x="1075" y="870"/>
                <a:ext cx="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8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Rectangle 15"/>
              <p:cNvSpPr>
                <a:spLocks noChangeArrowheads="1"/>
              </p:cNvSpPr>
              <p:nvPr/>
            </p:nvSpPr>
            <p:spPr bwMode="auto">
              <a:xfrm>
                <a:off x="1179" y="870"/>
                <a:ext cx="31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9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Rectangle 16"/>
              <p:cNvSpPr>
                <a:spLocks noChangeArrowheads="1"/>
              </p:cNvSpPr>
              <p:nvPr/>
            </p:nvSpPr>
            <p:spPr bwMode="auto">
              <a:xfrm>
                <a:off x="1245" y="870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10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" name="Rectangle 17"/>
              <p:cNvSpPr>
                <a:spLocks noChangeArrowheads="1"/>
              </p:cNvSpPr>
              <p:nvPr/>
            </p:nvSpPr>
            <p:spPr bwMode="auto">
              <a:xfrm>
                <a:off x="1349" y="870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11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Rectangle 18"/>
              <p:cNvSpPr>
                <a:spLocks noChangeArrowheads="1"/>
              </p:cNvSpPr>
              <p:nvPr/>
            </p:nvSpPr>
            <p:spPr bwMode="auto">
              <a:xfrm>
                <a:off x="1453" y="870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12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Rectangle 19"/>
              <p:cNvSpPr>
                <a:spLocks noChangeArrowheads="1"/>
              </p:cNvSpPr>
              <p:nvPr/>
            </p:nvSpPr>
            <p:spPr bwMode="auto">
              <a:xfrm>
                <a:off x="1550" y="870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13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Rectangle 20"/>
              <p:cNvSpPr>
                <a:spLocks noChangeArrowheads="1"/>
              </p:cNvSpPr>
              <p:nvPr/>
            </p:nvSpPr>
            <p:spPr bwMode="auto">
              <a:xfrm>
                <a:off x="1655" y="870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14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Rectangle 21"/>
              <p:cNvSpPr>
                <a:spLocks noChangeArrowheads="1"/>
              </p:cNvSpPr>
              <p:nvPr/>
            </p:nvSpPr>
            <p:spPr bwMode="auto">
              <a:xfrm>
                <a:off x="1759" y="870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15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Rectangle 22"/>
              <p:cNvSpPr>
                <a:spLocks noChangeArrowheads="1"/>
              </p:cNvSpPr>
              <p:nvPr/>
            </p:nvSpPr>
            <p:spPr bwMode="auto">
              <a:xfrm>
                <a:off x="1863" y="870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16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Rectangle 23"/>
              <p:cNvSpPr>
                <a:spLocks noChangeArrowheads="1"/>
              </p:cNvSpPr>
              <p:nvPr/>
            </p:nvSpPr>
            <p:spPr bwMode="auto">
              <a:xfrm>
                <a:off x="1966" y="870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17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Rectangle 24"/>
              <p:cNvSpPr>
                <a:spLocks noChangeArrowheads="1"/>
              </p:cNvSpPr>
              <p:nvPr/>
            </p:nvSpPr>
            <p:spPr bwMode="auto">
              <a:xfrm>
                <a:off x="2070" y="870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18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Rectangle 25"/>
              <p:cNvSpPr>
                <a:spLocks noChangeArrowheads="1"/>
              </p:cNvSpPr>
              <p:nvPr/>
            </p:nvSpPr>
            <p:spPr bwMode="auto">
              <a:xfrm>
                <a:off x="2175" y="870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19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Rectangle 26"/>
              <p:cNvSpPr>
                <a:spLocks noChangeArrowheads="1"/>
              </p:cNvSpPr>
              <p:nvPr/>
            </p:nvSpPr>
            <p:spPr bwMode="auto">
              <a:xfrm>
                <a:off x="2278" y="870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20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Rectangle 27"/>
              <p:cNvSpPr>
                <a:spLocks noChangeArrowheads="1"/>
              </p:cNvSpPr>
              <p:nvPr/>
            </p:nvSpPr>
            <p:spPr bwMode="auto">
              <a:xfrm>
                <a:off x="2382" y="870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21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Rectangle 28"/>
              <p:cNvSpPr>
                <a:spLocks noChangeArrowheads="1"/>
              </p:cNvSpPr>
              <p:nvPr/>
            </p:nvSpPr>
            <p:spPr bwMode="auto">
              <a:xfrm>
                <a:off x="2486" y="870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22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2580" y="869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23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2684" y="869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24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2788" y="869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25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2892" y="869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26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Rectangle 34"/>
              <p:cNvSpPr>
                <a:spLocks noChangeArrowheads="1"/>
              </p:cNvSpPr>
              <p:nvPr/>
            </p:nvSpPr>
            <p:spPr bwMode="auto">
              <a:xfrm>
                <a:off x="2996" y="869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27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Rectangle 35"/>
              <p:cNvSpPr>
                <a:spLocks noChangeArrowheads="1"/>
              </p:cNvSpPr>
              <p:nvPr/>
            </p:nvSpPr>
            <p:spPr bwMode="auto">
              <a:xfrm>
                <a:off x="3099" y="869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28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Rectangle 36"/>
              <p:cNvSpPr>
                <a:spLocks noChangeArrowheads="1"/>
              </p:cNvSpPr>
              <p:nvPr/>
            </p:nvSpPr>
            <p:spPr bwMode="auto">
              <a:xfrm>
                <a:off x="3203" y="869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29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Rectangle 37"/>
              <p:cNvSpPr>
                <a:spLocks noChangeArrowheads="1"/>
              </p:cNvSpPr>
              <p:nvPr/>
            </p:nvSpPr>
            <p:spPr bwMode="auto">
              <a:xfrm>
                <a:off x="3307" y="869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30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Rectangle 38"/>
              <p:cNvSpPr>
                <a:spLocks noChangeArrowheads="1"/>
              </p:cNvSpPr>
              <p:nvPr/>
            </p:nvSpPr>
            <p:spPr bwMode="auto">
              <a:xfrm>
                <a:off x="3411" y="869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Arial" panose="020B0604020202020204" pitchFamily="34" charset="0"/>
                    <a:cs typeface="Arial" pitchFamily="34" charset="0"/>
                  </a:rPr>
                  <a:t>31</a:t>
                </a: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8" name="Line 47"/>
            <p:cNvSpPr>
              <a:spLocks noChangeShapeType="1"/>
            </p:cNvSpPr>
            <p:nvPr/>
          </p:nvSpPr>
          <p:spPr bwMode="auto">
            <a:xfrm flipH="1">
              <a:off x="5985846" y="2141316"/>
              <a:ext cx="242940" cy="25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767298" y="2884421"/>
            <a:ext cx="6731962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Lane		Genotype	Grain color		Accession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  Country Gentleman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all white		NSL5613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  Puebla 27 Blanco, Mexico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seg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3:1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white:yellow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PI628480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  CML247, Mexico		all white		PI595541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  Mo24W	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all white		PI587144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  Ky228	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all white		PI587136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6  H105W			all white		PI587127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7  Huancavelica 147, Peru		all white		PI571793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  Mo15W			all white		PI558518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9  Tzi8, Nigeria	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all white		PI506246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  Cuzco 9, Lima Peru		all pale yellow		PI503671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11  Puebla 42, Mexico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seg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3:1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white:yellow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PI488974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12  Chile 301, Santiago, Chili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all white		PI485410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13  Lima 19, Peru	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seg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3:1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white:yellow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PI485353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14  Aguascalientes 8, Mexico		all white		PI484401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15  Jalisco 43, Mexico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seg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3:1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white:yellow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PI483560</a:t>
            </a:r>
          </a:p>
          <a:p>
            <a:pPr marL="228600" indent="-228600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16  Santander S 356, Columbia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all white		PI445401</a:t>
            </a:r>
          </a:p>
          <a:p>
            <a:pPr marL="228600" indent="-228600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17  Puebla 32, Mexico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all yellow-brown		PI484595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18 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Boyaca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462	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all white		PI444165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19  White Midget, US		all white		NSL5631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20  NC336	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all white		Ames 27164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21  NC33			all white		Ames 27139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22  I29			all white 		Ames 27115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23  CML218			all white		Ames 27086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24  CML91			all white 		Ames 27079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25  CML10, Mexico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all white		Ames 27072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26  K55, US	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all white		Ames 22754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27  Mexico 37	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all white 		Ames 19558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28  Guanajuato 36, Mexico		all white		Ames 19481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29  Guerrero 3, Mexico		all white		Ames 19467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30  White Dent OP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all white		Ames 04836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31  Hays White, WI, US	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all white		Ames 01829</a:t>
            </a:r>
          </a:p>
        </p:txBody>
      </p:sp>
      <p:sp>
        <p:nvSpPr>
          <p:cNvPr id="7" name="Text Box 46"/>
          <p:cNvSpPr txBox="1">
            <a:spLocks noChangeArrowheads="1"/>
          </p:cNvSpPr>
          <p:nvPr/>
        </p:nvSpPr>
        <p:spPr bwMode="auto">
          <a:xfrm>
            <a:off x="548660" y="2798588"/>
            <a:ext cx="3305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S:\kochlab\Individual people's stuff\Jono\Individual Projects\White cap\new genotype 11-21-16\picks\last photo shoot picks\IMG_9445 starred.JPG"/>
          <p:cNvPicPr>
            <a:picLocks noChangeAspect="1" noChangeArrowheads="1"/>
          </p:cNvPicPr>
          <p:nvPr/>
        </p:nvPicPr>
        <p:blipFill>
          <a:blip r:embed="rId2" cstate="print"/>
          <a:srcRect l="30098" t="32919" r="28726" b="30479"/>
          <a:stretch>
            <a:fillRect/>
          </a:stretch>
        </p:blipFill>
        <p:spPr bwMode="auto">
          <a:xfrm>
            <a:off x="2319607" y="1351147"/>
            <a:ext cx="3027094" cy="201806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4125" y="3604260"/>
            <a:ext cx="53341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Figure S6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.  </a:t>
            </a:r>
            <a:r>
              <a:rPr lang="en-US" sz="1000" b="1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 enhances the white-endosperm phenotype of </a:t>
            </a:r>
            <a:r>
              <a:rPr lang="en-US" sz="1000" b="1" i="1" dirty="0">
                <a:latin typeface="Arial" pitchFamily="34" charset="0"/>
                <a:cs typeface="Arial" pitchFamily="34" charset="0"/>
              </a:rPr>
              <a:t>y1 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in a</a:t>
            </a:r>
            <a:r>
              <a:rPr lang="en-US" sz="1000" b="1" i="1" dirty="0">
                <a:latin typeface="Arial" pitchFamily="34" charset="0"/>
                <a:cs typeface="Arial" pitchFamily="34" charset="0"/>
              </a:rPr>
              <a:t> Bn1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 background.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In this material, greater whiteness of the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phenotype is attributed to inhibition of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Bn1,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a widespread allele in maize lines (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Stinard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, 2010).  Maize RILs from the B73xKy21 NAM population (Yu et al., 2008) with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 y1 p1-ww Bn1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(Z014E0178, top) and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 y1 p1-ww Bn1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(Z014E0038, bottom) genotypes were obtained from the Maize Coop Genetics Stock Center (Urbana, IL). The SNP genotype data for RILs (panzea.org) were used to select genotypes at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p1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y1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Bn1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and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and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Ccd1r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loci. The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p1-ww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genotype (Ky21 allele) was selected using marker S_48117486 to minimize interference from pericarp color.  The B73 (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 Ccd1r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-B73) and Ky21 (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Wc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 Ccd1r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-Ky21) haplotypes were distinguished using a block of 57 SNP's in the interval between chromosome 9 coordinates 150 Mb and 152.8 Mb (B73 v2 coordinates). The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y1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genotype was inferred from closely linked markers S_82011697 and S_82648835 on chromosome 6. The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Bn1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genotype was fixed by selecting B73 SNPs over the entire interval between 120.3 Mb and 166.0 Mb on chromosome 7 (bin 7.03 of the genetic map), a region expected to include the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Bn1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locus.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8580" y="1870860"/>
            <a:ext cx="1089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y1 Bn1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98292" y="2677126"/>
            <a:ext cx="928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y1 Bn1</a:t>
            </a:r>
          </a:p>
        </p:txBody>
      </p:sp>
    </p:spTree>
    <p:extLst>
      <p:ext uri="{BB962C8B-B14F-4D97-AF65-F5344CB8AC3E}">
        <p14:creationId xmlns:p14="http://schemas.microsoft.com/office/powerpoint/2010/main" xmlns="" val="3042217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32737</TotalTime>
  <Words>1113</Words>
  <Application>Microsoft Office PowerPoint</Application>
  <PresentationFormat>Custom</PresentationFormat>
  <Paragraphs>220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Karen E Koch</dc:creator>
  <cp:lastModifiedBy>drm</cp:lastModifiedBy>
  <cp:revision>1336</cp:revision>
  <dcterms:created xsi:type="dcterms:W3CDTF">2016-09-05T20:25:45Z</dcterms:created>
  <dcterms:modified xsi:type="dcterms:W3CDTF">2017-01-19T21:43:19Z</dcterms:modified>
</cp:coreProperties>
</file>