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53" autoAdjust="0"/>
  </p:normalViewPr>
  <p:slideViewPr>
    <p:cSldViewPr snapToGrid="0">
      <p:cViewPr varScale="1">
        <p:scale>
          <a:sx n="106" d="100"/>
          <a:sy n="106" d="100"/>
        </p:scale>
        <p:origin x="12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2A5FF-40E9-438D-A9EC-3B4E169A8B75}" type="datetimeFigureOut">
              <a:rPr lang="fi-FI" smtClean="0"/>
              <a:t>24.3.2017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2DA51-CAC4-41C6-B0A9-AE93541613B1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47854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2A5FF-40E9-438D-A9EC-3B4E169A8B75}" type="datetimeFigureOut">
              <a:rPr lang="fi-FI" smtClean="0"/>
              <a:t>24.3.2017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2DA51-CAC4-41C6-B0A9-AE93541613B1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90289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2A5FF-40E9-438D-A9EC-3B4E169A8B75}" type="datetimeFigureOut">
              <a:rPr lang="fi-FI" smtClean="0"/>
              <a:t>24.3.2017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2DA51-CAC4-41C6-B0A9-AE93541613B1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98379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2A5FF-40E9-438D-A9EC-3B4E169A8B75}" type="datetimeFigureOut">
              <a:rPr lang="fi-FI" smtClean="0"/>
              <a:t>24.3.2017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2DA51-CAC4-41C6-B0A9-AE93541613B1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83415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2A5FF-40E9-438D-A9EC-3B4E169A8B75}" type="datetimeFigureOut">
              <a:rPr lang="fi-FI" smtClean="0"/>
              <a:t>24.3.2017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2DA51-CAC4-41C6-B0A9-AE93541613B1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48729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2A5FF-40E9-438D-A9EC-3B4E169A8B75}" type="datetimeFigureOut">
              <a:rPr lang="fi-FI" smtClean="0"/>
              <a:t>24.3.2017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2DA51-CAC4-41C6-B0A9-AE93541613B1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00865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2A5FF-40E9-438D-A9EC-3B4E169A8B75}" type="datetimeFigureOut">
              <a:rPr lang="fi-FI" smtClean="0"/>
              <a:t>24.3.2017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2DA51-CAC4-41C6-B0A9-AE93541613B1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02574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2A5FF-40E9-438D-A9EC-3B4E169A8B75}" type="datetimeFigureOut">
              <a:rPr lang="fi-FI" smtClean="0"/>
              <a:t>24.3.2017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2DA51-CAC4-41C6-B0A9-AE93541613B1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29630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2A5FF-40E9-438D-A9EC-3B4E169A8B75}" type="datetimeFigureOut">
              <a:rPr lang="fi-FI" smtClean="0"/>
              <a:t>24.3.2017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2DA51-CAC4-41C6-B0A9-AE93541613B1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41802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2A5FF-40E9-438D-A9EC-3B4E169A8B75}" type="datetimeFigureOut">
              <a:rPr lang="fi-FI" smtClean="0"/>
              <a:t>24.3.2017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2DA51-CAC4-41C6-B0A9-AE93541613B1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04550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2A5FF-40E9-438D-A9EC-3B4E169A8B75}" type="datetimeFigureOut">
              <a:rPr lang="fi-FI" smtClean="0"/>
              <a:t>24.3.2017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2DA51-CAC4-41C6-B0A9-AE93541613B1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0475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32A5FF-40E9-438D-A9EC-3B4E169A8B75}" type="datetimeFigureOut">
              <a:rPr lang="fi-FI" smtClean="0"/>
              <a:t>24.3.2017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2DA51-CAC4-41C6-B0A9-AE93541613B1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44251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411680" y="785809"/>
            <a:ext cx="7169152" cy="4759306"/>
            <a:chOff x="4324350" y="-63771"/>
            <a:chExt cx="7169152" cy="4759306"/>
          </a:xfrm>
        </p:grpSpPr>
        <p:sp>
          <p:nvSpPr>
            <p:cNvPr id="5" name="TextBox 4"/>
            <p:cNvSpPr txBox="1"/>
            <p:nvPr/>
          </p:nvSpPr>
          <p:spPr>
            <a:xfrm>
              <a:off x="4356100" y="-63771"/>
              <a:ext cx="3467100" cy="646331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olid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i-FI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876 </a:t>
              </a:r>
              <a:r>
                <a:rPr lang="fi-FI" sz="1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fetal</a:t>
              </a:r>
              <a:r>
                <a:rPr lang="fi-FI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i-FI" sz="1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cord</a:t>
              </a:r>
              <a:r>
                <a:rPr lang="fi-FI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i-FI" sz="1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blood</a:t>
              </a:r>
              <a:r>
                <a:rPr lang="fi-FI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DNA </a:t>
              </a:r>
              <a:r>
                <a:rPr lang="fi-FI" sz="1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samples</a:t>
              </a:r>
              <a:r>
                <a:rPr lang="fi-FI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  <a:p>
              <a:pPr algn="ctr"/>
              <a:r>
                <a:rPr lang="fi-FI" sz="1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available</a:t>
              </a:r>
              <a:r>
                <a:rPr lang="fi-FI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for </a:t>
              </a:r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genome-wide 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methylation </a:t>
              </a:r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analysis using </a:t>
              </a:r>
              <a:r>
                <a:rPr lang="en-US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Infinium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Human Methylation 450 </a:t>
              </a:r>
              <a:r>
                <a:rPr lang="en-US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BeadChip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fi-FI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56550" y="3627872"/>
              <a:ext cx="3536952" cy="830997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lg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samples excluded: </a:t>
              </a:r>
            </a:p>
            <a:p>
              <a:pPr algn="ctr"/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missing chronological gestational age 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data and </a:t>
              </a:r>
              <a:endPara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an 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outlier </a:t>
              </a:r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with epigenetic gestational age</a:t>
              </a:r>
            </a:p>
            <a:p>
              <a:pPr algn="ctr"/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&gt;5 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standard </a:t>
              </a:r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deviations </a:t>
              </a:r>
              <a:endParaRPr lang="fi-FI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324350" y="3183224"/>
              <a:ext cx="3498850" cy="646331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olid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i-FI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817 </a:t>
              </a:r>
              <a:r>
                <a:rPr lang="fi-FI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fetal</a:t>
              </a:r>
              <a:r>
                <a:rPr lang="fi-FI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i-FI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cord</a:t>
              </a:r>
              <a:r>
                <a:rPr lang="fi-FI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i-FI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blood</a:t>
              </a:r>
              <a:r>
                <a:rPr lang="fi-FI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DNA </a:t>
              </a:r>
              <a:r>
                <a:rPr lang="fi-FI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samples</a:t>
              </a:r>
              <a:endParaRPr lang="fi-FI" sz="12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fi-FI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fi-FI" sz="1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alid</a:t>
              </a:r>
              <a:r>
                <a:rPr lang="fi-FI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i-FI" sz="1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information</a:t>
              </a:r>
              <a:r>
                <a:rPr lang="fi-FI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on </a:t>
              </a:r>
              <a:r>
                <a:rPr lang="fi-FI" sz="1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genome-wide</a:t>
              </a:r>
              <a:r>
                <a:rPr lang="fi-FI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i-FI" sz="1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methylation</a:t>
              </a:r>
              <a:r>
                <a:rPr lang="fi-FI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and </a:t>
              </a:r>
              <a:r>
                <a:rPr lang="fi-FI" sz="1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genotype</a:t>
              </a:r>
              <a:r>
                <a:rPr lang="fi-FI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data</a:t>
              </a:r>
              <a:endParaRPr lang="fi-FI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324351" y="4233870"/>
              <a:ext cx="3511550" cy="46166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olid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i-FI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814 </a:t>
              </a:r>
              <a:r>
                <a:rPr lang="fi-FI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fetal</a:t>
              </a:r>
              <a:r>
                <a:rPr lang="fi-FI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i-FI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cord</a:t>
              </a:r>
              <a:r>
                <a:rPr lang="fi-FI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i-FI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blood</a:t>
              </a:r>
              <a:r>
                <a:rPr lang="fi-FI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DNA </a:t>
              </a:r>
              <a:r>
                <a:rPr lang="fi-FI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samples</a:t>
              </a:r>
              <a:r>
                <a:rPr lang="fi-FI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fi-FI" sz="12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fi-FI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  <a:r>
                <a:rPr lang="fi-FI" sz="1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ith</a:t>
              </a:r>
              <a:r>
                <a:rPr lang="fi-FI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i-FI" sz="1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child</a:t>
              </a:r>
              <a:r>
                <a:rPr lang="fi-FI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i-FI" sz="1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epigenetic</a:t>
              </a:r>
              <a:r>
                <a:rPr lang="fi-FI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i-FI" sz="1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gestational</a:t>
              </a:r>
              <a:r>
                <a:rPr lang="fi-FI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i-FI" sz="1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age</a:t>
              </a:r>
              <a:endParaRPr lang="fi-FI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324350" y="2125258"/>
              <a:ext cx="3486150" cy="646331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olid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i-FI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825 </a:t>
              </a:r>
              <a:r>
                <a:rPr lang="fi-FI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fetal</a:t>
              </a:r>
              <a:r>
                <a:rPr lang="fi-FI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i-FI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cord</a:t>
              </a:r>
              <a:r>
                <a:rPr lang="fi-FI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i-FI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blood</a:t>
              </a:r>
              <a:r>
                <a:rPr lang="fi-FI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DNA </a:t>
              </a:r>
              <a:r>
                <a:rPr lang="fi-FI" sz="1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samples</a:t>
              </a:r>
              <a:endParaRPr lang="fi-FI" sz="12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fi-FI" sz="1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passed</a:t>
              </a:r>
              <a:r>
                <a:rPr lang="fi-FI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i-FI" sz="1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quality</a:t>
              </a:r>
              <a:r>
                <a:rPr lang="fi-FI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i-FI" sz="1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control</a:t>
              </a:r>
              <a:r>
                <a:rPr lang="fi-FI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i-FI" sz="1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procedures</a:t>
              </a:r>
              <a:r>
                <a:rPr lang="fi-FI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and </a:t>
              </a:r>
            </a:p>
            <a:p>
              <a:pPr algn="ctr"/>
              <a:r>
                <a:rPr lang="fi-FI" sz="1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had</a:t>
              </a:r>
              <a:r>
                <a:rPr lang="fi-FI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r>
                <a:rPr lang="fi-FI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full</a:t>
              </a:r>
              <a:r>
                <a:rPr lang="fi-FI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i-FI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information</a:t>
              </a:r>
              <a:r>
                <a:rPr lang="fi-FI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on </a:t>
              </a:r>
              <a:r>
                <a:rPr lang="fi-FI" sz="1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genome-wide</a:t>
              </a:r>
              <a:r>
                <a:rPr lang="fi-FI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i-FI" sz="1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methylation</a:t>
              </a:r>
              <a:endParaRPr lang="fi-FI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950201" y="2468296"/>
              <a:ext cx="3543300" cy="1015663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lg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 samples excluded: </a:t>
              </a:r>
              <a:endParaRPr 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call rate 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below 98</a:t>
              </a:r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%, IBD estimate &gt; 0.125 and could not be resolved and 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discrepancies between phenotypic and genotypic sex in </a:t>
              </a:r>
            </a:p>
            <a:p>
              <a:pPr algn="ctr"/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genome-wide 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genotype data</a:t>
              </a:r>
              <a:r>
                <a:rPr lang="fi-FI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i-FI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fi-FI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7937500" y="182200"/>
              <a:ext cx="3543300" cy="1200329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lg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42 samples excluded: </a:t>
              </a:r>
              <a:endParaRPr 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duplicates, outliers 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in the median </a:t>
              </a:r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intensities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cross-hybridizing probes or probes containing SNPs and </a:t>
              </a:r>
              <a:r>
                <a:rPr lang="en-US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CpGs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with a detection </a:t>
              </a:r>
              <a:r>
                <a:rPr lang="en-US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-value &gt; 0.01 in at least 50% of the </a:t>
              </a:r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samples, 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due to location on chromosome X or </a:t>
              </a:r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r>
                <a:rPr lang="fi-FI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  <a:r>
                <a:rPr lang="fi-FI" sz="1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or</a:t>
              </a:r>
              <a:r>
                <a:rPr lang="fi-FI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sex </a:t>
              </a:r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discrepancies</a:t>
              </a:r>
              <a:r>
                <a:rPr lang="fi-FI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fi-FI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349750" y="1037647"/>
              <a:ext cx="3486150" cy="646331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olid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i-FI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834 </a:t>
              </a:r>
              <a:r>
                <a:rPr lang="fi-FI" sz="1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fetal</a:t>
              </a:r>
              <a:r>
                <a:rPr lang="fi-FI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i-FI" sz="1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cord</a:t>
              </a:r>
              <a:r>
                <a:rPr lang="fi-FI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i-FI" sz="1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blood</a:t>
              </a:r>
              <a:r>
                <a:rPr lang="fi-FI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DNA </a:t>
              </a:r>
              <a:r>
                <a:rPr lang="fi-FI" sz="1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samples</a:t>
              </a:r>
              <a:endParaRPr lang="fi-FI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fi-FI" sz="1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full</a:t>
              </a:r>
              <a:r>
                <a:rPr lang="fi-FI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i-FI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information</a:t>
              </a:r>
              <a:r>
                <a:rPr lang="fi-FI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on </a:t>
              </a:r>
              <a:r>
                <a:rPr lang="fi-FI" sz="1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genome-wide</a:t>
              </a:r>
              <a:r>
                <a:rPr lang="fi-FI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i-FI" sz="1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methylation</a:t>
              </a:r>
              <a:r>
                <a:rPr lang="fi-FI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and </a:t>
              </a:r>
              <a:r>
                <a:rPr lang="fi-FI" sz="1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DNAm</a:t>
              </a:r>
              <a:r>
                <a:rPr lang="fi-FI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i-FI" sz="1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gestational</a:t>
              </a:r>
              <a:r>
                <a:rPr lang="fi-FI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i-FI" sz="1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age</a:t>
              </a:r>
              <a:r>
                <a:rPr lang="fi-FI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i-FI" sz="1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was</a:t>
              </a:r>
              <a:r>
                <a:rPr lang="fi-FI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i-FI" sz="1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calculated</a:t>
              </a:r>
              <a:endParaRPr lang="fi-FI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7943850" y="1674545"/>
              <a:ext cx="3543300" cy="46166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lg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9 samples </a:t>
              </a:r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excluded: </a:t>
              </a:r>
            </a:p>
            <a:p>
              <a:pPr algn="ctr"/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maternal 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blood contamination</a:t>
              </a:r>
              <a:endParaRPr lang="fi-FI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>
              <a:off x="6092825" y="599576"/>
              <a:ext cx="248" cy="40577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>
              <a:off x="6079877" y="1699470"/>
              <a:ext cx="248" cy="40577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>
              <a:off x="6060827" y="2763380"/>
              <a:ext cx="248" cy="40577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>
              <a:off x="6073527" y="3825653"/>
              <a:ext cx="248" cy="40577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 flipH="1" flipV="1">
              <a:off x="6194424" y="4018434"/>
              <a:ext cx="1755777" cy="253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 flipH="1" flipV="1">
              <a:off x="6175373" y="2975599"/>
              <a:ext cx="1755777" cy="253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flipH="1" flipV="1">
              <a:off x="6159500" y="1897514"/>
              <a:ext cx="1755777" cy="253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 flipH="1" flipV="1">
              <a:off x="6161087" y="780101"/>
              <a:ext cx="1755777" cy="253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/>
          <p:cNvSpPr txBox="1"/>
          <p:nvPr/>
        </p:nvSpPr>
        <p:spPr>
          <a:xfrm>
            <a:off x="2411680" y="434831"/>
            <a:ext cx="16289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</a:t>
            </a:r>
            <a:r>
              <a:rPr lang="fi-FI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</a:t>
            </a:r>
            <a:r>
              <a:rPr lang="fi-FI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1.</a:t>
            </a:r>
            <a:endParaRPr lang="fi-FI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53208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581</TotalTime>
  <Words>184</Words>
  <Application>Microsoft Office PowerPoint</Application>
  <PresentationFormat>Widescreen</PresentationFormat>
  <Paragraphs>23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University of Helsinki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Suarez Figueiredo, Anna</dc:creator>
  <cp:lastModifiedBy>Girchenko, Polina</cp:lastModifiedBy>
  <cp:revision>32</cp:revision>
  <dcterms:created xsi:type="dcterms:W3CDTF">2017-02-14T14:16:57Z</dcterms:created>
  <dcterms:modified xsi:type="dcterms:W3CDTF">2017-03-24T13:07:30Z</dcterms:modified>
</cp:coreProperties>
</file>