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6858000" cy="9906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02" autoAdjust="0"/>
    <p:restoredTop sz="79614" autoAdjust="0"/>
  </p:normalViewPr>
  <p:slideViewPr>
    <p:cSldViewPr>
      <p:cViewPr>
        <p:scale>
          <a:sx n="75" d="100"/>
          <a:sy n="75" d="100"/>
        </p:scale>
        <p:origin x="-1800" y="63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vignn\Bureau\Stage%20Baclesse\TEMPORAIRE\PUBLI%20-%20MicroARNs%20circulants\Figures\Figure%201%20-%20Quantification%20absolue\Quantification%20absolue%20qPC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vignn\Bureau\Stage%20Baclesse\TEMPORAIRE\PUBLI%20-%20MicroARNs%20circulants\Figures\Figure%201%20-%20Quantification%20absolue\Quantification%20absolue%20qPC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vignn\Bureau\Stage%20Baclesse\TEMPORAIRE\PUBLI%20-%20MicroARNs%20circulants\Figures\Figure%201%20-%20Quantification%20absolue\Quantification%20absolue%20qPC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vignn\Bureau\Stage%20Baclesse\TEMPORAIRE\PUBLI%20-%20MicroARNs%20circulants\Figures\Figure%201%20-%20Quantification%20absolue\Quantification%20absolue%20qPCR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vignn\Bureau\Stage%20Baclesse\TEMPORAIRE\PUBLI%20-%20MicroARNs%20circulants\Figures\Figure%201%20-%20Quantification%20absolue\Quantification%20absolue%20qPCR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vignn\Bureau\Stage%20Baclesse\TEMPORAIRE\PUBLI%20-%20MicroARNs%20circulants\Figures\Figure%201%20-%20Quantification%20absolue\Quantification%20absolue%20qPC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'Gammes 6 miRs'!$A$3</c:f>
              <c:strCache>
                <c:ptCount val="1"/>
                <c:pt idx="0">
                  <c:v>Cel-miR-39-3p</c:v>
                </c:pt>
              </c:strCache>
            </c:strRef>
          </c:tx>
          <c:spPr>
            <a:ln w="6350">
              <a:noFill/>
            </a:ln>
          </c:spPr>
          <c:marker>
            <c:symbol val="circle"/>
            <c:size val="4"/>
            <c:spPr>
              <a:noFill/>
              <a:ln w="63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marker>
          <c:trendline>
            <c:spPr>
              <a:ln w="12700"/>
            </c:spPr>
            <c:trendlineType val="linear"/>
            <c:dispRSqr val="0"/>
            <c:dispEq val="0"/>
          </c:trendline>
          <c:xVal>
            <c:numRef>
              <c:f>'Gammes 6 miRs'!$C$3:$G$3</c:f>
              <c:numCache>
                <c:formatCode>0.00</c:formatCode>
                <c:ptCount val="5"/>
                <c:pt idx="0">
                  <c:v>16.45067532857259</c:v>
                </c:pt>
                <c:pt idx="1">
                  <c:v>20.071048100789387</c:v>
                </c:pt>
                <c:pt idx="2">
                  <c:v>23.831644694010418</c:v>
                </c:pt>
                <c:pt idx="3">
                  <c:v>27.56848971048991</c:v>
                </c:pt>
                <c:pt idx="4">
                  <c:v>30.931735356648762</c:v>
                </c:pt>
              </c:numCache>
            </c:numRef>
          </c:xVal>
          <c:yVal>
            <c:numRef>
              <c:f>'Gammes 6 miRs'!$C$2:$G$2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-1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391360"/>
        <c:axId val="37398784"/>
      </c:scatterChart>
      <c:valAx>
        <c:axId val="37391360"/>
        <c:scaling>
          <c:orientation val="minMax"/>
          <c:max val="35"/>
          <c:min val="15"/>
        </c:scaling>
        <c:delete val="0"/>
        <c:axPos val="b"/>
        <c:numFmt formatCode="General" sourceLinked="0"/>
        <c:majorTickMark val="out"/>
        <c:minorTickMark val="out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37398784"/>
        <c:crossesAt val="-2"/>
        <c:crossBetween val="midCat"/>
        <c:majorUnit val="5"/>
        <c:minorUnit val="2.5"/>
      </c:valAx>
      <c:valAx>
        <c:axId val="37398784"/>
        <c:scaling>
          <c:orientation val="minMax"/>
          <c:max val="4"/>
          <c:min val="-2"/>
        </c:scaling>
        <c:delete val="0"/>
        <c:axPos val="l"/>
        <c:numFmt formatCode="General" sourceLinked="1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37391360"/>
        <c:crosses val="autoZero"/>
        <c:crossBetween val="midCat"/>
        <c:majorUnit val="2"/>
        <c:min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'Gammes 6 miRs'!$A$4</c:f>
              <c:strCache>
                <c:ptCount val="1"/>
                <c:pt idx="0">
                  <c:v>Cel-miR-54-3p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noFill/>
              <a:ln w="63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marker>
          <c:trendline>
            <c:spPr>
              <a:ln w="12700"/>
            </c:spPr>
            <c:trendlineType val="linear"/>
            <c:dispRSqr val="0"/>
            <c:dispEq val="0"/>
          </c:trendline>
          <c:xVal>
            <c:numRef>
              <c:f>'Gammes 6 miRs'!$C$4:$G$4</c:f>
              <c:numCache>
                <c:formatCode>0.00</c:formatCode>
                <c:ptCount val="5"/>
                <c:pt idx="0">
                  <c:v>16.299251556396484</c:v>
                </c:pt>
                <c:pt idx="1">
                  <c:v>19.876995086669922</c:v>
                </c:pt>
                <c:pt idx="2">
                  <c:v>23.979152043660481</c:v>
                </c:pt>
                <c:pt idx="3">
                  <c:v>27.691223780314129</c:v>
                </c:pt>
                <c:pt idx="4">
                  <c:v>31.642741521199543</c:v>
                </c:pt>
              </c:numCache>
            </c:numRef>
          </c:xVal>
          <c:yVal>
            <c:numRef>
              <c:f>'Gammes 6 miRs'!$C$2:$G$2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-1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43296"/>
        <c:axId val="37545088"/>
      </c:scatterChart>
      <c:valAx>
        <c:axId val="37543296"/>
        <c:scaling>
          <c:orientation val="minMax"/>
          <c:max val="35"/>
          <c:min val="15"/>
        </c:scaling>
        <c:delete val="0"/>
        <c:axPos val="b"/>
        <c:numFmt formatCode="General" sourceLinked="0"/>
        <c:majorTickMark val="out"/>
        <c:minorTickMark val="out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37545088"/>
        <c:crossesAt val="-2"/>
        <c:crossBetween val="midCat"/>
        <c:majorUnit val="5"/>
        <c:minorUnit val="2.5"/>
      </c:valAx>
      <c:valAx>
        <c:axId val="37545088"/>
        <c:scaling>
          <c:orientation val="minMax"/>
          <c:max val="4"/>
          <c:min val="-2"/>
        </c:scaling>
        <c:delete val="0"/>
        <c:axPos val="l"/>
        <c:numFmt formatCode="General" sourceLinked="1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37543296"/>
        <c:crosses val="autoZero"/>
        <c:crossBetween val="midCat"/>
        <c:majorUnit val="2"/>
        <c:min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'Gammes 6 miRs'!$A$5</c:f>
              <c:strCache>
                <c:ptCount val="1"/>
                <c:pt idx="0">
                  <c:v>Cel-miR-238-3p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noFill/>
              <a:ln w="63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marker>
          <c:trendline>
            <c:spPr>
              <a:ln w="12700"/>
            </c:spPr>
            <c:trendlineType val="linear"/>
            <c:dispRSqr val="0"/>
            <c:dispEq val="0"/>
          </c:trendline>
          <c:xVal>
            <c:numRef>
              <c:f>'Gammes 6 miRs'!$C$5:$G$5</c:f>
              <c:numCache>
                <c:formatCode>0.00</c:formatCode>
                <c:ptCount val="5"/>
                <c:pt idx="0">
                  <c:v>16.942239761352539</c:v>
                </c:pt>
                <c:pt idx="1">
                  <c:v>21.690397262573242</c:v>
                </c:pt>
                <c:pt idx="2">
                  <c:v>25.853464762369793</c:v>
                </c:pt>
                <c:pt idx="3">
                  <c:v>30.050383885701496</c:v>
                </c:pt>
                <c:pt idx="4">
                  <c:v>34.144678751627602</c:v>
                </c:pt>
              </c:numCache>
            </c:numRef>
          </c:xVal>
          <c:yVal>
            <c:numRef>
              <c:f>'Gammes 6 miRs'!$C$2:$G$2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-1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493120"/>
        <c:axId val="71494656"/>
      </c:scatterChart>
      <c:valAx>
        <c:axId val="71493120"/>
        <c:scaling>
          <c:orientation val="minMax"/>
          <c:max val="35"/>
          <c:min val="15"/>
        </c:scaling>
        <c:delete val="0"/>
        <c:axPos val="b"/>
        <c:numFmt formatCode="General" sourceLinked="0"/>
        <c:majorTickMark val="out"/>
        <c:minorTickMark val="out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71494656"/>
        <c:crossesAt val="-2"/>
        <c:crossBetween val="midCat"/>
        <c:majorUnit val="5"/>
        <c:minorUnit val="2.5"/>
      </c:valAx>
      <c:valAx>
        <c:axId val="71494656"/>
        <c:scaling>
          <c:orientation val="minMax"/>
          <c:max val="4"/>
          <c:min val="-2"/>
        </c:scaling>
        <c:delete val="0"/>
        <c:axPos val="l"/>
        <c:numFmt formatCode="General" sourceLinked="1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71493120"/>
        <c:crosses val="autoZero"/>
        <c:crossBetween val="midCat"/>
        <c:majorUnit val="2"/>
        <c:min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'Gammes 6 miRs'!$A$6</c:f>
              <c:strCache>
                <c:ptCount val="1"/>
                <c:pt idx="0">
                  <c:v>hsa-miR-16-5p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noFill/>
              <a:ln w="63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marker>
          <c:trendline>
            <c:spPr>
              <a:ln w="12700"/>
            </c:spPr>
            <c:trendlineType val="linear"/>
            <c:dispRSqr val="0"/>
            <c:dispEq val="0"/>
          </c:trendline>
          <c:xVal>
            <c:numRef>
              <c:f>'Gammes 6 miRs'!$C$6:$G$6</c:f>
              <c:numCache>
                <c:formatCode>0.00</c:formatCode>
                <c:ptCount val="5"/>
                <c:pt idx="0">
                  <c:v>16.309471766153973</c:v>
                </c:pt>
                <c:pt idx="1">
                  <c:v>19.911352157592773</c:v>
                </c:pt>
                <c:pt idx="2">
                  <c:v>23.727683385213215</c:v>
                </c:pt>
                <c:pt idx="3">
                  <c:v>27.114074071248371</c:v>
                </c:pt>
                <c:pt idx="4">
                  <c:v>30.991665522257488</c:v>
                </c:pt>
              </c:numCache>
            </c:numRef>
          </c:xVal>
          <c:yVal>
            <c:numRef>
              <c:f>'Gammes 6 miRs'!$C$2:$G$2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-1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571968"/>
        <c:axId val="37577856"/>
      </c:scatterChart>
      <c:valAx>
        <c:axId val="37571968"/>
        <c:scaling>
          <c:orientation val="minMax"/>
          <c:max val="35"/>
          <c:min val="15"/>
        </c:scaling>
        <c:delete val="0"/>
        <c:axPos val="b"/>
        <c:numFmt formatCode="General" sourceLinked="0"/>
        <c:majorTickMark val="out"/>
        <c:minorTickMark val="out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37577856"/>
        <c:crossesAt val="-2"/>
        <c:crossBetween val="midCat"/>
        <c:majorUnit val="5"/>
        <c:minorUnit val="2.5"/>
      </c:valAx>
      <c:valAx>
        <c:axId val="37577856"/>
        <c:scaling>
          <c:orientation val="minMax"/>
          <c:max val="4"/>
          <c:min val="-2"/>
        </c:scaling>
        <c:delete val="0"/>
        <c:axPos val="l"/>
        <c:numFmt formatCode="General" sourceLinked="1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37571968"/>
        <c:crosses val="autoZero"/>
        <c:crossBetween val="midCat"/>
        <c:majorUnit val="2"/>
        <c:min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'Gammes 6 miRs'!$A$7</c:f>
              <c:strCache>
                <c:ptCount val="1"/>
                <c:pt idx="0">
                  <c:v>hsa-miR-486-5p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noFill/>
              <a:ln w="63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marker>
          <c:trendline>
            <c:spPr>
              <a:ln w="12700"/>
            </c:spPr>
            <c:trendlineType val="linear"/>
            <c:dispRSqr val="0"/>
            <c:dispEq val="0"/>
          </c:trendline>
          <c:xVal>
            <c:numRef>
              <c:f>'Gammes 6 miRs'!$C$7:$G$7</c:f>
              <c:numCache>
                <c:formatCode>0.00</c:formatCode>
                <c:ptCount val="5"/>
                <c:pt idx="0">
                  <c:v>16.815854390462238</c:v>
                </c:pt>
                <c:pt idx="1">
                  <c:v>21.018113454182942</c:v>
                </c:pt>
                <c:pt idx="2">
                  <c:v>25.595427831013996</c:v>
                </c:pt>
                <c:pt idx="3">
                  <c:v>30.185838063557942</c:v>
                </c:pt>
                <c:pt idx="4">
                  <c:v>33.668271382649742</c:v>
                </c:pt>
              </c:numCache>
            </c:numRef>
          </c:xVal>
          <c:yVal>
            <c:numRef>
              <c:f>'Gammes 6 miRs'!$C$2:$G$2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-1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606144"/>
        <c:axId val="37607680"/>
      </c:scatterChart>
      <c:valAx>
        <c:axId val="37606144"/>
        <c:scaling>
          <c:orientation val="minMax"/>
          <c:max val="35"/>
          <c:min val="15"/>
        </c:scaling>
        <c:delete val="0"/>
        <c:axPos val="b"/>
        <c:numFmt formatCode="General" sourceLinked="0"/>
        <c:majorTickMark val="out"/>
        <c:minorTickMark val="out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37607680"/>
        <c:crossesAt val="-2"/>
        <c:crossBetween val="midCat"/>
        <c:majorUnit val="5"/>
        <c:minorUnit val="2.5"/>
      </c:valAx>
      <c:valAx>
        <c:axId val="37607680"/>
        <c:scaling>
          <c:orientation val="minMax"/>
          <c:max val="4"/>
          <c:min val="-2"/>
        </c:scaling>
        <c:delete val="0"/>
        <c:axPos val="l"/>
        <c:numFmt formatCode="General" sourceLinked="1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37606144"/>
        <c:crosses val="autoZero"/>
        <c:crossBetween val="midCat"/>
        <c:majorUnit val="2"/>
        <c:min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'Gammes 6 miRs'!$A$8</c:f>
              <c:strCache>
                <c:ptCount val="1"/>
                <c:pt idx="0">
                  <c:v>hsa-miR-93-5p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noFill/>
              <a:ln w="63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marker>
          <c:trendline>
            <c:spPr>
              <a:ln w="12700"/>
            </c:spPr>
            <c:trendlineType val="linear"/>
            <c:dispRSqr val="0"/>
            <c:dispEq val="0"/>
          </c:trendline>
          <c:xVal>
            <c:numRef>
              <c:f>'Gammes 6 miRs'!$C$8:$G$8</c:f>
              <c:numCache>
                <c:formatCode>0.00</c:formatCode>
                <c:ptCount val="5"/>
                <c:pt idx="0">
                  <c:v>17.165495554606121</c:v>
                </c:pt>
                <c:pt idx="1">
                  <c:v>20.891735076904297</c:v>
                </c:pt>
                <c:pt idx="2">
                  <c:v>25.157510757446289</c:v>
                </c:pt>
                <c:pt idx="3">
                  <c:v>29.333580017089844</c:v>
                </c:pt>
                <c:pt idx="4">
                  <c:v>33.511402130126953</c:v>
                </c:pt>
              </c:numCache>
            </c:numRef>
          </c:xVal>
          <c:yVal>
            <c:numRef>
              <c:f>'Gammes 6 miRs'!$C$2:$G$2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-1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053376"/>
        <c:axId val="40055168"/>
      </c:scatterChart>
      <c:valAx>
        <c:axId val="40053376"/>
        <c:scaling>
          <c:orientation val="minMax"/>
          <c:max val="35"/>
          <c:min val="15"/>
        </c:scaling>
        <c:delete val="0"/>
        <c:axPos val="b"/>
        <c:numFmt formatCode="General" sourceLinked="0"/>
        <c:majorTickMark val="out"/>
        <c:minorTickMark val="out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40055168"/>
        <c:crossesAt val="-2"/>
        <c:crossBetween val="midCat"/>
        <c:majorUnit val="5"/>
        <c:minorUnit val="2.5"/>
      </c:valAx>
      <c:valAx>
        <c:axId val="40055168"/>
        <c:scaling>
          <c:orientation val="minMax"/>
          <c:max val="4"/>
          <c:min val="-2"/>
        </c:scaling>
        <c:delete val="0"/>
        <c:axPos val="l"/>
        <c:numFmt formatCode="General" sourceLinked="1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40053376"/>
        <c:crosses val="autoZero"/>
        <c:crossBetween val="midCat"/>
        <c:majorUnit val="2"/>
        <c:min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B01069A-8A97-418F-93B1-8AEC56A06B26}" type="datetimeFigureOut">
              <a:rPr lang="fr-FR" smtClean="0"/>
              <a:t>22/03/2016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1BAEC91-A196-40C5-B940-F5DE240E99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89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2" name="Graphique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746768"/>
              </p:ext>
            </p:extLst>
          </p:nvPr>
        </p:nvGraphicFramePr>
        <p:xfrm>
          <a:off x="660759" y="1688362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Graphique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4468668"/>
              </p:ext>
            </p:extLst>
          </p:nvPr>
        </p:nvGraphicFramePr>
        <p:xfrm>
          <a:off x="2708920" y="1688362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Graphique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3370580"/>
              </p:ext>
            </p:extLst>
          </p:nvPr>
        </p:nvGraphicFramePr>
        <p:xfrm>
          <a:off x="4747220" y="1688362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5" name="Graphique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13669"/>
              </p:ext>
            </p:extLst>
          </p:nvPr>
        </p:nvGraphicFramePr>
        <p:xfrm>
          <a:off x="652400" y="3704586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6" name="Graphique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2478169"/>
              </p:ext>
            </p:extLst>
          </p:nvPr>
        </p:nvGraphicFramePr>
        <p:xfrm>
          <a:off x="2708920" y="3704586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7" name="Graphique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4205307"/>
              </p:ext>
            </p:extLst>
          </p:nvPr>
        </p:nvGraphicFramePr>
        <p:xfrm>
          <a:off x="4751412" y="3704586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8" name="ZoneTexte 37"/>
          <p:cNvSpPr txBox="1"/>
          <p:nvPr/>
        </p:nvSpPr>
        <p:spPr>
          <a:xfrm rot="16200000">
            <a:off x="-722489" y="3458362"/>
            <a:ext cx="25202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sz="10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miRNA quantity (amol)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2780928" y="5498867"/>
            <a:ext cx="16935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Quantitative Cycles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908718" y="1565250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cel-miR-39-3p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2975606" y="1565249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cel-miR-54-3p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5013176" y="1565248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cel-miR-238-3p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908718" y="3581474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hsa-miR-16-5p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2975605" y="3581474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hsa-miR-486-5p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5013175" y="3581473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hsa-miR-93-5p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908718" y="1811469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 = 0.88; r = 1.000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2975604" y="1811468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 = 0.82; r = 1.000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5013174" y="1811468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 = 0.71; r = 0.999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908717" y="3827695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 = 0.88; r = 0.999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2975606" y="3827695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 = 0.71; r = 0.998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5013176" y="3827695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 = 0.75; r = 0.999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23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12384</TotalTime>
  <Words>59</Words>
  <Application>Microsoft Office PowerPoint</Application>
  <PresentationFormat>Format A4 (210 x 297 mm)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 DENOYELLE</dc:creator>
  <cp:lastModifiedBy>Christophe DENOYELLE</cp:lastModifiedBy>
  <cp:revision>333</cp:revision>
  <cp:lastPrinted>2016-01-13T13:39:17Z</cp:lastPrinted>
  <dcterms:modified xsi:type="dcterms:W3CDTF">2016-03-22T09:05:22Z</dcterms:modified>
</cp:coreProperties>
</file>