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7" r:id="rId2"/>
  </p:sldIdLst>
  <p:sldSz cx="6858000" cy="9906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442"/>
    <a:srgbClr val="CC79A7"/>
    <a:srgbClr val="FFCC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02" autoAdjust="0"/>
    <p:restoredTop sz="79614" autoAdjust="0"/>
  </p:normalViewPr>
  <p:slideViewPr>
    <p:cSldViewPr>
      <p:cViewPr>
        <p:scale>
          <a:sx n="100" d="100"/>
          <a:sy n="100" d="100"/>
        </p:scale>
        <p:origin x="-1260" y="51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K:\TEMPORAIRE\Manip%2059%20-%20R&#233;ponse%20reviewers\RT-qPCR%20r&#233;sulta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K:\TEMPORAIRE\Manip%2059%20-%20R&#233;ponse%20reviewers\RT-qPCR%20r&#233;sulta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3"/>
          <c:order val="0"/>
          <c:tx>
            <c:v>hsa-miR-16</c:v>
          </c:tx>
          <c:spPr>
            <a:solidFill>
              <a:srgbClr val="CC79A7"/>
            </a:solidFill>
            <a:ln w="12700">
              <a:solidFill>
                <a:srgbClr val="CC79A7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(Résultats!$G$126,Résultats!$G$129,Résultats!$G$132)</c:f>
                <c:numCache>
                  <c:formatCode>General</c:formatCode>
                  <c:ptCount val="3"/>
                  <c:pt idx="0">
                    <c:v>66.155028490094011</c:v>
                  </c:pt>
                  <c:pt idx="1">
                    <c:v>47.131917220410827</c:v>
                  </c:pt>
                  <c:pt idx="2">
                    <c:v>12.018050728027411</c:v>
                  </c:pt>
                </c:numCache>
              </c:numRef>
            </c:plus>
            <c:minus>
              <c:numRef>
                <c:f>Résultats!$B$141:$B$143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CC79A7"/>
                </a:solidFill>
              </a:ln>
            </c:spPr>
          </c:errBars>
          <c:cat>
            <c:strRef>
              <c:f>(Résultats!$B$106,Résultats!$B$109,Résultats!$B$112)</c:f>
              <c:strCache>
                <c:ptCount val="3"/>
                <c:pt idx="0">
                  <c:v>miRNeasy</c:v>
                </c:pt>
                <c:pt idx="1">
                  <c:v>NucleoSpin</c:v>
                </c:pt>
                <c:pt idx="2">
                  <c:v>mirVana</c:v>
                </c:pt>
              </c:strCache>
            </c:strRef>
          </c:cat>
          <c:val>
            <c:numRef>
              <c:f>(Résultats!$G$124,Résultats!$G$127,Résultats!$G$130)</c:f>
              <c:numCache>
                <c:formatCode>0</c:formatCode>
                <c:ptCount val="3"/>
                <c:pt idx="0">
                  <c:v>140.27421011991106</c:v>
                </c:pt>
                <c:pt idx="1">
                  <c:v>100</c:v>
                </c:pt>
                <c:pt idx="2">
                  <c:v>15.992274467315005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overlap val="-40"/>
        <c:axId val="37586432"/>
        <c:axId val="37587968"/>
      </c:barChart>
      <c:catAx>
        <c:axId val="37586432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12700">
            <a:solidFill>
              <a:sysClr val="windowText" lastClr="000000"/>
            </a:solidFill>
          </a:ln>
        </c:spPr>
        <c:crossAx val="37587968"/>
        <c:crosses val="autoZero"/>
        <c:auto val="1"/>
        <c:lblAlgn val="ctr"/>
        <c:lblOffset val="100"/>
        <c:noMultiLvlLbl val="0"/>
      </c:catAx>
      <c:valAx>
        <c:axId val="37587968"/>
        <c:scaling>
          <c:orientation val="minMax"/>
          <c:max val="210"/>
          <c:min val="0"/>
        </c:scaling>
        <c:delete val="0"/>
        <c:axPos val="l"/>
        <c:numFmt formatCode="General" sourceLinked="0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crossAx val="37586432"/>
        <c:crosses val="autoZero"/>
        <c:crossBetween val="between"/>
        <c:majorUnit val="100"/>
        <c:minorUnit val="5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3"/>
          <c:order val="0"/>
          <c:tx>
            <c:v>hsa-miR-16</c:v>
          </c:tx>
          <c:spPr>
            <a:solidFill>
              <a:srgbClr val="F0E442"/>
            </a:solidFill>
            <a:ln w="12700">
              <a:solidFill>
                <a:srgbClr val="F0E442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(Résultats!$G$135,Résultats!$G$138,Résultats!$G$141)</c:f>
                <c:numCache>
                  <c:formatCode>General</c:formatCode>
                  <c:ptCount val="3"/>
                  <c:pt idx="0">
                    <c:v>92.567486857319437</c:v>
                  </c:pt>
                  <c:pt idx="1">
                    <c:v>0</c:v>
                  </c:pt>
                  <c:pt idx="2">
                    <c:v>8.1962688870948508</c:v>
                  </c:pt>
                </c:numCache>
              </c:numRef>
            </c:plus>
            <c:minus>
              <c:numRef>
                <c:f>Résultats!$B$141:$B$143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</c:numCache>
              </c:numRef>
            </c:minus>
            <c:spPr>
              <a:ln w="12700">
                <a:solidFill>
                  <a:srgbClr val="F0E442"/>
                </a:solidFill>
              </a:ln>
            </c:spPr>
          </c:errBars>
          <c:cat>
            <c:strRef>
              <c:f>(Résultats!$B$106,Résultats!$B$109,Résultats!$B$112)</c:f>
              <c:strCache>
                <c:ptCount val="3"/>
                <c:pt idx="0">
                  <c:v>miRNeasy</c:v>
                </c:pt>
                <c:pt idx="1">
                  <c:v>NucleoSpin</c:v>
                </c:pt>
                <c:pt idx="2">
                  <c:v>mirVana</c:v>
                </c:pt>
              </c:strCache>
            </c:strRef>
          </c:cat>
          <c:val>
            <c:numRef>
              <c:f>(Résultats!$G$133,Résultats!$G$136,Résultats!$G$139)</c:f>
              <c:numCache>
                <c:formatCode>0</c:formatCode>
                <c:ptCount val="3"/>
                <c:pt idx="0">
                  <c:v>100</c:v>
                </c:pt>
                <c:pt idx="1">
                  <c:v>0.12111875346064019</c:v>
                </c:pt>
                <c:pt idx="2">
                  <c:v>9.3564361537958813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overlap val="-40"/>
        <c:axId val="37438592"/>
        <c:axId val="37440128"/>
      </c:barChart>
      <c:catAx>
        <c:axId val="37438592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12700">
            <a:solidFill>
              <a:sysClr val="windowText" lastClr="000000"/>
            </a:solidFill>
          </a:ln>
        </c:spPr>
        <c:crossAx val="37440128"/>
        <c:crosses val="autoZero"/>
        <c:auto val="1"/>
        <c:lblAlgn val="ctr"/>
        <c:lblOffset val="100"/>
        <c:noMultiLvlLbl val="0"/>
      </c:catAx>
      <c:valAx>
        <c:axId val="37440128"/>
        <c:scaling>
          <c:orientation val="minMax"/>
          <c:max val="210"/>
          <c:min val="0"/>
        </c:scaling>
        <c:delete val="0"/>
        <c:axPos val="l"/>
        <c:numFmt formatCode="General" sourceLinked="0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crossAx val="37438592"/>
        <c:crosses val="autoZero"/>
        <c:crossBetween val="between"/>
        <c:majorUnit val="100"/>
        <c:minorUnit val="5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BB01069A-8A97-418F-93B1-8AEC56A06B26}" type="datetimeFigureOut">
              <a:rPr lang="fr-FR" smtClean="0"/>
              <a:t>22/03/2016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1BAEC91-A196-40C5-B940-F5DE240E99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89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Graphique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830430"/>
              </p:ext>
            </p:extLst>
          </p:nvPr>
        </p:nvGraphicFramePr>
        <p:xfrm>
          <a:off x="1630002" y="1786030"/>
          <a:ext cx="1080000" cy="2202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2" name="Graphique 1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0716046"/>
              </p:ext>
            </p:extLst>
          </p:nvPr>
        </p:nvGraphicFramePr>
        <p:xfrm>
          <a:off x="4182777" y="1825992"/>
          <a:ext cx="108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0" y="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 rot="16200000">
            <a:off x="521933" y="2687199"/>
            <a:ext cx="1884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hsa-miR-16-5p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concentration (%) </a:t>
            </a:r>
          </a:p>
        </p:txBody>
      </p:sp>
      <p:sp>
        <p:nvSpPr>
          <p:cNvPr id="45" name="ZoneTexte 44"/>
          <p:cNvSpPr txBox="1"/>
          <p:nvPr/>
        </p:nvSpPr>
        <p:spPr>
          <a:xfrm rot="18600190">
            <a:off x="1023700" y="4239761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miRNeasy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 rot="18600190">
            <a:off x="1260887" y="4239761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NucleoSpin</a:t>
            </a:r>
            <a:r>
              <a: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endParaRPr lang="fr-FR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 rot="18600190">
            <a:off x="1498074" y="4224522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mirVana</a:t>
            </a:r>
            <a:r>
              <a: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PARIS</a:t>
            </a:r>
            <a:r>
              <a: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endParaRPr lang="fr-FR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Connecteur droit 69"/>
          <p:cNvCxnSpPr/>
          <p:nvPr/>
        </p:nvCxnSpPr>
        <p:spPr>
          <a:xfrm>
            <a:off x="2058800" y="1877736"/>
            <a:ext cx="198000" cy="0"/>
          </a:xfrm>
          <a:prstGeom prst="line">
            <a:avLst/>
          </a:prstGeom>
          <a:ln w="12700">
            <a:solidFill>
              <a:srgbClr val="CC79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>
            <a:off x="2258830" y="1805728"/>
            <a:ext cx="198000" cy="0"/>
          </a:xfrm>
          <a:prstGeom prst="line">
            <a:avLst/>
          </a:prstGeom>
          <a:ln w="12700">
            <a:solidFill>
              <a:srgbClr val="CC79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>
            <a:off x="2056524" y="1733720"/>
            <a:ext cx="396000" cy="0"/>
          </a:xfrm>
          <a:prstGeom prst="line">
            <a:avLst/>
          </a:prstGeom>
          <a:ln w="12700">
            <a:solidFill>
              <a:srgbClr val="CC79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ZoneTexte 72"/>
          <p:cNvSpPr txBox="1"/>
          <p:nvPr/>
        </p:nvSpPr>
        <p:spPr>
          <a:xfrm>
            <a:off x="1994577" y="1751767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CC79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CC79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2182610" y="1694999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CC79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CC79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ZoneTexte 74"/>
          <p:cNvSpPr txBox="1"/>
          <p:nvPr/>
        </p:nvSpPr>
        <p:spPr>
          <a:xfrm>
            <a:off x="2082480" y="1615371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CC79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CC79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ZoneTexte 78"/>
          <p:cNvSpPr txBox="1"/>
          <p:nvPr/>
        </p:nvSpPr>
        <p:spPr>
          <a:xfrm rot="16200000">
            <a:off x="3086910" y="2687199"/>
            <a:ext cx="1884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hsa-miR-16-5p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concentration (%) </a:t>
            </a:r>
          </a:p>
        </p:txBody>
      </p:sp>
      <p:sp>
        <p:nvSpPr>
          <p:cNvPr id="81" name="ZoneTexte 80"/>
          <p:cNvSpPr txBox="1"/>
          <p:nvPr/>
        </p:nvSpPr>
        <p:spPr>
          <a:xfrm rot="18600190">
            <a:off x="3677680" y="4198068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miRNeasy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ZoneTexte 81"/>
          <p:cNvSpPr txBox="1"/>
          <p:nvPr/>
        </p:nvSpPr>
        <p:spPr>
          <a:xfrm rot="18600190">
            <a:off x="3825864" y="4239761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NucleoSpin</a:t>
            </a:r>
            <a:r>
              <a: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endParaRPr lang="fr-FR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ZoneTexte 82"/>
          <p:cNvSpPr txBox="1"/>
          <p:nvPr/>
        </p:nvSpPr>
        <p:spPr>
          <a:xfrm rot="18600190">
            <a:off x="4063051" y="4224522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mirVana</a:t>
            </a:r>
            <a:r>
              <a: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PARIS</a:t>
            </a:r>
            <a:r>
              <a: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endParaRPr lang="fr-FR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5" name="Connecteur droit 104"/>
          <p:cNvCxnSpPr/>
          <p:nvPr/>
        </p:nvCxnSpPr>
        <p:spPr>
          <a:xfrm>
            <a:off x="4623777" y="2034080"/>
            <a:ext cx="198000" cy="0"/>
          </a:xfrm>
          <a:prstGeom prst="line">
            <a:avLst/>
          </a:prstGeom>
          <a:ln w="12700">
            <a:solidFill>
              <a:srgbClr val="F0E4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105"/>
          <p:cNvCxnSpPr/>
          <p:nvPr/>
        </p:nvCxnSpPr>
        <p:spPr>
          <a:xfrm>
            <a:off x="4823807" y="1962072"/>
            <a:ext cx="198000" cy="0"/>
          </a:xfrm>
          <a:prstGeom prst="line">
            <a:avLst/>
          </a:prstGeom>
          <a:ln w="12700">
            <a:solidFill>
              <a:srgbClr val="F0E4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/>
          <p:cNvCxnSpPr/>
          <p:nvPr/>
        </p:nvCxnSpPr>
        <p:spPr>
          <a:xfrm>
            <a:off x="4621501" y="1890064"/>
            <a:ext cx="396000" cy="0"/>
          </a:xfrm>
          <a:prstGeom prst="line">
            <a:avLst/>
          </a:prstGeom>
          <a:ln w="12700">
            <a:solidFill>
              <a:srgbClr val="F0E4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4559554" y="1916103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F0E4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F0E4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ZoneTexte 108"/>
          <p:cNvSpPr txBox="1"/>
          <p:nvPr/>
        </p:nvSpPr>
        <p:spPr>
          <a:xfrm>
            <a:off x="4747587" y="1840781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F0E4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F0E4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ZoneTexte 109"/>
          <p:cNvSpPr txBox="1"/>
          <p:nvPr/>
        </p:nvSpPr>
        <p:spPr>
          <a:xfrm>
            <a:off x="4647457" y="1771715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F0E4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F0E4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ZoneTexte 147"/>
          <p:cNvSpPr txBox="1"/>
          <p:nvPr/>
        </p:nvSpPr>
        <p:spPr>
          <a:xfrm>
            <a:off x="1248206" y="121272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ZoneTexte 112"/>
          <p:cNvSpPr txBox="1"/>
          <p:nvPr/>
        </p:nvSpPr>
        <p:spPr>
          <a:xfrm>
            <a:off x="980728" y="1320451"/>
            <a:ext cx="25475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Ascites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ZoneTexte 148"/>
          <p:cNvSpPr txBox="1"/>
          <p:nvPr/>
        </p:nvSpPr>
        <p:spPr>
          <a:xfrm>
            <a:off x="3545705" y="1320451"/>
            <a:ext cx="25475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Urines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3813182" y="121225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70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12396</TotalTime>
  <Words>30</Words>
  <Application>Microsoft Office PowerPoint</Application>
  <PresentationFormat>Format A4 (210 x 297 mm)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 DENOYELLE</dc:creator>
  <cp:lastModifiedBy>Christophe DENOYELLE</cp:lastModifiedBy>
  <cp:revision>337</cp:revision>
  <cp:lastPrinted>2016-01-13T13:39:17Z</cp:lastPrinted>
  <dcterms:modified xsi:type="dcterms:W3CDTF">2016-03-22T09:12:46Z</dcterms:modified>
</cp:coreProperties>
</file>