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94" r:id="rId2"/>
  </p:sldIdLst>
  <p:sldSz cx="6858000" cy="9906000" type="A4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6B4E9"/>
    <a:srgbClr val="009E73"/>
    <a:srgbClr val="A50021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702" autoAdjust="0"/>
    <p:restoredTop sz="79614" autoAdjust="0"/>
  </p:normalViewPr>
  <p:slideViewPr>
    <p:cSldViewPr>
      <p:cViewPr>
        <p:scale>
          <a:sx n="150" d="100"/>
          <a:sy n="150" d="100"/>
        </p:scale>
        <p:origin x="-180" y="149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G:\TEMPORAIRE\PUBLI%20Circulating%20miRNAs\Bioanalyzer%20data\data%20&#233;lectrophor&#232;se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Serum</c:v>
          </c:tx>
          <c:spPr>
            <a:solidFill>
              <a:srgbClr val="56B4E9"/>
            </a:solidFill>
            <a:ln w="12700">
              <a:solidFill>
                <a:srgbClr val="56B4E9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'[data électrophorèses.xlsx]récapitulatif'!$O$4;'[data électrophorèses.xlsx]récapitulatif'!$O$7;'[data électrophorèses.xlsx]récapitulatif'!$O$10</c:f>
                <c:numCache>
                  <c:formatCode>General</c:formatCode>
                  <c:ptCount val="3"/>
                  <c:pt idx="0">
                    <c:v>27.744869395579766</c:v>
                  </c:pt>
                  <c:pt idx="1">
                    <c:v>57.458197365079627</c:v>
                  </c:pt>
                  <c:pt idx="2">
                    <c:v>1.2018504251546627</c:v>
                  </c:pt>
                </c:numCache>
              </c:numRef>
            </c:plus>
            <c:minus>
              <c:numRef>
                <c:f>'[data électrophorèses.xlsx]récapitulatif'!$O$20:$O$22</c:f>
                <c:numCache>
                  <c:formatCode>General</c:formatCode>
                  <c:ptCount val="3"/>
                </c:numCache>
              </c:numRef>
            </c:minus>
            <c:spPr>
              <a:ln w="12700">
                <a:solidFill>
                  <a:srgbClr val="56B4E9"/>
                </a:solidFill>
              </a:ln>
            </c:spPr>
          </c:errBars>
          <c:cat>
            <c:numRef>
              <c:f>'[data électrophorèses.xlsx]récapitulatif'!$K$44:$K$46</c:f>
              <c:numCache>
                <c:formatCode>General</c:formatCode>
                <c:ptCount val="3"/>
              </c:numCache>
            </c:numRef>
          </c:cat>
          <c:val>
            <c:numRef>
              <c:f>'[data électrophorèses.xlsx]récapitulatif'!$O$2;'[data électrophorèses.xlsx]récapitulatif'!$O$5;'[data électrophorèses.xlsx]récapitulatif'!$O$8</c:f>
              <c:numCache>
                <c:formatCode>0</c:formatCode>
                <c:ptCount val="3"/>
                <c:pt idx="0">
                  <c:v>150.66666666666666</c:v>
                </c:pt>
                <c:pt idx="1">
                  <c:v>262.33333333333331</c:v>
                </c:pt>
                <c:pt idx="2">
                  <c:v>7.333333333333333</c:v>
                </c:pt>
              </c:numCache>
            </c:numRef>
          </c:val>
        </c:ser>
        <c:ser>
          <c:idx val="1"/>
          <c:order val="1"/>
          <c:tx>
            <c:v>Plasma</c:v>
          </c:tx>
          <c:spPr>
            <a:solidFill>
              <a:srgbClr val="009E73"/>
            </a:solidFill>
            <a:ln w="12700">
              <a:solidFill>
                <a:srgbClr val="009E73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'[data électrophorèses.xlsx]récapitulatif'!$O$13;'[data électrophorèses.xlsx]récapitulatif'!$O$16;'[data électrophorèses.xlsx]récapitulatif'!$O$19</c:f>
                <c:numCache>
                  <c:formatCode>General</c:formatCode>
                  <c:ptCount val="3"/>
                  <c:pt idx="0">
                    <c:v>116.7651964889843</c:v>
                  </c:pt>
                  <c:pt idx="1">
                    <c:v>102.17794934981488</c:v>
                  </c:pt>
                  <c:pt idx="2">
                    <c:v>2.7284509239574843</c:v>
                  </c:pt>
                </c:numCache>
              </c:numRef>
            </c:plus>
            <c:minus>
              <c:numRef>
                <c:f>'[data électrophorèses.xlsx]récapitulatif'!$O$20:$O$22</c:f>
                <c:numCache>
                  <c:formatCode>General</c:formatCode>
                  <c:ptCount val="3"/>
                </c:numCache>
              </c:numRef>
            </c:minus>
            <c:spPr>
              <a:ln w="12700">
                <a:solidFill>
                  <a:srgbClr val="009E73"/>
                </a:solidFill>
              </a:ln>
            </c:spPr>
          </c:errBars>
          <c:cat>
            <c:numRef>
              <c:f>'[data électrophorèses.xlsx]récapitulatif'!$K$44:$K$46</c:f>
              <c:numCache>
                <c:formatCode>General</c:formatCode>
                <c:ptCount val="3"/>
              </c:numCache>
            </c:numRef>
          </c:cat>
          <c:val>
            <c:numRef>
              <c:f>'[data électrophorèses.xlsx]récapitulatif'!$O$11;'[data électrophorèses.xlsx]récapitulatif'!$O$14;'[data électrophorèses.xlsx]récapitulatif'!$O$17</c:f>
              <c:numCache>
                <c:formatCode>0</c:formatCode>
                <c:ptCount val="3"/>
                <c:pt idx="0">
                  <c:v>211.33333333333334</c:v>
                </c:pt>
                <c:pt idx="1">
                  <c:v>401</c:v>
                </c:pt>
                <c:pt idx="2">
                  <c:v>9.6666666666666661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0"/>
        <c:overlap val="-40"/>
        <c:axId val="81731968"/>
        <c:axId val="81733504"/>
      </c:barChart>
      <c:catAx>
        <c:axId val="817319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12700">
            <a:solidFill>
              <a:sysClr val="windowText" lastClr="000000"/>
            </a:solidFill>
          </a:ln>
        </c:spPr>
        <c:txPr>
          <a:bodyPr rot="-5400000" vert="horz"/>
          <a:lstStyle/>
          <a:p>
            <a:pPr>
              <a:defRPr sz="1000"/>
            </a:pPr>
            <a:endParaRPr lang="fr-FR"/>
          </a:p>
        </c:txPr>
        <c:crossAx val="81733504"/>
        <c:crosses val="autoZero"/>
        <c:auto val="1"/>
        <c:lblAlgn val="ctr"/>
        <c:lblOffset val="100"/>
        <c:noMultiLvlLbl val="0"/>
      </c:catAx>
      <c:valAx>
        <c:axId val="81733504"/>
        <c:scaling>
          <c:orientation val="minMax"/>
          <c:max val="600"/>
          <c:min val="0"/>
        </c:scaling>
        <c:delete val="0"/>
        <c:axPos val="l"/>
        <c:numFmt formatCode="General" sourceLinked="0"/>
        <c:majorTickMark val="out"/>
        <c:minorTickMark val="out"/>
        <c:tickLblPos val="nextTo"/>
        <c:spPr>
          <a:ln w="12700">
            <a:solidFill>
              <a:sysClr val="windowText" lastClr="000000"/>
            </a:solidFill>
          </a:ln>
        </c:spPr>
        <c:txPr>
          <a:bodyPr/>
          <a:lstStyle/>
          <a:p>
            <a:pPr>
              <a:defRPr sz="800"/>
            </a:pPr>
            <a:endParaRPr lang="fr-FR"/>
          </a:p>
        </c:txPr>
        <c:crossAx val="81731968"/>
        <c:crosses val="autoZero"/>
        <c:crossBetween val="between"/>
        <c:majorUnit val="300"/>
        <c:minorUnit val="150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800">
          <a:latin typeface="Arial" panose="020B0604020202020204" pitchFamily="34" charset="0"/>
          <a:cs typeface="Arial" panose="020B0604020202020204" pitchFamily="34" charset="0"/>
        </a:defRPr>
      </a:pPr>
      <a:endParaRPr lang="fr-FR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BB01069A-8A97-418F-93B1-8AEC56A06B26}" type="datetimeFigureOut">
              <a:rPr lang="fr-FR" smtClean="0"/>
              <a:t>22/03/2016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111375" y="744538"/>
            <a:ext cx="25749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6332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6332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51BAEC91-A196-40C5-B940-F5DE240E994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78928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22/03/2016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22/03/2016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22/03/2016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22/03/2016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22/03/2016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22/03/2016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22/03/2016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22/03/2016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22/03/2016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22/03/2016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22/03/2016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t>22/03/2016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ZoneTexte 16"/>
          <p:cNvSpPr txBox="1"/>
          <p:nvPr/>
        </p:nvSpPr>
        <p:spPr>
          <a:xfrm>
            <a:off x="3176042" y="2306773"/>
            <a:ext cx="35044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00" b="1" dirty="0" smtClean="0">
                <a:solidFill>
                  <a:srgbClr val="56B4E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NS</a:t>
            </a:r>
            <a:endParaRPr lang="fr-FR" sz="500" b="1" dirty="0">
              <a:solidFill>
                <a:srgbClr val="56B4E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0" y="0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Figure S3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ZoneTexte 40"/>
          <p:cNvSpPr txBox="1"/>
          <p:nvPr/>
        </p:nvSpPr>
        <p:spPr>
          <a:xfrm>
            <a:off x="2852935" y="1568624"/>
            <a:ext cx="13681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Patient #3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ZoneTexte 23"/>
          <p:cNvSpPr txBox="1"/>
          <p:nvPr/>
        </p:nvSpPr>
        <p:spPr>
          <a:xfrm rot="18600190">
            <a:off x="2204923" y="4383777"/>
            <a:ext cx="13341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miRNeasy</a:t>
            </a:r>
            <a:endParaRPr lang="fr-FR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ZoneTexte 24"/>
          <p:cNvSpPr txBox="1"/>
          <p:nvPr/>
        </p:nvSpPr>
        <p:spPr>
          <a:xfrm rot="18600190">
            <a:off x="2555657" y="4383777"/>
            <a:ext cx="13341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NucleoSpin</a:t>
            </a:r>
            <a:r>
              <a:rPr lang="fr-FR" sz="10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®</a:t>
            </a:r>
            <a:endParaRPr lang="fr-FR" sz="10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ZoneTexte 25"/>
          <p:cNvSpPr txBox="1"/>
          <p:nvPr/>
        </p:nvSpPr>
        <p:spPr>
          <a:xfrm rot="18600190">
            <a:off x="2906390" y="4368538"/>
            <a:ext cx="13341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mirVana</a:t>
            </a:r>
            <a:r>
              <a:rPr lang="fr-FR" sz="10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TM</a:t>
            </a:r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PARIS</a:t>
            </a:r>
            <a:r>
              <a:rPr lang="fr-FR" sz="10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TM</a:t>
            </a:r>
            <a:endParaRPr lang="fr-FR" sz="10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ZoneTexte 26"/>
          <p:cNvSpPr txBox="1"/>
          <p:nvPr/>
        </p:nvSpPr>
        <p:spPr>
          <a:xfrm rot="16200000">
            <a:off x="1499882" y="2928133"/>
            <a:ext cx="22322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Total RNA concentration (</a:t>
            </a:r>
            <a:r>
              <a:rPr lang="en-US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pg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/µL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28" name="Rectangle 27"/>
          <p:cNvSpPr/>
          <p:nvPr/>
        </p:nvSpPr>
        <p:spPr>
          <a:xfrm>
            <a:off x="4310756" y="2046041"/>
            <a:ext cx="108000" cy="108000"/>
          </a:xfrm>
          <a:prstGeom prst="rect">
            <a:avLst/>
          </a:prstGeom>
          <a:solidFill>
            <a:srgbClr val="56B4E9"/>
          </a:solidFill>
          <a:ln w="12700">
            <a:solidFill>
              <a:srgbClr val="56B4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4310756" y="2234810"/>
            <a:ext cx="108000" cy="108000"/>
          </a:xfrm>
          <a:prstGeom prst="rect">
            <a:avLst/>
          </a:prstGeom>
          <a:solidFill>
            <a:srgbClr val="009E73"/>
          </a:solidFill>
          <a:ln w="12700">
            <a:solidFill>
              <a:srgbClr val="009E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ZoneTexte 29"/>
          <p:cNvSpPr txBox="1"/>
          <p:nvPr/>
        </p:nvSpPr>
        <p:spPr>
          <a:xfrm>
            <a:off x="4364756" y="1976930"/>
            <a:ext cx="720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Serum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ZoneTexte 30"/>
          <p:cNvSpPr txBox="1"/>
          <p:nvPr/>
        </p:nvSpPr>
        <p:spPr>
          <a:xfrm>
            <a:off x="4365184" y="2165700"/>
            <a:ext cx="720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Plasma</a:t>
            </a:r>
            <a:endParaRPr lang="fr-FR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2" name="Graphique 5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40781265"/>
              </p:ext>
            </p:extLst>
          </p:nvPr>
        </p:nvGraphicFramePr>
        <p:xfrm>
          <a:off x="2753330" y="1971242"/>
          <a:ext cx="1440000" cy="21600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8" name="ZoneTexte 17"/>
          <p:cNvSpPr txBox="1"/>
          <p:nvPr/>
        </p:nvSpPr>
        <p:spPr>
          <a:xfrm>
            <a:off x="3293560" y="2234765"/>
            <a:ext cx="35044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00" b="1" dirty="0" smtClean="0">
                <a:solidFill>
                  <a:srgbClr val="009E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NS</a:t>
            </a:r>
            <a:endParaRPr lang="fr-FR" sz="500" b="1" dirty="0">
              <a:solidFill>
                <a:srgbClr val="009E7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3519415" y="2111656"/>
            <a:ext cx="3504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>
                <a:solidFill>
                  <a:srgbClr val="009E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fr-FR" sz="1000" b="1" dirty="0">
              <a:solidFill>
                <a:srgbClr val="009E7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3635471" y="2039648"/>
            <a:ext cx="3504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>
                <a:solidFill>
                  <a:srgbClr val="56B4E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fr-FR" sz="1000" b="1" dirty="0">
              <a:solidFill>
                <a:srgbClr val="56B4E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3340463" y="1925829"/>
            <a:ext cx="3504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>
                <a:solidFill>
                  <a:srgbClr val="009E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  <a:endParaRPr lang="fr-FR" sz="1000" b="1" dirty="0">
              <a:solidFill>
                <a:srgbClr val="009E7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3455867" y="1853821"/>
            <a:ext cx="35044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00" b="1" dirty="0" smtClean="0">
                <a:solidFill>
                  <a:srgbClr val="56B4E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NS</a:t>
            </a:r>
            <a:endParaRPr lang="fr-FR" sz="500" b="1" dirty="0">
              <a:solidFill>
                <a:srgbClr val="56B4E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3" name="Connecteur droit 22"/>
          <p:cNvCxnSpPr/>
          <p:nvPr/>
        </p:nvCxnSpPr>
        <p:spPr>
          <a:xfrm>
            <a:off x="3189262" y="2429885"/>
            <a:ext cx="324000" cy="0"/>
          </a:xfrm>
          <a:prstGeom prst="line">
            <a:avLst/>
          </a:prstGeom>
          <a:ln w="12700">
            <a:solidFill>
              <a:srgbClr val="56B4E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/>
          <p:cNvCxnSpPr/>
          <p:nvPr/>
        </p:nvCxnSpPr>
        <p:spPr>
          <a:xfrm>
            <a:off x="3307087" y="2357877"/>
            <a:ext cx="324000" cy="0"/>
          </a:xfrm>
          <a:prstGeom prst="line">
            <a:avLst/>
          </a:prstGeom>
          <a:ln w="12700">
            <a:solidFill>
              <a:srgbClr val="009E7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32"/>
          <p:cNvCxnSpPr/>
          <p:nvPr/>
        </p:nvCxnSpPr>
        <p:spPr>
          <a:xfrm>
            <a:off x="3532635" y="2234767"/>
            <a:ext cx="324000" cy="0"/>
          </a:xfrm>
          <a:prstGeom prst="line">
            <a:avLst/>
          </a:prstGeom>
          <a:ln w="12700">
            <a:solidFill>
              <a:srgbClr val="009E7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33"/>
          <p:cNvCxnSpPr/>
          <p:nvPr/>
        </p:nvCxnSpPr>
        <p:spPr>
          <a:xfrm>
            <a:off x="3649320" y="2162759"/>
            <a:ext cx="324000" cy="0"/>
          </a:xfrm>
          <a:prstGeom prst="line">
            <a:avLst/>
          </a:prstGeom>
          <a:ln w="12700">
            <a:solidFill>
              <a:srgbClr val="56B4E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34"/>
          <p:cNvCxnSpPr/>
          <p:nvPr/>
        </p:nvCxnSpPr>
        <p:spPr>
          <a:xfrm>
            <a:off x="3191683" y="2048940"/>
            <a:ext cx="648000" cy="0"/>
          </a:xfrm>
          <a:prstGeom prst="line">
            <a:avLst/>
          </a:prstGeom>
          <a:ln w="12700">
            <a:solidFill>
              <a:srgbClr val="009E7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35"/>
          <p:cNvCxnSpPr/>
          <p:nvPr/>
        </p:nvCxnSpPr>
        <p:spPr>
          <a:xfrm>
            <a:off x="3306762" y="1976932"/>
            <a:ext cx="648000" cy="0"/>
          </a:xfrm>
          <a:prstGeom prst="line">
            <a:avLst/>
          </a:prstGeom>
          <a:ln w="12700">
            <a:solidFill>
              <a:srgbClr val="56B4E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8742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12396</TotalTime>
  <Words>24</Words>
  <Application>Microsoft Office PowerPoint</Application>
  <PresentationFormat>Format A4 (210 x 297 mm)</PresentationFormat>
  <Paragraphs>14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Christophe DENOYELLE</dc:creator>
  <cp:lastModifiedBy>Christophe DENOYELLE</cp:lastModifiedBy>
  <cp:revision>337</cp:revision>
  <cp:lastPrinted>2016-01-13T13:39:17Z</cp:lastPrinted>
  <dcterms:modified xsi:type="dcterms:W3CDTF">2016-03-22T09:31:28Z</dcterms:modified>
</cp:coreProperties>
</file>