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1" r:id="rId2"/>
  </p:sldIdLst>
  <p:sldSz cx="6858000" cy="9906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E73"/>
    <a:srgbClr val="56B4E9"/>
    <a:srgbClr val="FF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02" autoAdjust="0"/>
    <p:restoredTop sz="79614" autoAdjust="0"/>
  </p:normalViewPr>
  <p:slideViewPr>
    <p:cSldViewPr>
      <p:cViewPr>
        <p:scale>
          <a:sx n="75" d="100"/>
          <a:sy n="75" d="100"/>
        </p:scale>
        <p:origin x="-1800" y="102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MPORAIRE\PUBLI%20Circulating%20miRNAs\Results\Figure%202%20-%20Comparaison%20kits\Comparaisons%20ki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MPORAIRE\PUBLI%20Circulating%20miRNAs\Results\Figure%202%20-%20Comparaison%20kits\Comparaisons%20ki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MPORAIRE\PUBLI%20Circulating%20miRNAs\Results\Figure%202%20-%20Comparaison%20kits\Comparaisons%20ki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MPORAIRE\PUBLI%20Circulating%20miRNAs\Results\Figure%202%20-%20Comparaison%20kits\Comparaisons%20kit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MPORAIRE\PUBLI%20Circulating%20miRNAs\Results\Figure%202%20-%20Comparaison%20kits\Comparaisons%20kit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MPORAIRE\PUBLI%20Circulating%20miRNAs\Results\Figure%202%20-%20Comparaison%20kits\Comparaisons%20ki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'RT-qPCR'!$AH$2</c:f>
              <c:strCache>
                <c:ptCount val="1"/>
                <c:pt idx="0">
                  <c:v>Serum</c:v>
                </c:pt>
              </c:strCache>
            </c:strRef>
          </c:tx>
          <c:spPr>
            <a:solidFill>
              <a:srgbClr val="56B4E9"/>
            </a:solidFill>
            <a:ln w="12700">
              <a:solidFill>
                <a:srgbClr val="56B4E9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('RT-qPCR'!$AJ$3;'RT-qPCR'!$AJ$5;'RT-qPCR'!$AJ$7)</c:f>
                <c:numCache>
                  <c:formatCode>General</c:formatCode>
                  <c:ptCount val="3"/>
                  <c:pt idx="0">
                    <c:v>2.2677664329471896</c:v>
                  </c:pt>
                  <c:pt idx="1">
                    <c:v>12.224330919414164</c:v>
                  </c:pt>
                  <c:pt idx="2">
                    <c:v>6.9194936178096746</c:v>
                  </c:pt>
                </c:numCache>
              </c:numRef>
            </c:plus>
            <c:minus>
              <c:numRef>
                <c:f>'RT-qPCR'!$AJ$38:$AL$38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minus>
            <c:spPr>
              <a:ln w="12700">
                <a:solidFill>
                  <a:srgbClr val="56B4E9"/>
                </a:solidFill>
              </a:ln>
            </c:spPr>
          </c:errBars>
          <c:cat>
            <c:numRef>
              <c:f>'RT-qPCR'!$AJ$39:$AL$39</c:f>
              <c:numCache>
                <c:formatCode>General</c:formatCode>
                <c:ptCount val="3"/>
              </c:numCache>
            </c:numRef>
          </c:cat>
          <c:val>
            <c:numRef>
              <c:f>('RT-qPCR'!$AJ$2;'RT-qPCR'!$AJ$4;'RT-qPCR'!$AJ$6)</c:f>
              <c:numCache>
                <c:formatCode>0.00</c:formatCode>
                <c:ptCount val="3"/>
                <c:pt idx="0">
                  <c:v>16.373315492383604</c:v>
                </c:pt>
                <c:pt idx="1">
                  <c:v>64.100768200926566</c:v>
                </c:pt>
                <c:pt idx="2">
                  <c:v>49.644380014078024</c:v>
                </c:pt>
              </c:numCache>
            </c:numRef>
          </c:val>
        </c:ser>
        <c:ser>
          <c:idx val="1"/>
          <c:order val="1"/>
          <c:tx>
            <c:strRef>
              <c:f>'RT-qPCR'!$AH$8</c:f>
              <c:strCache>
                <c:ptCount val="1"/>
                <c:pt idx="0">
                  <c:v>Plasma</c:v>
                </c:pt>
              </c:strCache>
            </c:strRef>
          </c:tx>
          <c:spPr>
            <a:solidFill>
              <a:srgbClr val="009E73"/>
            </a:solidFill>
            <a:ln w="12700">
              <a:solidFill>
                <a:srgbClr val="009E73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('RT-qPCR'!$AJ$9;'RT-qPCR'!$AJ$11;'RT-qPCR'!$AJ$13)</c:f>
                <c:numCache>
                  <c:formatCode>General</c:formatCode>
                  <c:ptCount val="3"/>
                  <c:pt idx="0">
                    <c:v>0.94772014966627904</c:v>
                  </c:pt>
                  <c:pt idx="1">
                    <c:v>2.9341946864427282</c:v>
                  </c:pt>
                  <c:pt idx="2">
                    <c:v>6.7376609130848264</c:v>
                  </c:pt>
                </c:numCache>
              </c:numRef>
            </c:plus>
            <c:minus>
              <c:numRef>
                <c:f>'RT-qPCR'!$AJ$38:$AL$38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minus>
            <c:spPr>
              <a:ln w="12700">
                <a:solidFill>
                  <a:srgbClr val="009E73"/>
                </a:solidFill>
              </a:ln>
            </c:spPr>
          </c:errBars>
          <c:cat>
            <c:numRef>
              <c:f>'RT-qPCR'!$AJ$39:$AL$39</c:f>
              <c:numCache>
                <c:formatCode>General</c:formatCode>
                <c:ptCount val="3"/>
              </c:numCache>
            </c:numRef>
          </c:cat>
          <c:val>
            <c:numRef>
              <c:f>('RT-qPCR'!$AJ$8;'RT-qPCR'!$AJ$10;'RT-qPCR'!$AJ$12)</c:f>
              <c:numCache>
                <c:formatCode>0.00</c:formatCode>
                <c:ptCount val="3"/>
                <c:pt idx="0">
                  <c:v>15.461923428383088</c:v>
                </c:pt>
                <c:pt idx="1">
                  <c:v>48.660748902024849</c:v>
                </c:pt>
                <c:pt idx="2">
                  <c:v>41.952639413682697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overlap val="-40"/>
        <c:axId val="41060992"/>
        <c:axId val="41068800"/>
      </c:barChart>
      <c:catAx>
        <c:axId val="41060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ysClr val="windowText" lastClr="000000"/>
            </a:solidFill>
          </a:ln>
        </c:spPr>
        <c:txPr>
          <a:bodyPr rot="-5400000" vert="horz"/>
          <a:lstStyle/>
          <a:p>
            <a:pPr>
              <a:defRPr sz="800"/>
            </a:pPr>
            <a:endParaRPr lang="fr-FR"/>
          </a:p>
        </c:txPr>
        <c:crossAx val="41068800"/>
        <c:crosses val="autoZero"/>
        <c:auto val="1"/>
        <c:lblAlgn val="ctr"/>
        <c:lblOffset val="100"/>
        <c:noMultiLvlLbl val="0"/>
      </c:catAx>
      <c:valAx>
        <c:axId val="41068800"/>
        <c:scaling>
          <c:orientation val="minMax"/>
          <c:max val="150"/>
          <c:min val="0"/>
        </c:scaling>
        <c:delete val="0"/>
        <c:axPos val="l"/>
        <c:numFmt formatCode="General" sourceLinked="0"/>
        <c:majorTickMark val="out"/>
        <c:minorTickMark val="out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41060992"/>
        <c:crosses val="autoZero"/>
        <c:crossBetween val="between"/>
        <c:majorUnit val="50"/>
        <c:minorUnit val="2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0">
          <a:latin typeface="Arial" panose="020B0604020202020204" pitchFamily="34" charset="0"/>
          <a:cs typeface="Arial" panose="020B0604020202020204" pitchFamily="34" charset="0"/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'RT-qPCR'!$AH$2</c:f>
              <c:strCache>
                <c:ptCount val="1"/>
                <c:pt idx="0">
                  <c:v>Serum</c:v>
                </c:pt>
              </c:strCache>
            </c:strRef>
          </c:tx>
          <c:spPr>
            <a:solidFill>
              <a:srgbClr val="56B4E9"/>
            </a:solidFill>
            <a:ln w="12700">
              <a:solidFill>
                <a:srgbClr val="56B4E9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('RT-qPCR'!$AJ$15;'RT-qPCR'!$AJ$17;'RT-qPCR'!$AJ$19)</c:f>
                <c:numCache>
                  <c:formatCode>General</c:formatCode>
                  <c:ptCount val="3"/>
                  <c:pt idx="0">
                    <c:v>1.494328267514484</c:v>
                  </c:pt>
                  <c:pt idx="1">
                    <c:v>8.5847914866962043</c:v>
                  </c:pt>
                  <c:pt idx="2">
                    <c:v>5.7217185793562253</c:v>
                  </c:pt>
                </c:numCache>
              </c:numRef>
            </c:plus>
            <c:minus>
              <c:numRef>
                <c:f>'RT-qPCR'!$AJ$38:$AL$38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minus>
            <c:spPr>
              <a:ln w="12700">
                <a:solidFill>
                  <a:srgbClr val="56B4E9"/>
                </a:solidFill>
              </a:ln>
            </c:spPr>
          </c:errBars>
          <c:cat>
            <c:numRef>
              <c:f>'RT-qPCR'!$AJ$39:$AL$39</c:f>
              <c:numCache>
                <c:formatCode>General</c:formatCode>
                <c:ptCount val="3"/>
              </c:numCache>
            </c:numRef>
          </c:cat>
          <c:val>
            <c:numRef>
              <c:f>('RT-qPCR'!$AJ$14;'RT-qPCR'!$AJ$16;'RT-qPCR'!$AJ$18)</c:f>
              <c:numCache>
                <c:formatCode>0.00</c:formatCode>
                <c:ptCount val="3"/>
                <c:pt idx="0">
                  <c:v>8.3692756834769462</c:v>
                </c:pt>
                <c:pt idx="1">
                  <c:v>58.52214780173891</c:v>
                </c:pt>
                <c:pt idx="2">
                  <c:v>33.556631371669461</c:v>
                </c:pt>
              </c:numCache>
            </c:numRef>
          </c:val>
        </c:ser>
        <c:ser>
          <c:idx val="1"/>
          <c:order val="1"/>
          <c:tx>
            <c:strRef>
              <c:f>'RT-qPCR'!$AH$8</c:f>
              <c:strCache>
                <c:ptCount val="1"/>
                <c:pt idx="0">
                  <c:v>Plasma</c:v>
                </c:pt>
              </c:strCache>
            </c:strRef>
          </c:tx>
          <c:spPr>
            <a:solidFill>
              <a:srgbClr val="009E73"/>
            </a:solidFill>
            <a:ln w="12700">
              <a:solidFill>
                <a:srgbClr val="009E73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('RT-qPCR'!$AJ$21;'RT-qPCR'!$AJ$23;'RT-qPCR'!$AJ$25)</c:f>
                <c:numCache>
                  <c:formatCode>General</c:formatCode>
                  <c:ptCount val="3"/>
                  <c:pt idx="0">
                    <c:v>1.9532703329931709</c:v>
                  </c:pt>
                  <c:pt idx="1">
                    <c:v>3.5840026944064256</c:v>
                  </c:pt>
                  <c:pt idx="2">
                    <c:v>3.4128948523578466</c:v>
                  </c:pt>
                </c:numCache>
              </c:numRef>
            </c:plus>
            <c:minus>
              <c:numRef>
                <c:f>'RT-qPCR'!$AJ$38:$AL$38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minus>
            <c:spPr>
              <a:ln w="12700">
                <a:solidFill>
                  <a:srgbClr val="009E73"/>
                </a:solidFill>
              </a:ln>
            </c:spPr>
          </c:errBars>
          <c:cat>
            <c:numRef>
              <c:f>'RT-qPCR'!$AJ$39:$AL$39</c:f>
              <c:numCache>
                <c:formatCode>General</c:formatCode>
                <c:ptCount val="3"/>
              </c:numCache>
            </c:numRef>
          </c:cat>
          <c:val>
            <c:numRef>
              <c:f>('RT-qPCR'!$AJ$20;'RT-qPCR'!$AJ$22;'RT-qPCR'!$AJ$24)</c:f>
              <c:numCache>
                <c:formatCode>0.00</c:formatCode>
                <c:ptCount val="3"/>
                <c:pt idx="0">
                  <c:v>3.5386457637868469</c:v>
                </c:pt>
                <c:pt idx="1">
                  <c:v>16.526883350360951</c:v>
                </c:pt>
                <c:pt idx="2">
                  <c:v>10.254396903662116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overlap val="-40"/>
        <c:axId val="43335040"/>
        <c:axId val="43349120"/>
      </c:barChart>
      <c:catAx>
        <c:axId val="43335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ysClr val="windowText" lastClr="000000"/>
            </a:solidFill>
          </a:ln>
        </c:spPr>
        <c:txPr>
          <a:bodyPr rot="-5400000" vert="horz"/>
          <a:lstStyle/>
          <a:p>
            <a:pPr>
              <a:defRPr sz="800"/>
            </a:pPr>
            <a:endParaRPr lang="fr-FR"/>
          </a:p>
        </c:txPr>
        <c:crossAx val="43349120"/>
        <c:crosses val="autoZero"/>
        <c:auto val="1"/>
        <c:lblAlgn val="ctr"/>
        <c:lblOffset val="100"/>
        <c:noMultiLvlLbl val="0"/>
      </c:catAx>
      <c:valAx>
        <c:axId val="43349120"/>
        <c:scaling>
          <c:orientation val="minMax"/>
          <c:max val="150"/>
          <c:min val="0"/>
        </c:scaling>
        <c:delete val="0"/>
        <c:axPos val="l"/>
        <c:numFmt formatCode="General" sourceLinked="0"/>
        <c:majorTickMark val="out"/>
        <c:minorTickMark val="out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43335040"/>
        <c:crosses val="autoZero"/>
        <c:crossBetween val="between"/>
        <c:majorUnit val="50"/>
        <c:minorUnit val="2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0">
          <a:latin typeface="Arial" panose="020B0604020202020204" pitchFamily="34" charset="0"/>
          <a:cs typeface="Arial" panose="020B0604020202020204" pitchFamily="34" charset="0"/>
        </a:defRPr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'RT-qPCR'!$AH$2</c:f>
              <c:strCache>
                <c:ptCount val="1"/>
                <c:pt idx="0">
                  <c:v>Serum</c:v>
                </c:pt>
              </c:strCache>
            </c:strRef>
          </c:tx>
          <c:spPr>
            <a:solidFill>
              <a:srgbClr val="56B4E9"/>
            </a:solidFill>
            <a:ln w="12700">
              <a:solidFill>
                <a:srgbClr val="56B4E9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('RT-qPCR'!$AJ$27;'RT-qPCR'!$AJ$29;'RT-qPCR'!$AJ$31)</c:f>
                <c:numCache>
                  <c:formatCode>General</c:formatCode>
                  <c:ptCount val="3"/>
                  <c:pt idx="0">
                    <c:v>1.3102237336780127</c:v>
                  </c:pt>
                  <c:pt idx="1">
                    <c:v>1.4195123807023857</c:v>
                  </c:pt>
                  <c:pt idx="2">
                    <c:v>3.5209565592062555</c:v>
                  </c:pt>
                </c:numCache>
              </c:numRef>
            </c:plus>
            <c:minus>
              <c:numRef>
                <c:f>'RT-qPCR'!$AJ$38:$AL$38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minus>
            <c:spPr>
              <a:ln w="12700">
                <a:solidFill>
                  <a:srgbClr val="56B4E9"/>
                </a:solidFill>
              </a:ln>
            </c:spPr>
          </c:errBars>
          <c:cat>
            <c:numRef>
              <c:f>'RT-qPCR'!$AJ$39:$AL$39</c:f>
              <c:numCache>
                <c:formatCode>General</c:formatCode>
                <c:ptCount val="3"/>
              </c:numCache>
            </c:numRef>
          </c:cat>
          <c:val>
            <c:numRef>
              <c:f>('RT-qPCR'!$AJ$26;'RT-qPCR'!$AJ$28;'RT-qPCR'!$AJ$30)</c:f>
              <c:numCache>
                <c:formatCode>0.00</c:formatCode>
                <c:ptCount val="3"/>
                <c:pt idx="0">
                  <c:v>7.4205709314022466</c:v>
                </c:pt>
                <c:pt idx="1">
                  <c:v>25.580701726897043</c:v>
                </c:pt>
                <c:pt idx="2">
                  <c:v>18.751202608573671</c:v>
                </c:pt>
              </c:numCache>
            </c:numRef>
          </c:val>
        </c:ser>
        <c:ser>
          <c:idx val="1"/>
          <c:order val="1"/>
          <c:tx>
            <c:strRef>
              <c:f>'RT-qPCR'!$AH$8</c:f>
              <c:strCache>
                <c:ptCount val="1"/>
                <c:pt idx="0">
                  <c:v>Plasma</c:v>
                </c:pt>
              </c:strCache>
            </c:strRef>
          </c:tx>
          <c:spPr>
            <a:solidFill>
              <a:srgbClr val="009E73"/>
            </a:solidFill>
            <a:ln w="12700">
              <a:solidFill>
                <a:srgbClr val="009E73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('RT-qPCR'!$AJ$33;'RT-qPCR'!$AJ$35;'RT-qPCR'!$AJ$37)</c:f>
                <c:numCache>
                  <c:formatCode>General</c:formatCode>
                  <c:ptCount val="3"/>
                  <c:pt idx="0">
                    <c:v>0.83742862293889309</c:v>
                  </c:pt>
                  <c:pt idx="1">
                    <c:v>1.5163477469953437</c:v>
                  </c:pt>
                  <c:pt idx="2">
                    <c:v>1.6372496613608623</c:v>
                  </c:pt>
                </c:numCache>
              </c:numRef>
            </c:plus>
            <c:minus>
              <c:numRef>
                <c:f>'RT-qPCR'!$AJ$38:$AL$38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minus>
            <c:spPr>
              <a:ln w="12700">
                <a:solidFill>
                  <a:srgbClr val="009E73"/>
                </a:solidFill>
              </a:ln>
            </c:spPr>
          </c:errBars>
          <c:cat>
            <c:numRef>
              <c:f>'RT-qPCR'!$AJ$39:$AL$39</c:f>
              <c:numCache>
                <c:formatCode>General</c:formatCode>
                <c:ptCount val="3"/>
              </c:numCache>
            </c:numRef>
          </c:cat>
          <c:val>
            <c:numRef>
              <c:f>('RT-qPCR'!$AJ$32;'RT-qPCR'!$AJ$34;'RT-qPCR'!$AJ$36)</c:f>
              <c:numCache>
                <c:formatCode>0.00</c:formatCode>
                <c:ptCount val="3"/>
                <c:pt idx="0">
                  <c:v>7.6492758297704926</c:v>
                </c:pt>
                <c:pt idx="1">
                  <c:v>23.306418161809642</c:v>
                </c:pt>
                <c:pt idx="2">
                  <c:v>16.060319927994545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overlap val="-40"/>
        <c:axId val="43370368"/>
        <c:axId val="43371904"/>
      </c:barChart>
      <c:catAx>
        <c:axId val="43370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ysClr val="windowText" lastClr="000000"/>
            </a:solidFill>
          </a:ln>
        </c:spPr>
        <c:txPr>
          <a:bodyPr rot="-5400000" vert="horz"/>
          <a:lstStyle/>
          <a:p>
            <a:pPr>
              <a:defRPr sz="800"/>
            </a:pPr>
            <a:endParaRPr lang="fr-FR"/>
          </a:p>
        </c:txPr>
        <c:crossAx val="43371904"/>
        <c:crosses val="autoZero"/>
        <c:auto val="1"/>
        <c:lblAlgn val="ctr"/>
        <c:lblOffset val="100"/>
        <c:noMultiLvlLbl val="0"/>
      </c:catAx>
      <c:valAx>
        <c:axId val="43371904"/>
        <c:scaling>
          <c:orientation val="minMax"/>
          <c:max val="150"/>
          <c:min val="0"/>
        </c:scaling>
        <c:delete val="0"/>
        <c:axPos val="l"/>
        <c:numFmt formatCode="General" sourceLinked="0"/>
        <c:majorTickMark val="out"/>
        <c:minorTickMark val="out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43370368"/>
        <c:crosses val="autoZero"/>
        <c:crossBetween val="between"/>
        <c:majorUnit val="50"/>
        <c:minorUnit val="2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0">
          <a:latin typeface="Arial" panose="020B0604020202020204" pitchFamily="34" charset="0"/>
          <a:cs typeface="Arial" panose="020B0604020202020204" pitchFamily="34" charset="0"/>
        </a:defRPr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'RT-qPCR'!$AH$2</c:f>
              <c:strCache>
                <c:ptCount val="1"/>
                <c:pt idx="0">
                  <c:v>Serum</c:v>
                </c:pt>
              </c:strCache>
            </c:strRef>
          </c:tx>
          <c:spPr>
            <a:solidFill>
              <a:srgbClr val="56B4E9"/>
            </a:solidFill>
            <a:ln w="12700">
              <a:solidFill>
                <a:srgbClr val="56B4E9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('RT-qPCR'!$AL$3;'RT-qPCR'!$AL$5;'RT-qPCR'!$AL$7)</c:f>
                <c:numCache>
                  <c:formatCode>General</c:formatCode>
                  <c:ptCount val="3"/>
                  <c:pt idx="0">
                    <c:v>6.4797160683808626</c:v>
                  </c:pt>
                  <c:pt idx="1">
                    <c:v>13.10097261649058</c:v>
                  </c:pt>
                  <c:pt idx="2">
                    <c:v>9.3135536493697835</c:v>
                  </c:pt>
                </c:numCache>
              </c:numRef>
            </c:plus>
            <c:minus>
              <c:numRef>
                <c:f>'RT-qPCR'!$AJ$38:$AL$38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minus>
            <c:spPr>
              <a:ln w="12700">
                <a:solidFill>
                  <a:srgbClr val="56B4E9"/>
                </a:solidFill>
              </a:ln>
            </c:spPr>
          </c:errBars>
          <c:cat>
            <c:numRef>
              <c:f>'RT-qPCR'!$AJ$39:$AL$39</c:f>
              <c:numCache>
                <c:formatCode>General</c:formatCode>
                <c:ptCount val="3"/>
              </c:numCache>
            </c:numRef>
          </c:cat>
          <c:val>
            <c:numRef>
              <c:f>('RT-qPCR'!$AL$2;'RT-qPCR'!$AL$4;'RT-qPCR'!$AL$6)</c:f>
              <c:numCache>
                <c:formatCode>0.00</c:formatCode>
                <c:ptCount val="3"/>
                <c:pt idx="0">
                  <c:v>32.172498234351998</c:v>
                </c:pt>
                <c:pt idx="1">
                  <c:v>96.351774316490548</c:v>
                </c:pt>
                <c:pt idx="2">
                  <c:v>87.332456995004776</c:v>
                </c:pt>
              </c:numCache>
            </c:numRef>
          </c:val>
        </c:ser>
        <c:ser>
          <c:idx val="1"/>
          <c:order val="1"/>
          <c:tx>
            <c:strRef>
              <c:f>'RT-qPCR'!$AH$8</c:f>
              <c:strCache>
                <c:ptCount val="1"/>
                <c:pt idx="0">
                  <c:v>Plasma</c:v>
                </c:pt>
              </c:strCache>
            </c:strRef>
          </c:tx>
          <c:spPr>
            <a:solidFill>
              <a:srgbClr val="009E73"/>
            </a:solidFill>
            <a:ln w="12700">
              <a:solidFill>
                <a:srgbClr val="009E73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('RT-qPCR'!$AL$9;'RT-qPCR'!$AL$11;'RT-qPCR'!$AL$13)</c:f>
                <c:numCache>
                  <c:formatCode>General</c:formatCode>
                  <c:ptCount val="3"/>
                  <c:pt idx="0">
                    <c:v>2.0526665236557715</c:v>
                  </c:pt>
                  <c:pt idx="1">
                    <c:v>5.7469427473396477</c:v>
                  </c:pt>
                  <c:pt idx="2">
                    <c:v>9.7811474227057786</c:v>
                  </c:pt>
                </c:numCache>
              </c:numRef>
            </c:plus>
            <c:minus>
              <c:numRef>
                <c:f>'RT-qPCR'!$AJ$38:$AL$38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minus>
            <c:spPr>
              <a:ln w="12700">
                <a:solidFill>
                  <a:srgbClr val="009E73"/>
                </a:solidFill>
              </a:ln>
            </c:spPr>
          </c:errBars>
          <c:cat>
            <c:numRef>
              <c:f>'RT-qPCR'!$AJ$39:$AL$39</c:f>
              <c:numCache>
                <c:formatCode>General</c:formatCode>
                <c:ptCount val="3"/>
              </c:numCache>
            </c:numRef>
          </c:cat>
          <c:val>
            <c:numRef>
              <c:f>('RT-qPCR'!$AL$8;'RT-qPCR'!$AL$10;'RT-qPCR'!$AL$12)</c:f>
              <c:numCache>
                <c:formatCode>0.00</c:formatCode>
                <c:ptCount val="3"/>
                <c:pt idx="0">
                  <c:v>33.958363847571434</c:v>
                </c:pt>
                <c:pt idx="1">
                  <c:v>73.734908440474271</c:v>
                </c:pt>
                <c:pt idx="2">
                  <c:v>72.554757125815129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overlap val="-40"/>
        <c:axId val="48783744"/>
        <c:axId val="48785280"/>
      </c:barChart>
      <c:catAx>
        <c:axId val="48783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ysClr val="windowText" lastClr="000000"/>
            </a:solidFill>
          </a:ln>
        </c:spPr>
        <c:txPr>
          <a:bodyPr rot="-5400000" vert="horz"/>
          <a:lstStyle/>
          <a:p>
            <a:pPr>
              <a:defRPr sz="800"/>
            </a:pPr>
            <a:endParaRPr lang="fr-FR"/>
          </a:p>
        </c:txPr>
        <c:crossAx val="48785280"/>
        <c:crosses val="autoZero"/>
        <c:auto val="1"/>
        <c:lblAlgn val="ctr"/>
        <c:lblOffset val="100"/>
        <c:noMultiLvlLbl val="0"/>
      </c:catAx>
      <c:valAx>
        <c:axId val="48785280"/>
        <c:scaling>
          <c:orientation val="minMax"/>
          <c:max val="150"/>
          <c:min val="0"/>
        </c:scaling>
        <c:delete val="0"/>
        <c:axPos val="l"/>
        <c:numFmt formatCode="General" sourceLinked="0"/>
        <c:majorTickMark val="out"/>
        <c:minorTickMark val="out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48783744"/>
        <c:crosses val="autoZero"/>
        <c:crossBetween val="between"/>
        <c:majorUnit val="50"/>
        <c:minorUnit val="2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0">
          <a:latin typeface="Arial" panose="020B0604020202020204" pitchFamily="34" charset="0"/>
          <a:cs typeface="Arial" panose="020B0604020202020204" pitchFamily="34" charset="0"/>
        </a:defRPr>
      </a:pPr>
      <a:endParaRPr lang="fr-F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'RT-qPCR'!$AH$2</c:f>
              <c:strCache>
                <c:ptCount val="1"/>
                <c:pt idx="0">
                  <c:v>Serum</c:v>
                </c:pt>
              </c:strCache>
            </c:strRef>
          </c:tx>
          <c:spPr>
            <a:solidFill>
              <a:srgbClr val="56B4E9"/>
            </a:solidFill>
            <a:ln w="12700">
              <a:solidFill>
                <a:srgbClr val="56B4E9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('RT-qPCR'!$AL$15;'RT-qPCR'!$AL$17;'RT-qPCR'!$AL$19)</c:f>
                <c:numCache>
                  <c:formatCode>General</c:formatCode>
                  <c:ptCount val="3"/>
                  <c:pt idx="0">
                    <c:v>6.2967506729066116</c:v>
                  </c:pt>
                  <c:pt idx="1">
                    <c:v>14.791105269733132</c:v>
                  </c:pt>
                  <c:pt idx="2">
                    <c:v>13.155789113564753</c:v>
                  </c:pt>
                </c:numCache>
              </c:numRef>
            </c:plus>
            <c:minus>
              <c:numRef>
                <c:f>'RT-qPCR'!$AJ$38:$AL$38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minus>
            <c:spPr>
              <a:ln w="12700">
                <a:solidFill>
                  <a:srgbClr val="56B4E9"/>
                </a:solidFill>
              </a:ln>
            </c:spPr>
          </c:errBars>
          <c:cat>
            <c:numRef>
              <c:f>'RT-qPCR'!$AJ$39:$AL$39</c:f>
              <c:numCache>
                <c:formatCode>General</c:formatCode>
                <c:ptCount val="3"/>
              </c:numCache>
            </c:numRef>
          </c:cat>
          <c:val>
            <c:numRef>
              <c:f>('RT-qPCR'!$AL$14;'RT-qPCR'!$AL$16;'RT-qPCR'!$AL$18)</c:f>
              <c:numCache>
                <c:formatCode>0.00</c:formatCode>
                <c:ptCount val="3"/>
                <c:pt idx="0">
                  <c:v>21.343630473444712</c:v>
                </c:pt>
                <c:pt idx="1">
                  <c:v>64.418284061884933</c:v>
                </c:pt>
                <c:pt idx="2">
                  <c:v>60.893453368613315</c:v>
                </c:pt>
              </c:numCache>
            </c:numRef>
          </c:val>
        </c:ser>
        <c:ser>
          <c:idx val="1"/>
          <c:order val="1"/>
          <c:tx>
            <c:strRef>
              <c:f>'RT-qPCR'!$AH$8</c:f>
              <c:strCache>
                <c:ptCount val="1"/>
                <c:pt idx="0">
                  <c:v>Plasma</c:v>
                </c:pt>
              </c:strCache>
            </c:strRef>
          </c:tx>
          <c:spPr>
            <a:solidFill>
              <a:srgbClr val="009E73"/>
            </a:solidFill>
            <a:ln w="12700">
              <a:solidFill>
                <a:srgbClr val="009E73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('RT-qPCR'!$AL$21;'RT-qPCR'!$AL$23;'RT-qPCR'!$AL$25)</c:f>
                <c:numCache>
                  <c:formatCode>General</c:formatCode>
                  <c:ptCount val="3"/>
                  <c:pt idx="0">
                    <c:v>0.37840666101853998</c:v>
                  </c:pt>
                  <c:pt idx="1">
                    <c:v>2.1981105021095542</c:v>
                  </c:pt>
                  <c:pt idx="2">
                    <c:v>4.5382112519868008</c:v>
                  </c:pt>
                </c:numCache>
              </c:numRef>
            </c:plus>
            <c:minus>
              <c:numRef>
                <c:f>'RT-qPCR'!$AJ$38:$AL$38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minus>
            <c:spPr>
              <a:ln w="12700">
                <a:solidFill>
                  <a:srgbClr val="009E73"/>
                </a:solidFill>
              </a:ln>
            </c:spPr>
          </c:errBars>
          <c:cat>
            <c:numRef>
              <c:f>'RT-qPCR'!$AJ$39:$AL$39</c:f>
              <c:numCache>
                <c:formatCode>General</c:formatCode>
                <c:ptCount val="3"/>
              </c:numCache>
            </c:numRef>
          </c:cat>
          <c:val>
            <c:numRef>
              <c:f>('RT-qPCR'!$AL$20;'RT-qPCR'!$AL$22;'RT-qPCR'!$AL$24)</c:f>
              <c:numCache>
                <c:formatCode>0.00</c:formatCode>
                <c:ptCount val="3"/>
                <c:pt idx="0">
                  <c:v>12.503621386939425</c:v>
                </c:pt>
                <c:pt idx="1">
                  <c:v>35.625415987379938</c:v>
                </c:pt>
                <c:pt idx="2">
                  <c:v>29.771344463278567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overlap val="-40"/>
        <c:axId val="48806528"/>
        <c:axId val="48816512"/>
      </c:barChart>
      <c:catAx>
        <c:axId val="48806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ysClr val="windowText" lastClr="000000"/>
            </a:solidFill>
          </a:ln>
        </c:spPr>
        <c:txPr>
          <a:bodyPr rot="-5400000" vert="horz"/>
          <a:lstStyle/>
          <a:p>
            <a:pPr>
              <a:defRPr sz="800"/>
            </a:pPr>
            <a:endParaRPr lang="fr-FR"/>
          </a:p>
        </c:txPr>
        <c:crossAx val="48816512"/>
        <c:crosses val="autoZero"/>
        <c:auto val="1"/>
        <c:lblAlgn val="ctr"/>
        <c:lblOffset val="100"/>
        <c:noMultiLvlLbl val="0"/>
      </c:catAx>
      <c:valAx>
        <c:axId val="48816512"/>
        <c:scaling>
          <c:orientation val="minMax"/>
          <c:max val="150"/>
          <c:min val="0"/>
        </c:scaling>
        <c:delete val="0"/>
        <c:axPos val="l"/>
        <c:numFmt formatCode="General" sourceLinked="0"/>
        <c:majorTickMark val="out"/>
        <c:minorTickMark val="out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48806528"/>
        <c:crosses val="autoZero"/>
        <c:crossBetween val="between"/>
        <c:majorUnit val="50"/>
        <c:minorUnit val="2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0">
          <a:latin typeface="Arial" panose="020B0604020202020204" pitchFamily="34" charset="0"/>
          <a:cs typeface="Arial" panose="020B0604020202020204" pitchFamily="34" charset="0"/>
        </a:defRPr>
      </a:pPr>
      <a:endParaRPr lang="fr-F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'RT-qPCR'!$AH$2</c:f>
              <c:strCache>
                <c:ptCount val="1"/>
                <c:pt idx="0">
                  <c:v>Serum</c:v>
                </c:pt>
              </c:strCache>
            </c:strRef>
          </c:tx>
          <c:spPr>
            <a:solidFill>
              <a:srgbClr val="56B4E9"/>
            </a:solidFill>
            <a:ln w="12700">
              <a:solidFill>
                <a:srgbClr val="56B4E9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('RT-qPCR'!$AL$27;'RT-qPCR'!$AL$29;'RT-qPCR'!$AL$31)</c:f>
                <c:numCache>
                  <c:formatCode>General</c:formatCode>
                  <c:ptCount val="3"/>
                  <c:pt idx="0">
                    <c:v>1.9792987997654252</c:v>
                  </c:pt>
                  <c:pt idx="1">
                    <c:v>3.0893682835550966</c:v>
                  </c:pt>
                  <c:pt idx="2">
                    <c:v>5.1171392892562197</c:v>
                  </c:pt>
                </c:numCache>
              </c:numRef>
            </c:plus>
            <c:minus>
              <c:numRef>
                <c:f>'RT-qPCR'!$AJ$38:$AL$38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minus>
            <c:spPr>
              <a:ln w="12700">
                <a:solidFill>
                  <a:srgbClr val="56B4E9"/>
                </a:solidFill>
              </a:ln>
            </c:spPr>
          </c:errBars>
          <c:cat>
            <c:numRef>
              <c:f>'RT-qPCR'!$AJ$39:$AL$39</c:f>
              <c:numCache>
                <c:formatCode>General</c:formatCode>
                <c:ptCount val="3"/>
              </c:numCache>
            </c:numRef>
          </c:cat>
          <c:val>
            <c:numRef>
              <c:f>('RT-qPCR'!$AL$26;'RT-qPCR'!$AL$28;'RT-qPCR'!$AL$30)</c:f>
              <c:numCache>
                <c:formatCode>0.00</c:formatCode>
                <c:ptCount val="3"/>
                <c:pt idx="0">
                  <c:v>12.787844763458914</c:v>
                </c:pt>
                <c:pt idx="1">
                  <c:v>31.339865352695099</c:v>
                </c:pt>
                <c:pt idx="2">
                  <c:v>33.506078903284362</c:v>
                </c:pt>
              </c:numCache>
            </c:numRef>
          </c:val>
        </c:ser>
        <c:ser>
          <c:idx val="1"/>
          <c:order val="1"/>
          <c:tx>
            <c:strRef>
              <c:f>'RT-qPCR'!$AH$8</c:f>
              <c:strCache>
                <c:ptCount val="1"/>
                <c:pt idx="0">
                  <c:v>Plasma</c:v>
                </c:pt>
              </c:strCache>
            </c:strRef>
          </c:tx>
          <c:spPr>
            <a:solidFill>
              <a:srgbClr val="009E73"/>
            </a:solidFill>
            <a:ln w="12700">
              <a:solidFill>
                <a:srgbClr val="009E73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('RT-qPCR'!$AL$33;'RT-qPCR'!$AL$35;'RT-qPCR'!$AL$37)</c:f>
                <c:numCache>
                  <c:formatCode>General</c:formatCode>
                  <c:ptCount val="3"/>
                  <c:pt idx="0">
                    <c:v>2.5307607133999963</c:v>
                  </c:pt>
                  <c:pt idx="1">
                    <c:v>4.3028027474467816</c:v>
                  </c:pt>
                  <c:pt idx="2">
                    <c:v>1.6753159678257377</c:v>
                  </c:pt>
                </c:numCache>
              </c:numRef>
            </c:plus>
            <c:minus>
              <c:numRef>
                <c:f>'RT-qPCR'!$AJ$38:$AL$38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minus>
            <c:spPr>
              <a:ln w="12700">
                <a:solidFill>
                  <a:srgbClr val="009E73"/>
                </a:solidFill>
              </a:ln>
            </c:spPr>
          </c:errBars>
          <c:cat>
            <c:numRef>
              <c:f>'RT-qPCR'!$AJ$39:$AL$39</c:f>
              <c:numCache>
                <c:formatCode>General</c:formatCode>
                <c:ptCount val="3"/>
              </c:numCache>
            </c:numRef>
          </c:cat>
          <c:val>
            <c:numRef>
              <c:f>('RT-qPCR'!$AL$32;'RT-qPCR'!$AL$34;'RT-qPCR'!$AL$36)</c:f>
              <c:numCache>
                <c:formatCode>0.00</c:formatCode>
                <c:ptCount val="3"/>
                <c:pt idx="0">
                  <c:v>18.470827918234377</c:v>
                </c:pt>
                <c:pt idx="1">
                  <c:v>32.8843712581657</c:v>
                </c:pt>
                <c:pt idx="2">
                  <c:v>37.603961612670318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overlap val="-40"/>
        <c:axId val="72627328"/>
        <c:axId val="72628864"/>
      </c:barChart>
      <c:catAx>
        <c:axId val="72627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ysClr val="windowText" lastClr="000000"/>
            </a:solidFill>
          </a:ln>
        </c:spPr>
        <c:txPr>
          <a:bodyPr rot="-5400000" vert="horz"/>
          <a:lstStyle/>
          <a:p>
            <a:pPr>
              <a:defRPr sz="800"/>
            </a:pPr>
            <a:endParaRPr lang="fr-FR"/>
          </a:p>
        </c:txPr>
        <c:crossAx val="72628864"/>
        <c:crosses val="autoZero"/>
        <c:auto val="1"/>
        <c:lblAlgn val="ctr"/>
        <c:lblOffset val="100"/>
        <c:noMultiLvlLbl val="0"/>
      </c:catAx>
      <c:valAx>
        <c:axId val="72628864"/>
        <c:scaling>
          <c:orientation val="minMax"/>
          <c:max val="150"/>
          <c:min val="0"/>
        </c:scaling>
        <c:delete val="0"/>
        <c:axPos val="l"/>
        <c:numFmt formatCode="General" sourceLinked="0"/>
        <c:majorTickMark val="out"/>
        <c:minorTickMark val="out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72627328"/>
        <c:crosses val="autoZero"/>
        <c:crossBetween val="between"/>
        <c:majorUnit val="50"/>
        <c:minorUnit val="2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0">
          <a:latin typeface="Arial" panose="020B0604020202020204" pitchFamily="34" charset="0"/>
          <a:cs typeface="Arial" panose="020B0604020202020204" pitchFamily="34" charset="0"/>
        </a:defRPr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BB01069A-8A97-418F-93B1-8AEC56A06B26}" type="datetimeFigureOut">
              <a:rPr lang="fr-FR" smtClean="0"/>
              <a:t>22/03/2016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4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51BAEC91-A196-40C5-B940-F5DE240E99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892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001615"/>
              </p:ext>
            </p:extLst>
          </p:nvPr>
        </p:nvGraphicFramePr>
        <p:xfrm>
          <a:off x="1046371" y="1491750"/>
          <a:ext cx="14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9930627"/>
              </p:ext>
            </p:extLst>
          </p:nvPr>
        </p:nvGraphicFramePr>
        <p:xfrm>
          <a:off x="2782560" y="1491750"/>
          <a:ext cx="14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7709725"/>
              </p:ext>
            </p:extLst>
          </p:nvPr>
        </p:nvGraphicFramePr>
        <p:xfrm>
          <a:off x="4518750" y="1491750"/>
          <a:ext cx="14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1906784"/>
              </p:ext>
            </p:extLst>
          </p:nvPr>
        </p:nvGraphicFramePr>
        <p:xfrm>
          <a:off x="1046371" y="5199744"/>
          <a:ext cx="14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2946061"/>
              </p:ext>
            </p:extLst>
          </p:nvPr>
        </p:nvGraphicFramePr>
        <p:xfrm>
          <a:off x="2782560" y="5199744"/>
          <a:ext cx="14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5077858"/>
              </p:ext>
            </p:extLst>
          </p:nvPr>
        </p:nvGraphicFramePr>
        <p:xfrm>
          <a:off x="4518750" y="5199744"/>
          <a:ext cx="14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743101" y="459296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 rot="18600190">
            <a:off x="476731" y="3911277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el-miR-39-3p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 rot="18600190">
            <a:off x="827465" y="3911277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el-miR-54-3p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 rot="18600190">
            <a:off x="1178198" y="3896038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el-miR-238-3p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 rot="18600190">
            <a:off x="3933115" y="3911278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el-miR-39-3p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 rot="18600190">
            <a:off x="4283849" y="3911278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el-miR-54-3p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 rot="18600190">
            <a:off x="4634582" y="3896039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el-miR-238-3p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 rot="18600190">
            <a:off x="2185402" y="3911277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el-miR-39-3p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 rot="18600190">
            <a:off x="2536136" y="3911277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el-miR-54-3p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 rot="18600190">
            <a:off x="2886869" y="3896038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el-miR-238-3p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606900" y="2069783"/>
            <a:ext cx="108000" cy="108000"/>
          </a:xfrm>
          <a:prstGeom prst="rect">
            <a:avLst/>
          </a:prstGeom>
          <a:solidFill>
            <a:srgbClr val="56B4E9"/>
          </a:solidFill>
          <a:ln w="12700">
            <a:solidFill>
              <a:srgbClr val="56B4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606900" y="2258552"/>
            <a:ext cx="108000" cy="108000"/>
          </a:xfrm>
          <a:prstGeom prst="rect">
            <a:avLst/>
          </a:prstGeom>
          <a:solidFill>
            <a:srgbClr val="009E73"/>
          </a:solidFill>
          <a:ln w="12700">
            <a:solidFill>
              <a:srgbClr val="009E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ZoneTexte 21"/>
          <p:cNvSpPr txBox="1"/>
          <p:nvPr/>
        </p:nvSpPr>
        <p:spPr>
          <a:xfrm>
            <a:off x="5660900" y="2000672"/>
            <a:ext cx="72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Serum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661328" y="2189442"/>
            <a:ext cx="72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Plasma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721499" y="848544"/>
            <a:ext cx="475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 rot="18600190">
            <a:off x="476731" y="7624136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el-miR-39-3p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 rot="18600190">
            <a:off x="827465" y="7624136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el-miR-54-3p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 rot="18600190">
            <a:off x="1178198" y="7608897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el-miR-238-3p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 rot="18600190">
            <a:off x="3933115" y="7624137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el-miR-39-3p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 rot="18600190">
            <a:off x="4283849" y="7624137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el-miR-54-3p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 rot="18600190">
            <a:off x="4634582" y="7608898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el-miR-238-3p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 rot="18600190">
            <a:off x="2185402" y="7624136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el-miR-39-3p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 rot="18600190">
            <a:off x="2536136" y="7624136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el-miR-54-3p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 rot="18600190">
            <a:off x="2886869" y="7608897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el-miR-238-3p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 rot="16200000">
            <a:off x="-157000" y="2447240"/>
            <a:ext cx="2232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Extraction Yield (%)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 rot="16200000">
            <a:off x="-157000" y="6160025"/>
            <a:ext cx="2232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Extraction Yield (%)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2060848" y="848544"/>
            <a:ext cx="3097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miRNeasy kit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2060848" y="4592960"/>
            <a:ext cx="30851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mirVana</a:t>
            </a:r>
            <a:r>
              <a:rPr lang="fr-FR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PARIS</a:t>
            </a:r>
            <a:r>
              <a:rPr lang="fr-FR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kit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0" y="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Figure S5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1475259" y="2355950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FR" sz="10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1585592" y="2288798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fr-FR" sz="10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Connecteur droit 40"/>
          <p:cNvCxnSpPr/>
          <p:nvPr/>
        </p:nvCxnSpPr>
        <p:spPr>
          <a:xfrm>
            <a:off x="1488479" y="2483823"/>
            <a:ext cx="324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>
            <a:off x="1598812" y="2411815"/>
            <a:ext cx="324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>
            <a:off x="1802879" y="2267799"/>
            <a:ext cx="324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>
            <a:off x="1913212" y="2195791"/>
            <a:ext cx="324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1488479" y="2051775"/>
            <a:ext cx="648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1598812" y="1979767"/>
            <a:ext cx="648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1899992" y="2076864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1637259" y="1928664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fr-FR" sz="10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1747592" y="1851894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FR" sz="10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3212976" y="2474531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fr-FR" sz="10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3323309" y="2402617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fr-FR" sz="10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Connecteur droit 52"/>
          <p:cNvCxnSpPr/>
          <p:nvPr/>
        </p:nvCxnSpPr>
        <p:spPr>
          <a:xfrm>
            <a:off x="3226196" y="2597642"/>
            <a:ext cx="324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>
            <a:off x="3336529" y="2525634"/>
            <a:ext cx="324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3540596" y="2411815"/>
            <a:ext cx="324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3650929" y="2339807"/>
            <a:ext cx="324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>
            <a:off x="3226196" y="2195791"/>
            <a:ext cx="648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>
            <a:off x="3336529" y="2123783"/>
            <a:ext cx="648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ZoneTexte 60"/>
          <p:cNvSpPr txBox="1"/>
          <p:nvPr/>
        </p:nvSpPr>
        <p:spPr>
          <a:xfrm>
            <a:off x="3378729" y="2069783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fr-FR" sz="10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ZoneTexte 61"/>
          <p:cNvSpPr txBox="1"/>
          <p:nvPr/>
        </p:nvSpPr>
        <p:spPr>
          <a:xfrm>
            <a:off x="3485309" y="2000672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FR" sz="10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4951733" y="2978587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fr-FR" sz="10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5062066" y="2906673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fr-FR" sz="10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Connecteur droit 64"/>
          <p:cNvCxnSpPr/>
          <p:nvPr/>
        </p:nvCxnSpPr>
        <p:spPr>
          <a:xfrm>
            <a:off x="4964953" y="3101698"/>
            <a:ext cx="324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/>
          <p:nvPr/>
        </p:nvCxnSpPr>
        <p:spPr>
          <a:xfrm>
            <a:off x="5075286" y="3029690"/>
            <a:ext cx="324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/>
          <p:nvPr/>
        </p:nvCxnSpPr>
        <p:spPr>
          <a:xfrm>
            <a:off x="5279353" y="2915871"/>
            <a:ext cx="324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>
            <a:off x="5389686" y="2843863"/>
            <a:ext cx="324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/>
          <p:nvPr/>
        </p:nvCxnSpPr>
        <p:spPr>
          <a:xfrm>
            <a:off x="4964953" y="2699847"/>
            <a:ext cx="648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/>
          <p:nvPr/>
        </p:nvCxnSpPr>
        <p:spPr>
          <a:xfrm>
            <a:off x="5075286" y="2627839"/>
            <a:ext cx="648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ZoneTexte 70"/>
          <p:cNvSpPr txBox="1"/>
          <p:nvPr/>
        </p:nvSpPr>
        <p:spPr>
          <a:xfrm>
            <a:off x="5266133" y="2796077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ZoneTexte 72"/>
          <p:cNvSpPr txBox="1"/>
          <p:nvPr/>
        </p:nvSpPr>
        <p:spPr>
          <a:xfrm>
            <a:off x="5113733" y="2576737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FR" sz="10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ZoneTexte 73"/>
          <p:cNvSpPr txBox="1"/>
          <p:nvPr/>
        </p:nvSpPr>
        <p:spPr>
          <a:xfrm>
            <a:off x="5224066" y="2498346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fr-FR" sz="10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ZoneTexte 74"/>
          <p:cNvSpPr txBox="1"/>
          <p:nvPr/>
        </p:nvSpPr>
        <p:spPr>
          <a:xfrm>
            <a:off x="1789659" y="2138879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FR" sz="10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ZoneTexte 75"/>
          <p:cNvSpPr txBox="1"/>
          <p:nvPr/>
        </p:nvSpPr>
        <p:spPr>
          <a:xfrm>
            <a:off x="3527376" y="2282322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fr-FR" sz="10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ZoneTexte 76"/>
          <p:cNvSpPr txBox="1"/>
          <p:nvPr/>
        </p:nvSpPr>
        <p:spPr>
          <a:xfrm>
            <a:off x="3638330" y="2205551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fr-FR" sz="10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ZoneTexte 77"/>
          <p:cNvSpPr txBox="1"/>
          <p:nvPr/>
        </p:nvSpPr>
        <p:spPr>
          <a:xfrm>
            <a:off x="5382816" y="2711226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FR" sz="10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ZoneTexte 78"/>
          <p:cNvSpPr txBox="1"/>
          <p:nvPr/>
        </p:nvSpPr>
        <p:spPr>
          <a:xfrm>
            <a:off x="1475259" y="5631552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FR" sz="10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ZoneTexte 79"/>
          <p:cNvSpPr txBox="1"/>
          <p:nvPr/>
        </p:nvSpPr>
        <p:spPr>
          <a:xfrm>
            <a:off x="1585592" y="5554875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fr-FR" sz="10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Connecteur droit 80"/>
          <p:cNvCxnSpPr/>
          <p:nvPr/>
        </p:nvCxnSpPr>
        <p:spPr>
          <a:xfrm>
            <a:off x="1488479" y="5754663"/>
            <a:ext cx="324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/>
          <p:cNvCxnSpPr/>
          <p:nvPr/>
        </p:nvCxnSpPr>
        <p:spPr>
          <a:xfrm>
            <a:off x="1598812" y="5682655"/>
            <a:ext cx="324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/>
          <p:cNvCxnSpPr/>
          <p:nvPr/>
        </p:nvCxnSpPr>
        <p:spPr>
          <a:xfrm>
            <a:off x="1802879" y="5545381"/>
            <a:ext cx="324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/>
          <p:cNvCxnSpPr/>
          <p:nvPr/>
        </p:nvCxnSpPr>
        <p:spPr>
          <a:xfrm>
            <a:off x="1913212" y="5473373"/>
            <a:ext cx="324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84"/>
          <p:cNvCxnSpPr/>
          <p:nvPr/>
        </p:nvCxnSpPr>
        <p:spPr>
          <a:xfrm>
            <a:off x="1488479" y="5329357"/>
            <a:ext cx="648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/>
          <p:cNvCxnSpPr/>
          <p:nvPr/>
        </p:nvCxnSpPr>
        <p:spPr>
          <a:xfrm>
            <a:off x="1598812" y="5257349"/>
            <a:ext cx="648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ZoneTexte 86"/>
          <p:cNvSpPr txBox="1"/>
          <p:nvPr/>
        </p:nvSpPr>
        <p:spPr>
          <a:xfrm>
            <a:off x="1789659" y="5428478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ZoneTexte 87"/>
          <p:cNvSpPr txBox="1"/>
          <p:nvPr/>
        </p:nvSpPr>
        <p:spPr>
          <a:xfrm>
            <a:off x="1907380" y="5350261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ZoneTexte 88"/>
          <p:cNvSpPr txBox="1"/>
          <p:nvPr/>
        </p:nvSpPr>
        <p:spPr>
          <a:xfrm>
            <a:off x="1637259" y="5206247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FR" sz="10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ZoneTexte 89"/>
          <p:cNvSpPr txBox="1"/>
          <p:nvPr/>
        </p:nvSpPr>
        <p:spPr>
          <a:xfrm>
            <a:off x="1747592" y="5134238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FR" sz="10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ZoneTexte 90"/>
          <p:cNvSpPr txBox="1"/>
          <p:nvPr/>
        </p:nvSpPr>
        <p:spPr>
          <a:xfrm>
            <a:off x="3212976" y="6033403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FR" sz="10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3323309" y="5961489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fr-FR" sz="10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3" name="Connecteur droit 92"/>
          <p:cNvCxnSpPr/>
          <p:nvPr/>
        </p:nvCxnSpPr>
        <p:spPr>
          <a:xfrm>
            <a:off x="3226196" y="6156514"/>
            <a:ext cx="324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93"/>
          <p:cNvCxnSpPr/>
          <p:nvPr/>
        </p:nvCxnSpPr>
        <p:spPr>
          <a:xfrm>
            <a:off x="3336529" y="6084506"/>
            <a:ext cx="324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eur droit 94"/>
          <p:cNvCxnSpPr/>
          <p:nvPr/>
        </p:nvCxnSpPr>
        <p:spPr>
          <a:xfrm>
            <a:off x="3540596" y="5940207"/>
            <a:ext cx="324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95"/>
          <p:cNvCxnSpPr/>
          <p:nvPr/>
        </p:nvCxnSpPr>
        <p:spPr>
          <a:xfrm>
            <a:off x="3650929" y="5868199"/>
            <a:ext cx="324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droit 96"/>
          <p:cNvCxnSpPr/>
          <p:nvPr/>
        </p:nvCxnSpPr>
        <p:spPr>
          <a:xfrm>
            <a:off x="3226196" y="5724183"/>
            <a:ext cx="648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/>
          <p:cNvCxnSpPr/>
          <p:nvPr/>
        </p:nvCxnSpPr>
        <p:spPr>
          <a:xfrm>
            <a:off x="3336529" y="5652175"/>
            <a:ext cx="648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ZoneTexte 98"/>
          <p:cNvSpPr txBox="1"/>
          <p:nvPr/>
        </p:nvSpPr>
        <p:spPr>
          <a:xfrm>
            <a:off x="3527376" y="5813043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ZoneTexte 99"/>
          <p:cNvSpPr txBox="1"/>
          <p:nvPr/>
        </p:nvSpPr>
        <p:spPr>
          <a:xfrm>
            <a:off x="3637709" y="5743069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ZoneTexte 100"/>
          <p:cNvSpPr txBox="1"/>
          <p:nvPr/>
        </p:nvSpPr>
        <p:spPr>
          <a:xfrm>
            <a:off x="3374976" y="5601073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FR" sz="10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ZoneTexte 101"/>
          <p:cNvSpPr txBox="1"/>
          <p:nvPr/>
        </p:nvSpPr>
        <p:spPr>
          <a:xfrm>
            <a:off x="3485309" y="5517917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FR" sz="10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ZoneTexte 102"/>
          <p:cNvSpPr txBox="1"/>
          <p:nvPr/>
        </p:nvSpPr>
        <p:spPr>
          <a:xfrm>
            <a:off x="4947518" y="6567656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fr-FR" sz="10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ZoneTexte 103"/>
          <p:cNvSpPr txBox="1"/>
          <p:nvPr/>
        </p:nvSpPr>
        <p:spPr>
          <a:xfrm>
            <a:off x="5057851" y="6491104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fr-FR" sz="10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5" name="Connecteur droit 104"/>
          <p:cNvCxnSpPr/>
          <p:nvPr/>
        </p:nvCxnSpPr>
        <p:spPr>
          <a:xfrm>
            <a:off x="4960738" y="6690767"/>
            <a:ext cx="324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cteur droit 105"/>
          <p:cNvCxnSpPr/>
          <p:nvPr/>
        </p:nvCxnSpPr>
        <p:spPr>
          <a:xfrm>
            <a:off x="5071071" y="6618759"/>
            <a:ext cx="324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106"/>
          <p:cNvCxnSpPr/>
          <p:nvPr/>
        </p:nvCxnSpPr>
        <p:spPr>
          <a:xfrm>
            <a:off x="5275138" y="6481485"/>
            <a:ext cx="324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/>
          <p:cNvCxnSpPr/>
          <p:nvPr/>
        </p:nvCxnSpPr>
        <p:spPr>
          <a:xfrm>
            <a:off x="5385471" y="6409477"/>
            <a:ext cx="324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droit 108"/>
          <p:cNvCxnSpPr/>
          <p:nvPr/>
        </p:nvCxnSpPr>
        <p:spPr>
          <a:xfrm>
            <a:off x="4960738" y="6270049"/>
            <a:ext cx="648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109"/>
          <p:cNvCxnSpPr/>
          <p:nvPr/>
        </p:nvCxnSpPr>
        <p:spPr>
          <a:xfrm>
            <a:off x="5071071" y="6198041"/>
            <a:ext cx="648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/>
          <p:cNvSpPr txBox="1"/>
          <p:nvPr/>
        </p:nvSpPr>
        <p:spPr>
          <a:xfrm>
            <a:off x="5261918" y="6367899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ZoneTexte 111"/>
          <p:cNvSpPr txBox="1"/>
          <p:nvPr/>
        </p:nvSpPr>
        <p:spPr>
          <a:xfrm>
            <a:off x="5373216" y="6292716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ZoneTexte 112"/>
          <p:cNvSpPr txBox="1"/>
          <p:nvPr/>
        </p:nvSpPr>
        <p:spPr>
          <a:xfrm>
            <a:off x="5109518" y="6146939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fr-FR" sz="10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ZoneTexte 113"/>
          <p:cNvSpPr txBox="1"/>
          <p:nvPr/>
        </p:nvSpPr>
        <p:spPr>
          <a:xfrm>
            <a:off x="5219851" y="6074930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fr-FR" sz="10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5606900" y="5742191"/>
            <a:ext cx="108000" cy="108000"/>
          </a:xfrm>
          <a:prstGeom prst="rect">
            <a:avLst/>
          </a:prstGeom>
          <a:solidFill>
            <a:srgbClr val="56B4E9"/>
          </a:solidFill>
          <a:ln w="12700">
            <a:solidFill>
              <a:srgbClr val="56B4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Rectangle 115"/>
          <p:cNvSpPr/>
          <p:nvPr/>
        </p:nvSpPr>
        <p:spPr>
          <a:xfrm>
            <a:off x="5606900" y="5930960"/>
            <a:ext cx="108000" cy="108000"/>
          </a:xfrm>
          <a:prstGeom prst="rect">
            <a:avLst/>
          </a:prstGeom>
          <a:solidFill>
            <a:srgbClr val="009E73"/>
          </a:solidFill>
          <a:ln w="12700">
            <a:solidFill>
              <a:srgbClr val="009E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ZoneTexte 116"/>
          <p:cNvSpPr txBox="1"/>
          <p:nvPr/>
        </p:nvSpPr>
        <p:spPr>
          <a:xfrm>
            <a:off x="5660900" y="5673080"/>
            <a:ext cx="72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Serum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ZoneTexte 117"/>
          <p:cNvSpPr txBox="1"/>
          <p:nvPr/>
        </p:nvSpPr>
        <p:spPr>
          <a:xfrm>
            <a:off x="5661328" y="5861850"/>
            <a:ext cx="72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Plasma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ZoneTexte 118"/>
          <p:cNvSpPr txBox="1"/>
          <p:nvPr/>
        </p:nvSpPr>
        <p:spPr>
          <a:xfrm>
            <a:off x="1412776" y="4953001"/>
            <a:ext cx="9728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Patient #1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ZoneTexte 119"/>
          <p:cNvSpPr txBox="1"/>
          <p:nvPr/>
        </p:nvSpPr>
        <p:spPr>
          <a:xfrm>
            <a:off x="3140968" y="4953001"/>
            <a:ext cx="9728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Patient #2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ZoneTexte 120"/>
          <p:cNvSpPr txBox="1"/>
          <p:nvPr/>
        </p:nvSpPr>
        <p:spPr>
          <a:xfrm>
            <a:off x="4869160" y="4953000"/>
            <a:ext cx="9728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Patient #3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1412776" y="1208585"/>
            <a:ext cx="9728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Patient #1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ZoneTexte 122"/>
          <p:cNvSpPr txBox="1"/>
          <p:nvPr/>
        </p:nvSpPr>
        <p:spPr>
          <a:xfrm>
            <a:off x="3140968" y="1208585"/>
            <a:ext cx="9728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Patient #2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ZoneTexte 123"/>
          <p:cNvSpPr txBox="1"/>
          <p:nvPr/>
        </p:nvSpPr>
        <p:spPr>
          <a:xfrm>
            <a:off x="4869160" y="1208584"/>
            <a:ext cx="9728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Patient #3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84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12413</TotalTime>
  <Words>91</Words>
  <Application>Microsoft Office PowerPoint</Application>
  <PresentationFormat>Format A4 (210 x 297 mm)</PresentationFormat>
  <Paragraphs>71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Christophe DENOYELLE</dc:creator>
  <cp:lastModifiedBy>Christophe DENOYELLE</cp:lastModifiedBy>
  <cp:revision>338</cp:revision>
  <cp:lastPrinted>2016-01-13T13:39:17Z</cp:lastPrinted>
  <dcterms:modified xsi:type="dcterms:W3CDTF">2016-03-22T09:54:27Z</dcterms:modified>
</cp:coreProperties>
</file>