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7" r:id="rId2"/>
  </p:sldIdLst>
  <p:sldSz cx="6858000" cy="9144000" type="letter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92">
          <p15:clr>
            <a:srgbClr val="A4A3A4"/>
          </p15:clr>
        </p15:guide>
        <p15:guide id="3" orient="horz" pos="297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.P.H.M. Jansen" initials="MJ" lastIdx="2" clrIdx="0"/>
  <p:cmAuthor id="1" name="DIANA" initials="D" lastIdx="4" clrIdx="1"/>
  <p:cmAuthor id="2" name="Diana" initials="D" lastIdx="2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23" autoAdjust="0"/>
  </p:normalViewPr>
  <p:slideViewPr>
    <p:cSldViewPr showGuides="1">
      <p:cViewPr varScale="1">
        <p:scale>
          <a:sx n="76" d="100"/>
          <a:sy n="76" d="100"/>
        </p:scale>
        <p:origin x="1554" y="102"/>
      </p:cViewPr>
      <p:guideLst>
        <p:guide orient="horz" pos="2880"/>
        <p:guide pos="192"/>
        <p:guide orient="horz" pos="29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43F98-156A-4845-9DF5-88E53F440035}" type="datetime4">
              <a:rPr lang="en-US" smtClean="0"/>
              <a:t>June 7,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E8176C-FEE3-4CC4-A6B2-CED7CDA26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5488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79E25-9A3A-484E-B760-096648DB2224}" type="datetime4">
              <a:rPr lang="en-US" smtClean="0"/>
              <a:t>June 7, 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C1AD2-3C71-4E4A-B206-BF802766DC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8215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E9B7-FAC3-4902-A48C-B6BAA37C14BF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B347438-DE65-4C03-A83B-14CF45418B25}" type="datetime4">
              <a:rPr lang="en-US" smtClean="0"/>
              <a:t>June 7, 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71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C52A9-17DA-443B-BB04-503F86B75767}" type="datetime4">
              <a:rPr lang="en-US" smtClean="0"/>
              <a:t>June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802D-75B3-4B17-9D12-78BA5B1AB667}" type="datetime4">
              <a:rPr lang="en-US" smtClean="0"/>
              <a:t>June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2B54-CB9B-4613-B693-D6F2181D1CC4}" type="datetime4">
              <a:rPr lang="en-US" smtClean="0"/>
              <a:t>June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02D4-86E6-40C3-ABC3-F82C0F0C734D}" type="datetime4">
              <a:rPr lang="en-US" smtClean="0"/>
              <a:t>June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9BA6D-47C9-401E-80BD-E8D23703F7D9}" type="datetime4">
              <a:rPr lang="en-US" smtClean="0"/>
              <a:t>June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4B9D-47BA-457E-9E5A-A401BE6D7F4C}" type="datetime4">
              <a:rPr lang="en-US" smtClean="0"/>
              <a:t>June 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953E-82D1-4576-8053-A650D2686F5C}" type="datetime4">
              <a:rPr lang="en-US" smtClean="0"/>
              <a:t>June 7,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63D9-A6AF-456C-994B-F529CB450E88}" type="datetime4">
              <a:rPr lang="en-US" smtClean="0"/>
              <a:t>June 7,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7955-45F4-4AA5-AAB7-5019174D24A2}" type="datetime4">
              <a:rPr lang="en-US" smtClean="0"/>
              <a:t>June 7,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47CD-BF8D-4C4D-BC58-E3622210BC00}" type="datetime4">
              <a:rPr lang="en-US" smtClean="0"/>
              <a:t>June 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A1AC3-A155-48D5-ACE5-4B900DADE8C8}" type="datetime4">
              <a:rPr lang="en-US" smtClean="0"/>
              <a:t>June 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CA1B-5F6E-45E1-B6CF-42B0E7057FB5}" type="datetime4">
              <a:rPr lang="en-US" smtClean="0"/>
              <a:t>June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9929A-59CB-4D0D-A686-B473E9F63B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16959" y="-36731"/>
            <a:ext cx="6666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Supplemental Figure S1 Overlapping and non-overlapping mRNAs and </a:t>
            </a:r>
            <a:r>
              <a:rPr lang="en-US" dirty="0" err="1" smtClean="0"/>
              <a:t>miRs</a:t>
            </a:r>
            <a:r>
              <a:rPr lang="en-US" dirty="0" smtClean="0"/>
              <a:t> between the AI- and the TCGA datasets </a:t>
            </a:r>
            <a:endParaRPr lang="en-US" dirty="0"/>
          </a:p>
        </p:txBody>
      </p:sp>
      <p:sp>
        <p:nvSpPr>
          <p:cNvPr id="50" name="Rounded Rectangle 49"/>
          <p:cNvSpPr/>
          <p:nvPr/>
        </p:nvSpPr>
        <p:spPr>
          <a:xfrm>
            <a:off x="2895600" y="799897"/>
            <a:ext cx="3887588" cy="8263270"/>
          </a:xfrm>
          <a:prstGeom prst="roundRect">
            <a:avLst>
              <a:gd name="adj" fmla="val 1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 lang="en-GB" sz="115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935548"/>
            <a:ext cx="849913" cy="8056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150" dirty="0">
                <a:solidFill>
                  <a:srgbClr val="FF0000"/>
                </a:solidFill>
              </a:rPr>
              <a:t>39508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ADAM29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AGT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AK5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ARHGEF37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ATF3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C10orf81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C1orf116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C1orf192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C1orf21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C1orf212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C1orf95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C20orf26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C3orf64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C4B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C6orf165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C8orf84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CAPSL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CCDC19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CDHR3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CNTN3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CPS1-IT1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CXADR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CXADRP2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CXADRP3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DCDC5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DICER1-AS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DNAAF1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DNAH12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DNAH5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DNAH7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EGF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ELOVL5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EPB41L4A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FAM189A2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FKBP5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FLJ39653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GLYATL1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GPLD1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HEMK1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IQUB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IRAK3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KCND3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KCNK6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KIAA2018</a:t>
            </a:r>
            <a:endParaRPr lang="en-GB" sz="1150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29000" y="926839"/>
            <a:ext cx="875561" cy="8056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150" dirty="0">
                <a:solidFill>
                  <a:srgbClr val="FF0000"/>
                </a:solidFill>
              </a:rPr>
              <a:t>ABAT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ABCC13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ACMSD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ANKRD30A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ANKRD43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ARMC3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C10orf107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C14orf161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C20orf39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CFB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CHI3L2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CHST8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CITED4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CYBRD1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CYP21A2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CYP4X1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CYP4Z1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DIRAS3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EGR3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EHF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FAM79B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FLRT3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FMO5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GAD1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GJA1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GP2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HOTAIR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IQCA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IRX2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LAMC2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LCN2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LOC285141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LRRC48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LTF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MUC1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NAT1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NAT2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NFIA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NFKBIZ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NME5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NTN4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NTNG1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PDE4B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PEBP4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PIH1D2</a:t>
            </a:r>
            <a:endParaRPr lang="en-GB" sz="115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215" y="457200"/>
            <a:ext cx="2669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TCGA dataset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4891000" y="925480"/>
            <a:ext cx="864339" cy="8056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PPP1R3C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PSD3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PTPRT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PYCARD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PYDC1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REEP6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RNF183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SCUBE2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SHROOM1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SLC1A1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SLC28A3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SLC40A1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SLC6A4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SORCS1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SP5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STH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SUSD3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TFAP2B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TMEM190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TMPRSS3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TNFRSF11B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TRIM58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WFDC6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WNT5A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ZNF238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ZNF533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ZNF659</a:t>
            </a:r>
          </a:p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ABHD7</a:t>
            </a:r>
            <a:endParaRPr lang="en-GB" sz="1150" dirty="0">
              <a:solidFill>
                <a:srgbClr val="00B050"/>
              </a:solidFill>
            </a:endParaRP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ACTN2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ATP2C2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BIRC5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CACNG6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CDC6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CGA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CHRNA5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COL2A1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CTNND2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FAM3B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GDPD3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GGH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H2AFJ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HIST1H1C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HIST1H2AI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HIST1H2AJ</a:t>
            </a:r>
          </a:p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HIST3H2A</a:t>
            </a:r>
            <a:endParaRPr lang="en-GB" sz="1150" dirty="0">
              <a:solidFill>
                <a:srgbClr val="00B05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618332" y="931883"/>
            <a:ext cx="1208985" cy="6640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HSPA4L</a:t>
            </a:r>
            <a:endParaRPr lang="en-GB" sz="1150" dirty="0">
              <a:solidFill>
                <a:srgbClr val="00B050"/>
              </a:solidFill>
            </a:endParaRP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HSPB8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LAPTM4B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LIN7A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LRP8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LYZL2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MND1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MYBL1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MYT1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NEIL3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NETO2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NEURL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PTPRN2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RAB39B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SQLE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TRH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TRIM36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XK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ZG16</a:t>
            </a:r>
          </a:p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7A5</a:t>
            </a:r>
          </a:p>
          <a:p>
            <a:pPr lvl="0"/>
            <a:endParaRPr lang="en-GB" sz="1150" dirty="0" smtClean="0">
              <a:solidFill>
                <a:srgbClr val="FF0000"/>
              </a:solidFill>
            </a:endParaRP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hsa-miR-184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hsa-miR-196a-5p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hsa-miR-203a-3p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hsa-miR-20b-5p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hsa-miR-342-3p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hsa-miR-363-3p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hsa-miR-92b-3p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hsa-miR-105-5p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hsa-miR-1224-5p</a:t>
            </a:r>
          </a:p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hsa-miR-153-3p</a:t>
            </a:r>
            <a:endParaRPr lang="en-GB" sz="1150" dirty="0">
              <a:solidFill>
                <a:srgbClr val="00B050"/>
              </a:solidFill>
            </a:endParaRP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hsa-miR-3127-5p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hsa-miR-767-5p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hsa-miR-9-5p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hsa-miR-935</a:t>
            </a:r>
          </a:p>
          <a:p>
            <a:pPr lvl="0"/>
            <a:endParaRPr lang="en-GB" sz="1150" dirty="0" smtClean="0">
              <a:solidFill>
                <a:srgbClr val="00B05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62000" y="935548"/>
            <a:ext cx="1101584" cy="8056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KLK10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LIMCH1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LOC100128361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LOC100131067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LOC100132790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LRRC4C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MALT1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MAP3K1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MDH1B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MTCP1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MYO10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PDE8B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PDGFC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PIK3R1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PLA2G3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PLXNA2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RASL10A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ROPN1L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RRAD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SAMD15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SEMA6A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SH3RF3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SLC30A5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SPAG8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SPATA17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SPEF2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SPOCK3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TMEM26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TNFRSF19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TRIL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TRIM6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WDR96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ZBTB40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ZMYND10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ZNF285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ZNF385B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ZNF385D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ZNF599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ZNF667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AIM1L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ARL17B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ATP6V1C2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BRIP1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CDH10</a:t>
            </a:r>
          </a:p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CPT1C</a:t>
            </a:r>
            <a:endParaRPr lang="en-GB" sz="1150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716328" y="935548"/>
            <a:ext cx="1255472" cy="7348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DHRS13</a:t>
            </a:r>
            <a:endParaRPr lang="en-GB" sz="1150" dirty="0">
              <a:solidFill>
                <a:srgbClr val="00B050"/>
              </a:solidFill>
            </a:endParaRP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DNAJA4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DPYSL5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FOXA3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GPRC6A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LOC100653030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ONECUT2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PANK1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PLAC2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RAMP1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TOB1</a:t>
            </a:r>
          </a:p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USP29</a:t>
            </a:r>
          </a:p>
          <a:p>
            <a:pPr lvl="0"/>
            <a:endParaRPr lang="en-GB" sz="1150" dirty="0" smtClean="0">
              <a:solidFill>
                <a:srgbClr val="FF0000"/>
              </a:solidFill>
            </a:endParaRP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hsa-miR-101-3p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hsa-miR-135a-5p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hsa-miR-143-3p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hsa-miR-148a-3p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hsa-miR-221-3p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hsa-miR-224-5p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hsa-miR-296-5p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hsa-miR-299-5p</a:t>
            </a:r>
          </a:p>
          <a:p>
            <a:pPr lvl="0"/>
            <a:r>
              <a:rPr lang="en-GB" sz="1150" dirty="0" smtClean="0">
                <a:solidFill>
                  <a:srgbClr val="FF0000"/>
                </a:solidFill>
              </a:rPr>
              <a:t>hsa-miR-361-5p</a:t>
            </a:r>
            <a:endParaRPr lang="en-GB" sz="1150" dirty="0">
              <a:solidFill>
                <a:srgbClr val="FF0000"/>
              </a:solidFill>
            </a:endParaRP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hsa-miR-449b-5p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hsa-miR-455-3p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hsa-miR-488-3p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hsa-miR-582-5p</a:t>
            </a:r>
          </a:p>
          <a:p>
            <a:pPr lvl="0"/>
            <a:r>
              <a:rPr lang="en-GB" sz="1150" dirty="0">
                <a:solidFill>
                  <a:srgbClr val="FF0000"/>
                </a:solidFill>
              </a:rPr>
              <a:t>hsa-miR-96-5p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hsa-miR-148b-5p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hsa-miR-192-3p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hsa-miR-200a-5p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hsa-miR-20a-3p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hsa-miR-21-3p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hsa-miR-223-5p</a:t>
            </a:r>
          </a:p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hsa-miR-29b-2-5p</a:t>
            </a:r>
            <a:endParaRPr lang="en-GB" sz="1150" dirty="0">
              <a:solidFill>
                <a:srgbClr val="00B050"/>
              </a:solidFill>
            </a:endParaRP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hsa-miR-34a-3p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hsa-miR-454-3p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hsa-miR-454-5p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hsa-miR-542-5p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hsa-miR-572</a:t>
            </a:r>
          </a:p>
          <a:p>
            <a:pPr lvl="0"/>
            <a:r>
              <a:rPr lang="en-GB" sz="1150" dirty="0">
                <a:solidFill>
                  <a:srgbClr val="00B050"/>
                </a:solidFill>
              </a:rPr>
              <a:t>hsa-miR-622</a:t>
            </a:r>
          </a:p>
          <a:p>
            <a:pPr lvl="0"/>
            <a:r>
              <a:rPr lang="en-GB" sz="1150" dirty="0" smtClean="0">
                <a:solidFill>
                  <a:srgbClr val="00B050"/>
                </a:solidFill>
              </a:rPr>
              <a:t>hsa-miR-643</a:t>
            </a:r>
            <a:endParaRPr lang="en-GB" sz="1150" dirty="0">
              <a:solidFill>
                <a:srgbClr val="00B050"/>
              </a:solidFill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116958" y="804530"/>
            <a:ext cx="4023264" cy="8263270"/>
          </a:xfrm>
          <a:prstGeom prst="roundRect">
            <a:avLst>
              <a:gd name="adj" fmla="val 1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 lang="en-GB" sz="1150" dirty="0"/>
          </a:p>
        </p:txBody>
      </p:sp>
      <p:sp>
        <p:nvSpPr>
          <p:cNvPr id="84" name="TextBox 83"/>
          <p:cNvSpPr txBox="1"/>
          <p:nvPr/>
        </p:nvSpPr>
        <p:spPr>
          <a:xfrm>
            <a:off x="2866193" y="3352800"/>
            <a:ext cx="1248607" cy="294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CCNO</a:t>
            </a:r>
          </a:p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FAM81B</a:t>
            </a:r>
          </a:p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LRG1</a:t>
            </a:r>
          </a:p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NEK10</a:t>
            </a:r>
          </a:p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PGR</a:t>
            </a:r>
          </a:p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PLCL1</a:t>
            </a:r>
          </a:p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SERPINA3</a:t>
            </a:r>
          </a:p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SORBS2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0" algn="ctr"/>
            <a:r>
              <a:rPr lang="en-GB" sz="1400" dirty="0" smtClean="0">
                <a:solidFill>
                  <a:srgbClr val="FF0000"/>
                </a:solidFill>
              </a:rPr>
              <a:t>VTCN1</a:t>
            </a:r>
          </a:p>
          <a:p>
            <a:pPr lvl="0" algn="ctr"/>
            <a:endParaRPr lang="en-GB" sz="1200" dirty="0" smtClean="0">
              <a:solidFill>
                <a:srgbClr val="FF0000"/>
              </a:solidFill>
            </a:endParaRPr>
          </a:p>
          <a:p>
            <a:pPr lvl="0" algn="ctr"/>
            <a:r>
              <a:rPr lang="en-GB" sz="1200" dirty="0" smtClean="0">
                <a:solidFill>
                  <a:srgbClr val="FF0000"/>
                </a:solidFill>
              </a:rPr>
              <a:t>hsa-mir-205-5p</a:t>
            </a:r>
            <a:endParaRPr lang="en-GB" sz="1200" dirty="0">
              <a:solidFill>
                <a:srgbClr val="FF0000"/>
              </a:solidFill>
            </a:endParaRPr>
          </a:p>
          <a:p>
            <a:pPr lvl="0" algn="ctr"/>
            <a:r>
              <a:rPr lang="en-GB" sz="1200" dirty="0">
                <a:solidFill>
                  <a:srgbClr val="FF0000"/>
                </a:solidFill>
              </a:rPr>
              <a:t>hsa-miR-449a</a:t>
            </a:r>
          </a:p>
          <a:p>
            <a:pPr lvl="0" algn="ctr"/>
            <a:r>
              <a:rPr lang="en-GB" sz="1200" dirty="0" smtClean="0">
                <a:solidFill>
                  <a:srgbClr val="00B050"/>
                </a:solidFill>
              </a:rPr>
              <a:t>hsa-miR-301a-3p</a:t>
            </a:r>
            <a:endParaRPr lang="en-GB" sz="1200" dirty="0">
              <a:solidFill>
                <a:srgbClr val="00B050"/>
              </a:solidFill>
            </a:endParaRPr>
          </a:p>
          <a:p>
            <a:pPr lvl="0" algn="ctr"/>
            <a:endParaRPr lang="en-GB" sz="1150" dirty="0">
              <a:solidFill>
                <a:srgbClr val="FF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59087" y="457200"/>
            <a:ext cx="2669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AI dataset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607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4813</TotalTime>
  <Words>288</Words>
  <Application>Microsoft Office PowerPoint</Application>
  <PresentationFormat>Letter Paper (8.5x11 in)</PresentationFormat>
  <Paragraphs>274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Erasmus 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maurice</dc:creator>
  <cp:lastModifiedBy>Diana Ramirez</cp:lastModifiedBy>
  <cp:revision>292</cp:revision>
  <cp:lastPrinted>2015-10-22T13:08:23Z</cp:lastPrinted>
  <dcterms:created xsi:type="dcterms:W3CDTF">2013-01-30T08:17:29Z</dcterms:created>
  <dcterms:modified xsi:type="dcterms:W3CDTF">2016-06-07T18:57:48Z</dcterms:modified>
</cp:coreProperties>
</file>