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6" d="100"/>
          <a:sy n="86" d="100"/>
        </p:scale>
        <p:origin x="-292" y="3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pt-P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Click to edit Master subtitle style</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173104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870249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pt-P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3943673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Content Placeholder 2"/>
          <p:cNvSpPr>
            <a:spLocks noGrp="1"/>
          </p:cNvSpPr>
          <p:nvPr>
            <p:ph idx="1"/>
          </p:nvPr>
        </p:nvSpPr>
        <p:spPr/>
        <p:txBody>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36712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pt-P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Click to edit Master text styles</a:t>
            </a:r>
          </a:p>
        </p:txBody>
      </p:sp>
      <p:sp>
        <p:nvSpPr>
          <p:cNvPr id="4" name="Date Placeholder 3"/>
          <p:cNvSpPr>
            <a:spLocks noGrp="1"/>
          </p:cNvSpPr>
          <p:nvPr>
            <p:ph type="dt" sz="half" idx="10"/>
          </p:nvPr>
        </p:nvSpPr>
        <p:spPr/>
        <p:txBody>
          <a:bodyPr/>
          <a:lstStyle/>
          <a:p>
            <a:fld id="{73F44275-2BF2-3149-B549-6FB2B8F67429}"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32881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407514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P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7" name="Date Placeholder 6"/>
          <p:cNvSpPr>
            <a:spLocks noGrp="1"/>
          </p:cNvSpPr>
          <p:nvPr>
            <p:ph type="dt" sz="half" idx="10"/>
          </p:nvPr>
        </p:nvSpPr>
        <p:spPr/>
        <p:txBody>
          <a:bodyPr/>
          <a:lstStyle/>
          <a:p>
            <a:fld id="{73F44275-2BF2-3149-B549-6FB2B8F67429}" type="datetimeFigureOut">
              <a:rPr lang="en-US" smtClean="0"/>
              <a:t>5/2/2017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222288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mtClean="0"/>
              <a:t>Click to edit Master title style</a:t>
            </a:r>
            <a:endParaRPr lang="en-US"/>
          </a:p>
        </p:txBody>
      </p:sp>
      <p:sp>
        <p:nvSpPr>
          <p:cNvPr id="3" name="Date Placeholder 2"/>
          <p:cNvSpPr>
            <a:spLocks noGrp="1"/>
          </p:cNvSpPr>
          <p:nvPr>
            <p:ph type="dt" sz="half" idx="10"/>
          </p:nvPr>
        </p:nvSpPr>
        <p:spPr/>
        <p:txBody>
          <a:bodyPr/>
          <a:lstStyle/>
          <a:p>
            <a:fld id="{73F44275-2BF2-3149-B549-6FB2B8F67429}"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738203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F44275-2BF2-3149-B549-6FB2B8F67429}" type="datetimeFigureOut">
              <a:rPr lang="en-US" smtClean="0"/>
              <a:t>5/2/2017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19328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pt-P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Click to edit Master text styles</a:t>
            </a:r>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514931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pt-P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Click to edit Master text styles</a:t>
            </a:r>
          </a:p>
        </p:txBody>
      </p:sp>
      <p:sp>
        <p:nvSpPr>
          <p:cNvPr id="5" name="Date Placeholder 4"/>
          <p:cNvSpPr>
            <a:spLocks noGrp="1"/>
          </p:cNvSpPr>
          <p:nvPr>
            <p:ph type="dt" sz="half" idx="10"/>
          </p:nvPr>
        </p:nvSpPr>
        <p:spPr/>
        <p:txBody>
          <a:bodyPr/>
          <a:lstStyle/>
          <a:p>
            <a:fld id="{73F44275-2BF2-3149-B549-6FB2B8F67429}"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B0AE5-6E31-1B4F-8DD8-5CCF8F453028}" type="slidenum">
              <a:rPr lang="en-US" smtClean="0"/>
              <a:t>‹#›</a:t>
            </a:fld>
            <a:endParaRPr lang="en-US"/>
          </a:p>
        </p:txBody>
      </p:sp>
    </p:spTree>
    <p:extLst>
      <p:ext uri="{BB962C8B-B14F-4D97-AF65-F5344CB8AC3E}">
        <p14:creationId xmlns:p14="http://schemas.microsoft.com/office/powerpoint/2010/main" val="2419635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F44275-2BF2-3149-B549-6FB2B8F67429}" type="datetimeFigureOut">
              <a:rPr lang="en-US" smtClean="0"/>
              <a:t>5/2/2017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B0AE5-6E31-1B4F-8DD8-5CCF8F453028}" type="slidenum">
              <a:rPr lang="en-US" smtClean="0"/>
              <a:t>‹#›</a:t>
            </a:fld>
            <a:endParaRPr lang="en-US"/>
          </a:p>
        </p:txBody>
      </p:sp>
    </p:spTree>
    <p:extLst>
      <p:ext uri="{BB962C8B-B14F-4D97-AF65-F5344CB8AC3E}">
        <p14:creationId xmlns:p14="http://schemas.microsoft.com/office/powerpoint/2010/main" val="38188894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375559" y="6123721"/>
            <a:ext cx="1236236" cy="461665"/>
          </a:xfrm>
          <a:prstGeom prst="rect">
            <a:avLst/>
          </a:prstGeom>
          <a:noFill/>
        </p:spPr>
        <p:txBody>
          <a:bodyPr wrap="none" rtlCol="0">
            <a:spAutoFit/>
          </a:bodyPr>
          <a:lstStyle/>
          <a:p>
            <a:r>
              <a:rPr lang="en-US" sz="2400" b="1" dirty="0" smtClean="0">
                <a:latin typeface="Times New Roman"/>
                <a:cs typeface="Times New Roman"/>
              </a:rPr>
              <a:t>Fig S7A</a:t>
            </a:r>
            <a:endParaRPr lang="en-US" sz="2400" b="1" dirty="0">
              <a:latin typeface="Times New Roman"/>
              <a:cs typeface="Times New Roman"/>
            </a:endParaRPr>
          </a:p>
        </p:txBody>
      </p:sp>
      <p:pic>
        <p:nvPicPr>
          <p:cNvPr id="9" name="Picture 8"/>
          <p:cNvPicPr>
            <a:picLocks noChangeAspect="1"/>
          </p:cNvPicPr>
          <p:nvPr/>
        </p:nvPicPr>
        <p:blipFill>
          <a:blip r:embed="rId2"/>
          <a:stretch>
            <a:fillRect/>
          </a:stretch>
        </p:blipFill>
        <p:spPr>
          <a:xfrm>
            <a:off x="114301" y="3050009"/>
            <a:ext cx="8836020" cy="2773839"/>
          </a:xfrm>
          <a:prstGeom prst="rect">
            <a:avLst/>
          </a:prstGeom>
        </p:spPr>
      </p:pic>
      <p:pic>
        <p:nvPicPr>
          <p:cNvPr id="10" name="Picture 9"/>
          <p:cNvPicPr>
            <a:picLocks noChangeAspect="1"/>
          </p:cNvPicPr>
          <p:nvPr/>
        </p:nvPicPr>
        <p:blipFill>
          <a:blip r:embed="rId3"/>
          <a:stretch>
            <a:fillRect/>
          </a:stretch>
        </p:blipFill>
        <p:spPr>
          <a:xfrm>
            <a:off x="114300" y="169503"/>
            <a:ext cx="8726821" cy="2740836"/>
          </a:xfrm>
          <a:prstGeom prst="rect">
            <a:avLst/>
          </a:prstGeom>
        </p:spPr>
      </p:pic>
      <p:sp>
        <p:nvSpPr>
          <p:cNvPr id="5" name="TextBox 18"/>
          <p:cNvSpPr txBox="1">
            <a:spLocks noChangeArrowheads="1"/>
          </p:cNvSpPr>
          <p:nvPr/>
        </p:nvSpPr>
        <p:spPr bwMode="auto">
          <a:xfrm>
            <a:off x="27321" y="5785302"/>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eaLnBrk="1" hangingPunct="1">
              <a:buFont typeface="Arial" charset="0"/>
              <a:buNone/>
            </a:pPr>
            <a:r>
              <a:rPr lang="pt-PT" sz="1100" b="1" dirty="0" err="1" smtClean="0">
                <a:latin typeface="Arial" charset="0"/>
                <a:cs typeface="Arial" charset="0"/>
              </a:rPr>
              <a:t>Fig</a:t>
            </a:r>
            <a:r>
              <a:rPr lang="pt-PT" sz="1100" b="1" dirty="0" smtClean="0">
                <a:latin typeface="Arial" charset="0"/>
                <a:cs typeface="Arial" charset="0"/>
              </a:rPr>
              <a:t> S7A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compounds</a:t>
            </a:r>
            <a:r>
              <a:rPr lang="pt-PT" sz="1100" b="1" dirty="0" smtClean="0">
                <a:latin typeface="Arial" charset="0"/>
                <a:cs typeface="Arial" charset="0"/>
              </a:rPr>
              <a:t> 1 </a:t>
            </a:r>
            <a:r>
              <a:rPr lang="pt-PT" sz="1100" b="1" dirty="0" err="1" smtClean="0">
                <a:latin typeface="Arial" charset="0"/>
                <a:cs typeface="Arial" charset="0"/>
              </a:rPr>
              <a:t>and</a:t>
            </a:r>
            <a:r>
              <a:rPr lang="pt-PT" sz="1100" b="1" dirty="0" smtClean="0">
                <a:latin typeface="Arial" charset="0"/>
                <a:cs typeface="Arial" charset="0"/>
              </a:rPr>
              <a:t> 2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compounds 1 and 2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The MIC50 value (indicated by the black arrows) was taken as the first concentration tested that led to a 50% reduction of the growth registered in the absence of the chemicals (indicated by the red line)</a:t>
            </a:r>
            <a:endParaRPr lang="pt-PT" sz="1100" b="1" dirty="0">
              <a:latin typeface="Arial" charset="0"/>
              <a:cs typeface="Arial" charset="0"/>
            </a:endParaRPr>
          </a:p>
        </p:txBody>
      </p:sp>
      <p:cxnSp>
        <p:nvCxnSpPr>
          <p:cNvPr id="7" name="Straight Arrow Connector 6"/>
          <p:cNvCxnSpPr/>
          <p:nvPr/>
        </p:nvCxnSpPr>
        <p:spPr>
          <a:xfrm>
            <a:off x="3598333" y="1427732"/>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274733" y="168079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288579" y="2011932"/>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3488267" y="4255598"/>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528733" y="4890598"/>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7375559" y="459426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19570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14748" y="6123721"/>
            <a:ext cx="1218603" cy="461665"/>
          </a:xfrm>
          <a:prstGeom prst="rect">
            <a:avLst/>
          </a:prstGeom>
          <a:noFill/>
        </p:spPr>
        <p:txBody>
          <a:bodyPr wrap="none" rtlCol="0">
            <a:spAutoFit/>
          </a:bodyPr>
          <a:lstStyle/>
          <a:p>
            <a:r>
              <a:rPr lang="en-US" sz="2400" b="1" dirty="0" smtClean="0">
                <a:latin typeface="Times New Roman"/>
                <a:cs typeface="Times New Roman"/>
              </a:rPr>
              <a:t>Fig S7B</a:t>
            </a:r>
            <a:endParaRPr lang="en-US" sz="2400" b="1" dirty="0">
              <a:latin typeface="Times New Roman"/>
              <a:cs typeface="Times New Roman"/>
            </a:endParaRPr>
          </a:p>
        </p:txBody>
      </p:sp>
      <p:pic>
        <p:nvPicPr>
          <p:cNvPr id="3" name="Picture 2"/>
          <p:cNvPicPr>
            <a:picLocks noChangeAspect="1"/>
          </p:cNvPicPr>
          <p:nvPr/>
        </p:nvPicPr>
        <p:blipFill>
          <a:blip r:embed="rId2"/>
          <a:stretch>
            <a:fillRect/>
          </a:stretch>
        </p:blipFill>
        <p:spPr>
          <a:xfrm>
            <a:off x="61705" y="3070365"/>
            <a:ext cx="8975930" cy="2832100"/>
          </a:xfrm>
          <a:prstGeom prst="rect">
            <a:avLst/>
          </a:prstGeom>
        </p:spPr>
      </p:pic>
      <p:pic>
        <p:nvPicPr>
          <p:cNvPr id="7" name="Picture 6"/>
          <p:cNvPicPr>
            <a:picLocks noChangeAspect="1"/>
          </p:cNvPicPr>
          <p:nvPr/>
        </p:nvPicPr>
        <p:blipFill>
          <a:blip r:embed="rId3"/>
          <a:stretch>
            <a:fillRect/>
          </a:stretch>
        </p:blipFill>
        <p:spPr>
          <a:xfrm>
            <a:off x="53635" y="190499"/>
            <a:ext cx="8971300" cy="2817619"/>
          </a:xfrm>
          <a:prstGeom prst="rect">
            <a:avLst/>
          </a:prstGeom>
        </p:spPr>
      </p:pic>
      <p:sp>
        <p:nvSpPr>
          <p:cNvPr id="6" name="TextBox 18"/>
          <p:cNvSpPr txBox="1">
            <a:spLocks noChangeArrowheads="1"/>
          </p:cNvSpPr>
          <p:nvPr/>
        </p:nvSpPr>
        <p:spPr bwMode="auto">
          <a:xfrm>
            <a:off x="27321" y="5785302"/>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eaLnBrk="1" hangingPunct="1">
              <a:buFont typeface="Arial" charset="0"/>
              <a:buNone/>
            </a:pPr>
            <a:r>
              <a:rPr lang="pt-PT" sz="1100" b="1" dirty="0" err="1" smtClean="0">
                <a:latin typeface="Arial" charset="0"/>
                <a:cs typeface="Arial" charset="0"/>
              </a:rPr>
              <a:t>Fig</a:t>
            </a:r>
            <a:r>
              <a:rPr lang="pt-PT" sz="1100" b="1" dirty="0" smtClean="0">
                <a:latin typeface="Arial" charset="0"/>
                <a:cs typeface="Arial" charset="0"/>
              </a:rPr>
              <a:t> S7B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compounds</a:t>
            </a:r>
            <a:r>
              <a:rPr lang="pt-PT" sz="1100" b="1" dirty="0" smtClean="0">
                <a:latin typeface="Arial" charset="0"/>
                <a:cs typeface="Arial" charset="0"/>
              </a:rPr>
              <a:t> 3 </a:t>
            </a:r>
            <a:r>
              <a:rPr lang="pt-PT" sz="1100" b="1" dirty="0" err="1" smtClean="0">
                <a:latin typeface="Arial" charset="0"/>
                <a:cs typeface="Arial" charset="0"/>
              </a:rPr>
              <a:t>and</a:t>
            </a:r>
            <a:r>
              <a:rPr lang="pt-PT" sz="1100" b="1" dirty="0" smtClean="0">
                <a:latin typeface="Arial" charset="0"/>
                <a:cs typeface="Arial" charset="0"/>
              </a:rPr>
              <a:t> 4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compounds 3 and 4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The MIC50 value (indicated by the black arrows) was taken as the first concentration tested that led to a 50% reduction of the growth registered in the absence of the chemicals (indicated by the red line)</a:t>
            </a:r>
            <a:endParaRPr lang="pt-PT" sz="1100" b="1" dirty="0">
              <a:latin typeface="Arial" charset="0"/>
              <a:cs typeface="Arial" charset="0"/>
            </a:endParaRPr>
          </a:p>
        </p:txBody>
      </p:sp>
      <p:cxnSp>
        <p:nvCxnSpPr>
          <p:cNvPr id="8" name="Straight Arrow Connector 7"/>
          <p:cNvCxnSpPr/>
          <p:nvPr/>
        </p:nvCxnSpPr>
        <p:spPr>
          <a:xfrm>
            <a:off x="3776133" y="144466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5867399" y="2105065"/>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7907866" y="185106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809998" y="4255598"/>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715000" y="4255598"/>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414748" y="4628133"/>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0461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40874" y="6123721"/>
            <a:ext cx="1236236" cy="461665"/>
          </a:xfrm>
          <a:prstGeom prst="rect">
            <a:avLst/>
          </a:prstGeom>
          <a:noFill/>
        </p:spPr>
        <p:txBody>
          <a:bodyPr wrap="none" rtlCol="0">
            <a:spAutoFit/>
          </a:bodyPr>
          <a:lstStyle/>
          <a:p>
            <a:r>
              <a:rPr lang="en-US" sz="2400" b="1" dirty="0" smtClean="0">
                <a:latin typeface="Times New Roman"/>
                <a:cs typeface="Times New Roman"/>
              </a:rPr>
              <a:t>Fig S7C</a:t>
            </a:r>
            <a:endParaRPr lang="en-US" sz="2400" b="1" dirty="0">
              <a:latin typeface="Times New Roman"/>
              <a:cs typeface="Times New Roman"/>
            </a:endParaRPr>
          </a:p>
        </p:txBody>
      </p:sp>
      <p:pic>
        <p:nvPicPr>
          <p:cNvPr id="5" name="Picture 4"/>
          <p:cNvPicPr>
            <a:picLocks noChangeAspect="1"/>
          </p:cNvPicPr>
          <p:nvPr/>
        </p:nvPicPr>
        <p:blipFill>
          <a:blip r:embed="rId2"/>
          <a:stretch>
            <a:fillRect/>
          </a:stretch>
        </p:blipFill>
        <p:spPr>
          <a:xfrm>
            <a:off x="0" y="114299"/>
            <a:ext cx="9037635" cy="2875611"/>
          </a:xfrm>
          <a:prstGeom prst="rect">
            <a:avLst/>
          </a:prstGeom>
        </p:spPr>
      </p:pic>
      <p:pic>
        <p:nvPicPr>
          <p:cNvPr id="6" name="Picture 5"/>
          <p:cNvPicPr>
            <a:picLocks noChangeAspect="1"/>
          </p:cNvPicPr>
          <p:nvPr/>
        </p:nvPicPr>
        <p:blipFill>
          <a:blip r:embed="rId3"/>
          <a:stretch>
            <a:fillRect/>
          </a:stretch>
        </p:blipFill>
        <p:spPr>
          <a:xfrm>
            <a:off x="101600" y="3040710"/>
            <a:ext cx="8900160" cy="2781300"/>
          </a:xfrm>
          <a:prstGeom prst="rect">
            <a:avLst/>
          </a:prstGeom>
        </p:spPr>
      </p:pic>
      <p:sp>
        <p:nvSpPr>
          <p:cNvPr id="7" name="TextBox 18"/>
          <p:cNvSpPr txBox="1">
            <a:spLocks noChangeArrowheads="1"/>
          </p:cNvSpPr>
          <p:nvPr/>
        </p:nvSpPr>
        <p:spPr bwMode="auto">
          <a:xfrm>
            <a:off x="27321" y="5785302"/>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eaLnBrk="1" hangingPunct="1">
              <a:buFont typeface="Arial" charset="0"/>
              <a:buNone/>
            </a:pPr>
            <a:r>
              <a:rPr lang="pt-PT" sz="1100" b="1" dirty="0" err="1" smtClean="0">
                <a:latin typeface="Arial" charset="0"/>
                <a:cs typeface="Arial" charset="0"/>
              </a:rPr>
              <a:t>Fig</a:t>
            </a:r>
            <a:r>
              <a:rPr lang="pt-PT" sz="1100" b="1" dirty="0" smtClean="0">
                <a:latin typeface="Arial" charset="0"/>
                <a:cs typeface="Arial" charset="0"/>
              </a:rPr>
              <a:t> S7C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compounds</a:t>
            </a:r>
            <a:r>
              <a:rPr lang="pt-PT" sz="1100" b="1" dirty="0" smtClean="0">
                <a:latin typeface="Arial" charset="0"/>
                <a:cs typeface="Arial" charset="0"/>
              </a:rPr>
              <a:t> 5 </a:t>
            </a:r>
            <a:r>
              <a:rPr lang="pt-PT" sz="1100" b="1" dirty="0" err="1" smtClean="0">
                <a:latin typeface="Arial" charset="0"/>
                <a:cs typeface="Arial" charset="0"/>
              </a:rPr>
              <a:t>and</a:t>
            </a:r>
            <a:r>
              <a:rPr lang="pt-PT" sz="1100" b="1" dirty="0" smtClean="0">
                <a:latin typeface="Arial" charset="0"/>
                <a:cs typeface="Arial" charset="0"/>
              </a:rPr>
              <a:t> 6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compounds 5 and 6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The MIC50 value (indicated by the black arrows) was taken as the first concentration tested that led to a 50% reduction of the growth registered in the absence of the chemicals (indicated by the red line)</a:t>
            </a:r>
            <a:endParaRPr lang="pt-PT" sz="1100" b="1" dirty="0">
              <a:latin typeface="Arial" charset="0"/>
              <a:cs typeface="Arial" charset="0"/>
            </a:endParaRPr>
          </a:p>
        </p:txBody>
      </p:sp>
      <p:cxnSp>
        <p:nvCxnSpPr>
          <p:cNvPr id="8" name="Straight Arrow Connector 7"/>
          <p:cNvCxnSpPr/>
          <p:nvPr/>
        </p:nvCxnSpPr>
        <p:spPr>
          <a:xfrm>
            <a:off x="4216400" y="1551599"/>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5808133" y="197806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7423940" y="1641598"/>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839200" y="4611199"/>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30820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27811" y="6123721"/>
            <a:ext cx="1236236" cy="461665"/>
          </a:xfrm>
          <a:prstGeom prst="rect">
            <a:avLst/>
          </a:prstGeom>
          <a:noFill/>
        </p:spPr>
        <p:txBody>
          <a:bodyPr wrap="none" rtlCol="0">
            <a:spAutoFit/>
          </a:bodyPr>
          <a:lstStyle/>
          <a:p>
            <a:r>
              <a:rPr lang="en-US" sz="2400" b="1" dirty="0" smtClean="0">
                <a:latin typeface="Times New Roman"/>
                <a:cs typeface="Times New Roman"/>
              </a:rPr>
              <a:t>Fig S7D</a:t>
            </a:r>
            <a:endParaRPr lang="en-US" sz="2400" b="1" dirty="0">
              <a:latin typeface="Times New Roman"/>
              <a:cs typeface="Times New Roman"/>
            </a:endParaRPr>
          </a:p>
        </p:txBody>
      </p:sp>
      <p:pic>
        <p:nvPicPr>
          <p:cNvPr id="2" name="Picture 1"/>
          <p:cNvPicPr>
            <a:picLocks noChangeAspect="1"/>
          </p:cNvPicPr>
          <p:nvPr/>
        </p:nvPicPr>
        <p:blipFill>
          <a:blip r:embed="rId2"/>
          <a:stretch>
            <a:fillRect/>
          </a:stretch>
        </p:blipFill>
        <p:spPr>
          <a:xfrm>
            <a:off x="154321" y="101600"/>
            <a:ext cx="8686800" cy="2779776"/>
          </a:xfrm>
          <a:prstGeom prst="rect">
            <a:avLst/>
          </a:prstGeom>
        </p:spPr>
      </p:pic>
      <p:pic>
        <p:nvPicPr>
          <p:cNvPr id="7" name="Picture 6"/>
          <p:cNvPicPr>
            <a:picLocks noChangeAspect="1"/>
          </p:cNvPicPr>
          <p:nvPr/>
        </p:nvPicPr>
        <p:blipFill>
          <a:blip r:embed="rId3"/>
          <a:stretch>
            <a:fillRect/>
          </a:stretch>
        </p:blipFill>
        <p:spPr>
          <a:xfrm>
            <a:off x="253999" y="3009899"/>
            <a:ext cx="8574421" cy="2625255"/>
          </a:xfrm>
          <a:prstGeom prst="rect">
            <a:avLst/>
          </a:prstGeom>
        </p:spPr>
      </p:pic>
      <p:sp>
        <p:nvSpPr>
          <p:cNvPr id="5" name="TextBox 18"/>
          <p:cNvSpPr txBox="1">
            <a:spLocks noChangeArrowheads="1"/>
          </p:cNvSpPr>
          <p:nvPr/>
        </p:nvSpPr>
        <p:spPr bwMode="auto">
          <a:xfrm>
            <a:off x="27321" y="5785302"/>
            <a:ext cx="726125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Calibri" charset="0"/>
                <a:ea typeface="ＭＳ Ｐゴシック" charset="0"/>
              </a:defRPr>
            </a:lvl1pPr>
            <a:lvl2pPr>
              <a:defRPr sz="2800">
                <a:solidFill>
                  <a:schemeClr val="tx1"/>
                </a:solidFill>
                <a:latin typeface="Calibri" charset="0"/>
                <a:ea typeface="ＭＳ Ｐゴシック" charset="0"/>
              </a:defRPr>
            </a:lvl2pPr>
            <a:lvl3pPr>
              <a:defRPr sz="2400">
                <a:solidFill>
                  <a:schemeClr val="tx1"/>
                </a:solidFill>
                <a:latin typeface="Calibri" charset="0"/>
                <a:ea typeface="ＭＳ Ｐゴシック" charset="0"/>
              </a:defRPr>
            </a:lvl3pPr>
            <a:lvl4pPr>
              <a:defRPr sz="2000">
                <a:solidFill>
                  <a:schemeClr val="tx1"/>
                </a:solidFill>
                <a:latin typeface="Calibri" charset="0"/>
                <a:ea typeface="ＭＳ Ｐゴシック" charset="0"/>
              </a:defRPr>
            </a:lvl4pPr>
            <a:lvl5pPr>
              <a:defRPr sz="2000">
                <a:solidFill>
                  <a:schemeClr val="tx1"/>
                </a:solidFill>
                <a:latin typeface="Calibri" charset="0"/>
                <a:ea typeface="ＭＳ Ｐゴシック" charset="0"/>
              </a:defRPr>
            </a:lvl5pPr>
            <a:lvl6pPr eaLnBrk="0" fontAlgn="base" hangingPunct="0">
              <a:spcAft>
                <a:spcPct val="0"/>
              </a:spcAft>
              <a:buFont typeface="Arial" charset="0"/>
              <a:buChar char="»"/>
              <a:defRPr sz="2000">
                <a:solidFill>
                  <a:schemeClr val="tx1"/>
                </a:solidFill>
                <a:latin typeface="Calibri" charset="0"/>
                <a:ea typeface="ＭＳ Ｐゴシック" charset="0"/>
              </a:defRPr>
            </a:lvl6pPr>
            <a:lvl7pPr eaLnBrk="0" fontAlgn="base" hangingPunct="0">
              <a:spcAft>
                <a:spcPct val="0"/>
              </a:spcAft>
              <a:buFont typeface="Arial" charset="0"/>
              <a:buChar char="»"/>
              <a:defRPr sz="2000">
                <a:solidFill>
                  <a:schemeClr val="tx1"/>
                </a:solidFill>
                <a:latin typeface="Calibri" charset="0"/>
                <a:ea typeface="ＭＳ Ｐゴシック" charset="0"/>
              </a:defRPr>
            </a:lvl7pPr>
            <a:lvl8pPr eaLnBrk="0" fontAlgn="base" hangingPunct="0">
              <a:spcAft>
                <a:spcPct val="0"/>
              </a:spcAft>
              <a:buFont typeface="Arial" charset="0"/>
              <a:buChar char="»"/>
              <a:defRPr sz="2000">
                <a:solidFill>
                  <a:schemeClr val="tx1"/>
                </a:solidFill>
                <a:latin typeface="Calibri" charset="0"/>
                <a:ea typeface="ＭＳ Ｐゴシック" charset="0"/>
              </a:defRPr>
            </a:lvl8pPr>
            <a:lvl9pPr eaLnBrk="0" fontAlgn="base" hangingPunct="0">
              <a:spcAft>
                <a:spcPct val="0"/>
              </a:spcAft>
              <a:buFont typeface="Arial" charset="0"/>
              <a:buChar char="»"/>
              <a:defRPr sz="2000">
                <a:solidFill>
                  <a:schemeClr val="tx1"/>
                </a:solidFill>
                <a:latin typeface="Calibri" charset="0"/>
                <a:ea typeface="ＭＳ Ｐゴシック" charset="0"/>
              </a:defRPr>
            </a:lvl9pPr>
          </a:lstStyle>
          <a:p>
            <a:pPr algn="just" eaLnBrk="1" hangingPunct="1">
              <a:buFont typeface="Arial" charset="0"/>
              <a:buNone/>
            </a:pPr>
            <a:r>
              <a:rPr lang="pt-PT" sz="1100" b="1" dirty="0" err="1" smtClean="0">
                <a:latin typeface="Arial" charset="0"/>
                <a:cs typeface="Arial" charset="0"/>
              </a:rPr>
              <a:t>Fig</a:t>
            </a:r>
            <a:r>
              <a:rPr lang="pt-PT" sz="1100" b="1" dirty="0" smtClean="0">
                <a:latin typeface="Arial" charset="0"/>
                <a:cs typeface="Arial" charset="0"/>
              </a:rPr>
              <a:t> S7D  </a:t>
            </a:r>
            <a:r>
              <a:rPr lang="pt-PT" sz="1100" b="1" dirty="0">
                <a:latin typeface="Arial" charset="0"/>
                <a:cs typeface="Arial" charset="0"/>
              </a:rPr>
              <a:t>-  </a:t>
            </a:r>
            <a:r>
              <a:rPr lang="pt-PT" sz="1100" b="1" dirty="0" err="1" smtClean="0">
                <a:latin typeface="Arial" charset="0"/>
                <a:cs typeface="Arial" charset="0"/>
              </a:rPr>
              <a:t>Activity</a:t>
            </a:r>
            <a:r>
              <a:rPr lang="pt-PT" sz="1100" b="1" dirty="0" smtClean="0">
                <a:latin typeface="Arial" charset="0"/>
                <a:cs typeface="Arial" charset="0"/>
              </a:rPr>
              <a:t> </a:t>
            </a:r>
            <a:r>
              <a:rPr lang="pt-PT" sz="1100" b="1" dirty="0" err="1">
                <a:latin typeface="Arial" charset="0"/>
                <a:cs typeface="Arial" charset="0"/>
              </a:rPr>
              <a:t>of</a:t>
            </a:r>
            <a:r>
              <a:rPr lang="pt-PT" sz="1100" b="1" dirty="0">
                <a:latin typeface="Arial" charset="0"/>
                <a:cs typeface="Arial" charset="0"/>
              </a:rPr>
              <a:t>  </a:t>
            </a:r>
            <a:r>
              <a:rPr lang="pt-PT" sz="1100" b="1" dirty="0" err="1" smtClean="0">
                <a:latin typeface="Arial" charset="0"/>
                <a:cs typeface="Arial" charset="0"/>
              </a:rPr>
              <a:t>compounds</a:t>
            </a:r>
            <a:r>
              <a:rPr lang="pt-PT" sz="1100" b="1" dirty="0" smtClean="0">
                <a:latin typeface="Arial" charset="0"/>
                <a:cs typeface="Arial" charset="0"/>
              </a:rPr>
              <a:t> 7 </a:t>
            </a:r>
            <a:r>
              <a:rPr lang="pt-PT" sz="1100" b="1" dirty="0" err="1" smtClean="0">
                <a:latin typeface="Arial" charset="0"/>
                <a:cs typeface="Arial" charset="0"/>
              </a:rPr>
              <a:t>and</a:t>
            </a:r>
            <a:r>
              <a:rPr lang="pt-PT" sz="1100" b="1" dirty="0" smtClean="0">
                <a:latin typeface="Arial" charset="0"/>
                <a:cs typeface="Arial" charset="0"/>
              </a:rPr>
              <a:t> 8 </a:t>
            </a:r>
            <a:r>
              <a:rPr lang="pt-PT" sz="1100" b="1" dirty="0" err="1" smtClean="0">
                <a:latin typeface="Arial" charset="0"/>
                <a:cs typeface="Arial" charset="0"/>
              </a:rPr>
              <a:t>against</a:t>
            </a:r>
            <a:r>
              <a:rPr lang="pt-PT" sz="1100" b="1" dirty="0" smtClean="0">
                <a:latin typeface="Arial" charset="0"/>
                <a:cs typeface="Arial" charset="0"/>
              </a:rPr>
              <a:t> </a:t>
            </a:r>
            <a:r>
              <a:rPr lang="en-US" sz="1100" b="1" i="1" dirty="0" smtClean="0">
                <a:latin typeface="Arial" charset="0"/>
                <a:cs typeface="Arial" charset="0"/>
              </a:rPr>
              <a:t>C. </a:t>
            </a:r>
            <a:r>
              <a:rPr lang="en-US" sz="1100" b="1" i="1" dirty="0" err="1" smtClean="0">
                <a:latin typeface="Arial" charset="0"/>
                <a:cs typeface="Arial" charset="0"/>
              </a:rPr>
              <a:t>albicans</a:t>
            </a:r>
            <a:r>
              <a:rPr lang="en-US" sz="1100" b="1" i="1" dirty="0" smtClean="0">
                <a:latin typeface="Arial" charset="0"/>
                <a:cs typeface="Arial" charset="0"/>
              </a:rPr>
              <a:t>, C. glabrata, C. </a:t>
            </a:r>
            <a:r>
              <a:rPr lang="en-US" sz="1100" b="1" i="1" dirty="0" err="1" smtClean="0">
                <a:latin typeface="Arial" charset="0"/>
                <a:cs typeface="Arial" charset="0"/>
              </a:rPr>
              <a:t>tropicalis</a:t>
            </a:r>
            <a:r>
              <a:rPr lang="en-US" sz="1100" b="1" i="1" dirty="0" smtClean="0">
                <a:latin typeface="Arial" charset="0"/>
                <a:cs typeface="Arial" charset="0"/>
              </a:rPr>
              <a:t> </a:t>
            </a:r>
            <a:r>
              <a:rPr lang="en-US" sz="1100" b="1" dirty="0" smtClean="0">
                <a:latin typeface="Arial" charset="0"/>
                <a:cs typeface="Arial" charset="0"/>
              </a:rPr>
              <a:t>and </a:t>
            </a:r>
            <a:r>
              <a:rPr lang="en-US" sz="1100" b="1" i="1" dirty="0" smtClean="0">
                <a:latin typeface="Arial" charset="0"/>
                <a:cs typeface="Arial" charset="0"/>
              </a:rPr>
              <a:t>C. </a:t>
            </a:r>
            <a:r>
              <a:rPr lang="en-US" sz="1100" b="1" i="1" dirty="0" err="1" smtClean="0">
                <a:latin typeface="Arial" charset="0"/>
                <a:cs typeface="Arial" charset="0"/>
              </a:rPr>
              <a:t>parapsilosis</a:t>
            </a:r>
            <a:r>
              <a:rPr lang="en-US" sz="1100" b="1" dirty="0" smtClean="0">
                <a:latin typeface="Arial" charset="0"/>
                <a:cs typeface="Arial" charset="0"/>
              </a:rPr>
              <a:t>.</a:t>
            </a:r>
            <a:r>
              <a:rPr lang="en-US" sz="1100" b="1" i="1" dirty="0" smtClean="0">
                <a:latin typeface="Arial" charset="0"/>
                <a:cs typeface="Arial" charset="0"/>
              </a:rPr>
              <a:t> </a:t>
            </a:r>
            <a:r>
              <a:rPr lang="en-US" sz="1100" dirty="0" smtClean="0">
                <a:latin typeface="Arial" charset="0"/>
                <a:cs typeface="Arial" charset="0"/>
              </a:rPr>
              <a:t>The effect of the indicated concentrations of compounds 7 and 8 in growth of the four </a:t>
            </a:r>
            <a:r>
              <a:rPr lang="en-US" sz="1100" i="1" dirty="0" smtClean="0">
                <a:latin typeface="Arial" charset="0"/>
                <a:cs typeface="Arial" charset="0"/>
              </a:rPr>
              <a:t>Candida</a:t>
            </a:r>
            <a:r>
              <a:rPr lang="en-US" sz="1100" dirty="0" smtClean="0">
                <a:latin typeface="Arial" charset="0"/>
                <a:cs typeface="Arial" charset="0"/>
              </a:rPr>
              <a:t> spp. was compared with the one registered in control conditions after 24h of cultivation at 37ºC in RPMI growth medium, as described in materials and methods. The MIC50 value (indicated by the black arrows) was taken as the first concentration tested that led to a 50% reduction of the growth registered in the absence of the chemicals (indicated by the red line)</a:t>
            </a:r>
            <a:endParaRPr lang="pt-PT" sz="1100" b="1" dirty="0">
              <a:latin typeface="Arial" charset="0"/>
              <a:cs typeface="Arial" charset="0"/>
            </a:endParaRPr>
          </a:p>
        </p:txBody>
      </p:sp>
      <p:cxnSp>
        <p:nvCxnSpPr>
          <p:cNvPr id="6" name="Straight Arrow Connector 5"/>
          <p:cNvCxnSpPr/>
          <p:nvPr/>
        </p:nvCxnSpPr>
        <p:spPr>
          <a:xfrm>
            <a:off x="3606799" y="1312331"/>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5444066" y="1303864"/>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7305513" y="1641599"/>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970866" y="4162466"/>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5359400" y="4619667"/>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7330913" y="4422734"/>
            <a:ext cx="0" cy="179999"/>
          </a:xfrm>
          <a:prstGeom prst="straightConnector1">
            <a:avLst/>
          </a:prstGeom>
          <a:ln>
            <a:solidFill>
              <a:srgbClr val="000000"/>
            </a:solidFill>
            <a:headEnd type="non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76185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1251</TotalTime>
  <Words>460</Words>
  <Application>Microsoft Office PowerPoint</Application>
  <PresentationFormat>On-screen Show (4:3)</PresentationFormat>
  <Paragraphs>8</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Institu Superior Técnico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Nuno Mira</dc:creator>
  <cp:lastModifiedBy>Jorge H Leitão</cp:lastModifiedBy>
  <cp:revision>23</cp:revision>
  <cp:lastPrinted>2016-08-29T15:32:47Z</cp:lastPrinted>
  <dcterms:created xsi:type="dcterms:W3CDTF">2016-08-29T09:57:41Z</dcterms:created>
  <dcterms:modified xsi:type="dcterms:W3CDTF">2017-05-02T08:38:03Z</dcterms:modified>
</cp:coreProperties>
</file>