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4" r:id="rId2"/>
    <p:sldId id="261" r:id="rId3"/>
    <p:sldId id="262" r:id="rId4"/>
    <p:sldId id="263"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8" d="100"/>
          <a:sy n="78" d="100"/>
        </p:scale>
        <p:origin x="-532" y="5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pt-P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Click to edit Master subtitle style</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17310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870249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t-P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3943673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Content Placeholder 2"/>
          <p:cNvSpPr>
            <a:spLocks noGrp="1"/>
          </p:cNvSpPr>
          <p:nvPr>
            <p:ph idx="1"/>
          </p:nvPr>
        </p:nvSpPr>
        <p:spPr/>
        <p:txBody>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36712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t-P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Click to edit Master text styles</a:t>
            </a:r>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32881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07514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P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7" name="Date Placeholder 6"/>
          <p:cNvSpPr>
            <a:spLocks noGrp="1"/>
          </p:cNvSpPr>
          <p:nvPr>
            <p:ph type="dt" sz="half" idx="10"/>
          </p:nvPr>
        </p:nvSpPr>
        <p:spPr/>
        <p:txBody>
          <a:bodyPr/>
          <a:lstStyle/>
          <a:p>
            <a:fld id="{73F44275-2BF2-3149-B549-6FB2B8F67429}" type="datetimeFigureOut">
              <a:rPr lang="en-US" smtClean="0"/>
              <a:t>5/2/2017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222288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Date Placeholder 2"/>
          <p:cNvSpPr>
            <a:spLocks noGrp="1"/>
          </p:cNvSpPr>
          <p:nvPr>
            <p:ph type="dt" sz="half" idx="10"/>
          </p:nvPr>
        </p:nvSpPr>
        <p:spPr/>
        <p:txBody>
          <a:bodyPr/>
          <a:lstStyle/>
          <a:p>
            <a:fld id="{73F44275-2BF2-3149-B549-6FB2B8F67429}"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738203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44275-2BF2-3149-B549-6FB2B8F67429}" type="datetimeFigureOut">
              <a:rPr lang="en-US" smtClean="0"/>
              <a:t>5/2/2017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19328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t-P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Click to edit Master text styles</a:t>
            </a:r>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514931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t-P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Click to edit Master text styles</a:t>
            </a:r>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419635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44275-2BF2-3149-B549-6FB2B8F67429}" type="datetimeFigureOut">
              <a:rPr lang="en-US" smtClean="0"/>
              <a:t>5/2/2017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B0AE5-6E31-1B4F-8DD8-5CCF8F453028}" type="slidenum">
              <a:rPr lang="en-US" smtClean="0"/>
              <a:t>‹#›</a:t>
            </a:fld>
            <a:endParaRPr lang="en-US"/>
          </a:p>
        </p:txBody>
      </p:sp>
    </p:spTree>
    <p:extLst>
      <p:ext uri="{BB962C8B-B14F-4D97-AF65-F5344CB8AC3E}">
        <p14:creationId xmlns:p14="http://schemas.microsoft.com/office/powerpoint/2010/main" val="3818889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124" y="2933700"/>
            <a:ext cx="8337076" cy="2298700"/>
          </a:xfrm>
          <a:prstGeom prst="rect">
            <a:avLst/>
          </a:prstGeom>
        </p:spPr>
      </p:pic>
      <p:pic>
        <p:nvPicPr>
          <p:cNvPr id="3" name="Picture 2"/>
          <p:cNvPicPr>
            <a:picLocks noChangeAspect="1"/>
          </p:cNvPicPr>
          <p:nvPr/>
        </p:nvPicPr>
        <p:blipFill>
          <a:blip r:embed="rId3"/>
          <a:stretch>
            <a:fillRect/>
          </a:stretch>
        </p:blipFill>
        <p:spPr>
          <a:xfrm>
            <a:off x="431800" y="368300"/>
            <a:ext cx="8153400" cy="2281610"/>
          </a:xfrm>
          <a:prstGeom prst="rect">
            <a:avLst/>
          </a:prstGeom>
        </p:spPr>
      </p:pic>
      <p:sp>
        <p:nvSpPr>
          <p:cNvPr id="6" name="TextBox 5"/>
          <p:cNvSpPr txBox="1"/>
          <p:nvPr/>
        </p:nvSpPr>
        <p:spPr>
          <a:xfrm>
            <a:off x="7438534" y="6123721"/>
            <a:ext cx="1708353" cy="461665"/>
          </a:xfrm>
          <a:prstGeom prst="rect">
            <a:avLst/>
          </a:prstGeom>
          <a:noFill/>
        </p:spPr>
        <p:txBody>
          <a:bodyPr wrap="none" rtlCol="0">
            <a:spAutoFit/>
          </a:bodyPr>
          <a:lstStyle/>
          <a:p>
            <a:r>
              <a:rPr lang="en-US" sz="2400" b="1" dirty="0" smtClean="0">
                <a:latin typeface="Times New Roman"/>
                <a:cs typeface="Times New Roman"/>
              </a:rPr>
              <a:t>Figure </a:t>
            </a:r>
            <a:r>
              <a:rPr lang="en-US" sz="2400" b="1" dirty="0" smtClean="0">
                <a:latin typeface="Times New Roman"/>
                <a:cs typeface="Times New Roman"/>
              </a:rPr>
              <a:t>S8A</a:t>
            </a:r>
            <a:endParaRPr lang="en-US" sz="2400" b="1" dirty="0">
              <a:latin typeface="Times New Roman"/>
              <a:cs typeface="Times New Roman"/>
            </a:endParaRPr>
          </a:p>
        </p:txBody>
      </p:sp>
      <p:sp>
        <p:nvSpPr>
          <p:cNvPr id="7" name="TextBox 18"/>
          <p:cNvSpPr txBox="1">
            <a:spLocks noChangeArrowheads="1"/>
          </p:cNvSpPr>
          <p:nvPr/>
        </p:nvSpPr>
        <p:spPr bwMode="auto">
          <a:xfrm>
            <a:off x="27321" y="5658301"/>
            <a:ext cx="7261258"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a:r>
              <a:rPr lang="pt-PT" sz="1100" b="1" dirty="0" err="1" smtClean="0">
                <a:latin typeface="Arial" charset="0"/>
                <a:cs typeface="Arial" charset="0"/>
              </a:rPr>
              <a:t>Fig</a:t>
            </a:r>
            <a:r>
              <a:rPr lang="pt-PT" sz="1100" b="1" dirty="0" smtClean="0">
                <a:latin typeface="Arial" charset="0"/>
                <a:cs typeface="Arial" charset="0"/>
              </a:rPr>
              <a:t> S8A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ligands</a:t>
            </a:r>
            <a:r>
              <a:rPr lang="pt-PT" sz="1100" b="1" dirty="0" smtClean="0">
                <a:latin typeface="Arial" charset="0"/>
                <a:cs typeface="Arial" charset="0"/>
              </a:rPr>
              <a:t> L</a:t>
            </a:r>
            <a:r>
              <a:rPr lang="pt-PT" sz="1100" b="1" baseline="30000" dirty="0" smtClean="0">
                <a:latin typeface="Arial" charset="0"/>
                <a:cs typeface="Arial" charset="0"/>
              </a:rPr>
              <a:t>I</a:t>
            </a:r>
            <a:r>
              <a:rPr lang="pt-PT" sz="1100" b="1" dirty="0" smtClean="0">
                <a:latin typeface="Arial" charset="0"/>
                <a:cs typeface="Arial" charset="0"/>
              </a:rPr>
              <a:t> </a:t>
            </a:r>
            <a:r>
              <a:rPr lang="pt-PT" sz="1100" b="1" dirty="0" err="1" smtClean="0">
                <a:latin typeface="Arial" charset="0"/>
                <a:cs typeface="Arial" charset="0"/>
              </a:rPr>
              <a:t>and</a:t>
            </a:r>
            <a:r>
              <a:rPr lang="pt-PT" sz="1100" b="1" dirty="0" smtClean="0">
                <a:latin typeface="Arial" charset="0"/>
                <a:cs typeface="Arial" charset="0"/>
              </a:rPr>
              <a:t> L</a:t>
            </a:r>
            <a:r>
              <a:rPr lang="pt-PT" sz="1100" b="1" baseline="30000" dirty="0" smtClean="0">
                <a:latin typeface="Arial" charset="0"/>
                <a:cs typeface="Arial" charset="0"/>
              </a:rPr>
              <a:t>II</a:t>
            </a:r>
            <a:r>
              <a:rPr lang="pt-PT" sz="1100" b="1" dirty="0" smtClean="0">
                <a:latin typeface="Arial" charset="0"/>
                <a:cs typeface="Arial" charset="0"/>
              </a:rPr>
              <a:t>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ligands </a:t>
            </a:r>
            <a:r>
              <a:rPr lang="pt-PT" sz="1100" dirty="0">
                <a:latin typeface="Arial" charset="0"/>
                <a:cs typeface="Arial" charset="0"/>
              </a:rPr>
              <a:t>L</a:t>
            </a:r>
            <a:r>
              <a:rPr lang="pt-PT" sz="1100" baseline="30000" dirty="0">
                <a:latin typeface="Arial" charset="0"/>
                <a:cs typeface="Arial" charset="0"/>
              </a:rPr>
              <a:t>I</a:t>
            </a:r>
            <a:r>
              <a:rPr lang="pt-PT" sz="1100" dirty="0">
                <a:latin typeface="Arial" charset="0"/>
                <a:cs typeface="Arial" charset="0"/>
              </a:rPr>
              <a:t> </a:t>
            </a:r>
            <a:r>
              <a:rPr lang="pt-PT" sz="1100" dirty="0" err="1">
                <a:latin typeface="Arial" charset="0"/>
                <a:cs typeface="Arial" charset="0"/>
              </a:rPr>
              <a:t>and</a:t>
            </a:r>
            <a:r>
              <a:rPr lang="pt-PT" sz="1100" dirty="0">
                <a:latin typeface="Arial" charset="0"/>
                <a:cs typeface="Arial" charset="0"/>
              </a:rPr>
              <a:t> L</a:t>
            </a:r>
            <a:r>
              <a:rPr lang="pt-PT" sz="1100" baseline="30000" dirty="0">
                <a:latin typeface="Arial" charset="0"/>
                <a:cs typeface="Arial" charset="0"/>
              </a:rPr>
              <a:t>II</a:t>
            </a:r>
            <a:r>
              <a:rPr lang="pt-PT" sz="1100" b="1" dirty="0">
                <a:latin typeface="Arial" charset="0"/>
                <a:cs typeface="Arial" charset="0"/>
              </a:rPr>
              <a:t> </a:t>
            </a:r>
            <a:r>
              <a:rPr lang="en-US" sz="1100" dirty="0" smtClean="0">
                <a:latin typeface="Arial" charset="0"/>
                <a:cs typeface="Arial" charset="0"/>
              </a:rPr>
              <a:t>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Since any of the concentrations tested led to a reduction in growth above 50% the one registered in the absence of the chemicals (indicated by the red line), no MIC50 was calculated.</a:t>
            </a:r>
            <a:endParaRPr lang="pt-PT" sz="1100" b="1" dirty="0">
              <a:latin typeface="Arial" charset="0"/>
              <a:cs typeface="Arial" charset="0"/>
            </a:endParaRPr>
          </a:p>
        </p:txBody>
      </p:sp>
    </p:spTree>
    <p:extLst>
      <p:ext uri="{BB962C8B-B14F-4D97-AF65-F5344CB8AC3E}">
        <p14:creationId xmlns:p14="http://schemas.microsoft.com/office/powerpoint/2010/main" val="3480415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8136" y="3263900"/>
            <a:ext cx="8919869" cy="2482850"/>
          </a:xfrm>
          <a:prstGeom prst="rect">
            <a:avLst/>
          </a:prstGeom>
        </p:spPr>
      </p:pic>
      <p:pic>
        <p:nvPicPr>
          <p:cNvPr id="6" name="Picture 5"/>
          <p:cNvPicPr>
            <a:picLocks noChangeAspect="1"/>
          </p:cNvPicPr>
          <p:nvPr/>
        </p:nvPicPr>
        <p:blipFill>
          <a:blip r:embed="rId3"/>
          <a:stretch>
            <a:fillRect/>
          </a:stretch>
        </p:blipFill>
        <p:spPr>
          <a:xfrm>
            <a:off x="375985" y="266700"/>
            <a:ext cx="8570033" cy="2451100"/>
          </a:xfrm>
          <a:prstGeom prst="rect">
            <a:avLst/>
          </a:prstGeom>
        </p:spPr>
      </p:pic>
      <p:sp>
        <p:nvSpPr>
          <p:cNvPr id="7" name="TextBox 6"/>
          <p:cNvSpPr txBox="1"/>
          <p:nvPr/>
        </p:nvSpPr>
        <p:spPr>
          <a:xfrm>
            <a:off x="7438534" y="6123721"/>
            <a:ext cx="1708353" cy="461665"/>
          </a:xfrm>
          <a:prstGeom prst="rect">
            <a:avLst/>
          </a:prstGeom>
          <a:noFill/>
        </p:spPr>
        <p:txBody>
          <a:bodyPr wrap="none" rtlCol="0">
            <a:spAutoFit/>
          </a:bodyPr>
          <a:lstStyle/>
          <a:p>
            <a:r>
              <a:rPr lang="en-US" sz="2400" b="1" dirty="0" smtClean="0">
                <a:latin typeface="Times New Roman"/>
                <a:cs typeface="Times New Roman"/>
              </a:rPr>
              <a:t>Figure </a:t>
            </a:r>
            <a:r>
              <a:rPr lang="en-US" sz="2400" b="1" dirty="0" smtClean="0">
                <a:latin typeface="Times New Roman"/>
                <a:cs typeface="Times New Roman"/>
              </a:rPr>
              <a:t>S8B</a:t>
            </a:r>
            <a:endParaRPr lang="en-US" sz="2400" b="1" dirty="0" smtClean="0">
              <a:latin typeface="Times New Roman"/>
              <a:cs typeface="Times New Roman"/>
            </a:endParaRPr>
          </a:p>
        </p:txBody>
      </p:sp>
      <p:sp>
        <p:nvSpPr>
          <p:cNvPr id="5" name="TextBox 18"/>
          <p:cNvSpPr txBox="1">
            <a:spLocks noChangeArrowheads="1"/>
          </p:cNvSpPr>
          <p:nvPr/>
        </p:nvSpPr>
        <p:spPr bwMode="auto">
          <a:xfrm>
            <a:off x="27321" y="5709101"/>
            <a:ext cx="7261258"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a:r>
              <a:rPr lang="pt-PT" sz="1100" b="1" dirty="0" err="1" smtClean="0">
                <a:latin typeface="Arial" charset="0"/>
                <a:cs typeface="Arial" charset="0"/>
              </a:rPr>
              <a:t>Fig</a:t>
            </a:r>
            <a:r>
              <a:rPr lang="pt-PT" sz="1100" b="1" dirty="0" smtClean="0">
                <a:latin typeface="Arial" charset="0"/>
                <a:cs typeface="Arial" charset="0"/>
              </a:rPr>
              <a:t> S8B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ligands</a:t>
            </a:r>
            <a:r>
              <a:rPr lang="pt-PT" sz="1100" b="1" dirty="0" smtClean="0">
                <a:latin typeface="Arial" charset="0"/>
                <a:cs typeface="Arial" charset="0"/>
              </a:rPr>
              <a:t> L</a:t>
            </a:r>
            <a:r>
              <a:rPr lang="pt-PT" sz="1100" b="1" baseline="30000" dirty="0" smtClean="0">
                <a:latin typeface="Arial" charset="0"/>
                <a:cs typeface="Arial" charset="0"/>
              </a:rPr>
              <a:t>III</a:t>
            </a:r>
            <a:r>
              <a:rPr lang="pt-PT" sz="1100" b="1" dirty="0" smtClean="0">
                <a:latin typeface="Arial" charset="0"/>
                <a:cs typeface="Arial" charset="0"/>
              </a:rPr>
              <a:t> </a:t>
            </a:r>
            <a:r>
              <a:rPr lang="pt-PT" sz="1100" b="1" dirty="0" err="1" smtClean="0">
                <a:latin typeface="Arial" charset="0"/>
                <a:cs typeface="Arial" charset="0"/>
              </a:rPr>
              <a:t>and</a:t>
            </a:r>
            <a:r>
              <a:rPr lang="pt-PT" sz="1100" b="1" dirty="0" smtClean="0">
                <a:latin typeface="Arial" charset="0"/>
                <a:cs typeface="Arial" charset="0"/>
              </a:rPr>
              <a:t> L</a:t>
            </a:r>
            <a:r>
              <a:rPr lang="pt-PT" sz="1100" b="1" baseline="30000" dirty="0" smtClean="0">
                <a:latin typeface="Arial" charset="0"/>
                <a:cs typeface="Arial" charset="0"/>
              </a:rPr>
              <a:t>IV</a:t>
            </a:r>
            <a:r>
              <a:rPr lang="pt-PT" sz="1100" b="1" dirty="0" smtClean="0">
                <a:latin typeface="Arial" charset="0"/>
                <a:cs typeface="Arial" charset="0"/>
              </a:rPr>
              <a:t>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ligands </a:t>
            </a:r>
            <a:r>
              <a:rPr lang="pt-PT" sz="1100" dirty="0" smtClean="0">
                <a:latin typeface="Arial" charset="0"/>
                <a:cs typeface="Arial" charset="0"/>
              </a:rPr>
              <a:t>L</a:t>
            </a:r>
            <a:r>
              <a:rPr lang="pt-PT" sz="1100" baseline="30000" dirty="0" smtClean="0">
                <a:latin typeface="Arial" charset="0"/>
                <a:cs typeface="Arial" charset="0"/>
              </a:rPr>
              <a:t>III</a:t>
            </a:r>
            <a:r>
              <a:rPr lang="pt-PT" sz="1100" dirty="0" smtClean="0">
                <a:latin typeface="Arial" charset="0"/>
                <a:cs typeface="Arial" charset="0"/>
              </a:rPr>
              <a:t> </a:t>
            </a:r>
            <a:r>
              <a:rPr lang="pt-PT" sz="1100" dirty="0" err="1">
                <a:latin typeface="Arial" charset="0"/>
                <a:cs typeface="Arial" charset="0"/>
              </a:rPr>
              <a:t>and</a:t>
            </a:r>
            <a:r>
              <a:rPr lang="pt-PT" sz="1100" dirty="0">
                <a:latin typeface="Arial" charset="0"/>
                <a:cs typeface="Arial" charset="0"/>
              </a:rPr>
              <a:t> </a:t>
            </a:r>
            <a:r>
              <a:rPr lang="pt-PT" sz="1100" dirty="0" smtClean="0">
                <a:latin typeface="Arial" charset="0"/>
                <a:cs typeface="Arial" charset="0"/>
              </a:rPr>
              <a:t>L</a:t>
            </a:r>
            <a:r>
              <a:rPr lang="pt-PT" sz="1100" baseline="30000" dirty="0" smtClean="0">
                <a:latin typeface="Arial" charset="0"/>
                <a:cs typeface="Arial" charset="0"/>
              </a:rPr>
              <a:t>IV</a:t>
            </a:r>
            <a:r>
              <a:rPr lang="pt-PT" sz="1100" b="1" dirty="0" smtClean="0">
                <a:latin typeface="Arial" charset="0"/>
                <a:cs typeface="Arial" charset="0"/>
              </a:rPr>
              <a:t> </a:t>
            </a:r>
            <a:r>
              <a:rPr lang="en-US" sz="1100" dirty="0" smtClean="0">
                <a:latin typeface="Arial" charset="0"/>
                <a:cs typeface="Arial" charset="0"/>
              </a:rPr>
              <a:t>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a:t>
            </a:r>
            <a:r>
              <a:rPr lang="en-US" sz="1100" dirty="0">
                <a:latin typeface="Arial" charset="0"/>
                <a:cs typeface="Arial" charset="0"/>
              </a:rPr>
              <a:t>Since any of the concentrations tested led to a reduction in growth above 50% the one registered in the absence of the chemicals (indicated by the red line), no MIC50 was calculated.</a:t>
            </a:r>
            <a:endParaRPr lang="pt-PT" sz="1100" b="1" dirty="0">
              <a:latin typeface="Arial" charset="0"/>
              <a:cs typeface="Arial" charset="0"/>
            </a:endParaRPr>
          </a:p>
        </p:txBody>
      </p:sp>
    </p:spTree>
    <p:extLst>
      <p:ext uri="{BB962C8B-B14F-4D97-AF65-F5344CB8AC3E}">
        <p14:creationId xmlns:p14="http://schemas.microsoft.com/office/powerpoint/2010/main" val="1112985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399" y="3206750"/>
            <a:ext cx="8568519" cy="2405506"/>
          </a:xfrm>
          <a:prstGeom prst="rect">
            <a:avLst/>
          </a:prstGeom>
        </p:spPr>
      </p:pic>
      <p:pic>
        <p:nvPicPr>
          <p:cNvPr id="7" name="Picture 6"/>
          <p:cNvPicPr>
            <a:picLocks noChangeAspect="1"/>
          </p:cNvPicPr>
          <p:nvPr/>
        </p:nvPicPr>
        <p:blipFill>
          <a:blip r:embed="rId3"/>
          <a:stretch>
            <a:fillRect/>
          </a:stretch>
        </p:blipFill>
        <p:spPr>
          <a:xfrm>
            <a:off x="152399" y="723900"/>
            <a:ext cx="8949519" cy="2457450"/>
          </a:xfrm>
          <a:prstGeom prst="rect">
            <a:avLst/>
          </a:prstGeom>
        </p:spPr>
      </p:pic>
      <p:sp>
        <p:nvSpPr>
          <p:cNvPr id="8" name="TextBox 7"/>
          <p:cNvSpPr txBox="1"/>
          <p:nvPr/>
        </p:nvSpPr>
        <p:spPr>
          <a:xfrm>
            <a:off x="7424886" y="6123721"/>
            <a:ext cx="1708353" cy="461665"/>
          </a:xfrm>
          <a:prstGeom prst="rect">
            <a:avLst/>
          </a:prstGeom>
          <a:noFill/>
        </p:spPr>
        <p:txBody>
          <a:bodyPr wrap="none" rtlCol="0">
            <a:spAutoFit/>
          </a:bodyPr>
          <a:lstStyle/>
          <a:p>
            <a:r>
              <a:rPr lang="en-US" sz="2400" b="1" dirty="0" smtClean="0">
                <a:latin typeface="Times New Roman"/>
                <a:cs typeface="Times New Roman"/>
              </a:rPr>
              <a:t>Figure </a:t>
            </a:r>
            <a:r>
              <a:rPr lang="en-US" sz="2400" b="1" dirty="0" smtClean="0">
                <a:latin typeface="Times New Roman"/>
                <a:cs typeface="Times New Roman"/>
              </a:rPr>
              <a:t>S8C</a:t>
            </a:r>
            <a:endParaRPr lang="en-US" sz="2400" b="1" dirty="0">
              <a:latin typeface="Times New Roman"/>
              <a:cs typeface="Times New Roman"/>
            </a:endParaRPr>
          </a:p>
        </p:txBody>
      </p:sp>
      <p:sp>
        <p:nvSpPr>
          <p:cNvPr id="5" name="TextBox 18"/>
          <p:cNvSpPr txBox="1">
            <a:spLocks noChangeArrowheads="1"/>
          </p:cNvSpPr>
          <p:nvPr/>
        </p:nvSpPr>
        <p:spPr bwMode="auto">
          <a:xfrm>
            <a:off x="27321" y="5658301"/>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a:r>
              <a:rPr lang="pt-PT" sz="1100" b="1" dirty="0">
                <a:latin typeface="Arial" charset="0"/>
                <a:cs typeface="Arial" charset="0"/>
              </a:rPr>
              <a:t>Figure </a:t>
            </a:r>
            <a:r>
              <a:rPr lang="pt-PT" sz="1100" b="1" dirty="0" smtClean="0">
                <a:latin typeface="Arial" charset="0"/>
                <a:cs typeface="Arial" charset="0"/>
              </a:rPr>
              <a:t>S8C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ligands</a:t>
            </a:r>
            <a:r>
              <a:rPr lang="pt-PT" sz="1100" b="1" dirty="0" smtClean="0">
                <a:latin typeface="Arial" charset="0"/>
                <a:cs typeface="Arial" charset="0"/>
              </a:rPr>
              <a:t> L</a:t>
            </a:r>
            <a:r>
              <a:rPr lang="pt-PT" sz="1100" b="1" baseline="30000" dirty="0" smtClean="0">
                <a:latin typeface="Arial" charset="0"/>
                <a:cs typeface="Arial" charset="0"/>
              </a:rPr>
              <a:t>V</a:t>
            </a:r>
            <a:r>
              <a:rPr lang="pt-PT" sz="1100" b="1" dirty="0" smtClean="0">
                <a:latin typeface="Arial" charset="0"/>
                <a:cs typeface="Arial" charset="0"/>
              </a:rPr>
              <a:t> </a:t>
            </a:r>
            <a:r>
              <a:rPr lang="pt-PT" sz="1100" b="1" dirty="0" err="1" smtClean="0">
                <a:latin typeface="Arial" charset="0"/>
                <a:cs typeface="Arial" charset="0"/>
              </a:rPr>
              <a:t>and</a:t>
            </a:r>
            <a:r>
              <a:rPr lang="pt-PT" sz="1100" b="1" dirty="0" smtClean="0">
                <a:latin typeface="Arial" charset="0"/>
                <a:cs typeface="Arial" charset="0"/>
              </a:rPr>
              <a:t> L</a:t>
            </a:r>
            <a:r>
              <a:rPr lang="pt-PT" sz="1100" b="1" baseline="30000" dirty="0" smtClean="0">
                <a:latin typeface="Arial" charset="0"/>
                <a:cs typeface="Arial" charset="0"/>
              </a:rPr>
              <a:t>VI</a:t>
            </a:r>
            <a:r>
              <a:rPr lang="pt-PT" sz="1100" b="1" dirty="0" smtClean="0">
                <a:latin typeface="Arial" charset="0"/>
                <a:cs typeface="Arial" charset="0"/>
              </a:rPr>
              <a:t>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ligands </a:t>
            </a:r>
            <a:r>
              <a:rPr lang="pt-PT" sz="1100" dirty="0" smtClean="0">
                <a:latin typeface="Arial" charset="0"/>
                <a:cs typeface="Arial" charset="0"/>
              </a:rPr>
              <a:t>L</a:t>
            </a:r>
            <a:r>
              <a:rPr lang="pt-PT" sz="1100" baseline="30000" dirty="0" smtClean="0">
                <a:latin typeface="Arial" charset="0"/>
                <a:cs typeface="Arial" charset="0"/>
              </a:rPr>
              <a:t>V</a:t>
            </a:r>
            <a:r>
              <a:rPr lang="pt-PT" sz="1100" dirty="0" smtClean="0">
                <a:latin typeface="Arial" charset="0"/>
                <a:cs typeface="Arial" charset="0"/>
              </a:rPr>
              <a:t> </a:t>
            </a:r>
            <a:r>
              <a:rPr lang="pt-PT" sz="1100" dirty="0" err="1">
                <a:latin typeface="Arial" charset="0"/>
                <a:cs typeface="Arial" charset="0"/>
              </a:rPr>
              <a:t>and</a:t>
            </a:r>
            <a:r>
              <a:rPr lang="pt-PT" sz="1100" dirty="0">
                <a:latin typeface="Arial" charset="0"/>
                <a:cs typeface="Arial" charset="0"/>
              </a:rPr>
              <a:t> </a:t>
            </a:r>
            <a:r>
              <a:rPr lang="pt-PT" sz="1100" dirty="0" smtClean="0">
                <a:latin typeface="Arial" charset="0"/>
                <a:cs typeface="Arial" charset="0"/>
              </a:rPr>
              <a:t>L</a:t>
            </a:r>
            <a:r>
              <a:rPr lang="pt-PT" sz="1100" baseline="30000" dirty="0" smtClean="0">
                <a:latin typeface="Arial" charset="0"/>
                <a:cs typeface="Arial" charset="0"/>
              </a:rPr>
              <a:t>VI</a:t>
            </a:r>
            <a:r>
              <a:rPr lang="pt-PT" sz="1100" b="1" dirty="0" smtClean="0">
                <a:latin typeface="Arial" charset="0"/>
                <a:cs typeface="Arial" charset="0"/>
              </a:rPr>
              <a:t> </a:t>
            </a:r>
            <a:r>
              <a:rPr lang="en-US" sz="1100" dirty="0" smtClean="0">
                <a:latin typeface="Arial" charset="0"/>
                <a:cs typeface="Arial" charset="0"/>
              </a:rPr>
              <a:t>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a:t>
            </a:r>
            <a:r>
              <a:rPr lang="en-US" sz="1100" dirty="0">
                <a:latin typeface="Arial" charset="0"/>
                <a:cs typeface="Arial" charset="0"/>
              </a:rPr>
              <a:t>Since any of the concentrations tested led to a reduction in growth above 50% the one registered in the absence of the chemicals (indicated by the red line), no MIC50 was calculated.</a:t>
            </a:r>
            <a:endParaRPr lang="pt-PT" sz="1100" b="1" dirty="0">
              <a:latin typeface="Arial" charset="0"/>
              <a:cs typeface="Arial" charset="0"/>
            </a:endParaRPr>
          </a:p>
        </p:txBody>
      </p:sp>
    </p:spTree>
    <p:extLst>
      <p:ext uri="{BB962C8B-B14F-4D97-AF65-F5344CB8AC3E}">
        <p14:creationId xmlns:p14="http://schemas.microsoft.com/office/powerpoint/2010/main" val="3818264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3999" y="927100"/>
            <a:ext cx="8052356" cy="2260600"/>
          </a:xfrm>
          <a:prstGeom prst="rect">
            <a:avLst/>
          </a:prstGeom>
        </p:spPr>
      </p:pic>
      <p:pic>
        <p:nvPicPr>
          <p:cNvPr id="5" name="Picture 4"/>
          <p:cNvPicPr>
            <a:picLocks noChangeAspect="1"/>
          </p:cNvPicPr>
          <p:nvPr/>
        </p:nvPicPr>
        <p:blipFill>
          <a:blip r:embed="rId3"/>
          <a:stretch>
            <a:fillRect/>
          </a:stretch>
        </p:blipFill>
        <p:spPr>
          <a:xfrm>
            <a:off x="495299" y="3263900"/>
            <a:ext cx="7874555" cy="2210684"/>
          </a:xfrm>
          <a:prstGeom prst="rect">
            <a:avLst/>
          </a:prstGeom>
        </p:spPr>
      </p:pic>
      <p:sp>
        <p:nvSpPr>
          <p:cNvPr id="6" name="TextBox 5"/>
          <p:cNvSpPr txBox="1"/>
          <p:nvPr/>
        </p:nvSpPr>
        <p:spPr>
          <a:xfrm>
            <a:off x="7452182" y="6123721"/>
            <a:ext cx="1708353" cy="461665"/>
          </a:xfrm>
          <a:prstGeom prst="rect">
            <a:avLst/>
          </a:prstGeom>
          <a:noFill/>
        </p:spPr>
        <p:txBody>
          <a:bodyPr wrap="none" rtlCol="0">
            <a:spAutoFit/>
          </a:bodyPr>
          <a:lstStyle/>
          <a:p>
            <a:r>
              <a:rPr lang="en-US" sz="2400" b="1" dirty="0" smtClean="0">
                <a:latin typeface="Times New Roman"/>
                <a:cs typeface="Times New Roman"/>
              </a:rPr>
              <a:t>Figure </a:t>
            </a:r>
            <a:r>
              <a:rPr lang="en-US" sz="2400" b="1" dirty="0" smtClean="0">
                <a:latin typeface="Times New Roman"/>
                <a:cs typeface="Times New Roman"/>
              </a:rPr>
              <a:t>S8D</a:t>
            </a:r>
            <a:endParaRPr lang="en-US" sz="2400" b="1" dirty="0">
              <a:latin typeface="Times New Roman"/>
              <a:cs typeface="Times New Roman"/>
            </a:endParaRPr>
          </a:p>
        </p:txBody>
      </p:sp>
      <p:sp>
        <p:nvSpPr>
          <p:cNvPr id="7" name="TextBox 18"/>
          <p:cNvSpPr txBox="1">
            <a:spLocks noChangeArrowheads="1"/>
          </p:cNvSpPr>
          <p:nvPr/>
        </p:nvSpPr>
        <p:spPr bwMode="auto">
          <a:xfrm>
            <a:off x="27321" y="5658301"/>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a:r>
              <a:rPr lang="pt-PT" sz="1100" b="1" dirty="0">
                <a:latin typeface="Arial" charset="0"/>
                <a:cs typeface="Arial" charset="0"/>
              </a:rPr>
              <a:t>Figure </a:t>
            </a:r>
            <a:r>
              <a:rPr lang="pt-PT" sz="1100" b="1" dirty="0" smtClean="0">
                <a:latin typeface="Arial" charset="0"/>
                <a:cs typeface="Arial" charset="0"/>
              </a:rPr>
              <a:t>S8D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ligands</a:t>
            </a:r>
            <a:r>
              <a:rPr lang="pt-PT" sz="1100" b="1" dirty="0" smtClean="0">
                <a:latin typeface="Arial" charset="0"/>
                <a:cs typeface="Arial" charset="0"/>
              </a:rPr>
              <a:t> L</a:t>
            </a:r>
            <a:r>
              <a:rPr lang="pt-PT" sz="1100" b="1" baseline="30000" dirty="0" smtClean="0">
                <a:latin typeface="Arial" charset="0"/>
                <a:cs typeface="Arial" charset="0"/>
              </a:rPr>
              <a:t>VII</a:t>
            </a:r>
            <a:r>
              <a:rPr lang="pt-PT" sz="1100" b="1" dirty="0" smtClean="0">
                <a:latin typeface="Arial" charset="0"/>
                <a:cs typeface="Arial" charset="0"/>
              </a:rPr>
              <a:t> </a:t>
            </a:r>
            <a:r>
              <a:rPr lang="pt-PT" sz="1100" b="1" dirty="0" err="1" smtClean="0">
                <a:latin typeface="Arial" charset="0"/>
                <a:cs typeface="Arial" charset="0"/>
              </a:rPr>
              <a:t>and</a:t>
            </a:r>
            <a:r>
              <a:rPr lang="pt-PT" sz="1100" b="1" dirty="0" smtClean="0">
                <a:latin typeface="Arial" charset="0"/>
                <a:cs typeface="Arial" charset="0"/>
              </a:rPr>
              <a:t> L</a:t>
            </a:r>
            <a:r>
              <a:rPr lang="pt-PT" sz="1100" b="1" baseline="30000" dirty="0" smtClean="0">
                <a:latin typeface="Arial" charset="0"/>
                <a:cs typeface="Arial" charset="0"/>
              </a:rPr>
              <a:t>VIII</a:t>
            </a:r>
            <a:r>
              <a:rPr lang="pt-PT" sz="1100" b="1" dirty="0" smtClean="0">
                <a:latin typeface="Arial" charset="0"/>
                <a:cs typeface="Arial" charset="0"/>
              </a:rPr>
              <a:t>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ligands </a:t>
            </a:r>
            <a:r>
              <a:rPr lang="pt-PT" sz="1100" dirty="0" smtClean="0">
                <a:latin typeface="Arial" charset="0"/>
                <a:cs typeface="Arial" charset="0"/>
              </a:rPr>
              <a:t>L</a:t>
            </a:r>
            <a:r>
              <a:rPr lang="pt-PT" sz="1100" baseline="30000" dirty="0" smtClean="0">
                <a:latin typeface="Arial" charset="0"/>
                <a:cs typeface="Arial" charset="0"/>
              </a:rPr>
              <a:t>VII</a:t>
            </a:r>
            <a:r>
              <a:rPr lang="pt-PT" sz="1100" dirty="0" smtClean="0">
                <a:latin typeface="Arial" charset="0"/>
                <a:cs typeface="Arial" charset="0"/>
              </a:rPr>
              <a:t> </a:t>
            </a:r>
            <a:r>
              <a:rPr lang="pt-PT" sz="1100" dirty="0" err="1">
                <a:latin typeface="Arial" charset="0"/>
                <a:cs typeface="Arial" charset="0"/>
              </a:rPr>
              <a:t>and</a:t>
            </a:r>
            <a:r>
              <a:rPr lang="pt-PT" sz="1100" dirty="0">
                <a:latin typeface="Arial" charset="0"/>
                <a:cs typeface="Arial" charset="0"/>
              </a:rPr>
              <a:t> </a:t>
            </a:r>
            <a:r>
              <a:rPr lang="pt-PT" sz="1100" dirty="0" smtClean="0">
                <a:latin typeface="Arial" charset="0"/>
                <a:cs typeface="Arial" charset="0"/>
              </a:rPr>
              <a:t>L</a:t>
            </a:r>
            <a:r>
              <a:rPr lang="pt-PT" sz="1100" baseline="30000" dirty="0" smtClean="0">
                <a:latin typeface="Arial" charset="0"/>
                <a:cs typeface="Arial" charset="0"/>
              </a:rPr>
              <a:t>VIII</a:t>
            </a:r>
            <a:r>
              <a:rPr lang="pt-PT" sz="1100" b="1" dirty="0" smtClean="0">
                <a:latin typeface="Arial" charset="0"/>
                <a:cs typeface="Arial" charset="0"/>
              </a:rPr>
              <a:t> </a:t>
            </a:r>
            <a:r>
              <a:rPr lang="en-US" sz="1100" dirty="0" smtClean="0">
                <a:latin typeface="Arial" charset="0"/>
                <a:cs typeface="Arial" charset="0"/>
              </a:rPr>
              <a:t>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a:t>
            </a:r>
            <a:r>
              <a:rPr lang="en-US" sz="1100" dirty="0">
                <a:latin typeface="Arial" charset="0"/>
                <a:cs typeface="Arial" charset="0"/>
              </a:rPr>
              <a:t>Since any of the concentrations tested led to a reduction in growth above 50% the one registered in the absence of the chemicals (indicated by the red line), no MIC50 was calculated.</a:t>
            </a:r>
            <a:endParaRPr lang="pt-PT" sz="1100" b="1" dirty="0">
              <a:latin typeface="Arial" charset="0"/>
              <a:cs typeface="Arial" charset="0"/>
            </a:endParaRPr>
          </a:p>
        </p:txBody>
      </p:sp>
    </p:spTree>
    <p:extLst>
      <p:ext uri="{BB962C8B-B14F-4D97-AF65-F5344CB8AC3E}">
        <p14:creationId xmlns:p14="http://schemas.microsoft.com/office/powerpoint/2010/main" val="25789500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479</TotalTime>
  <Words>440</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Institu Superior Técnico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Nuno Mira</dc:creator>
  <cp:lastModifiedBy>Jorge H Leitão</cp:lastModifiedBy>
  <cp:revision>22</cp:revision>
  <cp:lastPrinted>2016-08-29T15:32:47Z</cp:lastPrinted>
  <dcterms:created xsi:type="dcterms:W3CDTF">2016-08-29T09:57:41Z</dcterms:created>
  <dcterms:modified xsi:type="dcterms:W3CDTF">2017-05-02T08:42:30Z</dcterms:modified>
</cp:coreProperties>
</file>