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1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20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Biofilms\BIOFILMs%20PAPER_XXX\Bioremediation\GRAPHS%20MORTALITY%20BARS%20100PERCENT%20BEFORE%20N%20AFTER%20BIOFILM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Sheet2!$F$52</c:f>
              <c:strCache>
                <c:ptCount val="1"/>
                <c:pt idx="0">
                  <c:v>Untreated SeWW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Sheet2!$I$53:$I$57</c:f>
                <c:numCache>
                  <c:formatCode>General</c:formatCode>
                  <c:ptCount val="5"/>
                  <c:pt idx="0">
                    <c:v>9.4280904158206376</c:v>
                  </c:pt>
                  <c:pt idx="1">
                    <c:v>5.5511151231257914E-15</c:v>
                  </c:pt>
                  <c:pt idx="2">
                    <c:v>9.4280904158206127</c:v>
                  </c:pt>
                  <c:pt idx="3">
                    <c:v>9.4280904158206376</c:v>
                  </c:pt>
                  <c:pt idx="4">
                    <c:v>9.4280904158206376</c:v>
                  </c:pt>
                </c:numCache>
              </c:numRef>
            </c:plus>
            <c:minus>
              <c:numRef>
                <c:f>Sheet2!$I$53:$I$57</c:f>
                <c:numCache>
                  <c:formatCode>General</c:formatCode>
                  <c:ptCount val="5"/>
                  <c:pt idx="0">
                    <c:v>9.4280904158206376</c:v>
                  </c:pt>
                  <c:pt idx="1">
                    <c:v>5.5511151231257914E-15</c:v>
                  </c:pt>
                  <c:pt idx="2">
                    <c:v>9.4280904158206127</c:v>
                  </c:pt>
                  <c:pt idx="3">
                    <c:v>9.4280904158206376</c:v>
                  </c:pt>
                  <c:pt idx="4">
                    <c:v>9.4280904158206376</c:v>
                  </c:pt>
                </c:numCache>
              </c:numRef>
            </c:minus>
          </c:errBars>
          <c:cat>
            <c:strRef>
              <c:f>Sheet2!$E$53:$E$57</c:f>
              <c:strCache>
                <c:ptCount val="5"/>
                <c:pt idx="0">
                  <c:v>24h</c:v>
                </c:pt>
                <c:pt idx="1">
                  <c:v>48h</c:v>
                </c:pt>
                <c:pt idx="2">
                  <c:v>72h</c:v>
                </c:pt>
                <c:pt idx="3">
                  <c:v>96h</c:v>
                </c:pt>
                <c:pt idx="4">
                  <c:v>120h</c:v>
                </c:pt>
              </c:strCache>
            </c:strRef>
          </c:cat>
          <c:val>
            <c:numRef>
              <c:f>Sheet2!$F$53:$F$57</c:f>
              <c:numCache>
                <c:formatCode>0.00</c:formatCode>
                <c:ptCount val="5"/>
                <c:pt idx="0">
                  <c:v>26.6666666666667</c:v>
                </c:pt>
                <c:pt idx="1">
                  <c:v>40.000000000000007</c:v>
                </c:pt>
                <c:pt idx="2">
                  <c:v>53.333333333333336</c:v>
                </c:pt>
                <c:pt idx="3">
                  <c:v>66.666666666666657</c:v>
                </c:pt>
                <c:pt idx="4">
                  <c:v>86.666666666666671</c:v>
                </c:pt>
              </c:numCache>
            </c:numRef>
          </c:val>
        </c:ser>
        <c:ser>
          <c:idx val="2"/>
          <c:order val="1"/>
          <c:tx>
            <c:strRef>
              <c:f>Sheet2!$H$52</c:f>
              <c:strCache>
                <c:ptCount val="1"/>
                <c:pt idx="0">
                  <c:v>Biofilm 2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plus>
              <c:numRef>
                <c:f>Sheet2!$K$53:$K$57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9.4280904158206358</c:v>
                  </c:pt>
                  <c:pt idx="2">
                    <c:v>9.4280904158206376</c:v>
                  </c:pt>
                  <c:pt idx="3">
                    <c:v>9.4280904158206376</c:v>
                  </c:pt>
                  <c:pt idx="4">
                    <c:v>9.4280904158206518</c:v>
                  </c:pt>
                </c:numCache>
              </c:numRef>
            </c:plus>
            <c:minus>
              <c:numRef>
                <c:f>Sheet2!$K$53:$K$57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9.4280904158206358</c:v>
                  </c:pt>
                  <c:pt idx="2">
                    <c:v>9.4280904158206376</c:v>
                  </c:pt>
                  <c:pt idx="3">
                    <c:v>9.4280904158206376</c:v>
                  </c:pt>
                  <c:pt idx="4">
                    <c:v>9.4280904158206518</c:v>
                  </c:pt>
                </c:numCache>
              </c:numRef>
            </c:minus>
          </c:errBars>
          <c:cat>
            <c:strRef>
              <c:f>Sheet2!$E$53:$E$57</c:f>
              <c:strCache>
                <c:ptCount val="5"/>
                <c:pt idx="0">
                  <c:v>24h</c:v>
                </c:pt>
                <c:pt idx="1">
                  <c:v>48h</c:v>
                </c:pt>
                <c:pt idx="2">
                  <c:v>72h</c:v>
                </c:pt>
                <c:pt idx="3">
                  <c:v>96h</c:v>
                </c:pt>
                <c:pt idx="4">
                  <c:v>120h</c:v>
                </c:pt>
              </c:strCache>
            </c:strRef>
          </c:cat>
          <c:val>
            <c:numRef>
              <c:f>Sheet2!$H$53:$H$57</c:f>
              <c:numCache>
                <c:formatCode>0.00</c:formatCode>
                <c:ptCount val="5"/>
                <c:pt idx="0">
                  <c:v>13.333333333333334</c:v>
                </c:pt>
                <c:pt idx="1">
                  <c:v>16.666666666666668</c:v>
                </c:pt>
                <c:pt idx="2">
                  <c:v>23.333333333333325</c:v>
                </c:pt>
                <c:pt idx="3">
                  <c:v>26.333333333333286</c:v>
                </c:pt>
                <c:pt idx="4">
                  <c:v>46.666666666666636</c:v>
                </c:pt>
              </c:numCache>
            </c:numRef>
          </c:val>
        </c:ser>
        <c:dLbls/>
        <c:marker val="1"/>
        <c:axId val="82890752"/>
        <c:axId val="82892672"/>
      </c:lineChart>
      <c:catAx>
        <c:axId val="82890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AU" dirty="0" smtClean="0"/>
                  <a:t>Time</a:t>
                </a:r>
                <a:endParaRPr lang="en-AU" dirty="0"/>
              </a:p>
            </c:rich>
          </c:tx>
          <c:layout/>
        </c:title>
        <c:numFmt formatCode="0.00" sourceLinked="1"/>
        <c:tickLblPos val="nextTo"/>
        <c:crossAx val="82892672"/>
        <c:crosses val="autoZero"/>
        <c:auto val="1"/>
        <c:lblAlgn val="ctr"/>
        <c:lblOffset val="100"/>
      </c:catAx>
      <c:valAx>
        <c:axId val="82892672"/>
        <c:scaling>
          <c:orientation val="minMax"/>
          <c:max val="100"/>
        </c:scaling>
        <c:axPos val="l"/>
        <c:numFmt formatCode="0.00" sourceLinked="1"/>
        <c:tickLblPos val="nextTo"/>
        <c:crossAx val="82890752"/>
        <c:crosses val="autoZero"/>
        <c:crossBetween val="between"/>
        <c:minorUnit val="20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solidFill>
        <a:schemeClr val="tx1"/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83893318"/>
              </p:ext>
            </p:extLst>
          </p:nvPr>
        </p:nvGraphicFramePr>
        <p:xfrm>
          <a:off x="980728" y="2267744"/>
          <a:ext cx="4572000" cy="2887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125358" y="3300244"/>
            <a:ext cx="1795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i="1" dirty="0" smtClean="0"/>
              <a:t>A. </a:t>
            </a:r>
            <a:r>
              <a:rPr lang="en-AU" sz="1200" i="1" dirty="0" err="1" smtClean="0"/>
              <a:t>compressa</a:t>
            </a:r>
            <a:r>
              <a:rPr lang="en-AU" sz="1200" i="1" dirty="0" smtClean="0"/>
              <a:t> </a:t>
            </a:r>
            <a:r>
              <a:rPr lang="en-AU" sz="1200" dirty="0" smtClean="0"/>
              <a:t>mortality, %</a:t>
            </a:r>
            <a:endParaRPr lang="en-AU" sz="1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40768" y="5652120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72816" y="5513620"/>
            <a:ext cx="120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Untreated </a:t>
            </a:r>
            <a:r>
              <a:rPr lang="en-AU" sz="1200" dirty="0" err="1" smtClean="0"/>
              <a:t>SeSW</a:t>
            </a:r>
            <a:endParaRPr lang="en-AU" sz="1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212976" y="5652119"/>
            <a:ext cx="36004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45024" y="5513619"/>
            <a:ext cx="208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SeSW treated with Biofilm #52</a:t>
            </a:r>
            <a:endParaRPr lang="en-A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132856" y="7668344"/>
            <a:ext cx="28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10: Figure S8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359897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21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2017-04-25T14:32:39Z</dcterms:modified>
</cp:coreProperties>
</file>