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7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21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2656" y="323528"/>
            <a:ext cx="61926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AU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 S5. </a:t>
            </a:r>
            <a:r>
              <a:rPr lang="en-AU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</a:t>
            </a:r>
            <a:r>
              <a:rPr lang="en-A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primers used for genotyping of biofilms components</a:t>
            </a:r>
          </a:p>
        </p:txBody>
      </p:sp>
      <p:sp>
        <p:nvSpPr>
          <p:cNvPr id="7" name="Rectangle 6"/>
          <p:cNvSpPr/>
          <p:nvPr/>
        </p:nvSpPr>
        <p:spPr>
          <a:xfrm>
            <a:off x="332656" y="4283968"/>
            <a:ext cx="63640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900" dirty="0"/>
              <a:t>1</a:t>
            </a:r>
            <a:r>
              <a:rPr lang="en-AU" sz="900" dirty="0" smtClean="0"/>
              <a:t>. White </a:t>
            </a:r>
            <a:r>
              <a:rPr lang="en-AU" sz="900" dirty="0" err="1"/>
              <a:t>TJ</a:t>
            </a:r>
            <a:r>
              <a:rPr lang="en-AU" sz="900" dirty="0"/>
              <a:t>, </a:t>
            </a:r>
            <a:r>
              <a:rPr lang="en-AU" sz="900" dirty="0" err="1"/>
              <a:t>Bruns</a:t>
            </a:r>
            <a:r>
              <a:rPr lang="en-AU" sz="900" dirty="0"/>
              <a:t> T, Lee S  Taylor W: Amplification and direct sequencing of fungal ribosomal RNA genes for </a:t>
            </a:r>
            <a:r>
              <a:rPr lang="en-AU" sz="900" dirty="0" err="1"/>
              <a:t>phylogenetics</a:t>
            </a:r>
            <a:r>
              <a:rPr lang="en-AU" sz="900" dirty="0"/>
              <a:t>.  In:  Innis M,  </a:t>
            </a:r>
            <a:r>
              <a:rPr lang="en-AU" sz="900" dirty="0" err="1"/>
              <a:t>Gelfand</a:t>
            </a:r>
            <a:r>
              <a:rPr lang="en-AU" sz="900" dirty="0"/>
              <a:t>,  </a:t>
            </a:r>
            <a:r>
              <a:rPr lang="en-AU" sz="900" dirty="0" err="1"/>
              <a:t>Sninsky</a:t>
            </a:r>
            <a:r>
              <a:rPr lang="en-AU" sz="900" dirty="0"/>
              <a:t> DJ, White T, editors.  </a:t>
            </a:r>
            <a:r>
              <a:rPr lang="en-AU" sz="900" dirty="0" err="1"/>
              <a:t>PCR</a:t>
            </a:r>
            <a:r>
              <a:rPr lang="en-AU" sz="900" dirty="0"/>
              <a:t> Protocols: a Guide to Methods and Applications. Academic Press, </a:t>
            </a:r>
            <a:r>
              <a:rPr lang="en-AU" sz="900" dirty="0" err="1"/>
              <a:t>Orlando</a:t>
            </a:r>
            <a:r>
              <a:rPr lang="en-AU" sz="900" dirty="0"/>
              <a:t>, Florida. Chapter 38. Pages 315-322.</a:t>
            </a:r>
          </a:p>
          <a:p>
            <a:r>
              <a:rPr lang="en-AU" sz="900" dirty="0"/>
              <a:t>2</a:t>
            </a:r>
            <a:r>
              <a:rPr lang="en-AU" sz="900" dirty="0" smtClean="0"/>
              <a:t>. </a:t>
            </a:r>
            <a:r>
              <a:rPr lang="en-AU" sz="900" dirty="0" err="1" smtClean="0"/>
              <a:t>Piñar</a:t>
            </a:r>
            <a:r>
              <a:rPr lang="en-AU" sz="900" dirty="0" smtClean="0"/>
              <a:t> </a:t>
            </a:r>
            <a:r>
              <a:rPr lang="en-AU" sz="900" dirty="0"/>
              <a:t>G, Jimenez-Lopez C,  </a:t>
            </a:r>
            <a:r>
              <a:rPr lang="en-AU" sz="900" dirty="0" err="1"/>
              <a:t>Sterflinger</a:t>
            </a:r>
            <a:r>
              <a:rPr lang="en-AU" sz="900" dirty="0"/>
              <a:t> K, </a:t>
            </a:r>
            <a:r>
              <a:rPr lang="en-AU" sz="900" dirty="0" err="1"/>
              <a:t>Ettenauer</a:t>
            </a:r>
            <a:r>
              <a:rPr lang="en-AU" sz="900" dirty="0"/>
              <a:t> J, </a:t>
            </a:r>
            <a:r>
              <a:rPr lang="en-AU" sz="900" dirty="0" err="1"/>
              <a:t>Jroundi</a:t>
            </a:r>
            <a:r>
              <a:rPr lang="en-AU" sz="900" dirty="0"/>
              <a:t> F,  Fernandez-Vivas A,  Gonzalez-Muñoz MT. Bacterial Community Dynamics During the Application of a </a:t>
            </a:r>
            <a:r>
              <a:rPr lang="en-AU" sz="900" dirty="0" err="1"/>
              <a:t>Myxococcus</a:t>
            </a:r>
            <a:r>
              <a:rPr lang="en-AU" sz="900" dirty="0"/>
              <a:t> </a:t>
            </a:r>
            <a:r>
              <a:rPr lang="en-AU" sz="900" dirty="0" err="1"/>
              <a:t>xanthus</a:t>
            </a:r>
            <a:r>
              <a:rPr lang="en-AU" sz="900" dirty="0"/>
              <a:t>-Inoculated Culture Medium Used for Consolidation of Ornamental Limestone. </a:t>
            </a:r>
            <a:r>
              <a:rPr lang="en-AU" sz="900" dirty="0" err="1"/>
              <a:t>Microb</a:t>
            </a:r>
            <a:r>
              <a:rPr lang="en-AU" sz="900" dirty="0"/>
              <a:t> </a:t>
            </a:r>
            <a:r>
              <a:rPr lang="en-AU" sz="900" dirty="0" err="1"/>
              <a:t>Ecol</a:t>
            </a:r>
            <a:r>
              <a:rPr lang="en-AU" sz="900" dirty="0"/>
              <a:t> 2010;60(1):15–28. doi:10.1007/s00248-010-9661-2. </a:t>
            </a:r>
          </a:p>
          <a:p>
            <a:r>
              <a:rPr lang="en-AU" sz="900" dirty="0"/>
              <a:t>3</a:t>
            </a:r>
            <a:r>
              <a:rPr lang="en-AU" sz="900" dirty="0" smtClean="0"/>
              <a:t>. </a:t>
            </a:r>
            <a:r>
              <a:rPr lang="en-AU" sz="900" dirty="0" err="1" smtClean="0"/>
              <a:t>Teske</a:t>
            </a:r>
            <a:r>
              <a:rPr lang="en-AU" sz="900" dirty="0" smtClean="0"/>
              <a:t> </a:t>
            </a:r>
            <a:r>
              <a:rPr lang="en-AU" sz="900" dirty="0"/>
              <a:t>A, </a:t>
            </a:r>
            <a:r>
              <a:rPr lang="en-AU" sz="900" dirty="0" err="1"/>
              <a:t>Wawer</a:t>
            </a:r>
            <a:r>
              <a:rPr lang="en-AU" sz="900" dirty="0"/>
              <a:t> C, </a:t>
            </a:r>
            <a:r>
              <a:rPr lang="en-AU" sz="900" dirty="0" err="1"/>
              <a:t>Muyzer</a:t>
            </a:r>
            <a:r>
              <a:rPr lang="en-AU" sz="900" dirty="0"/>
              <a:t> G, </a:t>
            </a:r>
            <a:r>
              <a:rPr lang="en-AU" sz="900" dirty="0" err="1"/>
              <a:t>Ramsing</a:t>
            </a:r>
            <a:r>
              <a:rPr lang="en-AU" sz="900" dirty="0"/>
              <a:t> NB. Distribution of </a:t>
            </a:r>
            <a:r>
              <a:rPr lang="en-AU" sz="900" dirty="0" err="1"/>
              <a:t>sulfate</a:t>
            </a:r>
            <a:r>
              <a:rPr lang="en-AU" sz="900" dirty="0"/>
              <a:t>-reducing bacteria in a stratified fjord (</a:t>
            </a:r>
            <a:r>
              <a:rPr lang="en-AU" sz="900" dirty="0" err="1"/>
              <a:t>Mariager</a:t>
            </a:r>
            <a:r>
              <a:rPr lang="en-AU" sz="900" dirty="0"/>
              <a:t> Fjord, Denmark) as evaluated by most probable-number counts and denaturing gradient gel electrophoresis of </a:t>
            </a:r>
            <a:r>
              <a:rPr lang="en-AU" sz="900" dirty="0" err="1"/>
              <a:t>PCR</a:t>
            </a:r>
            <a:r>
              <a:rPr lang="en-AU" sz="900" dirty="0"/>
              <a:t>-amplified ribosomal DNA fragments. </a:t>
            </a:r>
            <a:r>
              <a:rPr lang="en-AU" sz="900" dirty="0" err="1"/>
              <a:t>Appl</a:t>
            </a:r>
            <a:r>
              <a:rPr lang="en-AU" sz="900" dirty="0"/>
              <a:t> Environ </a:t>
            </a:r>
            <a:r>
              <a:rPr lang="en-AU" sz="900" dirty="0" err="1"/>
              <a:t>Microbiol</a:t>
            </a:r>
            <a:r>
              <a:rPr lang="en-AU" sz="900" dirty="0"/>
              <a:t>. 1997; 64 (4): 1405-1415.</a:t>
            </a:r>
          </a:p>
          <a:p>
            <a:r>
              <a:rPr lang="en-AU" sz="900" dirty="0"/>
              <a:t>4</a:t>
            </a:r>
            <a:r>
              <a:rPr lang="en-AU" sz="900" dirty="0" smtClean="0"/>
              <a:t>. Sherwood </a:t>
            </a:r>
            <a:r>
              <a:rPr lang="en-AU" sz="900" dirty="0"/>
              <a:t>A, </a:t>
            </a:r>
            <a:r>
              <a:rPr lang="en-AU" sz="900" dirty="0" err="1"/>
              <a:t>Presting</a:t>
            </a:r>
            <a:r>
              <a:rPr lang="en-AU" sz="900" dirty="0"/>
              <a:t> G. Universal primers amplify a 23S </a:t>
            </a:r>
            <a:r>
              <a:rPr lang="en-AU" sz="900" dirty="0" err="1"/>
              <a:t>rDNA</a:t>
            </a:r>
            <a:r>
              <a:rPr lang="en-AU" sz="900" dirty="0"/>
              <a:t> plastid marker in eukaryotic algae and cyanobacteria. J. </a:t>
            </a:r>
            <a:r>
              <a:rPr lang="en-AU" sz="900" dirty="0" err="1"/>
              <a:t>phycol</a:t>
            </a:r>
            <a:r>
              <a:rPr lang="en-AU" sz="900" dirty="0"/>
              <a:t>. 2007; 43: 605-608.</a:t>
            </a:r>
          </a:p>
          <a:p>
            <a:r>
              <a:rPr lang="en-AU" sz="900" dirty="0"/>
              <a:t>5</a:t>
            </a:r>
            <a:r>
              <a:rPr lang="en-AU" sz="900" dirty="0" smtClean="0"/>
              <a:t>. </a:t>
            </a:r>
            <a:r>
              <a:rPr lang="en-AU" sz="900" dirty="0" err="1" smtClean="0"/>
              <a:t>Komárek</a:t>
            </a:r>
            <a:r>
              <a:rPr lang="en-AU" sz="900" dirty="0" smtClean="0"/>
              <a:t> </a:t>
            </a:r>
            <a:r>
              <a:rPr lang="en-AU" sz="900" dirty="0"/>
              <a:t>J, </a:t>
            </a:r>
            <a:r>
              <a:rPr lang="en-AU" sz="900" dirty="0" err="1"/>
              <a:t>Kaštovký</a:t>
            </a:r>
            <a:r>
              <a:rPr lang="en-AU" sz="900" dirty="0"/>
              <a:t> J, </a:t>
            </a:r>
            <a:r>
              <a:rPr lang="en-AU" sz="900" dirty="0" err="1"/>
              <a:t>Mareš</a:t>
            </a:r>
            <a:r>
              <a:rPr lang="en-AU" sz="900" dirty="0"/>
              <a:t> J, Johansen JR. Taxonomic classification of </a:t>
            </a:r>
            <a:r>
              <a:rPr lang="en-AU" sz="900" dirty="0" err="1"/>
              <a:t>cyanoprokaryotes</a:t>
            </a:r>
            <a:r>
              <a:rPr lang="en-AU" sz="900" dirty="0"/>
              <a:t> (</a:t>
            </a:r>
            <a:r>
              <a:rPr lang="en-AU" sz="900" dirty="0" err="1"/>
              <a:t>cyanobacterial</a:t>
            </a:r>
            <a:r>
              <a:rPr lang="en-AU" sz="900" dirty="0"/>
              <a:t> genera) 2014, using a </a:t>
            </a:r>
            <a:r>
              <a:rPr lang="en-AU" sz="900" dirty="0" err="1"/>
              <a:t>polyphasic</a:t>
            </a:r>
            <a:r>
              <a:rPr lang="en-AU" sz="900" dirty="0"/>
              <a:t> approach. </a:t>
            </a:r>
            <a:r>
              <a:rPr lang="en-AU" sz="900" dirty="0" err="1"/>
              <a:t>Preslia</a:t>
            </a:r>
            <a:r>
              <a:rPr lang="en-AU" sz="900" dirty="0"/>
              <a:t>. 2014; 86: 295–335.</a:t>
            </a:r>
          </a:p>
          <a:p>
            <a:r>
              <a:rPr lang="en-AU" sz="900" dirty="0"/>
              <a:t>6</a:t>
            </a:r>
            <a:r>
              <a:rPr lang="en-AU" sz="900" dirty="0" smtClean="0"/>
              <a:t>. Butcher </a:t>
            </a:r>
            <a:r>
              <a:rPr lang="en-AU" sz="900" dirty="0" err="1"/>
              <a:t>RW</a:t>
            </a:r>
            <a:r>
              <a:rPr lang="en-AU" sz="900" dirty="0"/>
              <a:t>. Contributions to knowledge of the smaller marine algae. Journal of the Marine Biological Association of the United Kingdom. 1952; 31: 175-191</a:t>
            </a:r>
          </a:p>
          <a:p>
            <a:r>
              <a:rPr lang="en-AU" sz="900" dirty="0"/>
              <a:t>7</a:t>
            </a:r>
            <a:r>
              <a:rPr lang="en-AU" sz="900" dirty="0" smtClean="0"/>
              <a:t>. </a:t>
            </a:r>
            <a:r>
              <a:rPr lang="en-AU" sz="900" dirty="0" err="1" smtClean="0"/>
              <a:t>Gell</a:t>
            </a:r>
            <a:r>
              <a:rPr lang="en-AU" sz="900" dirty="0" smtClean="0"/>
              <a:t> </a:t>
            </a:r>
            <a:r>
              <a:rPr lang="en-AU" sz="900" dirty="0"/>
              <a:t>P, </a:t>
            </a:r>
            <a:r>
              <a:rPr lang="en-AU" sz="900" dirty="0" err="1"/>
              <a:t>Sonneman</a:t>
            </a:r>
            <a:r>
              <a:rPr lang="en-AU" sz="900" dirty="0"/>
              <a:t> </a:t>
            </a:r>
            <a:r>
              <a:rPr lang="en-AU" sz="900" dirty="0" err="1"/>
              <a:t>JA</a:t>
            </a:r>
            <a:r>
              <a:rPr lang="en-AU" sz="900" dirty="0"/>
              <a:t>, Reid MA, </a:t>
            </a:r>
            <a:r>
              <a:rPr lang="en-AU" sz="900" dirty="0" err="1"/>
              <a:t>Illman</a:t>
            </a:r>
            <a:r>
              <a:rPr lang="en-AU" sz="900" dirty="0"/>
              <a:t> MA, </a:t>
            </a:r>
            <a:r>
              <a:rPr lang="en-AU" sz="900" dirty="0" err="1"/>
              <a:t>Sincock</a:t>
            </a:r>
            <a:r>
              <a:rPr lang="en-AU" sz="900" dirty="0"/>
              <a:t> </a:t>
            </a:r>
            <a:r>
              <a:rPr lang="en-AU" sz="900" dirty="0" err="1"/>
              <a:t>AJ</a:t>
            </a:r>
            <a:r>
              <a:rPr lang="en-AU" sz="900" dirty="0"/>
              <a:t>. An illustrated key to common diatom genera from southern </a:t>
            </a:r>
            <a:r>
              <a:rPr lang="en-AU" sz="900" dirty="0" err="1"/>
              <a:t>Australia.Cooperative</a:t>
            </a:r>
            <a:r>
              <a:rPr lang="en-AU" sz="900" dirty="0"/>
              <a:t> Research </a:t>
            </a:r>
            <a:r>
              <a:rPr lang="en-AU" sz="900" dirty="0" err="1"/>
              <a:t>Center</a:t>
            </a:r>
            <a:r>
              <a:rPr lang="en-AU" sz="900" dirty="0"/>
              <a:t> for Freshwater Ecology , Ellis St. Thurgoona, NSW, Australia. 1999</a:t>
            </a:r>
            <a:r>
              <a:rPr lang="en-AU" sz="900" dirty="0" smtClean="0"/>
              <a:t>.</a:t>
            </a:r>
            <a:endParaRPr lang="en-AU" sz="900" dirty="0"/>
          </a:p>
          <a:p>
            <a:r>
              <a:rPr lang="en-AU" sz="900" dirty="0" smtClean="0"/>
              <a:t>8. </a:t>
            </a:r>
            <a:r>
              <a:rPr lang="en-AU" sz="900" dirty="0" err="1" smtClean="0"/>
              <a:t>Dvor</a:t>
            </a:r>
            <a:r>
              <a:rPr lang="en-AU" sz="900" dirty="0" err="1"/>
              <a:t>ˇa´k</a:t>
            </a:r>
            <a:r>
              <a:rPr lang="en-AU" sz="900" dirty="0"/>
              <a:t> </a:t>
            </a:r>
            <a:r>
              <a:rPr lang="en-AU" sz="900" dirty="0" smtClean="0"/>
              <a:t>, P., </a:t>
            </a:r>
            <a:r>
              <a:rPr lang="en-AU" sz="900" dirty="0" err="1" smtClean="0"/>
              <a:t>Poulı´c</a:t>
            </a:r>
            <a:r>
              <a:rPr lang="en-AU" sz="900" dirty="0" err="1"/>
              <a:t>ˇkova</a:t>
            </a:r>
            <a:r>
              <a:rPr lang="en-AU" sz="900" dirty="0"/>
              <a:t>´ </a:t>
            </a:r>
            <a:r>
              <a:rPr lang="en-AU" sz="900" dirty="0" smtClean="0"/>
              <a:t>A., </a:t>
            </a:r>
            <a:r>
              <a:rPr lang="en-AU" sz="900" dirty="0" err="1" smtClean="0"/>
              <a:t>Has</a:t>
            </a:r>
            <a:r>
              <a:rPr lang="en-AU" sz="900" dirty="0" err="1"/>
              <a:t>ˇler</a:t>
            </a:r>
            <a:r>
              <a:rPr lang="en-AU" sz="900" dirty="0"/>
              <a:t> </a:t>
            </a:r>
            <a:r>
              <a:rPr lang="en-AU" sz="900" dirty="0" smtClean="0"/>
              <a:t>P., Belli M., </a:t>
            </a:r>
            <a:r>
              <a:rPr lang="en-AU" sz="900" dirty="0" err="1" smtClean="0"/>
              <a:t>Casamatta</a:t>
            </a:r>
            <a:r>
              <a:rPr lang="en-AU" sz="900" dirty="0" smtClean="0"/>
              <a:t> DA., </a:t>
            </a:r>
            <a:r>
              <a:rPr lang="en-AU" sz="900" dirty="0" err="1" smtClean="0"/>
              <a:t>Papini</a:t>
            </a:r>
            <a:r>
              <a:rPr lang="en-AU" sz="900" dirty="0"/>
              <a:t> A. Species concepts and speciation factors in </a:t>
            </a:r>
            <a:r>
              <a:rPr lang="en-AU" sz="900" smtClean="0"/>
              <a:t>cyanobacteria, with </a:t>
            </a:r>
            <a:r>
              <a:rPr lang="en-AU" sz="900" dirty="0"/>
              <a:t>connection to the problems of diversity and classification. </a:t>
            </a:r>
            <a:r>
              <a:rPr lang="en-AU" sz="900" dirty="0" err="1"/>
              <a:t>Biodivers</a:t>
            </a:r>
            <a:r>
              <a:rPr lang="en-AU" sz="900" dirty="0"/>
              <a:t> </a:t>
            </a:r>
            <a:r>
              <a:rPr lang="en-AU" sz="900" dirty="0" err="1"/>
              <a:t>Conserv</a:t>
            </a:r>
            <a:r>
              <a:rPr lang="en-AU" sz="900" dirty="0"/>
              <a:t> (2015) 24:739–757</a:t>
            </a:r>
          </a:p>
          <a:p>
            <a:endParaRPr lang="en-AU" sz="900" dirty="0"/>
          </a:p>
        </p:txBody>
      </p:sp>
      <p:sp>
        <p:nvSpPr>
          <p:cNvPr id="8" name="Rectangle 7"/>
          <p:cNvSpPr/>
          <p:nvPr/>
        </p:nvSpPr>
        <p:spPr>
          <a:xfrm>
            <a:off x="1916832" y="8532440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"/>
            <a:r>
              <a:rPr lang="en-AU" b="1" dirty="0">
                <a:solidFill>
                  <a:srgbClr val="000000"/>
                </a:solidFill>
              </a:rPr>
              <a:t>Additional file 14: Table </a:t>
            </a:r>
            <a:r>
              <a:rPr lang="en-AU" b="1" dirty="0" smtClean="0">
                <a:solidFill>
                  <a:srgbClr val="000000"/>
                </a:solidFill>
              </a:rPr>
              <a:t>S5.</a:t>
            </a:r>
            <a:r>
              <a:rPr lang="en-AU" dirty="0" smtClean="0">
                <a:solidFill>
                  <a:srgbClr val="000000"/>
                </a:solidFill>
              </a:rPr>
              <a:t> </a:t>
            </a:r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2656" y="3940951"/>
            <a:ext cx="999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References</a:t>
            </a:r>
            <a:endParaRPr lang="en-AU" sz="14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21946303"/>
              </p:ext>
            </p:extLst>
          </p:nvPr>
        </p:nvGraphicFramePr>
        <p:xfrm>
          <a:off x="920440" y="1331640"/>
          <a:ext cx="4826000" cy="1666875"/>
        </p:xfrm>
        <a:graphic>
          <a:graphicData uri="http://schemas.openxmlformats.org/drawingml/2006/table">
            <a:tbl>
              <a:tblPr/>
              <a:tblGrid>
                <a:gridCol w="963932"/>
                <a:gridCol w="2045184"/>
                <a:gridCol w="599286"/>
                <a:gridCol w="583432"/>
                <a:gridCol w="634166"/>
              </a:tblGrid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Species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Sequences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Amplicon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Amplicon size, bp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Cyanoacteria</a:t>
                      </a:r>
                      <a:endParaRPr lang="en-A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A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BACT_U1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5'-CCAGCAGCCGCGGTAATACG-3' </a:t>
                      </a:r>
                      <a:b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A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BACT_6R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5'-AGAAAGGAGGTGATCCAGCC-3' </a:t>
                      </a:r>
                      <a:b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A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GM5F-341-f: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5'-CCTACGGGAGGCAGCAG-3'</a:t>
                      </a:r>
                      <a:b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A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DS907-r: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5'-CCCCGTCAATTCCTTTGAGTTT-3'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16S rRNA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407-417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[1-3</a:t>
                      </a:r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Algae/ cyanobacteria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p23SrV_f1 5'- GGA CAG AAAGAC CCT ATG AA-3'                    p23SrV_r1 5'- TCA GCCTGT TAT CCC TAG AG -3'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23S rDNA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[4][5*,6*, 7*, 8*]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A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7175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 References for </a:t>
                      </a:r>
                      <a:r>
                        <a:rPr lang="en-A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phenotyping</a:t>
                      </a:r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AU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microalgae </a:t>
                      </a:r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cyanobacteria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942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452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2017-04-25T14:37:56Z</dcterms:modified>
</cp:coreProperties>
</file>