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Default Extension="wdp" ContentType="image/vnd.ms-photo"/>
  <Override PartName="/ppt/slideLayouts/slideLayout10.xml" ContentType="application/vnd.openxmlformats-officedocument.presentationml.slideLayout+xml"/>
  <Default Extension="tiff" ContentType="image/tif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343" r:id="rId2"/>
    <p:sldId id="344" r:id="rId3"/>
    <p:sldId id="345" r:id="rId4"/>
    <p:sldId id="347" r:id="rId5"/>
    <p:sldId id="346" r:id="rId6"/>
    <p:sldId id="348" r:id="rId7"/>
  </p:sldIdLst>
  <p:sldSz cx="6858000" cy="9144000" type="screen4x3"/>
  <p:notesSz cx="6858000" cy="914400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29" autoAdjust="0"/>
  </p:normalViewPr>
  <p:slideViewPr>
    <p:cSldViewPr>
      <p:cViewPr>
        <p:scale>
          <a:sx n="98" d="100"/>
          <a:sy n="98" d="100"/>
        </p:scale>
        <p:origin x="-1788" y="2136"/>
      </p:cViewPr>
      <p:guideLst>
        <p:guide orient="horz" pos="2880"/>
        <p:guide pos="2160"/>
      </p:guideLst>
    </p:cSldViewPr>
  </p:slideViewPr>
  <p:notesTextViewPr>
    <p:cViewPr>
      <p:scale>
        <a:sx n="1" d="1"/>
        <a:sy n="1" d="1"/>
      </p:scale>
      <p:origin x="0" y="0"/>
    </p:cViewPr>
  </p:notesTextViewPr>
  <p:sorterViewPr>
    <p:cViewPr>
      <p:scale>
        <a:sx n="140" d="100"/>
        <a:sy n="140"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AD6741-F606-4C7E-9ABD-490E38E1D676}" type="datetimeFigureOut">
              <a:rPr lang="en-AU" smtClean="0"/>
              <a:pPr/>
              <a:t>25/04/2017</a:t>
            </a:fld>
            <a:endParaRPr lang="en-AU"/>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630F97-63D4-4CBF-AE2A-009D9BAC3910}" type="slidenum">
              <a:rPr lang="en-AU" smtClean="0"/>
              <a:pPr/>
              <a:t>‹#›</a:t>
            </a:fld>
            <a:endParaRPr lang="en-AU"/>
          </a:p>
        </p:txBody>
      </p:sp>
    </p:spTree>
    <p:extLst>
      <p:ext uri="{BB962C8B-B14F-4D97-AF65-F5344CB8AC3E}">
        <p14:creationId xmlns:p14="http://schemas.microsoft.com/office/powerpoint/2010/main" xmlns="" val="37883880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AU"/>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AU"/>
          </a:p>
        </p:txBody>
      </p:sp>
      <p:sp>
        <p:nvSpPr>
          <p:cNvPr id="4" name="Date Placeholder 3"/>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30335205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22737063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15281834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19034003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6599474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1369337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3471655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12150319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35162494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20202901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D36C224-ED93-4D27-B39B-B4AF2ED25BC1}" type="datetimeFigureOut">
              <a:rPr lang="en-AU" smtClean="0"/>
              <a:pPr/>
              <a:t>25/04/2017</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12822708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AU"/>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9D36C224-ED93-4D27-B39B-B4AF2ED25BC1}" type="datetimeFigureOut">
              <a:rPr lang="en-AU" smtClean="0"/>
              <a:pPr/>
              <a:t>25/04/2017</a:t>
            </a:fld>
            <a:endParaRPr lang="en-AU"/>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04A1D181-A336-4BEC-88A8-04F362ACDFA0}" type="slidenum">
              <a:rPr lang="en-AU" smtClean="0"/>
              <a:pPr/>
              <a:t>‹#›</a:t>
            </a:fld>
            <a:endParaRPr lang="en-AU"/>
          </a:p>
        </p:txBody>
      </p:sp>
    </p:spTree>
    <p:extLst>
      <p:ext uri="{BB962C8B-B14F-4D97-AF65-F5344CB8AC3E}">
        <p14:creationId xmlns:p14="http://schemas.microsoft.com/office/powerpoint/2010/main" xmlns="" val="7327095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b="0" i="0" u="none"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b="0" i="0" u="none"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microsoft.com/office/2007/relationships/hdphoto" Target="../media/hdphoto25.wdp"/><Relationship Id="rId7" Type="http://schemas.microsoft.com/office/2007/relationships/hdphoto" Target="../media/hdphoto27.wdp"/><Relationship Id="rId12" Type="http://schemas.microsoft.com/office/2007/relationships/hdphoto" Target="../media/hdphoto28.wdp"/><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3.png"/><Relationship Id="rId11" Type="http://schemas.openxmlformats.org/officeDocument/2006/relationships/image" Target="../media/image7.png"/><Relationship Id="rId5" Type="http://schemas.microsoft.com/office/2007/relationships/hdphoto" Target="../media/hdphoto26.wdp"/><Relationship Id="rId10" Type="http://schemas.openxmlformats.org/officeDocument/2006/relationships/image" Target="../media/image6.jpeg"/><Relationship Id="rId4" Type="http://schemas.openxmlformats.org/officeDocument/2006/relationships/image" Target="../media/image2.png"/><Relationship Id="rId9" Type="http://schemas.openxmlformats.org/officeDocument/2006/relationships/image" Target="../media/image5.tiff"/></Relationships>
</file>

<file path=ppt/slides/_rels/slide2.xml.rels><?xml version="1.0" encoding="UTF-8" standalone="yes"?>
<Relationships xmlns="http://schemas.openxmlformats.org/package/2006/relationships"><Relationship Id="rId8" Type="http://schemas.openxmlformats.org/officeDocument/2006/relationships/image" Target="../media/image12.png"/><Relationship Id="rId3" Type="http://schemas.microsoft.com/office/2007/relationships/hdphoto" Target="../media/hdphoto29.wdp"/><Relationship Id="rId7"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0.png"/><Relationship Id="rId11" Type="http://schemas.microsoft.com/office/2007/relationships/hdphoto" Target="../media/hdphoto31.wdp"/><Relationship Id="rId5" Type="http://schemas.microsoft.com/office/2007/relationships/hdphoto" Target="../media/hdphoto30.wdp"/><Relationship Id="rId10" Type="http://schemas.openxmlformats.org/officeDocument/2006/relationships/image" Target="../media/image14.png"/><Relationship Id="rId4" Type="http://schemas.openxmlformats.org/officeDocument/2006/relationships/image" Target="../media/image9.png"/><Relationship Id="rId9" Type="http://schemas.openxmlformats.org/officeDocument/2006/relationships/image" Target="../media/image13.png"/></Relationships>
</file>

<file path=ppt/slides/_rels/slide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4.xml.rels><?xml version="1.0" encoding="UTF-8" standalone="yes"?>
<Relationships xmlns="http://schemas.openxmlformats.org/package/2006/relationships"><Relationship Id="rId3" Type="http://schemas.microsoft.com/office/2007/relationships/hdphoto" Target="../media/hdphoto32.wdp"/><Relationship Id="rId7" Type="http://schemas.openxmlformats.org/officeDocument/2006/relationships/image" Target="../media/image21.png"/><Relationship Id="rId2" Type="http://schemas.openxmlformats.org/officeDocument/2006/relationships/image" Target="../media/image18.jpeg"/><Relationship Id="rId1" Type="http://schemas.openxmlformats.org/officeDocument/2006/relationships/slideLayout" Target="../slideLayouts/slideLayout2.xml"/><Relationship Id="rId6" Type="http://schemas.openxmlformats.org/officeDocument/2006/relationships/image" Target="../media/image20.emf"/><Relationship Id="rId5" Type="http://schemas.microsoft.com/office/2007/relationships/hdphoto" Target="../media/hdphoto33.wdp"/><Relationship Id="rId4" Type="http://schemas.openxmlformats.org/officeDocument/2006/relationships/image" Target="../media/image19.jpeg"/></Relationships>
</file>

<file path=ppt/slides/_rels/slide5.xml.rels><?xml version="1.0" encoding="UTF-8" standalone="yes"?>
<Relationships xmlns="http://schemas.openxmlformats.org/package/2006/relationships"><Relationship Id="rId8" Type="http://schemas.openxmlformats.org/officeDocument/2006/relationships/image" Target="../media/image26.jpeg"/><Relationship Id="rId3" Type="http://schemas.openxmlformats.org/officeDocument/2006/relationships/image" Target="../media/image23.jpeg"/><Relationship Id="rId7" Type="http://schemas.microsoft.com/office/2007/relationships/hdphoto" Target="../media/hdphoto35.wdp"/><Relationship Id="rId2" Type="http://schemas.openxmlformats.org/officeDocument/2006/relationships/image" Target="../media/image22.jpeg"/><Relationship Id="rId1" Type="http://schemas.openxmlformats.org/officeDocument/2006/relationships/slideLayout" Target="../slideLayouts/slideLayout2.xml"/><Relationship Id="rId6" Type="http://schemas.openxmlformats.org/officeDocument/2006/relationships/image" Target="../media/image25.jpeg"/><Relationship Id="rId11" Type="http://schemas.openxmlformats.org/officeDocument/2006/relationships/image" Target="../media/image28.emf"/><Relationship Id="rId5" Type="http://schemas.microsoft.com/office/2007/relationships/hdphoto" Target="../media/hdphoto34.wdp"/><Relationship Id="rId10" Type="http://schemas.microsoft.com/office/2007/relationships/hdphoto" Target="../media/hdphoto36.wdp"/><Relationship Id="rId4" Type="http://schemas.openxmlformats.org/officeDocument/2006/relationships/image" Target="../media/image24.jpeg"/><Relationship Id="rId9" Type="http://schemas.openxmlformats.org/officeDocument/2006/relationships/image" Target="../media/image27.jpeg"/></Relationships>
</file>

<file path=ppt/slides/_rels/slide6.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0.png"/><Relationship Id="rId7" Type="http://schemas.openxmlformats.org/officeDocument/2006/relationships/image" Target="../media/image33.emf"/><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2.png"/><Relationship Id="rId5" Type="http://schemas.microsoft.com/office/2007/relationships/hdphoto" Target="../media/hdphoto37.wdp"/><Relationship Id="rId4" Type="http://schemas.openxmlformats.org/officeDocument/2006/relationships/image" Target="../media/image3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80" name="Picture 8" descr="C:\Users\Aidyn\Desktop\BIOFILMs PAPER\DATA\DATA 3\DATA\25 july 2016_Images\thick filemats\image0023.tif"/>
          <p:cNvPicPr>
            <a:picLocks noChangeAspect="1" noChangeArrowheads="1"/>
          </p:cNvPicPr>
          <p:nvPr/>
        </p:nvPicPr>
        <p:blipFill rotWithShape="1">
          <a:blip r:embed="rId2" cstate="print">
            <a:extLst>
              <a:ext uri="{BEBA8EAE-BF5A-486C-A8C5-ECC9F3942E4B}">
                <a14:imgProps xmlns:a14="http://schemas.microsoft.com/office/drawing/2010/main" xmlns="">
                  <a14:imgLayer r:embed="rId3">
                    <a14:imgEffect>
                      <a14:sharpenSoften amount="50000"/>
                    </a14:imgEffect>
                    <a14:imgEffect>
                      <a14:brightnessContrast contrast="40000"/>
                    </a14:imgEffect>
                  </a14:imgLayer>
                </a14:imgProps>
              </a:ext>
              <a:ext uri="{28A0092B-C50C-407E-A947-70E740481C1C}">
                <a14:useLocalDpi xmlns:a14="http://schemas.microsoft.com/office/drawing/2010/main" xmlns="" val="0"/>
              </a:ext>
            </a:extLst>
          </a:blip>
          <a:srcRect l="43516" t="24318" r="44643" b="36633"/>
          <a:stretch/>
        </p:blipFill>
        <p:spPr bwMode="auto">
          <a:xfrm>
            <a:off x="4238229" y="2262763"/>
            <a:ext cx="630361" cy="1441176"/>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7" name="Picture 2"/>
          <p:cNvPicPr>
            <a:picLocks noChangeAspect="1" noChangeArrowheads="1"/>
          </p:cNvPicPr>
          <p:nvPr/>
        </p:nvPicPr>
        <p:blipFill rotWithShape="1">
          <a:blip r:embed="rId4" cstate="print">
            <a:extLst>
              <a:ext uri="{BEBA8EAE-BF5A-486C-A8C5-ECC9F3942E4B}">
                <a14:imgProps xmlns:a14="http://schemas.microsoft.com/office/drawing/2010/main" xmlns="">
                  <a14:imgLayer r:embed="rId5">
                    <a14:imgEffect>
                      <a14:sharpenSoften amount="100000"/>
                    </a14:imgEffect>
                  </a14:imgLayer>
                </a14:imgProps>
              </a:ext>
              <a:ext uri="{28A0092B-C50C-407E-A947-70E740481C1C}">
                <a14:useLocalDpi xmlns:a14="http://schemas.microsoft.com/office/drawing/2010/main" xmlns="" val="0"/>
              </a:ext>
            </a:extLst>
          </a:blip>
          <a:srcRect l="28191" t="28695" b="8619"/>
          <a:stretch/>
        </p:blipFill>
        <p:spPr bwMode="auto">
          <a:xfrm rot="5400000">
            <a:off x="1544514" y="2395292"/>
            <a:ext cx="1434291" cy="1176118"/>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8" name="Picture 3"/>
          <p:cNvPicPr>
            <a:picLocks noChangeAspect="1" noChangeArrowheads="1"/>
          </p:cNvPicPr>
          <p:nvPr/>
        </p:nvPicPr>
        <p:blipFill>
          <a:blip r:embed="rId6" cstate="print">
            <a:extLst>
              <a:ext uri="{BEBA8EAE-BF5A-486C-A8C5-ECC9F3942E4B}">
                <a14:imgProps xmlns:a14="http://schemas.microsoft.com/office/drawing/2010/main" xmlns="">
                  <a14:imgLayer r:embed="rId7">
                    <a14:imgEffect>
                      <a14:sharpenSoften amount="100000"/>
                    </a14:imgEffect>
                  </a14:imgLayer>
                </a14:imgProps>
              </a:ext>
              <a:ext uri="{28A0092B-C50C-407E-A947-70E740481C1C}">
                <a14:useLocalDpi xmlns:a14="http://schemas.microsoft.com/office/drawing/2010/main" xmlns="" val="0"/>
              </a:ext>
            </a:extLst>
          </a:blip>
          <a:srcRect/>
          <a:stretch>
            <a:fillRect/>
          </a:stretch>
        </p:blipFill>
        <p:spPr bwMode="auto">
          <a:xfrm rot="16200000">
            <a:off x="293677" y="2378733"/>
            <a:ext cx="1433486" cy="1211509"/>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3" name="TextBox 2"/>
          <p:cNvSpPr txBox="1"/>
          <p:nvPr/>
        </p:nvSpPr>
        <p:spPr>
          <a:xfrm>
            <a:off x="2389593" y="8216375"/>
            <a:ext cx="2899192" cy="369332"/>
          </a:xfrm>
          <a:prstGeom prst="rect">
            <a:avLst/>
          </a:prstGeom>
          <a:noFill/>
        </p:spPr>
        <p:txBody>
          <a:bodyPr wrap="none" rtlCol="0">
            <a:spAutoFit/>
          </a:bodyPr>
          <a:lstStyle/>
          <a:p>
            <a:r>
              <a:rPr lang="en-AU" b="1" dirty="0"/>
              <a:t>Additional file </a:t>
            </a:r>
            <a:r>
              <a:rPr lang="en-AU" b="1" dirty="0" smtClean="0"/>
              <a:t>4: Figure S4-A</a:t>
            </a:r>
            <a:endParaRPr lang="en-AU" b="1" dirty="0"/>
          </a:p>
        </p:txBody>
      </p:sp>
      <p:sp>
        <p:nvSpPr>
          <p:cNvPr id="4" name="TextBox 3"/>
          <p:cNvSpPr txBox="1"/>
          <p:nvPr/>
        </p:nvSpPr>
        <p:spPr>
          <a:xfrm>
            <a:off x="396199" y="2267744"/>
            <a:ext cx="274434" cy="276999"/>
          </a:xfrm>
          <a:prstGeom prst="rect">
            <a:avLst/>
          </a:prstGeom>
          <a:noFill/>
        </p:spPr>
        <p:txBody>
          <a:bodyPr wrap="none" rtlCol="0">
            <a:spAutoFit/>
          </a:bodyPr>
          <a:lstStyle/>
          <a:p>
            <a:r>
              <a:rPr lang="en-AU" sz="1200" dirty="0" smtClean="0"/>
              <a:t>A</a:t>
            </a:r>
            <a:endParaRPr lang="en-AU" sz="1200" dirty="0"/>
          </a:p>
        </p:txBody>
      </p:sp>
      <p:sp>
        <p:nvSpPr>
          <p:cNvPr id="14" name="TextBox 13"/>
          <p:cNvSpPr txBox="1"/>
          <p:nvPr/>
        </p:nvSpPr>
        <p:spPr>
          <a:xfrm>
            <a:off x="1673600" y="2267744"/>
            <a:ext cx="274434" cy="276999"/>
          </a:xfrm>
          <a:prstGeom prst="rect">
            <a:avLst/>
          </a:prstGeom>
          <a:noFill/>
        </p:spPr>
        <p:txBody>
          <a:bodyPr wrap="none" rtlCol="0">
            <a:spAutoFit/>
          </a:bodyPr>
          <a:lstStyle/>
          <a:p>
            <a:r>
              <a:rPr lang="en-AU" sz="1200" dirty="0" smtClean="0"/>
              <a:t>B</a:t>
            </a:r>
            <a:endParaRPr lang="en-AU" sz="1200" dirty="0"/>
          </a:p>
        </p:txBody>
      </p:sp>
      <p:sp>
        <p:nvSpPr>
          <p:cNvPr id="15" name="TextBox 14"/>
          <p:cNvSpPr txBox="1"/>
          <p:nvPr/>
        </p:nvSpPr>
        <p:spPr>
          <a:xfrm>
            <a:off x="2852936" y="2267744"/>
            <a:ext cx="274434" cy="276999"/>
          </a:xfrm>
          <a:prstGeom prst="rect">
            <a:avLst/>
          </a:prstGeom>
          <a:noFill/>
        </p:spPr>
        <p:txBody>
          <a:bodyPr wrap="none" rtlCol="0">
            <a:spAutoFit/>
          </a:bodyPr>
          <a:lstStyle/>
          <a:p>
            <a:r>
              <a:rPr lang="en-AU" sz="1200" dirty="0" smtClean="0"/>
              <a:t>C</a:t>
            </a:r>
            <a:endParaRPr lang="en-AU" sz="1200" dirty="0"/>
          </a:p>
        </p:txBody>
      </p:sp>
      <p:sp>
        <p:nvSpPr>
          <p:cNvPr id="16" name="TextBox 15"/>
          <p:cNvSpPr txBox="1"/>
          <p:nvPr/>
        </p:nvSpPr>
        <p:spPr>
          <a:xfrm>
            <a:off x="4594726" y="2267744"/>
            <a:ext cx="279244" cy="276999"/>
          </a:xfrm>
          <a:prstGeom prst="rect">
            <a:avLst/>
          </a:prstGeom>
          <a:noFill/>
        </p:spPr>
        <p:txBody>
          <a:bodyPr wrap="none" rtlCol="0">
            <a:spAutoFit/>
          </a:bodyPr>
          <a:lstStyle/>
          <a:p>
            <a:r>
              <a:rPr lang="en-AU" sz="1200" dirty="0" smtClean="0"/>
              <a:t>D</a:t>
            </a:r>
            <a:endParaRPr lang="en-AU" sz="1200" dirty="0"/>
          </a:p>
        </p:txBody>
      </p:sp>
      <p:sp>
        <p:nvSpPr>
          <p:cNvPr id="6" name="Rectangle 5"/>
          <p:cNvSpPr/>
          <p:nvPr/>
        </p:nvSpPr>
        <p:spPr>
          <a:xfrm>
            <a:off x="332656" y="323528"/>
            <a:ext cx="6192688" cy="1938992"/>
          </a:xfrm>
          <a:prstGeom prst="rect">
            <a:avLst/>
          </a:prstGeom>
        </p:spPr>
        <p:txBody>
          <a:bodyPr wrap="square">
            <a:spAutoFit/>
          </a:bodyPr>
          <a:lstStyle/>
          <a:p>
            <a:pPr algn="just"/>
            <a:r>
              <a:rPr lang="en-AU" sz="1200" b="1" dirty="0" smtClean="0">
                <a:latin typeface="Arial" pitchFamily="34" charset="0"/>
                <a:cs typeface="Arial" pitchFamily="34" charset="0"/>
              </a:rPr>
              <a:t>BAPS-52-1. </a:t>
            </a:r>
            <a:r>
              <a:rPr lang="en-AU" sz="1200" b="1" dirty="0">
                <a:latin typeface="Arial" pitchFamily="34" charset="0"/>
                <a:cs typeface="Arial" pitchFamily="34" charset="0"/>
              </a:rPr>
              <a:t>Accession numbers: KX863346, </a:t>
            </a:r>
            <a:r>
              <a:rPr lang="en-AU" sz="1200" dirty="0" smtClean="0">
                <a:latin typeface="Arial" pitchFamily="34" charset="0"/>
                <a:cs typeface="Arial" pitchFamily="34" charset="0"/>
              </a:rPr>
              <a:t>was </a:t>
            </a:r>
            <a:r>
              <a:rPr lang="en-AU" sz="1200" dirty="0">
                <a:latin typeface="Arial" pitchFamily="34" charset="0"/>
                <a:cs typeface="Arial" pitchFamily="34" charset="0"/>
              </a:rPr>
              <a:t>clustered with Spirulina species (</a:t>
            </a:r>
            <a:r>
              <a:rPr lang="en-AU" sz="1200" i="1" dirty="0" err="1">
                <a:latin typeface="Arial" pitchFamily="34" charset="0"/>
                <a:cs typeface="Arial" pitchFamily="34" charset="0"/>
              </a:rPr>
              <a:t>Arthrospira</a:t>
            </a:r>
            <a:r>
              <a:rPr lang="en-AU" sz="1200" i="1" dirty="0">
                <a:latin typeface="Arial" pitchFamily="34" charset="0"/>
                <a:cs typeface="Arial" pitchFamily="34" charset="0"/>
              </a:rPr>
              <a:t> platensis</a:t>
            </a:r>
            <a:r>
              <a:rPr lang="en-AU" sz="1200" dirty="0">
                <a:latin typeface="Arial" pitchFamily="34" charset="0"/>
                <a:cs typeface="Arial" pitchFamily="34" charset="0"/>
              </a:rPr>
              <a:t> and </a:t>
            </a:r>
            <a:r>
              <a:rPr lang="en-AU" sz="1200" i="1" dirty="0">
                <a:latin typeface="Arial" pitchFamily="34" charset="0"/>
                <a:cs typeface="Arial" pitchFamily="34" charset="0"/>
              </a:rPr>
              <a:t>Spirulina maxima</a:t>
            </a:r>
            <a:r>
              <a:rPr lang="en-AU" sz="1200" dirty="0">
                <a:latin typeface="Arial" pitchFamily="34" charset="0"/>
                <a:cs typeface="Arial" pitchFamily="34" charset="0"/>
              </a:rPr>
              <a:t>, </a:t>
            </a:r>
            <a:r>
              <a:rPr lang="en-AU" sz="1200" dirty="0" smtClean="0">
                <a:latin typeface="Arial" pitchFamily="34" charset="0"/>
                <a:cs typeface="Arial" pitchFamily="34" charset="0"/>
              </a:rPr>
              <a:t>with a 93</a:t>
            </a:r>
            <a:r>
              <a:rPr lang="en-AU" sz="1200" dirty="0">
                <a:latin typeface="Arial" pitchFamily="34" charset="0"/>
                <a:cs typeface="Arial" pitchFamily="34" charset="0"/>
              </a:rPr>
              <a:t>% </a:t>
            </a:r>
            <a:r>
              <a:rPr lang="en-AU" sz="1200" dirty="0" smtClean="0">
                <a:latin typeface="Arial" pitchFamily="34" charset="0"/>
                <a:cs typeface="Arial" pitchFamily="34" charset="0"/>
              </a:rPr>
              <a:t>identity to both species), </a:t>
            </a:r>
            <a:r>
              <a:rPr lang="en-AU" sz="1200" i="1" dirty="0" err="1">
                <a:latin typeface="Arial" pitchFamily="34" charset="0"/>
                <a:cs typeface="Arial" pitchFamily="34" charset="0"/>
              </a:rPr>
              <a:t>Lyngbya</a:t>
            </a:r>
            <a:r>
              <a:rPr lang="en-AU" sz="1200" dirty="0">
                <a:latin typeface="Arial" pitchFamily="34" charset="0"/>
                <a:cs typeface="Arial" pitchFamily="34" charset="0"/>
              </a:rPr>
              <a:t> </a:t>
            </a:r>
            <a:r>
              <a:rPr lang="en-AU" sz="1200" dirty="0" err="1">
                <a:latin typeface="Arial" pitchFamily="34" charset="0"/>
                <a:cs typeface="Arial" pitchFamily="34" charset="0"/>
              </a:rPr>
              <a:t>sp</a:t>
            </a:r>
            <a:r>
              <a:rPr lang="en-AU" sz="1200" dirty="0">
                <a:latin typeface="Arial" pitchFamily="34" charset="0"/>
                <a:cs typeface="Arial" pitchFamily="34" charset="0"/>
              </a:rPr>
              <a:t> (92%) and </a:t>
            </a:r>
            <a:r>
              <a:rPr lang="en-AU" sz="1200" i="1" dirty="0" err="1">
                <a:latin typeface="Arial" pitchFamily="34" charset="0"/>
                <a:cs typeface="Arial" pitchFamily="34" charset="0"/>
              </a:rPr>
              <a:t>Oscillatoria</a:t>
            </a:r>
            <a:r>
              <a:rPr lang="en-AU" sz="1200" i="1" dirty="0">
                <a:latin typeface="Arial" pitchFamily="34" charset="0"/>
                <a:cs typeface="Arial" pitchFamily="34" charset="0"/>
              </a:rPr>
              <a:t> </a:t>
            </a:r>
            <a:r>
              <a:rPr lang="en-AU" sz="1200" i="1" dirty="0" err="1">
                <a:latin typeface="Arial" pitchFamily="34" charset="0"/>
                <a:cs typeface="Arial" pitchFamily="34" charset="0"/>
              </a:rPr>
              <a:t>acuminata</a:t>
            </a:r>
            <a:r>
              <a:rPr lang="en-AU" sz="1200" i="1" dirty="0">
                <a:latin typeface="Arial" pitchFamily="34" charset="0"/>
                <a:cs typeface="Arial" pitchFamily="34" charset="0"/>
              </a:rPr>
              <a:t> </a:t>
            </a:r>
            <a:r>
              <a:rPr lang="en-AU" sz="1200" dirty="0">
                <a:latin typeface="Arial" pitchFamily="34" charset="0"/>
                <a:cs typeface="Arial" pitchFamily="34" charset="0"/>
              </a:rPr>
              <a:t>(90% identity).</a:t>
            </a:r>
            <a:r>
              <a:rPr lang="en-AU" sz="1200" i="1" dirty="0">
                <a:latin typeface="Arial" pitchFamily="34" charset="0"/>
                <a:cs typeface="Arial" pitchFamily="34" charset="0"/>
              </a:rPr>
              <a:t> </a:t>
            </a:r>
            <a:r>
              <a:rPr lang="en-AU" sz="1200" dirty="0">
                <a:latin typeface="Arial" pitchFamily="34" charset="0"/>
                <a:cs typeface="Arial" pitchFamily="34" charset="0"/>
              </a:rPr>
              <a:t>Phenotypically BOPS-52-1 is obviously different from Spirulina species. Similar to marine </a:t>
            </a:r>
            <a:r>
              <a:rPr lang="en-AU" sz="1200" i="1" dirty="0" err="1">
                <a:latin typeface="Arial" pitchFamily="34" charset="0"/>
                <a:cs typeface="Arial" pitchFamily="34" charset="0"/>
              </a:rPr>
              <a:t>Lyngbya</a:t>
            </a:r>
            <a:r>
              <a:rPr lang="en-AU" sz="1200" i="1" dirty="0">
                <a:latin typeface="Arial" pitchFamily="34" charset="0"/>
                <a:cs typeface="Arial" pitchFamily="34" charset="0"/>
              </a:rPr>
              <a:t> </a:t>
            </a:r>
            <a:r>
              <a:rPr lang="en-AU" sz="1200" dirty="0">
                <a:latin typeface="Arial" pitchFamily="34" charset="0"/>
                <a:cs typeface="Arial" pitchFamily="34" charset="0"/>
              </a:rPr>
              <a:t>sp. and </a:t>
            </a:r>
            <a:r>
              <a:rPr lang="en-AU" sz="1200" i="1" dirty="0" err="1">
                <a:latin typeface="Arial" pitchFamily="34" charset="0"/>
                <a:cs typeface="Arial" pitchFamily="34" charset="0"/>
              </a:rPr>
              <a:t>Oscillatoria</a:t>
            </a:r>
            <a:r>
              <a:rPr lang="en-AU" sz="1200" i="1" dirty="0">
                <a:latin typeface="Arial" pitchFamily="34" charset="0"/>
                <a:cs typeface="Arial" pitchFamily="34" charset="0"/>
              </a:rPr>
              <a:t> </a:t>
            </a:r>
            <a:r>
              <a:rPr lang="en-AU" sz="1200" i="1" dirty="0" err="1">
                <a:latin typeface="Arial" pitchFamily="34" charset="0"/>
                <a:cs typeface="Arial" pitchFamily="34" charset="0"/>
              </a:rPr>
              <a:t>acuminata</a:t>
            </a:r>
            <a:r>
              <a:rPr lang="en-AU" sz="1200" i="1" dirty="0">
                <a:latin typeface="Arial" pitchFamily="34" charset="0"/>
                <a:cs typeface="Arial" pitchFamily="34" charset="0"/>
              </a:rPr>
              <a:t> </a:t>
            </a:r>
            <a:r>
              <a:rPr lang="en-AU" sz="1200" dirty="0">
                <a:latin typeface="Arial" pitchFamily="34" charset="0"/>
                <a:cs typeface="Arial" pitchFamily="34" charset="0"/>
              </a:rPr>
              <a:t>species</a:t>
            </a:r>
            <a:r>
              <a:rPr lang="en-AU" sz="1200" i="1" dirty="0">
                <a:latin typeface="Arial" pitchFamily="34" charset="0"/>
                <a:cs typeface="Arial" pitchFamily="34" charset="0"/>
              </a:rPr>
              <a:t> </a:t>
            </a:r>
            <a:r>
              <a:rPr lang="en-AU" sz="1200" dirty="0">
                <a:latin typeface="Arial" pitchFamily="34" charset="0"/>
                <a:cs typeface="Arial" pitchFamily="34" charset="0"/>
              </a:rPr>
              <a:t>BOPS-52-1isolate has straight and flexible </a:t>
            </a:r>
            <a:r>
              <a:rPr lang="en-AU" sz="1200" dirty="0" err="1">
                <a:latin typeface="Arial" pitchFamily="34" charset="0"/>
                <a:cs typeface="Arial" pitchFamily="34" charset="0"/>
              </a:rPr>
              <a:t>trichomes</a:t>
            </a:r>
            <a:r>
              <a:rPr lang="en-AU" sz="1200" dirty="0">
                <a:latin typeface="Arial" pitchFamily="34" charset="0"/>
                <a:cs typeface="Arial" pitchFamily="34" charset="0"/>
              </a:rPr>
              <a:t> composed of cylindrical shaped cells.  Cells were about 3.2 µm in width and around 2.50 µm in length. </a:t>
            </a:r>
            <a:r>
              <a:rPr lang="en-AU" sz="1200" dirty="0" err="1">
                <a:latin typeface="Arial" pitchFamily="34" charset="0"/>
                <a:cs typeface="Arial" pitchFamily="34" charset="0"/>
              </a:rPr>
              <a:t>Trichomes</a:t>
            </a:r>
            <a:r>
              <a:rPr lang="en-AU" sz="1200" dirty="0">
                <a:latin typeface="Arial" pitchFamily="34" charset="0"/>
                <a:cs typeface="Arial" pitchFamily="34" charset="0"/>
              </a:rPr>
              <a:t> exhibited gliding </a:t>
            </a:r>
            <a:r>
              <a:rPr lang="en-AU" sz="1200" dirty="0" smtClean="0">
                <a:latin typeface="Arial" pitchFamily="34" charset="0"/>
                <a:cs typeface="Arial" pitchFamily="34" charset="0"/>
              </a:rPr>
              <a:t>motility and its terminal </a:t>
            </a:r>
            <a:r>
              <a:rPr lang="en-AU" sz="1200" dirty="0">
                <a:latin typeface="Arial" pitchFamily="34" charset="0"/>
                <a:cs typeface="Arial" pitchFamily="34" charset="0"/>
              </a:rPr>
              <a:t>cells were dome-shaped and the cross-walls were visible. No </a:t>
            </a:r>
            <a:r>
              <a:rPr lang="en-AU" sz="1200" dirty="0" err="1">
                <a:latin typeface="Arial" pitchFamily="34" charset="0"/>
                <a:cs typeface="Arial" pitchFamily="34" charset="0"/>
              </a:rPr>
              <a:t>akinetes</a:t>
            </a:r>
            <a:r>
              <a:rPr lang="en-AU" sz="1200" dirty="0">
                <a:latin typeface="Arial" pitchFamily="34" charset="0"/>
                <a:cs typeface="Arial" pitchFamily="34" charset="0"/>
              </a:rPr>
              <a:t> and </a:t>
            </a:r>
            <a:r>
              <a:rPr lang="en-AU" sz="1200" dirty="0" err="1">
                <a:latin typeface="Arial" pitchFamily="34" charset="0"/>
                <a:cs typeface="Arial" pitchFamily="34" charset="0"/>
              </a:rPr>
              <a:t>heterocytes</a:t>
            </a:r>
            <a:r>
              <a:rPr lang="en-AU" sz="1200" dirty="0">
                <a:latin typeface="Arial" pitchFamily="34" charset="0"/>
                <a:cs typeface="Arial" pitchFamily="34" charset="0"/>
              </a:rPr>
              <a:t> were observed. Its colour was bright blue green and formed densely aggregated </a:t>
            </a:r>
            <a:r>
              <a:rPr lang="en-AU" sz="1200" dirty="0" err="1">
                <a:latin typeface="Arial" pitchFamily="34" charset="0"/>
                <a:cs typeface="Arial" pitchFamily="34" charset="0"/>
              </a:rPr>
              <a:t>trichomes</a:t>
            </a:r>
            <a:r>
              <a:rPr lang="en-AU" sz="1200" dirty="0">
                <a:latin typeface="Arial" pitchFamily="34" charset="0"/>
                <a:cs typeface="Arial" pitchFamily="34" charset="0"/>
              </a:rPr>
              <a:t> readily formed macroscopically visible mats.</a:t>
            </a:r>
          </a:p>
        </p:txBody>
      </p:sp>
      <p:grpSp>
        <p:nvGrpSpPr>
          <p:cNvPr id="19" name="Group 18"/>
          <p:cNvGrpSpPr/>
          <p:nvPr/>
        </p:nvGrpSpPr>
        <p:grpSpPr>
          <a:xfrm>
            <a:off x="396199" y="4260508"/>
            <a:ext cx="4521423" cy="3479844"/>
            <a:chOff x="396199" y="3923928"/>
            <a:chExt cx="4521423" cy="3479844"/>
          </a:xfrm>
        </p:grpSpPr>
        <p:pic>
          <p:nvPicPr>
            <p:cNvPr id="12" name="Picture 2"/>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396199" y="3923928"/>
              <a:ext cx="4521423" cy="3479844"/>
            </a:xfrm>
            <a:prstGeom prst="rect">
              <a:avLst/>
            </a:prstGeom>
            <a:noFill/>
            <a:ln w="9525">
              <a:solidFill>
                <a:schemeClr val="tx1"/>
              </a:solidFill>
              <a:miter lim="800000"/>
              <a:headEnd/>
              <a:tailEnd/>
            </a:ln>
            <a:effectLst/>
            <a:extLst>
              <a:ext uri="{909E8E84-426E-40DD-AFC4-6F175D3DCCD1}">
                <a14:hiddenFill xmlns:a14="http://schemas.microsoft.com/office/drawing/2010/main" xmlns="">
                  <a:solidFill>
                    <a:schemeClr val="accent1"/>
                  </a:solid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8" name="TextBox 17"/>
            <p:cNvSpPr txBox="1"/>
            <p:nvPr/>
          </p:nvSpPr>
          <p:spPr>
            <a:xfrm>
              <a:off x="428564" y="3985050"/>
              <a:ext cx="260008" cy="276999"/>
            </a:xfrm>
            <a:prstGeom prst="rect">
              <a:avLst/>
            </a:prstGeom>
            <a:noFill/>
          </p:spPr>
          <p:txBody>
            <a:bodyPr wrap="none" rtlCol="0">
              <a:spAutoFit/>
            </a:bodyPr>
            <a:lstStyle/>
            <a:p>
              <a:r>
                <a:rPr lang="en-AU" sz="1200" dirty="0" smtClean="0"/>
                <a:t>F</a:t>
              </a:r>
              <a:endParaRPr lang="en-AU" sz="1200" dirty="0"/>
            </a:p>
          </p:txBody>
        </p:sp>
        <p:sp>
          <p:nvSpPr>
            <p:cNvPr id="10" name="Rectangle 9"/>
            <p:cNvSpPr/>
            <p:nvPr/>
          </p:nvSpPr>
          <p:spPr>
            <a:xfrm>
              <a:off x="3770151" y="4903465"/>
              <a:ext cx="805029" cy="261610"/>
            </a:xfrm>
            <a:prstGeom prst="rect">
              <a:avLst/>
            </a:prstGeom>
            <a:solidFill>
              <a:schemeClr val="bg1"/>
            </a:solidFill>
          </p:spPr>
          <p:txBody>
            <a:bodyPr wrap="none">
              <a:spAutoFit/>
            </a:bodyPr>
            <a:lstStyle/>
            <a:p>
              <a:r>
                <a:rPr lang="en-AU" sz="1100" b="1" dirty="0" smtClean="0">
                  <a:solidFill>
                    <a:srgbClr val="FF0000"/>
                  </a:solidFill>
                </a:rPr>
                <a:t>BAPS-52-1</a:t>
              </a:r>
              <a:endParaRPr lang="en-AU" sz="1100" b="1" dirty="0">
                <a:solidFill>
                  <a:srgbClr val="FF0000"/>
                </a:solidFill>
              </a:endParaRPr>
            </a:p>
          </p:txBody>
        </p:sp>
      </p:grpSp>
      <p:grpSp>
        <p:nvGrpSpPr>
          <p:cNvPr id="24" name="Grupo 23"/>
          <p:cNvGrpSpPr/>
          <p:nvPr/>
        </p:nvGrpSpPr>
        <p:grpSpPr>
          <a:xfrm>
            <a:off x="4941765" y="2250810"/>
            <a:ext cx="1655587" cy="1440160"/>
            <a:chOff x="4941765" y="2267744"/>
            <a:chExt cx="1583579" cy="1368152"/>
          </a:xfrm>
        </p:grpSpPr>
        <p:grpSp>
          <p:nvGrpSpPr>
            <p:cNvPr id="2" name="Group 1"/>
            <p:cNvGrpSpPr/>
            <p:nvPr/>
          </p:nvGrpSpPr>
          <p:grpSpPr>
            <a:xfrm>
              <a:off x="4941765" y="2277269"/>
              <a:ext cx="1583579" cy="1358627"/>
              <a:chOff x="476672" y="2771800"/>
              <a:chExt cx="2598767" cy="1825418"/>
            </a:xfrm>
          </p:grpSpPr>
          <p:pic>
            <p:nvPicPr>
              <p:cNvPr id="3078" name="Picture 6" descr="C:\Users\Aidyn\Desktop\BIOFILMs PAPER\DATA\DATA 3\DATA\25 july 2016_Images\thick filemats\image0032.tif"/>
              <p:cNvPicPr>
                <a:picLocks noChangeAspect="1" noChangeArrowheads="1"/>
              </p:cNvPicPr>
              <p:nvPr/>
            </p:nvPicPr>
            <p:blipFill>
              <a:blip r:embed="rId9" cstate="print">
                <a:extLst>
                  <a:ext uri="{28A0092B-C50C-407E-A947-70E740481C1C}">
                    <a14:useLocalDpi xmlns:a14="http://schemas.microsoft.com/office/drawing/2010/main" xmlns="" val="0"/>
                  </a:ext>
                </a:extLst>
              </a:blip>
              <a:srcRect b="6110"/>
              <a:stretch>
                <a:fillRect/>
              </a:stretch>
            </p:blipFill>
            <p:spPr bwMode="auto">
              <a:xfrm>
                <a:off x="476672" y="2771800"/>
                <a:ext cx="2598767" cy="1825418"/>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11" name="Picture 5" descr="C:\Users\Aidyn\Desktop\BIOFILMs PAPER\DATA\DATA 3\DATA\25 july 2016_Images\thick filemats\image0031.tif"/>
              <p:cNvPicPr>
                <a:picLocks noChangeAspect="1" noChangeArrowheads="1"/>
              </p:cNvPicPr>
              <p:nvPr/>
            </p:nvPicPr>
            <p:blipFill rotWithShape="1">
              <a:blip r:embed="rId10" cstate="print">
                <a:extLst>
                  <a:ext uri="{28A0092B-C50C-407E-A947-70E740481C1C}">
                    <a14:useLocalDpi xmlns:a14="http://schemas.microsoft.com/office/drawing/2010/main" xmlns="" val="0"/>
                  </a:ext>
                </a:extLst>
              </a:blip>
              <a:srcRect l="12897" t="35841" r="54928" b="33093"/>
              <a:stretch/>
            </p:blipFill>
            <p:spPr bwMode="auto">
              <a:xfrm>
                <a:off x="1953650" y="2781268"/>
                <a:ext cx="1121789" cy="810344"/>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grpSp>
        <p:sp>
          <p:nvSpPr>
            <p:cNvPr id="17" name="TextBox 16"/>
            <p:cNvSpPr txBox="1"/>
            <p:nvPr/>
          </p:nvSpPr>
          <p:spPr>
            <a:xfrm>
              <a:off x="4941765" y="2267744"/>
              <a:ext cx="260008" cy="276999"/>
            </a:xfrm>
            <a:prstGeom prst="rect">
              <a:avLst/>
            </a:prstGeom>
            <a:noFill/>
          </p:spPr>
          <p:txBody>
            <a:bodyPr wrap="none" rtlCol="0">
              <a:spAutoFit/>
            </a:bodyPr>
            <a:lstStyle/>
            <a:p>
              <a:r>
                <a:rPr lang="en-AU" sz="1200" dirty="0" smtClean="0"/>
                <a:t>E</a:t>
              </a:r>
              <a:endParaRPr lang="en-AU" sz="1200" dirty="0"/>
            </a:p>
          </p:txBody>
        </p:sp>
        <p:cxnSp>
          <p:nvCxnSpPr>
            <p:cNvPr id="20" name="Conexão recta 19"/>
            <p:cNvCxnSpPr/>
            <p:nvPr/>
          </p:nvCxnSpPr>
          <p:spPr>
            <a:xfrm flipH="1">
              <a:off x="6021288" y="3563888"/>
              <a:ext cx="36004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1" name="Conexão recta 30"/>
          <p:cNvCxnSpPr/>
          <p:nvPr/>
        </p:nvCxnSpPr>
        <p:spPr>
          <a:xfrm flipH="1">
            <a:off x="4437112" y="3635896"/>
            <a:ext cx="37641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6" name="Conexão recta 35"/>
          <p:cNvCxnSpPr/>
          <p:nvPr/>
        </p:nvCxnSpPr>
        <p:spPr>
          <a:xfrm flipH="1">
            <a:off x="1412776" y="3635896"/>
            <a:ext cx="14401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Conexão recta 37"/>
          <p:cNvCxnSpPr/>
          <p:nvPr/>
        </p:nvCxnSpPr>
        <p:spPr>
          <a:xfrm>
            <a:off x="2420888" y="3635896"/>
            <a:ext cx="35730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2" name="Grupo 31"/>
          <p:cNvGrpSpPr/>
          <p:nvPr/>
        </p:nvGrpSpPr>
        <p:grpSpPr>
          <a:xfrm>
            <a:off x="2924944" y="2266205"/>
            <a:ext cx="1254678" cy="1437734"/>
            <a:chOff x="2894402" y="2283139"/>
            <a:chExt cx="1278745" cy="1352757"/>
          </a:xfrm>
        </p:grpSpPr>
        <p:pic>
          <p:nvPicPr>
            <p:cNvPr id="3079" name="Picture 7" descr="C:\Users\Aidyn\Desktop\BIOFILMs PAPER\DATA\DATA 3\DATA\25 july 2016_Images\thick filemats\image0022.tif"/>
            <p:cNvPicPr>
              <a:picLocks noChangeAspect="1" noChangeArrowheads="1"/>
            </p:cNvPicPr>
            <p:nvPr/>
          </p:nvPicPr>
          <p:blipFill rotWithShape="1">
            <a:blip r:embed="rId11" cstate="print">
              <a:extLst>
                <a:ext uri="{BEBA8EAE-BF5A-486C-A8C5-ECC9F3942E4B}">
                  <a14:imgProps xmlns:a14="http://schemas.microsoft.com/office/drawing/2010/main" xmlns="">
                    <a14:imgLayer r:embed="rId12">
                      <a14:imgEffect>
                        <a14:sharpenSoften amount="50000"/>
                      </a14:imgEffect>
                      <a14:imgEffect>
                        <a14:brightnessContrast bright="20000" contrast="20000"/>
                      </a14:imgEffect>
                    </a14:imgLayer>
                  </a14:imgProps>
                </a:ext>
                <a:ext uri="{28A0092B-C50C-407E-A947-70E740481C1C}">
                  <a14:useLocalDpi xmlns:a14="http://schemas.microsoft.com/office/drawing/2010/main" xmlns="" val="0"/>
                </a:ext>
              </a:extLst>
            </a:blip>
            <a:srcRect l="33619" b="6135"/>
            <a:stretch/>
          </p:blipFill>
          <p:spPr bwMode="auto">
            <a:xfrm>
              <a:off x="2894402" y="2283139"/>
              <a:ext cx="1278745" cy="1352757"/>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cxnSp>
          <p:nvCxnSpPr>
            <p:cNvPr id="26" name="Conexão recta 25"/>
            <p:cNvCxnSpPr/>
            <p:nvPr/>
          </p:nvCxnSpPr>
          <p:spPr>
            <a:xfrm flipH="1">
              <a:off x="3861048" y="3563888"/>
              <a:ext cx="21602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30" name="TextBox 29"/>
          <p:cNvSpPr txBox="1"/>
          <p:nvPr/>
        </p:nvSpPr>
        <p:spPr>
          <a:xfrm>
            <a:off x="2996952" y="2267744"/>
            <a:ext cx="274434" cy="276999"/>
          </a:xfrm>
          <a:prstGeom prst="rect">
            <a:avLst/>
          </a:prstGeom>
          <a:noFill/>
        </p:spPr>
        <p:txBody>
          <a:bodyPr wrap="none" rtlCol="0">
            <a:spAutoFit/>
          </a:bodyPr>
          <a:lstStyle/>
          <a:p>
            <a:r>
              <a:rPr lang="en-AU" sz="1200" dirty="0" smtClean="0"/>
              <a:t>C</a:t>
            </a:r>
            <a:endParaRPr lang="en-AU" sz="1200" dirty="0"/>
          </a:p>
        </p:txBody>
      </p:sp>
      <p:sp>
        <p:nvSpPr>
          <p:cNvPr id="5" name="TextBox 4"/>
          <p:cNvSpPr txBox="1"/>
          <p:nvPr/>
        </p:nvSpPr>
        <p:spPr>
          <a:xfrm>
            <a:off x="5882698" y="2419277"/>
            <a:ext cx="479618" cy="246221"/>
          </a:xfrm>
          <a:prstGeom prst="rect">
            <a:avLst/>
          </a:prstGeom>
          <a:noFill/>
        </p:spPr>
        <p:txBody>
          <a:bodyPr wrap="none" rtlCol="0">
            <a:spAutoFit/>
          </a:bodyPr>
          <a:lstStyle/>
          <a:p>
            <a:r>
              <a:rPr lang="en-AU" sz="1000" dirty="0" smtClean="0"/>
              <a:t>3.163</a:t>
            </a:r>
            <a:endParaRPr lang="en-AU" sz="1000" dirty="0"/>
          </a:p>
        </p:txBody>
      </p:sp>
      <p:sp>
        <p:nvSpPr>
          <p:cNvPr id="29" name="TextBox 28"/>
          <p:cNvSpPr txBox="1"/>
          <p:nvPr/>
        </p:nvSpPr>
        <p:spPr>
          <a:xfrm>
            <a:off x="6228565" y="2345744"/>
            <a:ext cx="413896" cy="246221"/>
          </a:xfrm>
          <a:prstGeom prst="rect">
            <a:avLst/>
          </a:prstGeom>
          <a:noFill/>
        </p:spPr>
        <p:txBody>
          <a:bodyPr wrap="none" rtlCol="0">
            <a:spAutoFit/>
          </a:bodyPr>
          <a:lstStyle/>
          <a:p>
            <a:r>
              <a:rPr lang="en-AU" sz="1000" dirty="0" smtClean="0"/>
              <a:t>2.58</a:t>
            </a:r>
            <a:endParaRPr lang="en-AU" sz="1000" dirty="0"/>
          </a:p>
        </p:txBody>
      </p:sp>
    </p:spTree>
    <p:extLst>
      <p:ext uri="{BB962C8B-B14F-4D97-AF65-F5344CB8AC3E}">
        <p14:creationId xmlns:p14="http://schemas.microsoft.com/office/powerpoint/2010/main" xmlns="" val="23609485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C:\Users\Aidyn\Desktop\BIOFILMs PAPER\DATA\DATA 3\DATA\25 july 2016_Images\thin filaments\image0021.tif"/>
          <p:cNvPicPr>
            <a:picLocks noChangeAspect="1" noChangeArrowheads="1"/>
          </p:cNvPicPr>
          <p:nvPr/>
        </p:nvPicPr>
        <p:blipFill rotWithShape="1">
          <a:blip r:embed="rId2" cstate="print">
            <a:extLst>
              <a:ext uri="{BEBA8EAE-BF5A-486C-A8C5-ECC9F3942E4B}">
                <a14:imgProps xmlns:a14="http://schemas.microsoft.com/office/drawing/2010/main" xmlns="">
                  <a14:imgLayer r:embed="rId3">
                    <a14:imgEffect>
                      <a14:sharpenSoften amount="50000"/>
                    </a14:imgEffect>
                    <a14:imgEffect>
                      <a14:brightnessContrast bright="40000" contrast="20000"/>
                    </a14:imgEffect>
                  </a14:imgLayer>
                </a14:imgProps>
              </a:ext>
              <a:ext uri="{28A0092B-C50C-407E-A947-70E740481C1C}">
                <a14:useLocalDpi xmlns:a14="http://schemas.microsoft.com/office/drawing/2010/main" xmlns="" val="0"/>
              </a:ext>
            </a:extLst>
          </a:blip>
          <a:srcRect l="48031" t="27189" r="21636" b="34685"/>
          <a:stretch/>
        </p:blipFill>
        <p:spPr bwMode="auto">
          <a:xfrm>
            <a:off x="3360601" y="1990174"/>
            <a:ext cx="2397043" cy="272584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2059" name="Picture 11" descr="C:\Users\Aidyn\Desktop\BIOFILMs PAPER\DATA\DATA 3\DATA\25 july 2016_Images\thin filaments\image0009.tif"/>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brightnessContrast contrast="40000"/>
                    </a14:imgEffect>
                  </a14:imgLayer>
                </a14:imgProps>
              </a:ext>
              <a:ext uri="{28A0092B-C50C-407E-A947-70E740481C1C}">
                <a14:useLocalDpi xmlns:a14="http://schemas.microsoft.com/office/drawing/2010/main" xmlns="" val="0"/>
              </a:ext>
            </a:extLst>
          </a:blip>
          <a:srcRect b="5000"/>
          <a:stretch>
            <a:fillRect/>
          </a:stretch>
        </p:blipFill>
        <p:spPr bwMode="auto">
          <a:xfrm>
            <a:off x="714481" y="3275856"/>
            <a:ext cx="1501400" cy="1440160"/>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4098"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701508" y="1983278"/>
            <a:ext cx="1137077" cy="124758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pic>
        <p:nvPicPr>
          <p:cNvPr id="4099" name="Picture 3"/>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2264679" y="3275856"/>
            <a:ext cx="1020305" cy="144016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TextBox 9"/>
          <p:cNvSpPr txBox="1"/>
          <p:nvPr/>
        </p:nvSpPr>
        <p:spPr>
          <a:xfrm>
            <a:off x="676381" y="1952868"/>
            <a:ext cx="274434" cy="276999"/>
          </a:xfrm>
          <a:prstGeom prst="rect">
            <a:avLst/>
          </a:prstGeom>
          <a:noFill/>
        </p:spPr>
        <p:txBody>
          <a:bodyPr wrap="none" rtlCol="0">
            <a:spAutoFit/>
          </a:bodyPr>
          <a:lstStyle/>
          <a:p>
            <a:r>
              <a:rPr lang="en-AU" sz="1200" dirty="0" smtClean="0"/>
              <a:t>A</a:t>
            </a:r>
            <a:endParaRPr lang="en-AU" sz="1200" dirty="0"/>
          </a:p>
        </p:txBody>
      </p:sp>
      <p:sp>
        <p:nvSpPr>
          <p:cNvPr id="11" name="TextBox 10"/>
          <p:cNvSpPr txBox="1"/>
          <p:nvPr/>
        </p:nvSpPr>
        <p:spPr>
          <a:xfrm>
            <a:off x="1953782" y="1952868"/>
            <a:ext cx="274434" cy="276999"/>
          </a:xfrm>
          <a:prstGeom prst="rect">
            <a:avLst/>
          </a:prstGeom>
          <a:noFill/>
        </p:spPr>
        <p:txBody>
          <a:bodyPr wrap="none" rtlCol="0">
            <a:spAutoFit/>
          </a:bodyPr>
          <a:lstStyle/>
          <a:p>
            <a:r>
              <a:rPr lang="en-AU" sz="1200" dirty="0" smtClean="0"/>
              <a:t>B</a:t>
            </a:r>
            <a:endParaRPr lang="en-AU" sz="1200" dirty="0"/>
          </a:p>
        </p:txBody>
      </p:sp>
      <p:sp>
        <p:nvSpPr>
          <p:cNvPr id="12" name="TextBox 11"/>
          <p:cNvSpPr txBox="1"/>
          <p:nvPr/>
        </p:nvSpPr>
        <p:spPr>
          <a:xfrm>
            <a:off x="3360601" y="1952868"/>
            <a:ext cx="260008" cy="276999"/>
          </a:xfrm>
          <a:prstGeom prst="rect">
            <a:avLst/>
          </a:prstGeom>
          <a:noFill/>
        </p:spPr>
        <p:txBody>
          <a:bodyPr wrap="none" rtlCol="0">
            <a:spAutoFit/>
          </a:bodyPr>
          <a:lstStyle/>
          <a:p>
            <a:r>
              <a:rPr lang="en-AU" sz="1200" dirty="0" smtClean="0"/>
              <a:t>E</a:t>
            </a:r>
            <a:endParaRPr lang="en-AU" sz="1200" dirty="0"/>
          </a:p>
        </p:txBody>
      </p:sp>
      <p:sp>
        <p:nvSpPr>
          <p:cNvPr id="14" name="TextBox 13"/>
          <p:cNvSpPr txBox="1"/>
          <p:nvPr/>
        </p:nvSpPr>
        <p:spPr>
          <a:xfrm>
            <a:off x="714481" y="3275856"/>
            <a:ext cx="274434" cy="276999"/>
          </a:xfrm>
          <a:prstGeom prst="rect">
            <a:avLst/>
          </a:prstGeom>
          <a:noFill/>
        </p:spPr>
        <p:txBody>
          <a:bodyPr wrap="none" rtlCol="0">
            <a:spAutoFit/>
          </a:bodyPr>
          <a:lstStyle/>
          <a:p>
            <a:r>
              <a:rPr lang="en-AU" sz="1200" dirty="0" smtClean="0"/>
              <a:t>C</a:t>
            </a:r>
            <a:endParaRPr lang="en-AU" sz="1200" dirty="0"/>
          </a:p>
        </p:txBody>
      </p:sp>
      <p:sp>
        <p:nvSpPr>
          <p:cNvPr id="15" name="TextBox 14"/>
          <p:cNvSpPr txBox="1"/>
          <p:nvPr/>
        </p:nvSpPr>
        <p:spPr>
          <a:xfrm>
            <a:off x="2290470" y="3275856"/>
            <a:ext cx="279244" cy="276999"/>
          </a:xfrm>
          <a:prstGeom prst="rect">
            <a:avLst/>
          </a:prstGeom>
          <a:noFill/>
        </p:spPr>
        <p:txBody>
          <a:bodyPr wrap="none" rtlCol="0">
            <a:spAutoFit/>
          </a:bodyPr>
          <a:lstStyle/>
          <a:p>
            <a:r>
              <a:rPr lang="en-AU" sz="1200" dirty="0" smtClean="0"/>
              <a:t>D</a:t>
            </a:r>
            <a:endParaRPr lang="en-AU" sz="1200" dirty="0"/>
          </a:p>
        </p:txBody>
      </p:sp>
      <p:sp>
        <p:nvSpPr>
          <p:cNvPr id="3" name="Rectangle 2"/>
          <p:cNvSpPr/>
          <p:nvPr/>
        </p:nvSpPr>
        <p:spPr>
          <a:xfrm>
            <a:off x="426309" y="228952"/>
            <a:ext cx="5955017" cy="1754326"/>
          </a:xfrm>
          <a:prstGeom prst="rect">
            <a:avLst/>
          </a:prstGeom>
        </p:spPr>
        <p:txBody>
          <a:bodyPr wrap="square">
            <a:spAutoFit/>
          </a:bodyPr>
          <a:lstStyle/>
          <a:p>
            <a:pPr algn="just"/>
            <a:r>
              <a:rPr lang="en-AU" sz="1200" b="1" dirty="0">
                <a:latin typeface="Arial" pitchFamily="34" charset="0"/>
                <a:cs typeface="Arial" pitchFamily="34" charset="0"/>
              </a:rPr>
              <a:t>BAPS-52-2. Accession numbers: </a:t>
            </a:r>
            <a:r>
              <a:rPr lang="en-AU" sz="1200" b="1" dirty="0" smtClean="0">
                <a:latin typeface="Arial" pitchFamily="34" charset="0"/>
                <a:cs typeface="Arial" pitchFamily="34" charset="0"/>
              </a:rPr>
              <a:t>KX863347, </a:t>
            </a:r>
            <a:r>
              <a:rPr lang="en-AU" sz="1200" dirty="0" smtClean="0">
                <a:latin typeface="Arial" pitchFamily="34" charset="0"/>
                <a:cs typeface="Arial" pitchFamily="34" charset="0"/>
              </a:rPr>
              <a:t> </a:t>
            </a:r>
            <a:r>
              <a:rPr lang="en-AU" sz="1200" dirty="0">
                <a:latin typeface="Arial" pitchFamily="34" charset="0"/>
                <a:cs typeface="Arial" pitchFamily="34" charset="0"/>
              </a:rPr>
              <a:t>was clustered with </a:t>
            </a:r>
            <a:r>
              <a:rPr lang="en-AU" sz="1200" dirty="0" err="1" smtClean="0">
                <a:latin typeface="Arial" pitchFamily="34" charset="0"/>
                <a:cs typeface="Arial" pitchFamily="34" charset="0"/>
              </a:rPr>
              <a:t>Oscillatoria</a:t>
            </a:r>
            <a:r>
              <a:rPr lang="en-AU" sz="1200" dirty="0" smtClean="0">
                <a:latin typeface="Arial" pitchFamily="34" charset="0"/>
                <a:cs typeface="Arial" pitchFamily="34" charset="0"/>
              </a:rPr>
              <a:t> sp. (99% identity) and  </a:t>
            </a:r>
            <a:r>
              <a:rPr lang="en-AU" sz="1200" dirty="0" err="1" smtClean="0">
                <a:latin typeface="Arial" pitchFamily="34" charset="0"/>
                <a:cs typeface="Arial" pitchFamily="34" charset="0"/>
              </a:rPr>
              <a:t>Geitlerinema</a:t>
            </a:r>
            <a:r>
              <a:rPr lang="en-AU" sz="1200" dirty="0" smtClean="0">
                <a:latin typeface="Arial" pitchFamily="34" charset="0"/>
                <a:cs typeface="Arial" pitchFamily="34" charset="0"/>
              </a:rPr>
              <a:t> sp. (90% </a:t>
            </a:r>
            <a:r>
              <a:rPr lang="en-AU" sz="1200" dirty="0">
                <a:latin typeface="Arial" pitchFamily="34" charset="0"/>
                <a:cs typeface="Arial" pitchFamily="34" charset="0"/>
              </a:rPr>
              <a:t>identity</a:t>
            </a:r>
            <a:r>
              <a:rPr lang="en-AU" sz="1200" dirty="0" smtClean="0">
                <a:latin typeface="Arial" pitchFamily="34" charset="0"/>
                <a:cs typeface="Arial" pitchFamily="34" charset="0"/>
              </a:rPr>
              <a:t>). However,</a:t>
            </a:r>
            <a:r>
              <a:rPr lang="pt-PT" sz="1200" dirty="0" smtClean="0">
                <a:latin typeface="Arial" pitchFamily="34" charset="0"/>
                <a:cs typeface="Arial" pitchFamily="34" charset="0"/>
              </a:rPr>
              <a:t> morphological caracteres are not consistent with this genus but more closely match the description of </a:t>
            </a:r>
            <a:r>
              <a:rPr lang="en-AU" sz="1200" i="1" dirty="0" err="1" smtClean="0">
                <a:latin typeface="Arial" pitchFamily="34" charset="0"/>
                <a:cs typeface="Arial" pitchFamily="34" charset="0"/>
              </a:rPr>
              <a:t>Leptolyngbya</a:t>
            </a:r>
            <a:r>
              <a:rPr lang="en-AU" sz="1200" dirty="0" smtClean="0">
                <a:latin typeface="Arial" pitchFamily="34" charset="0"/>
                <a:cs typeface="Arial" pitchFamily="34" charset="0"/>
              </a:rPr>
              <a:t>. </a:t>
            </a:r>
            <a:r>
              <a:rPr lang="en-AU" sz="1200" dirty="0">
                <a:latin typeface="Arial" pitchFamily="34" charset="0"/>
                <a:cs typeface="Arial" pitchFamily="34" charset="0"/>
              </a:rPr>
              <a:t>BOPS-52-2 is non-motile </a:t>
            </a:r>
            <a:r>
              <a:rPr lang="en-AU" sz="1200" dirty="0" smtClean="0">
                <a:latin typeface="Arial" pitchFamily="34" charset="0"/>
                <a:cs typeface="Arial" pitchFamily="34" charset="0"/>
              </a:rPr>
              <a:t>species and </a:t>
            </a:r>
            <a:r>
              <a:rPr lang="en-AU" sz="1200" dirty="0">
                <a:latin typeface="Arial" pitchFamily="34" charset="0"/>
                <a:cs typeface="Arial" pitchFamily="34" charset="0"/>
              </a:rPr>
              <a:t>its </a:t>
            </a:r>
            <a:r>
              <a:rPr lang="en-AU" sz="1200" dirty="0" err="1">
                <a:latin typeface="Arial" pitchFamily="34" charset="0"/>
                <a:cs typeface="Arial" pitchFamily="34" charset="0"/>
              </a:rPr>
              <a:t>trichomes</a:t>
            </a:r>
            <a:r>
              <a:rPr lang="en-AU" sz="1200" dirty="0">
                <a:latin typeface="Arial" pitchFamily="34" charset="0"/>
                <a:cs typeface="Arial" pitchFamily="34" charset="0"/>
              </a:rPr>
              <a:t> </a:t>
            </a:r>
            <a:r>
              <a:rPr lang="en-AU" sz="1200" dirty="0" smtClean="0">
                <a:latin typeface="Arial" pitchFamily="34" charset="0"/>
                <a:cs typeface="Arial" pitchFamily="34" charset="0"/>
              </a:rPr>
              <a:t>did </a:t>
            </a:r>
            <a:r>
              <a:rPr lang="en-AU" sz="1200" dirty="0">
                <a:latin typeface="Arial" pitchFamily="34" charset="0"/>
                <a:cs typeface="Arial" pitchFamily="34" charset="0"/>
              </a:rPr>
              <a:t>possess sheaths and usually formed mats that attached to surfaces. Filament cells were of cylindrical shape not constricted at the cross walls with about 0.97 µm in width and around 1.6 µm in length. This makes BOPS-52-2 phenotypically close to </a:t>
            </a:r>
            <a:r>
              <a:rPr lang="en-AU" sz="1200" i="1" dirty="0" err="1">
                <a:latin typeface="Arial" pitchFamily="34" charset="0"/>
                <a:cs typeface="Arial" pitchFamily="34" charset="0"/>
              </a:rPr>
              <a:t>Leptolyngbya</a:t>
            </a:r>
            <a:r>
              <a:rPr lang="en-AU" sz="1200" i="1" dirty="0">
                <a:latin typeface="Arial" pitchFamily="34" charset="0"/>
                <a:cs typeface="Arial" pitchFamily="34" charset="0"/>
              </a:rPr>
              <a:t> </a:t>
            </a:r>
            <a:r>
              <a:rPr lang="en-AU" sz="1200" dirty="0">
                <a:latin typeface="Arial" pitchFamily="34" charset="0"/>
                <a:cs typeface="Arial" pitchFamily="34" charset="0"/>
              </a:rPr>
              <a:t>since this a non motile or inconspicuous motile species contrary to the motile </a:t>
            </a:r>
            <a:r>
              <a:rPr lang="en-AU" sz="1200" i="1" dirty="0" err="1">
                <a:latin typeface="Arial" pitchFamily="34" charset="0"/>
                <a:cs typeface="Arial" pitchFamily="34" charset="0"/>
              </a:rPr>
              <a:t>Geitlerinema</a:t>
            </a:r>
            <a:r>
              <a:rPr lang="en-AU" sz="1200" i="1" dirty="0">
                <a:latin typeface="Arial" pitchFamily="34" charset="0"/>
                <a:cs typeface="Arial" pitchFamily="34" charset="0"/>
              </a:rPr>
              <a:t> </a:t>
            </a:r>
            <a:r>
              <a:rPr lang="en-AU" sz="1200" dirty="0">
                <a:latin typeface="Arial" pitchFamily="34" charset="0"/>
                <a:cs typeface="Arial" pitchFamily="34" charset="0"/>
              </a:rPr>
              <a:t>sp.</a:t>
            </a:r>
          </a:p>
        </p:txBody>
      </p:sp>
      <p:sp>
        <p:nvSpPr>
          <p:cNvPr id="19" name="TextBox 18"/>
          <p:cNvSpPr txBox="1"/>
          <p:nvPr/>
        </p:nvSpPr>
        <p:spPr>
          <a:xfrm>
            <a:off x="2323917" y="8576054"/>
            <a:ext cx="2889574" cy="369332"/>
          </a:xfrm>
          <a:prstGeom prst="rect">
            <a:avLst/>
          </a:prstGeom>
          <a:noFill/>
        </p:spPr>
        <p:txBody>
          <a:bodyPr wrap="none" rtlCol="0">
            <a:spAutoFit/>
          </a:bodyPr>
          <a:lstStyle/>
          <a:p>
            <a:r>
              <a:rPr lang="en-AU" b="1" dirty="0"/>
              <a:t>Additional file </a:t>
            </a:r>
            <a:r>
              <a:rPr lang="en-AU" b="1" dirty="0" smtClean="0"/>
              <a:t>4: Figure S4-B</a:t>
            </a:r>
            <a:endParaRPr lang="en-AU" b="1" dirty="0"/>
          </a:p>
        </p:txBody>
      </p:sp>
      <p:grpSp>
        <p:nvGrpSpPr>
          <p:cNvPr id="20" name="Grupo 19"/>
          <p:cNvGrpSpPr/>
          <p:nvPr/>
        </p:nvGrpSpPr>
        <p:grpSpPr>
          <a:xfrm>
            <a:off x="539552" y="5210944"/>
            <a:ext cx="5265712" cy="2889448"/>
            <a:chOff x="395536" y="764704"/>
            <a:chExt cx="8077989" cy="4464496"/>
          </a:xfrm>
        </p:grpSpPr>
        <p:pic>
          <p:nvPicPr>
            <p:cNvPr id="21" name="Imagem 20" descr="Imagem1.png"/>
            <p:cNvPicPr>
              <a:picLocks noChangeAspect="1"/>
            </p:cNvPicPr>
            <p:nvPr/>
          </p:nvPicPr>
          <p:blipFill>
            <a:blip r:embed="rId8" cstate="print"/>
            <a:stretch>
              <a:fillRect/>
            </a:stretch>
          </p:blipFill>
          <p:spPr>
            <a:xfrm>
              <a:off x="5292080" y="3429000"/>
              <a:ext cx="804606" cy="274297"/>
            </a:xfrm>
            <a:prstGeom prst="rect">
              <a:avLst/>
            </a:prstGeom>
          </p:spPr>
        </p:pic>
        <p:grpSp>
          <p:nvGrpSpPr>
            <p:cNvPr id="22" name="Grupo 8"/>
            <p:cNvGrpSpPr/>
            <p:nvPr/>
          </p:nvGrpSpPr>
          <p:grpSpPr>
            <a:xfrm>
              <a:off x="395536" y="764704"/>
              <a:ext cx="8077989" cy="4464496"/>
              <a:chOff x="395536" y="764704"/>
              <a:chExt cx="8077989" cy="4464496"/>
            </a:xfrm>
          </p:grpSpPr>
          <p:pic>
            <p:nvPicPr>
              <p:cNvPr id="24" name="Imagem 3" descr="new last tree filaments with uncuture to put image.png"/>
              <p:cNvPicPr>
                <a:picLocks noChangeAspect="1"/>
              </p:cNvPicPr>
              <p:nvPr/>
            </p:nvPicPr>
            <p:blipFill>
              <a:blip r:embed="rId9" cstate="print"/>
              <a:stretch>
                <a:fillRect/>
              </a:stretch>
            </p:blipFill>
            <p:spPr>
              <a:xfrm>
                <a:off x="395536" y="764704"/>
                <a:ext cx="8077989" cy="4464496"/>
              </a:xfrm>
              <a:prstGeom prst="rect">
                <a:avLst/>
              </a:prstGeom>
              <a:ln>
                <a:solidFill>
                  <a:schemeClr val="tx1"/>
                </a:solidFill>
              </a:ln>
            </p:spPr>
          </p:pic>
          <p:sp>
            <p:nvSpPr>
              <p:cNvPr id="25" name="TextBox 15"/>
              <p:cNvSpPr txBox="1"/>
              <p:nvPr/>
            </p:nvSpPr>
            <p:spPr>
              <a:xfrm>
                <a:off x="611560" y="908720"/>
                <a:ext cx="260008" cy="276999"/>
              </a:xfrm>
              <a:prstGeom prst="rect">
                <a:avLst/>
              </a:prstGeom>
              <a:noFill/>
            </p:spPr>
            <p:txBody>
              <a:bodyPr wrap="none" rtlCol="0">
                <a:spAutoFit/>
              </a:bodyPr>
              <a:lstStyle/>
              <a:p>
                <a:r>
                  <a:rPr lang="en-AU" sz="1200" dirty="0" smtClean="0"/>
                  <a:t>F</a:t>
                </a:r>
                <a:endParaRPr lang="en-AU" sz="1200" dirty="0"/>
              </a:p>
            </p:txBody>
          </p:sp>
          <p:sp>
            <p:nvSpPr>
              <p:cNvPr id="26" name="Rectângulo 25"/>
              <p:cNvSpPr/>
              <p:nvPr/>
            </p:nvSpPr>
            <p:spPr>
              <a:xfrm>
                <a:off x="5292080" y="3429000"/>
                <a:ext cx="936104"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pt-PT"/>
              </a:p>
            </p:txBody>
          </p:sp>
        </p:grpSp>
        <p:sp>
          <p:nvSpPr>
            <p:cNvPr id="23" name="Rectangle 1"/>
            <p:cNvSpPr>
              <a:spLocks noChangeArrowheads="1"/>
            </p:cNvSpPr>
            <p:nvPr/>
          </p:nvSpPr>
          <p:spPr bwMode="auto">
            <a:xfrm>
              <a:off x="5328592" y="3412946"/>
              <a:ext cx="1043609" cy="309106"/>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smtClean="0">
                  <a:ln>
                    <a:noFill/>
                  </a:ln>
                  <a:solidFill>
                    <a:srgbClr val="FF0000"/>
                  </a:solidFill>
                  <a:effectLst/>
                  <a:latin typeface="Arial" pitchFamily="34" charset="0"/>
                  <a:ea typeface="Calibri" pitchFamily="34" charset="0"/>
                  <a:cs typeface="Arial" pitchFamily="34" charset="0"/>
                </a:rPr>
                <a:t>BAPS-52-2</a:t>
              </a:r>
              <a:endParaRPr kumimoji="0" lang="en-US" sz="1000" b="0" i="0" u="none" strike="noStrike" cap="none" normalizeH="0" baseline="0" dirty="0" smtClean="0">
                <a:ln>
                  <a:noFill/>
                </a:ln>
                <a:solidFill>
                  <a:srgbClr val="FF0000"/>
                </a:solidFill>
                <a:effectLst/>
                <a:latin typeface="Arial" pitchFamily="34" charset="0"/>
                <a:cs typeface="Arial" pitchFamily="34" charset="0"/>
              </a:endParaRPr>
            </a:p>
          </p:txBody>
        </p:sp>
      </p:grpSp>
      <p:cxnSp>
        <p:nvCxnSpPr>
          <p:cNvPr id="36" name="Conexão recta 35"/>
          <p:cNvCxnSpPr/>
          <p:nvPr/>
        </p:nvCxnSpPr>
        <p:spPr>
          <a:xfrm flipH="1">
            <a:off x="1628800" y="3131840"/>
            <a:ext cx="14401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50" name="Grupo 49"/>
          <p:cNvGrpSpPr/>
          <p:nvPr/>
        </p:nvGrpSpPr>
        <p:grpSpPr>
          <a:xfrm>
            <a:off x="1916831" y="1988178"/>
            <a:ext cx="1368153" cy="1242681"/>
            <a:chOff x="1962405" y="1990173"/>
            <a:chExt cx="1390984" cy="1168952"/>
          </a:xfrm>
        </p:grpSpPr>
        <p:pic>
          <p:nvPicPr>
            <p:cNvPr id="2053" name="Picture 5" descr="C:\Users\Aidyn\Desktop\BIOFILMs PAPER\DATA\DATA 3\DATA\25 july 2016_Images\thin filaments\image0005.tif"/>
            <p:cNvPicPr>
              <a:picLocks noChangeAspect="1" noChangeArrowheads="1"/>
            </p:cNvPicPr>
            <p:nvPr/>
          </p:nvPicPr>
          <p:blipFill>
            <a:blip r:embed="rId10" cstate="print">
              <a:extLst>
                <a:ext uri="{BEBA8EAE-BF5A-486C-A8C5-ECC9F3942E4B}">
                  <a14:imgProps xmlns:a14="http://schemas.microsoft.com/office/drawing/2010/main" xmlns="">
                    <a14:imgLayer r:embed="rId11">
                      <a14:imgEffect>
                        <a14:sharpenSoften amount="50000"/>
                      </a14:imgEffect>
                      <a14:imgEffect>
                        <a14:brightnessContrast bright="20000" contrast="40000"/>
                      </a14:imgEffect>
                    </a14:imgLayer>
                  </a14:imgProps>
                </a:ext>
                <a:ext uri="{28A0092B-C50C-407E-A947-70E740481C1C}">
                  <a14:useLocalDpi xmlns:a14="http://schemas.microsoft.com/office/drawing/2010/main" xmlns="" val="0"/>
                </a:ext>
              </a:extLst>
            </a:blip>
            <a:srcRect b="5933"/>
            <a:stretch>
              <a:fillRect/>
            </a:stretch>
          </p:blipFill>
          <p:spPr bwMode="auto">
            <a:xfrm>
              <a:off x="1962405" y="1990173"/>
              <a:ext cx="1390984" cy="116895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cxnSp>
          <p:nvCxnSpPr>
            <p:cNvPr id="29" name="Conexão recta 28"/>
            <p:cNvCxnSpPr/>
            <p:nvPr/>
          </p:nvCxnSpPr>
          <p:spPr>
            <a:xfrm flipH="1">
              <a:off x="3068960" y="3073946"/>
              <a:ext cx="14401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46" name="Conexão recta 45"/>
          <p:cNvCxnSpPr/>
          <p:nvPr/>
        </p:nvCxnSpPr>
        <p:spPr>
          <a:xfrm flipH="1">
            <a:off x="5013176" y="4572000"/>
            <a:ext cx="6480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exão recta 37"/>
          <p:cNvCxnSpPr/>
          <p:nvPr/>
        </p:nvCxnSpPr>
        <p:spPr>
          <a:xfrm>
            <a:off x="1733693" y="4572000"/>
            <a:ext cx="35730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exão recta 37"/>
          <p:cNvCxnSpPr/>
          <p:nvPr/>
        </p:nvCxnSpPr>
        <p:spPr>
          <a:xfrm>
            <a:off x="2863573" y="4572000"/>
            <a:ext cx="357306"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1953334" y="1993005"/>
            <a:ext cx="274434" cy="276999"/>
          </a:xfrm>
          <a:prstGeom prst="rect">
            <a:avLst/>
          </a:prstGeom>
          <a:noFill/>
        </p:spPr>
        <p:txBody>
          <a:bodyPr wrap="none" rtlCol="0">
            <a:spAutoFit/>
          </a:bodyPr>
          <a:lstStyle/>
          <a:p>
            <a:r>
              <a:rPr lang="en-AU" sz="1200" dirty="0" smtClean="0"/>
              <a:t>B</a:t>
            </a:r>
            <a:endParaRPr lang="en-AU" sz="1200" dirty="0"/>
          </a:p>
        </p:txBody>
      </p:sp>
    </p:spTree>
    <p:extLst>
      <p:ext uri="{BB962C8B-B14F-4D97-AF65-F5344CB8AC3E}">
        <p14:creationId xmlns:p14="http://schemas.microsoft.com/office/powerpoint/2010/main" xmlns="" val="320738222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E:\Biofilms\BIOFILMs PAPER_XXX\Tom\Diatoms\#45g\r0018.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b="7623"/>
          <a:stretch>
            <a:fillRect/>
          </a:stretch>
        </p:blipFill>
        <p:spPr bwMode="auto">
          <a:xfrm>
            <a:off x="1218211" y="2053736"/>
            <a:ext cx="2706088" cy="187019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3075" name="Picture 3" descr="E:\Biofilms\BIOFILMs PAPER_XXX\Tom\green algae coral\acropora green algae\mix001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rot="5400000">
            <a:off x="3748662" y="2285785"/>
            <a:ext cx="1858619" cy="1390489"/>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476672" y="179512"/>
            <a:ext cx="6048672" cy="1569660"/>
          </a:xfrm>
          <a:prstGeom prst="rect">
            <a:avLst/>
          </a:prstGeom>
        </p:spPr>
        <p:txBody>
          <a:bodyPr wrap="square">
            <a:spAutoFit/>
          </a:bodyPr>
          <a:lstStyle/>
          <a:p>
            <a:pPr algn="just"/>
            <a:r>
              <a:rPr lang="en-AU" sz="1200" b="1" dirty="0" smtClean="0">
                <a:latin typeface="Arial" pitchFamily="34" charset="0"/>
                <a:cs typeface="Arial" pitchFamily="34" charset="0"/>
              </a:rPr>
              <a:t>BAPS-52-3. </a:t>
            </a:r>
            <a:r>
              <a:rPr lang="en-AU" sz="1200" b="1" dirty="0">
                <a:latin typeface="Arial" pitchFamily="34" charset="0"/>
                <a:cs typeface="Arial" pitchFamily="34" charset="0"/>
              </a:rPr>
              <a:t>Accession numbers: </a:t>
            </a:r>
            <a:r>
              <a:rPr lang="en-AU" sz="1200" b="1" dirty="0" smtClean="0">
                <a:latin typeface="Arial" pitchFamily="34" charset="0"/>
                <a:cs typeface="Arial" pitchFamily="34" charset="0"/>
              </a:rPr>
              <a:t>KX863348, </a:t>
            </a:r>
            <a:r>
              <a:rPr lang="en-AU" sz="1200" dirty="0" smtClean="0">
                <a:latin typeface="Arial" pitchFamily="34" charset="0"/>
                <a:cs typeface="Arial" pitchFamily="34" charset="0"/>
              </a:rPr>
              <a:t>showed </a:t>
            </a:r>
            <a:r>
              <a:rPr lang="en-AU" sz="1200" dirty="0">
                <a:latin typeface="Arial" pitchFamily="34" charset="0"/>
                <a:cs typeface="Arial" pitchFamily="34" charset="0"/>
              </a:rPr>
              <a:t>100% identity to over thirty uncharacterised uncultured organism clones. </a:t>
            </a:r>
            <a:r>
              <a:rPr lang="en-AU" sz="1200" dirty="0" smtClean="0">
                <a:latin typeface="Arial" pitchFamily="34" charset="0"/>
                <a:cs typeface="Arial" pitchFamily="34" charset="0"/>
              </a:rPr>
              <a:t>Interestingly, </a:t>
            </a:r>
            <a:r>
              <a:rPr lang="en-AU" sz="1200" dirty="0">
                <a:latin typeface="Arial" pitchFamily="34" charset="0"/>
                <a:cs typeface="Arial" pitchFamily="34" charset="0"/>
              </a:rPr>
              <a:t>it was clustered with some </a:t>
            </a:r>
            <a:r>
              <a:rPr lang="en-AU" sz="1200" i="1" dirty="0">
                <a:latin typeface="Arial" pitchFamily="34" charset="0"/>
                <a:cs typeface="Arial" pitchFamily="34" charset="0"/>
              </a:rPr>
              <a:t>Chlorella </a:t>
            </a:r>
            <a:r>
              <a:rPr lang="en-AU" sz="1200" dirty="0">
                <a:latin typeface="Arial" pitchFamily="34" charset="0"/>
                <a:cs typeface="Arial" pitchFamily="34" charset="0"/>
              </a:rPr>
              <a:t>species. </a:t>
            </a:r>
            <a:r>
              <a:rPr lang="en-AU" sz="1200" dirty="0" smtClean="0">
                <a:latin typeface="Arial" pitchFamily="34" charset="0"/>
                <a:cs typeface="Arial" pitchFamily="34" charset="0"/>
              </a:rPr>
              <a:t>However, </a:t>
            </a:r>
            <a:r>
              <a:rPr lang="en-AU" sz="1200" dirty="0">
                <a:latin typeface="Arial" pitchFamily="34" charset="0"/>
                <a:cs typeface="Arial" pitchFamily="34" charset="0"/>
              </a:rPr>
              <a:t>unlike marine </a:t>
            </a:r>
            <a:r>
              <a:rPr lang="en-AU" sz="1200" i="1" dirty="0">
                <a:latin typeface="Arial" pitchFamily="34" charset="0"/>
                <a:cs typeface="Arial" pitchFamily="34" charset="0"/>
              </a:rPr>
              <a:t>Chlorella</a:t>
            </a:r>
            <a:r>
              <a:rPr lang="en-AU" sz="1200" dirty="0">
                <a:latin typeface="Arial" pitchFamily="34" charset="0"/>
                <a:cs typeface="Arial" pitchFamily="34" charset="0"/>
              </a:rPr>
              <a:t> species, such as </a:t>
            </a:r>
            <a:r>
              <a:rPr lang="en-AU" sz="1200" i="1" dirty="0">
                <a:latin typeface="Arial" pitchFamily="34" charset="0"/>
                <a:cs typeface="Arial" pitchFamily="34" charset="0"/>
              </a:rPr>
              <a:t>C. </a:t>
            </a:r>
            <a:r>
              <a:rPr lang="en-AU" sz="1200" i="1" dirty="0" err="1">
                <a:latin typeface="Arial" pitchFamily="34" charset="0"/>
                <a:cs typeface="Arial" pitchFamily="34" charset="0"/>
              </a:rPr>
              <a:t>salina</a:t>
            </a:r>
            <a:r>
              <a:rPr lang="en-AU" sz="1200" i="1" dirty="0">
                <a:latin typeface="Arial" pitchFamily="34" charset="0"/>
                <a:cs typeface="Arial" pitchFamily="34" charset="0"/>
              </a:rPr>
              <a:t>, C. marina, C. </a:t>
            </a:r>
            <a:r>
              <a:rPr lang="en-AU" sz="1200" i="1" dirty="0" err="1">
                <a:latin typeface="Arial" pitchFamily="34" charset="0"/>
                <a:cs typeface="Arial" pitchFamily="34" charset="0"/>
              </a:rPr>
              <a:t>ovalis</a:t>
            </a:r>
            <a:r>
              <a:rPr lang="en-AU" sz="1200" dirty="0">
                <a:latin typeface="Arial" pitchFamily="34" charset="0"/>
                <a:cs typeface="Arial" pitchFamily="34" charset="0"/>
              </a:rPr>
              <a:t> or </a:t>
            </a:r>
            <a:r>
              <a:rPr lang="en-AU" sz="1200" i="1" dirty="0">
                <a:latin typeface="Arial" pitchFamily="34" charset="0"/>
                <a:cs typeface="Arial" pitchFamily="34" charset="0"/>
              </a:rPr>
              <a:t>C. </a:t>
            </a:r>
            <a:r>
              <a:rPr lang="en-AU" sz="1200" i="1" dirty="0" err="1">
                <a:latin typeface="Arial" pitchFamily="34" charset="0"/>
                <a:cs typeface="Arial" pitchFamily="34" charset="0"/>
              </a:rPr>
              <a:t>stimatophora</a:t>
            </a:r>
            <a:r>
              <a:rPr lang="en-AU" sz="1200" dirty="0">
                <a:latin typeface="Arial" pitchFamily="34" charset="0"/>
                <a:cs typeface="Arial" pitchFamily="34" charset="0"/>
              </a:rPr>
              <a:t> BOPS-52-3 is much smaller in size representing unicellular bright green small </a:t>
            </a:r>
            <a:r>
              <a:rPr lang="en-AU" sz="1200" dirty="0" err="1">
                <a:latin typeface="Arial" pitchFamily="34" charset="0"/>
                <a:cs typeface="Arial" pitchFamily="34" charset="0"/>
              </a:rPr>
              <a:t>coccoid</a:t>
            </a:r>
            <a:r>
              <a:rPr lang="en-AU" sz="1200" dirty="0">
                <a:latin typeface="Arial" pitchFamily="34" charset="0"/>
                <a:cs typeface="Arial" pitchFamily="34" charset="0"/>
              </a:rPr>
              <a:t> algae with diameter around 1.7 µm with a cup shape chloroplast occupying 2/3 of the cell. Among small marine </a:t>
            </a:r>
            <a:r>
              <a:rPr lang="en-AU" sz="1200" i="1" dirty="0">
                <a:latin typeface="Arial" pitchFamily="34" charset="0"/>
                <a:cs typeface="Arial" pitchFamily="34" charset="0"/>
              </a:rPr>
              <a:t>Chlorella</a:t>
            </a:r>
            <a:r>
              <a:rPr lang="en-AU" sz="1200" dirty="0">
                <a:latin typeface="Arial" pitchFamily="34" charset="0"/>
                <a:cs typeface="Arial" pitchFamily="34" charset="0"/>
              </a:rPr>
              <a:t>, </a:t>
            </a:r>
            <a:r>
              <a:rPr lang="en-AU" sz="1200" i="1" dirty="0">
                <a:latin typeface="Arial" pitchFamily="34" charset="0"/>
                <a:cs typeface="Arial" pitchFamily="34" charset="0"/>
              </a:rPr>
              <a:t>Chlorella nana</a:t>
            </a:r>
            <a:r>
              <a:rPr lang="en-AU" sz="1200" dirty="0">
                <a:latin typeface="Arial" pitchFamily="34" charset="0"/>
                <a:cs typeface="Arial" pitchFamily="34" charset="0"/>
              </a:rPr>
              <a:t> sp. (1.5-3μ) is the best known species and was isolated from the Northern Adriatic Sea </a:t>
            </a:r>
            <a:r>
              <a:rPr lang="en-AU" sz="1200" dirty="0" smtClean="0">
                <a:latin typeface="Arial" pitchFamily="34" charset="0"/>
                <a:cs typeface="Arial" pitchFamily="34" charset="0"/>
              </a:rPr>
              <a:t>[47] however </a:t>
            </a:r>
            <a:r>
              <a:rPr lang="en-AU" sz="1200" dirty="0">
                <a:latin typeface="Arial" pitchFamily="34" charset="0"/>
                <a:cs typeface="Arial" pitchFamily="34" charset="0"/>
              </a:rPr>
              <a:t>its sequence is absent in </a:t>
            </a:r>
            <a:r>
              <a:rPr lang="en-AU" sz="1200" dirty="0" err="1">
                <a:latin typeface="Arial" pitchFamily="34" charset="0"/>
                <a:cs typeface="Arial" pitchFamily="34" charset="0"/>
              </a:rPr>
              <a:t>NCBI</a:t>
            </a:r>
            <a:r>
              <a:rPr lang="en-AU" sz="1200" dirty="0">
                <a:latin typeface="Arial" pitchFamily="34" charset="0"/>
                <a:cs typeface="Arial" pitchFamily="34" charset="0"/>
              </a:rPr>
              <a:t> gene bank. </a:t>
            </a:r>
          </a:p>
        </p:txBody>
      </p:sp>
      <p:sp>
        <p:nvSpPr>
          <p:cNvPr id="8" name="TextBox 7"/>
          <p:cNvSpPr txBox="1"/>
          <p:nvPr/>
        </p:nvSpPr>
        <p:spPr>
          <a:xfrm>
            <a:off x="1196752" y="2072788"/>
            <a:ext cx="274434" cy="276999"/>
          </a:xfrm>
          <a:prstGeom prst="rect">
            <a:avLst/>
          </a:prstGeom>
          <a:noFill/>
        </p:spPr>
        <p:txBody>
          <a:bodyPr wrap="none" rtlCol="0">
            <a:spAutoFit/>
          </a:bodyPr>
          <a:lstStyle/>
          <a:p>
            <a:r>
              <a:rPr lang="en-AU" sz="1200" dirty="0" smtClean="0"/>
              <a:t>A</a:t>
            </a:r>
            <a:endParaRPr lang="en-AU" sz="1200" dirty="0"/>
          </a:p>
        </p:txBody>
      </p:sp>
      <p:sp>
        <p:nvSpPr>
          <p:cNvPr id="9" name="TextBox 8"/>
          <p:cNvSpPr txBox="1"/>
          <p:nvPr/>
        </p:nvSpPr>
        <p:spPr>
          <a:xfrm>
            <a:off x="4016029" y="2072788"/>
            <a:ext cx="274434" cy="276999"/>
          </a:xfrm>
          <a:prstGeom prst="rect">
            <a:avLst/>
          </a:prstGeom>
          <a:noFill/>
        </p:spPr>
        <p:txBody>
          <a:bodyPr wrap="none" rtlCol="0">
            <a:spAutoFit/>
          </a:bodyPr>
          <a:lstStyle/>
          <a:p>
            <a:r>
              <a:rPr lang="en-AU" sz="1200" dirty="0" smtClean="0"/>
              <a:t>B</a:t>
            </a:r>
            <a:endParaRPr lang="en-AU" sz="1200" dirty="0"/>
          </a:p>
        </p:txBody>
      </p:sp>
      <p:sp>
        <p:nvSpPr>
          <p:cNvPr id="12" name="TextBox 11"/>
          <p:cNvSpPr txBox="1"/>
          <p:nvPr/>
        </p:nvSpPr>
        <p:spPr>
          <a:xfrm>
            <a:off x="1447904" y="4430616"/>
            <a:ext cx="274434" cy="276999"/>
          </a:xfrm>
          <a:prstGeom prst="rect">
            <a:avLst/>
          </a:prstGeom>
          <a:noFill/>
        </p:spPr>
        <p:txBody>
          <a:bodyPr wrap="none" rtlCol="0">
            <a:spAutoFit/>
          </a:bodyPr>
          <a:lstStyle/>
          <a:p>
            <a:r>
              <a:rPr lang="en-AU" sz="1200" dirty="0" smtClean="0"/>
              <a:t>C</a:t>
            </a:r>
            <a:endParaRPr lang="en-AU" sz="1200" dirty="0"/>
          </a:p>
        </p:txBody>
      </p:sp>
      <p:sp>
        <p:nvSpPr>
          <p:cNvPr id="13" name="TextBox 12"/>
          <p:cNvSpPr txBox="1"/>
          <p:nvPr/>
        </p:nvSpPr>
        <p:spPr>
          <a:xfrm>
            <a:off x="2169184" y="8401041"/>
            <a:ext cx="2881558" cy="369332"/>
          </a:xfrm>
          <a:prstGeom prst="rect">
            <a:avLst/>
          </a:prstGeom>
          <a:noFill/>
        </p:spPr>
        <p:txBody>
          <a:bodyPr wrap="none" rtlCol="0">
            <a:spAutoFit/>
          </a:bodyPr>
          <a:lstStyle/>
          <a:p>
            <a:r>
              <a:rPr lang="en-AU" b="1" dirty="0"/>
              <a:t>Additional file </a:t>
            </a:r>
            <a:r>
              <a:rPr lang="en-AU" b="1" dirty="0" smtClean="0"/>
              <a:t>4: Figure S4-C</a:t>
            </a:r>
            <a:endParaRPr lang="en-AU" b="1" dirty="0"/>
          </a:p>
        </p:txBody>
      </p:sp>
      <p:cxnSp>
        <p:nvCxnSpPr>
          <p:cNvPr id="15" name="Conexão recta 14"/>
          <p:cNvCxnSpPr/>
          <p:nvPr/>
        </p:nvCxnSpPr>
        <p:spPr>
          <a:xfrm flipH="1">
            <a:off x="3140968" y="3779912"/>
            <a:ext cx="648072"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20"/>
          <p:cNvSpPr txBox="1"/>
          <p:nvPr/>
        </p:nvSpPr>
        <p:spPr>
          <a:xfrm>
            <a:off x="1268760" y="4355976"/>
            <a:ext cx="301686" cy="276999"/>
          </a:xfrm>
          <a:prstGeom prst="rect">
            <a:avLst/>
          </a:prstGeom>
          <a:noFill/>
        </p:spPr>
        <p:txBody>
          <a:bodyPr wrap="none" rtlCol="0">
            <a:spAutoFit/>
          </a:bodyPr>
          <a:lstStyle/>
          <a:p>
            <a:r>
              <a:rPr lang="en-AU" sz="1200" dirty="0" smtClean="0"/>
              <a:t>C </a:t>
            </a:r>
            <a:endParaRPr lang="en-AU" sz="1200" dirty="0"/>
          </a:p>
        </p:txBody>
      </p:sp>
      <p:cxnSp>
        <p:nvCxnSpPr>
          <p:cNvPr id="4" name="Straight Connector 3"/>
          <p:cNvCxnSpPr/>
          <p:nvPr/>
        </p:nvCxnSpPr>
        <p:spPr>
          <a:xfrm>
            <a:off x="4941168" y="3792157"/>
            <a:ext cx="357239"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 name="Group 2"/>
          <p:cNvGrpSpPr/>
          <p:nvPr/>
        </p:nvGrpSpPr>
        <p:grpSpPr>
          <a:xfrm>
            <a:off x="1196752" y="4376787"/>
            <a:ext cx="4248472" cy="3939629"/>
            <a:chOff x="1196752" y="4376787"/>
            <a:chExt cx="4248472" cy="3939629"/>
          </a:xfrm>
        </p:grpSpPr>
        <p:pic>
          <p:nvPicPr>
            <p:cNvPr id="17" name="Imagem 16" descr="tree small algae for paper.png"/>
            <p:cNvPicPr>
              <a:picLocks noChangeAspect="1"/>
            </p:cNvPicPr>
            <p:nvPr/>
          </p:nvPicPr>
          <p:blipFill>
            <a:blip r:embed="rId4" cstate="print"/>
            <a:stretch>
              <a:fillRect/>
            </a:stretch>
          </p:blipFill>
          <p:spPr>
            <a:xfrm>
              <a:off x="1196752" y="4376787"/>
              <a:ext cx="4248472" cy="3939629"/>
            </a:xfrm>
            <a:prstGeom prst="rect">
              <a:avLst/>
            </a:prstGeom>
            <a:ln>
              <a:solidFill>
                <a:schemeClr val="tx1"/>
              </a:solidFill>
            </a:ln>
          </p:spPr>
        </p:pic>
        <p:sp>
          <p:nvSpPr>
            <p:cNvPr id="14" name="Rectangle 1"/>
            <p:cNvSpPr>
              <a:spLocks noChangeArrowheads="1"/>
            </p:cNvSpPr>
            <p:nvPr/>
          </p:nvSpPr>
          <p:spPr bwMode="auto">
            <a:xfrm>
              <a:off x="2169184" y="6780880"/>
              <a:ext cx="680286" cy="20005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smtClean="0">
                  <a:ln>
                    <a:noFill/>
                  </a:ln>
                  <a:solidFill>
                    <a:srgbClr val="FF0000"/>
                  </a:solidFill>
                  <a:effectLst/>
                  <a:latin typeface="Arial" pitchFamily="34" charset="0"/>
                  <a:ea typeface="Calibri" pitchFamily="34" charset="0"/>
                  <a:cs typeface="Arial" pitchFamily="34" charset="0"/>
                </a:rPr>
                <a:t>BAPS-52-3</a:t>
              </a:r>
              <a:endParaRPr kumimoji="0" lang="en-US" sz="1000" b="0" i="0" u="none" strike="noStrike" cap="none" normalizeH="0" baseline="0" dirty="0" smtClean="0">
                <a:ln>
                  <a:noFill/>
                </a:ln>
                <a:solidFill>
                  <a:srgbClr val="FF0000"/>
                </a:solidFill>
                <a:effectLst/>
                <a:latin typeface="Arial" pitchFamily="34" charset="0"/>
                <a:cs typeface="Arial" pitchFamily="34" charset="0"/>
              </a:endParaRPr>
            </a:p>
          </p:txBody>
        </p:sp>
      </p:grpSp>
    </p:spTree>
    <p:extLst>
      <p:ext uri="{BB962C8B-B14F-4D97-AF65-F5344CB8AC3E}">
        <p14:creationId xmlns:p14="http://schemas.microsoft.com/office/powerpoint/2010/main" xmlns="" val="36943700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E:\Biofilms\BIOFILMs PAPER_XXX\Tom\Diatoms\#70\r0032.jpg"/>
          <p:cNvPicPr>
            <a:picLocks noChangeAspect="1" noChangeArrowheads="1"/>
          </p:cNvPicPr>
          <p:nvPr/>
        </p:nvPicPr>
        <p:blipFill rotWithShape="1">
          <a:blip r:embed="rId2" cstate="print">
            <a:extLst>
              <a:ext uri="{BEBA8EAE-BF5A-486C-A8C5-ECC9F3942E4B}">
                <a14:imgProps xmlns:a14="http://schemas.microsoft.com/office/drawing/2010/main" xmlns="">
                  <a14:imgLayer r:embed="rId3">
                    <a14:imgEffect>
                      <a14:sharpenSoften amount="50000"/>
                    </a14:imgEffect>
                  </a14:imgLayer>
                </a14:imgProps>
              </a:ext>
              <a:ext uri="{28A0092B-C50C-407E-A947-70E740481C1C}">
                <a14:useLocalDpi xmlns:a14="http://schemas.microsoft.com/office/drawing/2010/main" xmlns="" val="0"/>
              </a:ext>
            </a:extLst>
          </a:blip>
          <a:srcRect l="26680" t="36245" r="46639" b="21847"/>
          <a:stretch/>
        </p:blipFill>
        <p:spPr bwMode="auto">
          <a:xfrm>
            <a:off x="3855123" y="1043608"/>
            <a:ext cx="2022149" cy="2376264"/>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2" name="Rectangle 1"/>
          <p:cNvSpPr/>
          <p:nvPr/>
        </p:nvSpPr>
        <p:spPr>
          <a:xfrm>
            <a:off x="522532" y="251520"/>
            <a:ext cx="5786788" cy="461665"/>
          </a:xfrm>
          <a:prstGeom prst="rect">
            <a:avLst/>
          </a:prstGeom>
        </p:spPr>
        <p:txBody>
          <a:bodyPr wrap="square">
            <a:spAutoFit/>
          </a:bodyPr>
          <a:lstStyle/>
          <a:p>
            <a:r>
              <a:rPr lang="en-AU" sz="1200" b="1" dirty="0" smtClean="0">
                <a:latin typeface="Arial" panose="020B0604020202020204" pitchFamily="34" charset="0"/>
                <a:cs typeface="Arial" panose="020B0604020202020204" pitchFamily="34" charset="0"/>
              </a:rPr>
              <a:t>BAPS-52-4. </a:t>
            </a:r>
            <a:r>
              <a:rPr lang="en-AU" sz="1200" b="1" dirty="0">
                <a:latin typeface="Arial" panose="020B0604020202020204" pitchFamily="34" charset="0"/>
                <a:cs typeface="Arial" panose="020B0604020202020204" pitchFamily="34" charset="0"/>
              </a:rPr>
              <a:t>Accession numbers: </a:t>
            </a:r>
            <a:r>
              <a:rPr lang="en-AU" sz="1200" b="1" dirty="0" smtClean="0">
                <a:latin typeface="Arial" panose="020B0604020202020204" pitchFamily="34" charset="0"/>
                <a:cs typeface="Arial" panose="020B0604020202020204" pitchFamily="34" charset="0"/>
              </a:rPr>
              <a:t>KX863350, </a:t>
            </a:r>
            <a:r>
              <a:rPr lang="en-AU" sz="1200" dirty="0">
                <a:latin typeface="Arial" panose="020B0604020202020204" pitchFamily="34" charset="0"/>
                <a:cs typeface="Arial" panose="020B0604020202020204" pitchFamily="34" charset="0"/>
              </a:rPr>
              <a:t>both, phenotypically and phylogenetically </a:t>
            </a:r>
            <a:r>
              <a:rPr lang="en-AU" sz="1200" dirty="0" smtClean="0">
                <a:latin typeface="Arial" panose="020B0604020202020204" pitchFamily="34" charset="0"/>
                <a:cs typeface="Arial" panose="020B0604020202020204" pitchFamily="34" charset="0"/>
              </a:rPr>
              <a:t>was</a:t>
            </a:r>
            <a:r>
              <a:rPr lang="en-AU" sz="1200" dirty="0">
                <a:latin typeface="Arial" panose="020B0604020202020204" pitchFamily="34" charset="0"/>
                <a:cs typeface="Arial" panose="020B0604020202020204" pitchFamily="34" charset="0"/>
              </a:rPr>
              <a:t> </a:t>
            </a:r>
            <a:r>
              <a:rPr lang="en-AU" sz="1200" dirty="0" smtClean="0">
                <a:latin typeface="Arial" panose="020B0604020202020204" pitchFamily="34" charset="0"/>
                <a:cs typeface="Arial" panose="020B0604020202020204" pitchFamily="34" charset="0"/>
              </a:rPr>
              <a:t>identified </a:t>
            </a:r>
            <a:r>
              <a:rPr lang="en-AU" sz="1200" dirty="0">
                <a:latin typeface="Arial" panose="020B0604020202020204" pitchFamily="34" charset="0"/>
                <a:cs typeface="Arial" panose="020B0604020202020204" pitchFamily="34" charset="0"/>
              </a:rPr>
              <a:t>as </a:t>
            </a:r>
            <a:r>
              <a:rPr lang="en-AU" sz="1200" i="1" dirty="0" err="1">
                <a:latin typeface="Arial" panose="020B0604020202020204" pitchFamily="34" charset="0"/>
                <a:cs typeface="Arial" panose="020B0604020202020204" pitchFamily="34" charset="0"/>
              </a:rPr>
              <a:t>Nitzschia</a:t>
            </a:r>
            <a:r>
              <a:rPr lang="en-AU" sz="1200" dirty="0">
                <a:latin typeface="Arial" panose="020B0604020202020204" pitchFamily="34" charset="0"/>
                <a:cs typeface="Arial" panose="020B0604020202020204" pitchFamily="34" charset="0"/>
              </a:rPr>
              <a:t> </a:t>
            </a:r>
            <a:r>
              <a:rPr lang="en-AU" sz="1200" dirty="0" err="1">
                <a:latin typeface="Arial" panose="020B0604020202020204" pitchFamily="34" charset="0"/>
                <a:cs typeface="Arial" panose="020B0604020202020204" pitchFamily="34" charset="0"/>
              </a:rPr>
              <a:t>sp</a:t>
            </a:r>
            <a:r>
              <a:rPr lang="en-AU" sz="1200" dirty="0">
                <a:latin typeface="Arial" panose="020B0604020202020204" pitchFamily="34" charset="0"/>
                <a:cs typeface="Arial" panose="020B0604020202020204" pitchFamily="34" charset="0"/>
              </a:rPr>
              <a:t> </a:t>
            </a:r>
            <a:r>
              <a:rPr lang="en-AU" sz="1200" dirty="0" smtClean="0">
                <a:latin typeface="Arial" panose="020B0604020202020204" pitchFamily="34" charset="0"/>
                <a:cs typeface="Arial" panose="020B0604020202020204" pitchFamily="34" charset="0"/>
              </a:rPr>
              <a:t>diatom</a:t>
            </a:r>
            <a:endParaRPr lang="en-AU" sz="1200" dirty="0">
              <a:latin typeface="Arial" panose="020B0604020202020204" pitchFamily="34" charset="0"/>
              <a:cs typeface="Arial" panose="020B0604020202020204" pitchFamily="34" charset="0"/>
            </a:endParaRPr>
          </a:p>
        </p:txBody>
      </p:sp>
      <p:sp>
        <p:nvSpPr>
          <p:cNvPr id="10" name="TextBox 9"/>
          <p:cNvSpPr txBox="1"/>
          <p:nvPr/>
        </p:nvSpPr>
        <p:spPr>
          <a:xfrm>
            <a:off x="525777" y="1053569"/>
            <a:ext cx="274434" cy="276999"/>
          </a:xfrm>
          <a:prstGeom prst="rect">
            <a:avLst/>
          </a:prstGeom>
          <a:noFill/>
        </p:spPr>
        <p:txBody>
          <a:bodyPr wrap="none" rtlCol="0">
            <a:spAutoFit/>
          </a:bodyPr>
          <a:lstStyle/>
          <a:p>
            <a:r>
              <a:rPr lang="en-AU" sz="1200" dirty="0" smtClean="0"/>
              <a:t>A</a:t>
            </a:r>
            <a:endParaRPr lang="en-AU" sz="1200" dirty="0"/>
          </a:p>
        </p:txBody>
      </p:sp>
      <p:sp>
        <p:nvSpPr>
          <p:cNvPr id="11" name="TextBox 10"/>
          <p:cNvSpPr txBox="1"/>
          <p:nvPr/>
        </p:nvSpPr>
        <p:spPr>
          <a:xfrm>
            <a:off x="3874646" y="1053569"/>
            <a:ext cx="274434" cy="276999"/>
          </a:xfrm>
          <a:prstGeom prst="rect">
            <a:avLst/>
          </a:prstGeom>
          <a:noFill/>
        </p:spPr>
        <p:txBody>
          <a:bodyPr wrap="none" rtlCol="0">
            <a:spAutoFit/>
          </a:bodyPr>
          <a:lstStyle/>
          <a:p>
            <a:r>
              <a:rPr lang="en-AU" sz="1200" dirty="0" smtClean="0"/>
              <a:t>B</a:t>
            </a:r>
            <a:endParaRPr lang="en-AU" sz="1200" dirty="0"/>
          </a:p>
        </p:txBody>
      </p:sp>
      <p:sp>
        <p:nvSpPr>
          <p:cNvPr id="13" name="TextBox 12"/>
          <p:cNvSpPr txBox="1"/>
          <p:nvPr/>
        </p:nvSpPr>
        <p:spPr>
          <a:xfrm>
            <a:off x="2389593" y="8216375"/>
            <a:ext cx="2905604" cy="369332"/>
          </a:xfrm>
          <a:prstGeom prst="rect">
            <a:avLst/>
          </a:prstGeom>
          <a:noFill/>
        </p:spPr>
        <p:txBody>
          <a:bodyPr wrap="none" rtlCol="0">
            <a:spAutoFit/>
          </a:bodyPr>
          <a:lstStyle/>
          <a:p>
            <a:r>
              <a:rPr lang="en-AU" b="1" dirty="0"/>
              <a:t>Additional file </a:t>
            </a:r>
            <a:r>
              <a:rPr lang="en-AU" b="1" dirty="0" smtClean="0"/>
              <a:t>4: Figure S4-D</a:t>
            </a:r>
            <a:endParaRPr lang="en-AU" b="1" dirty="0"/>
          </a:p>
        </p:txBody>
      </p:sp>
      <p:cxnSp>
        <p:nvCxnSpPr>
          <p:cNvPr id="15" name="Conexão recta 14"/>
          <p:cNvCxnSpPr/>
          <p:nvPr/>
        </p:nvCxnSpPr>
        <p:spPr>
          <a:xfrm>
            <a:off x="5013176" y="3330930"/>
            <a:ext cx="7920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0" name="Grupo 19"/>
          <p:cNvGrpSpPr/>
          <p:nvPr/>
        </p:nvGrpSpPr>
        <p:grpSpPr>
          <a:xfrm>
            <a:off x="476672" y="1043609"/>
            <a:ext cx="3284347" cy="2376263"/>
            <a:chOff x="520659" y="1043609"/>
            <a:chExt cx="3240360" cy="2232247"/>
          </a:xfrm>
        </p:grpSpPr>
        <p:pic>
          <p:nvPicPr>
            <p:cNvPr id="5" name="Picture 8" descr="E:\Biofilms\BIOFILMs PAPER_XXX\Tom\Diatoms\#70\r0033.jpg"/>
            <p:cNvPicPr>
              <a:picLocks noChangeAspect="1" noChangeArrowheads="1"/>
            </p:cNvPicPr>
            <p:nvPr/>
          </p:nvPicPr>
          <p:blipFill>
            <a:blip r:embed="rId4" cstate="print">
              <a:extLst>
                <a:ext uri="{BEBA8EAE-BF5A-486C-A8C5-ECC9F3942E4B}">
                  <a14:imgProps xmlns:a14="http://schemas.microsoft.com/office/drawing/2010/main" xmlns="">
                    <a14:imgLayer r:embed="rId5">
                      <a14:imgEffect>
                        <a14:brightnessContrast bright="40000" contrast="20000"/>
                      </a14:imgEffect>
                    </a14:imgLayer>
                  </a14:imgProps>
                </a:ext>
                <a:ext uri="{28A0092B-C50C-407E-A947-70E740481C1C}">
                  <a14:useLocalDpi xmlns:a14="http://schemas.microsoft.com/office/drawing/2010/main" xmlns="" val="0"/>
                </a:ext>
              </a:extLst>
            </a:blip>
            <a:srcRect b="6061"/>
            <a:stretch>
              <a:fillRect/>
            </a:stretch>
          </p:blipFill>
          <p:spPr bwMode="auto">
            <a:xfrm>
              <a:off x="520659" y="1043609"/>
              <a:ext cx="3240360" cy="2232247"/>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cxnSp>
          <p:nvCxnSpPr>
            <p:cNvPr id="18" name="Conexão recta 17"/>
            <p:cNvCxnSpPr/>
            <p:nvPr/>
          </p:nvCxnSpPr>
          <p:spPr>
            <a:xfrm flipH="1">
              <a:off x="2924944" y="3203848"/>
              <a:ext cx="792088"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TextBox 13"/>
          <p:cNvSpPr txBox="1"/>
          <p:nvPr/>
        </p:nvSpPr>
        <p:spPr>
          <a:xfrm>
            <a:off x="522532" y="1079338"/>
            <a:ext cx="274434" cy="276999"/>
          </a:xfrm>
          <a:prstGeom prst="rect">
            <a:avLst/>
          </a:prstGeom>
          <a:noFill/>
        </p:spPr>
        <p:txBody>
          <a:bodyPr wrap="none" rtlCol="0">
            <a:spAutoFit/>
          </a:bodyPr>
          <a:lstStyle/>
          <a:p>
            <a:r>
              <a:rPr lang="en-AU" sz="1200" dirty="0" smtClean="0"/>
              <a:t>A</a:t>
            </a:r>
            <a:endParaRPr lang="en-AU" sz="1200" dirty="0"/>
          </a:p>
        </p:txBody>
      </p:sp>
      <p:sp>
        <p:nvSpPr>
          <p:cNvPr id="16" name="TextBox 15"/>
          <p:cNvSpPr txBox="1"/>
          <p:nvPr/>
        </p:nvSpPr>
        <p:spPr>
          <a:xfrm>
            <a:off x="860647" y="3669474"/>
            <a:ext cx="274434" cy="276999"/>
          </a:xfrm>
          <a:prstGeom prst="rect">
            <a:avLst/>
          </a:prstGeom>
          <a:noFill/>
        </p:spPr>
        <p:txBody>
          <a:bodyPr wrap="none" rtlCol="0">
            <a:spAutoFit/>
          </a:bodyPr>
          <a:lstStyle/>
          <a:p>
            <a:r>
              <a:rPr lang="en-AU" sz="1200" dirty="0" smtClean="0"/>
              <a:t>C</a:t>
            </a:r>
            <a:endParaRPr lang="en-AU" sz="1200" dirty="0"/>
          </a:p>
        </p:txBody>
      </p:sp>
      <p:grpSp>
        <p:nvGrpSpPr>
          <p:cNvPr id="3" name="Group 2"/>
          <p:cNvGrpSpPr/>
          <p:nvPr/>
        </p:nvGrpSpPr>
        <p:grpSpPr>
          <a:xfrm>
            <a:off x="1024015" y="3659263"/>
            <a:ext cx="3513826" cy="4558778"/>
            <a:chOff x="1024015" y="3659263"/>
            <a:chExt cx="3513826" cy="4558778"/>
          </a:xfrm>
        </p:grpSpPr>
        <p:pic>
          <p:nvPicPr>
            <p:cNvPr id="17" name="Picture 16"/>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1024015" y="3659263"/>
              <a:ext cx="3513826" cy="4558778"/>
            </a:xfrm>
            <a:prstGeom prst="rect">
              <a:avLst/>
            </a:prstGeom>
            <a:noFill/>
            <a:ln>
              <a:noFill/>
            </a:ln>
          </p:spPr>
        </p:pic>
        <p:pic>
          <p:nvPicPr>
            <p:cNvPr id="1026" name="Picture 2"/>
            <p:cNvPicPr>
              <a:picLocks noChangeAspect="1" noChangeArrowheads="1"/>
            </p:cNvPicPr>
            <p:nvPr/>
          </p:nvPicPr>
          <p:blipFill>
            <a:blip r:embed="rId7" cstate="print">
              <a:extLst>
                <a:ext uri="{28A0092B-C50C-407E-A947-70E740481C1C}">
                  <a14:useLocalDpi xmlns:a14="http://schemas.microsoft.com/office/drawing/2010/main" xmlns="" val="0"/>
                </a:ext>
              </a:extLst>
            </a:blip>
            <a:srcRect/>
            <a:stretch>
              <a:fillRect/>
            </a:stretch>
          </p:blipFill>
          <p:spPr bwMode="auto">
            <a:xfrm>
              <a:off x="3203683" y="5681304"/>
              <a:ext cx="557336" cy="1697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grpSp>
    </p:spTree>
    <p:extLst>
      <p:ext uri="{BB962C8B-B14F-4D97-AF65-F5344CB8AC3E}">
        <p14:creationId xmlns:p14="http://schemas.microsoft.com/office/powerpoint/2010/main" xmlns="" val="37143250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p:cNvGrpSpPr/>
          <p:nvPr/>
        </p:nvGrpSpPr>
        <p:grpSpPr>
          <a:xfrm>
            <a:off x="548680" y="1184558"/>
            <a:ext cx="2579550" cy="1875274"/>
            <a:chOff x="701708" y="1184558"/>
            <a:chExt cx="2422923" cy="1746066"/>
          </a:xfrm>
        </p:grpSpPr>
        <p:pic>
          <p:nvPicPr>
            <p:cNvPr id="8" name="Picture 6" descr="E:\Biofilms\BIOFILMs PAPER_XXX\Tom\Diatoms\#59\r0050.jpg"/>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b="6612"/>
            <a:stretch/>
          </p:blipFill>
          <p:spPr bwMode="auto">
            <a:xfrm>
              <a:off x="701708" y="1184558"/>
              <a:ext cx="2422923" cy="1746066"/>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cxnSp>
          <p:nvCxnSpPr>
            <p:cNvPr id="34" name="Conexão recta 40"/>
            <p:cNvCxnSpPr/>
            <p:nvPr/>
          </p:nvCxnSpPr>
          <p:spPr>
            <a:xfrm flipH="1" flipV="1">
              <a:off x="2595509" y="2834280"/>
              <a:ext cx="346898" cy="1453"/>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6" name="Picture 3" descr="E:\Biofilms\BIOFILMs PAPER_XXX\Tom\Diatoms\diatoms BF52 #0057.1.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b="6730"/>
          <a:stretch>
            <a:fillRect/>
          </a:stretch>
        </p:blipFill>
        <p:spPr bwMode="auto">
          <a:xfrm>
            <a:off x="3212976" y="1184558"/>
            <a:ext cx="2592288" cy="1875274"/>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12" name="Picture 2" descr="F:\diatoms seawater\diatom 4\diatom0036.jpg"/>
          <p:cNvPicPr>
            <a:picLocks noChangeAspect="1" noChangeArrowheads="1"/>
          </p:cNvPicPr>
          <p:nvPr/>
        </p:nvPicPr>
        <p:blipFill rotWithShape="1">
          <a:blip r:embed="rId4" cstate="print">
            <a:extLst>
              <a:ext uri="{BEBA8EAE-BF5A-486C-A8C5-ECC9F3942E4B}">
                <a14:imgProps xmlns:a14="http://schemas.microsoft.com/office/drawing/2010/main" xmlns="">
                  <a14:imgLayer r:embed="rId5">
                    <a14:imgEffect>
                      <a14:brightnessContrast bright="9000"/>
                    </a14:imgEffect>
                  </a14:imgLayer>
                </a14:imgProps>
              </a:ext>
              <a:ext uri="{28A0092B-C50C-407E-A947-70E740481C1C}">
                <a14:useLocalDpi xmlns:a14="http://schemas.microsoft.com/office/drawing/2010/main" xmlns="" val="0"/>
              </a:ext>
            </a:extLst>
          </a:blip>
          <a:srcRect l="24372" t="39473" r="43258" b="18797"/>
          <a:stretch/>
        </p:blipFill>
        <p:spPr bwMode="auto">
          <a:xfrm rot="5400000">
            <a:off x="569848" y="3140806"/>
            <a:ext cx="1137910" cy="117225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13" name="Picture 3" descr="F:\diatoms seawater\diatom 4\diatom0037.jpg"/>
          <p:cNvPicPr>
            <a:picLocks noChangeAspect="1" noChangeArrowheads="1"/>
          </p:cNvPicPr>
          <p:nvPr/>
        </p:nvPicPr>
        <p:blipFill rotWithShape="1">
          <a:blip r:embed="rId6" cstate="print">
            <a:extLst>
              <a:ext uri="{BEBA8EAE-BF5A-486C-A8C5-ECC9F3942E4B}">
                <a14:imgProps xmlns:a14="http://schemas.microsoft.com/office/drawing/2010/main" xmlns="">
                  <a14:imgLayer r:embed="rId7">
                    <a14:imgEffect>
                      <a14:sharpenSoften amount="100000"/>
                    </a14:imgEffect>
                    <a14:imgEffect>
                      <a14:brightnessContrast bright="41000"/>
                    </a14:imgEffect>
                  </a14:imgLayer>
                </a14:imgProps>
              </a:ext>
              <a:ext uri="{28A0092B-C50C-407E-A947-70E740481C1C}">
                <a14:useLocalDpi xmlns:a14="http://schemas.microsoft.com/office/drawing/2010/main" xmlns="" val="0"/>
              </a:ext>
            </a:extLst>
          </a:blip>
          <a:srcRect l="21070" t="34269" r="46560" b="24002"/>
          <a:stretch/>
        </p:blipFill>
        <p:spPr bwMode="auto">
          <a:xfrm rot="5400000">
            <a:off x="1911864" y="3086584"/>
            <a:ext cx="1137912" cy="1284730"/>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18" name="Picture 4" descr="F:\diatoms seawater\diatom 5\diatom0056.jpg"/>
          <p:cNvPicPr>
            <a:picLocks noChangeAspect="1" noChangeArrowheads="1"/>
          </p:cNvPicPr>
          <p:nvPr/>
        </p:nvPicPr>
        <p:blipFill rotWithShape="1">
          <a:blip r:embed="rId8" cstate="print">
            <a:extLst>
              <a:ext uri="{28A0092B-C50C-407E-A947-70E740481C1C}">
                <a14:useLocalDpi xmlns:a14="http://schemas.microsoft.com/office/drawing/2010/main" xmlns="" val="0"/>
              </a:ext>
            </a:extLst>
          </a:blip>
          <a:srcRect l="21164" t="38451" r="40012" b="20308"/>
          <a:stretch/>
        </p:blipFill>
        <p:spPr bwMode="auto">
          <a:xfrm>
            <a:off x="3212976" y="3158794"/>
            <a:ext cx="1278142" cy="1137913"/>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19" name="Picture 5" descr="F:\diatoms seawater\diatom 5\diatom0055.jpg"/>
          <p:cNvPicPr>
            <a:picLocks noChangeAspect="1" noChangeArrowheads="1"/>
          </p:cNvPicPr>
          <p:nvPr/>
        </p:nvPicPr>
        <p:blipFill rotWithShape="1">
          <a:blip r:embed="rId9" cstate="print">
            <a:extLst>
              <a:ext uri="{BEBA8EAE-BF5A-486C-A8C5-ECC9F3942E4B}">
                <a14:imgProps xmlns:a14="http://schemas.microsoft.com/office/drawing/2010/main" xmlns="">
                  <a14:imgLayer r:embed="rId10">
                    <a14:imgEffect>
                      <a14:sharpenSoften amount="54000"/>
                    </a14:imgEffect>
                    <a14:imgEffect>
                      <a14:brightnessContrast bright="34000"/>
                    </a14:imgEffect>
                  </a14:imgLayer>
                </a14:imgProps>
              </a:ext>
              <a:ext uri="{28A0092B-C50C-407E-A947-70E740481C1C}">
                <a14:useLocalDpi xmlns:a14="http://schemas.microsoft.com/office/drawing/2010/main" xmlns="" val="0"/>
              </a:ext>
            </a:extLst>
          </a:blip>
          <a:srcRect l="21666" t="37487" r="35859" b="16266"/>
          <a:stretch/>
        </p:blipFill>
        <p:spPr bwMode="auto">
          <a:xfrm>
            <a:off x="4572146" y="3157973"/>
            <a:ext cx="1269268" cy="1137914"/>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sp>
        <p:nvSpPr>
          <p:cNvPr id="3" name="Rectangle 2"/>
          <p:cNvSpPr/>
          <p:nvPr/>
        </p:nvSpPr>
        <p:spPr>
          <a:xfrm>
            <a:off x="548680" y="323528"/>
            <a:ext cx="5904656" cy="461665"/>
          </a:xfrm>
          <a:prstGeom prst="rect">
            <a:avLst/>
          </a:prstGeom>
        </p:spPr>
        <p:txBody>
          <a:bodyPr wrap="square">
            <a:spAutoFit/>
          </a:bodyPr>
          <a:lstStyle/>
          <a:p>
            <a:r>
              <a:rPr lang="en-AU" sz="1200" b="1" dirty="0" smtClean="0">
                <a:latin typeface="Arial" panose="020B0604020202020204" pitchFamily="34" charset="0"/>
                <a:cs typeface="Arial" panose="020B0604020202020204" pitchFamily="34" charset="0"/>
              </a:rPr>
              <a:t>BAPS-52-5</a:t>
            </a:r>
            <a:r>
              <a:rPr lang="en-AU" sz="1200" dirty="0" smtClean="0">
                <a:latin typeface="Arial" panose="020B0604020202020204" pitchFamily="34" charset="0"/>
                <a:cs typeface="Arial" panose="020B0604020202020204" pitchFamily="34" charset="0"/>
              </a:rPr>
              <a:t>, </a:t>
            </a:r>
            <a:r>
              <a:rPr lang="en-AU" sz="1200" b="1" dirty="0">
                <a:latin typeface="Arial" panose="020B0604020202020204" pitchFamily="34" charset="0"/>
                <a:cs typeface="Arial" panose="020B0604020202020204" pitchFamily="34" charset="0"/>
              </a:rPr>
              <a:t>Accession numbers: </a:t>
            </a:r>
            <a:r>
              <a:rPr lang="en-AU" sz="1200" b="1" dirty="0" smtClean="0">
                <a:latin typeface="Arial" panose="020B0604020202020204" pitchFamily="34" charset="0"/>
                <a:cs typeface="Arial" panose="020B0604020202020204" pitchFamily="34" charset="0"/>
              </a:rPr>
              <a:t>KX863349</a:t>
            </a:r>
            <a:r>
              <a:rPr lang="en-AU" sz="1200"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phenotypically and phylogenetically </a:t>
            </a:r>
            <a:r>
              <a:rPr lang="en-AU" sz="1200" dirty="0" smtClean="0">
                <a:latin typeface="Arial" panose="020B0604020202020204" pitchFamily="34" charset="0"/>
                <a:cs typeface="Arial" panose="020B0604020202020204" pitchFamily="34" charset="0"/>
              </a:rPr>
              <a:t>was identified </a:t>
            </a:r>
            <a:r>
              <a:rPr lang="en-AU" sz="1200" dirty="0">
                <a:latin typeface="Arial" panose="020B0604020202020204" pitchFamily="34" charset="0"/>
                <a:cs typeface="Arial" panose="020B0604020202020204" pitchFamily="34" charset="0"/>
              </a:rPr>
              <a:t>as </a:t>
            </a:r>
            <a:r>
              <a:rPr lang="en-AU" sz="1200" i="1" dirty="0" err="1" smtClean="0">
                <a:latin typeface="Arial" panose="020B0604020202020204" pitchFamily="34" charset="0"/>
                <a:cs typeface="Arial" panose="020B0604020202020204" pitchFamily="34" charset="0"/>
              </a:rPr>
              <a:t>Fistulifera</a:t>
            </a:r>
            <a:r>
              <a:rPr lang="en-AU" sz="1200" i="1" dirty="0" smtClean="0">
                <a:latin typeface="Arial" panose="020B0604020202020204" pitchFamily="34" charset="0"/>
                <a:cs typeface="Arial" panose="020B0604020202020204" pitchFamily="34" charset="0"/>
              </a:rPr>
              <a:t> </a:t>
            </a:r>
            <a:r>
              <a:rPr lang="en-AU" sz="1200" dirty="0">
                <a:latin typeface="Arial" panose="020B0604020202020204" pitchFamily="34" charset="0"/>
                <a:cs typeface="Arial" panose="020B0604020202020204" pitchFamily="34" charset="0"/>
              </a:rPr>
              <a:t>sp. </a:t>
            </a:r>
            <a:r>
              <a:rPr lang="en-AU" sz="1200" dirty="0" smtClean="0">
                <a:latin typeface="Arial" panose="020B0604020202020204" pitchFamily="34" charset="0"/>
                <a:cs typeface="Arial" panose="020B0604020202020204" pitchFamily="34" charset="0"/>
              </a:rPr>
              <a:t>diatom</a:t>
            </a:r>
            <a:endParaRPr lang="en-AU" sz="1200" dirty="0">
              <a:latin typeface="Arial" panose="020B0604020202020204" pitchFamily="34" charset="0"/>
              <a:cs typeface="Arial" panose="020B0604020202020204" pitchFamily="34" charset="0"/>
            </a:endParaRPr>
          </a:p>
        </p:txBody>
      </p:sp>
      <p:sp>
        <p:nvSpPr>
          <p:cNvPr id="22" name="TextBox 21"/>
          <p:cNvSpPr txBox="1"/>
          <p:nvPr/>
        </p:nvSpPr>
        <p:spPr>
          <a:xfrm>
            <a:off x="476672" y="1184558"/>
            <a:ext cx="274434" cy="276999"/>
          </a:xfrm>
          <a:prstGeom prst="rect">
            <a:avLst/>
          </a:prstGeom>
          <a:noFill/>
        </p:spPr>
        <p:txBody>
          <a:bodyPr wrap="none" rtlCol="0">
            <a:spAutoFit/>
          </a:bodyPr>
          <a:lstStyle/>
          <a:p>
            <a:r>
              <a:rPr lang="en-AU" sz="1200" dirty="0" smtClean="0"/>
              <a:t>A</a:t>
            </a:r>
            <a:endParaRPr lang="en-AU" sz="1200" dirty="0"/>
          </a:p>
        </p:txBody>
      </p:sp>
      <p:sp>
        <p:nvSpPr>
          <p:cNvPr id="23" name="TextBox 22"/>
          <p:cNvSpPr txBox="1"/>
          <p:nvPr/>
        </p:nvSpPr>
        <p:spPr>
          <a:xfrm>
            <a:off x="3298582" y="1184558"/>
            <a:ext cx="274434" cy="276999"/>
          </a:xfrm>
          <a:prstGeom prst="rect">
            <a:avLst/>
          </a:prstGeom>
          <a:noFill/>
        </p:spPr>
        <p:txBody>
          <a:bodyPr wrap="none" rtlCol="0">
            <a:spAutoFit/>
          </a:bodyPr>
          <a:lstStyle/>
          <a:p>
            <a:r>
              <a:rPr lang="en-AU" sz="1200" dirty="0" smtClean="0"/>
              <a:t>B</a:t>
            </a:r>
            <a:endParaRPr lang="en-AU" sz="1200" dirty="0"/>
          </a:p>
        </p:txBody>
      </p:sp>
      <p:sp>
        <p:nvSpPr>
          <p:cNvPr id="24" name="TextBox 23"/>
          <p:cNvSpPr txBox="1"/>
          <p:nvPr/>
        </p:nvSpPr>
        <p:spPr>
          <a:xfrm>
            <a:off x="541349" y="3111394"/>
            <a:ext cx="274434" cy="276999"/>
          </a:xfrm>
          <a:prstGeom prst="rect">
            <a:avLst/>
          </a:prstGeom>
          <a:noFill/>
        </p:spPr>
        <p:txBody>
          <a:bodyPr wrap="none" rtlCol="0">
            <a:spAutoFit/>
          </a:bodyPr>
          <a:lstStyle/>
          <a:p>
            <a:r>
              <a:rPr lang="en-AU" sz="1200" dirty="0" smtClean="0"/>
              <a:t>C</a:t>
            </a:r>
            <a:endParaRPr lang="en-AU" sz="1200" dirty="0"/>
          </a:p>
        </p:txBody>
      </p:sp>
      <p:sp>
        <p:nvSpPr>
          <p:cNvPr id="25" name="TextBox 24"/>
          <p:cNvSpPr txBox="1"/>
          <p:nvPr/>
        </p:nvSpPr>
        <p:spPr>
          <a:xfrm>
            <a:off x="1818750" y="3111394"/>
            <a:ext cx="279244" cy="276999"/>
          </a:xfrm>
          <a:prstGeom prst="rect">
            <a:avLst/>
          </a:prstGeom>
          <a:noFill/>
        </p:spPr>
        <p:txBody>
          <a:bodyPr wrap="none" rtlCol="0">
            <a:spAutoFit/>
          </a:bodyPr>
          <a:lstStyle/>
          <a:p>
            <a:r>
              <a:rPr lang="en-AU" sz="1200" dirty="0" smtClean="0">
                <a:solidFill>
                  <a:schemeClr val="bg1"/>
                </a:solidFill>
              </a:rPr>
              <a:t>D</a:t>
            </a:r>
            <a:endParaRPr lang="en-AU" sz="1200" dirty="0">
              <a:solidFill>
                <a:schemeClr val="bg1"/>
              </a:solidFill>
            </a:endParaRPr>
          </a:p>
        </p:txBody>
      </p:sp>
      <p:sp>
        <p:nvSpPr>
          <p:cNvPr id="26" name="TextBox 25"/>
          <p:cNvSpPr txBox="1"/>
          <p:nvPr/>
        </p:nvSpPr>
        <p:spPr>
          <a:xfrm>
            <a:off x="3187575" y="3111394"/>
            <a:ext cx="260008" cy="276999"/>
          </a:xfrm>
          <a:prstGeom prst="rect">
            <a:avLst/>
          </a:prstGeom>
          <a:noFill/>
        </p:spPr>
        <p:txBody>
          <a:bodyPr wrap="none" rtlCol="0">
            <a:spAutoFit/>
          </a:bodyPr>
          <a:lstStyle/>
          <a:p>
            <a:r>
              <a:rPr lang="en-AU" sz="1200" dirty="0" smtClean="0"/>
              <a:t>E</a:t>
            </a:r>
            <a:endParaRPr lang="en-AU" sz="1200" dirty="0"/>
          </a:p>
        </p:txBody>
      </p:sp>
      <p:sp>
        <p:nvSpPr>
          <p:cNvPr id="27" name="TextBox 26"/>
          <p:cNvSpPr txBox="1"/>
          <p:nvPr/>
        </p:nvSpPr>
        <p:spPr>
          <a:xfrm>
            <a:off x="4559049" y="3111394"/>
            <a:ext cx="255198" cy="276999"/>
          </a:xfrm>
          <a:prstGeom prst="rect">
            <a:avLst/>
          </a:prstGeom>
          <a:noFill/>
        </p:spPr>
        <p:txBody>
          <a:bodyPr wrap="none" rtlCol="0">
            <a:spAutoFit/>
          </a:bodyPr>
          <a:lstStyle/>
          <a:p>
            <a:r>
              <a:rPr lang="en-AU" sz="1200" dirty="0" smtClean="0">
                <a:solidFill>
                  <a:schemeClr val="bg1"/>
                </a:solidFill>
              </a:rPr>
              <a:t>F</a:t>
            </a:r>
            <a:endParaRPr lang="en-AU" sz="1200" dirty="0">
              <a:solidFill>
                <a:schemeClr val="bg1"/>
              </a:solidFill>
            </a:endParaRPr>
          </a:p>
        </p:txBody>
      </p:sp>
      <p:sp>
        <p:nvSpPr>
          <p:cNvPr id="21" name="TextBox 20"/>
          <p:cNvSpPr txBox="1"/>
          <p:nvPr/>
        </p:nvSpPr>
        <p:spPr>
          <a:xfrm>
            <a:off x="577519" y="4727049"/>
            <a:ext cx="282450" cy="276999"/>
          </a:xfrm>
          <a:prstGeom prst="rect">
            <a:avLst/>
          </a:prstGeom>
          <a:noFill/>
        </p:spPr>
        <p:txBody>
          <a:bodyPr wrap="none" rtlCol="0">
            <a:spAutoFit/>
          </a:bodyPr>
          <a:lstStyle/>
          <a:p>
            <a:r>
              <a:rPr lang="en-AU" sz="1200" dirty="0" smtClean="0"/>
              <a:t>G</a:t>
            </a:r>
            <a:endParaRPr lang="en-AU" sz="1200" dirty="0"/>
          </a:p>
        </p:txBody>
      </p:sp>
      <p:sp>
        <p:nvSpPr>
          <p:cNvPr id="20" name="TextBox 19"/>
          <p:cNvSpPr txBox="1"/>
          <p:nvPr/>
        </p:nvSpPr>
        <p:spPr>
          <a:xfrm>
            <a:off x="2389593" y="8595156"/>
            <a:ext cx="2905604" cy="369332"/>
          </a:xfrm>
          <a:prstGeom prst="rect">
            <a:avLst/>
          </a:prstGeom>
          <a:noFill/>
        </p:spPr>
        <p:txBody>
          <a:bodyPr wrap="none" rtlCol="0">
            <a:spAutoFit/>
          </a:bodyPr>
          <a:lstStyle/>
          <a:p>
            <a:r>
              <a:rPr lang="en-AU" b="1" dirty="0"/>
              <a:t>Additional file </a:t>
            </a:r>
            <a:r>
              <a:rPr lang="en-AU" b="1" dirty="0" smtClean="0"/>
              <a:t>4: Figure S4-E</a:t>
            </a:r>
            <a:endParaRPr lang="en-AU" b="1" dirty="0"/>
          </a:p>
        </p:txBody>
      </p:sp>
      <p:cxnSp>
        <p:nvCxnSpPr>
          <p:cNvPr id="41" name="Conexão recta 40"/>
          <p:cNvCxnSpPr/>
          <p:nvPr/>
        </p:nvCxnSpPr>
        <p:spPr>
          <a:xfrm flipH="1">
            <a:off x="5085184" y="2915816"/>
            <a:ext cx="603491"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exão recta 40"/>
          <p:cNvCxnSpPr/>
          <p:nvPr/>
        </p:nvCxnSpPr>
        <p:spPr>
          <a:xfrm flipH="1">
            <a:off x="3795683" y="4178048"/>
            <a:ext cx="63426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Conexão recta 40"/>
          <p:cNvCxnSpPr/>
          <p:nvPr/>
        </p:nvCxnSpPr>
        <p:spPr>
          <a:xfrm flipH="1">
            <a:off x="1196752" y="4178047"/>
            <a:ext cx="445362" cy="1"/>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Conexão recta 40"/>
          <p:cNvCxnSpPr/>
          <p:nvPr/>
        </p:nvCxnSpPr>
        <p:spPr>
          <a:xfrm flipH="1">
            <a:off x="2564904" y="4178047"/>
            <a:ext cx="445362" cy="1"/>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2" name="Conexão recta 40"/>
          <p:cNvCxnSpPr/>
          <p:nvPr/>
        </p:nvCxnSpPr>
        <p:spPr>
          <a:xfrm flipH="1">
            <a:off x="5186388" y="4178048"/>
            <a:ext cx="634260" cy="0"/>
          </a:xfrm>
          <a:prstGeom prst="line">
            <a:avLst/>
          </a:prstGeom>
          <a:ln w="25400">
            <a:solidFill>
              <a:schemeClr val="bg1"/>
            </a:solidFill>
          </a:ln>
        </p:spPr>
        <p:style>
          <a:lnRef idx="1">
            <a:schemeClr val="accent1"/>
          </a:lnRef>
          <a:fillRef idx="0">
            <a:schemeClr val="accent1"/>
          </a:fillRef>
          <a:effectRef idx="0">
            <a:schemeClr val="accent1"/>
          </a:effectRef>
          <a:fontRef idx="minor">
            <a:schemeClr val="tx1"/>
          </a:fontRef>
        </p:style>
      </p:cxnSp>
      <p:grpSp>
        <p:nvGrpSpPr>
          <p:cNvPr id="2" name="Group 1"/>
          <p:cNvGrpSpPr/>
          <p:nvPr/>
        </p:nvGrpSpPr>
        <p:grpSpPr>
          <a:xfrm>
            <a:off x="924126" y="4773487"/>
            <a:ext cx="4371071" cy="3740330"/>
            <a:chOff x="924126" y="4773487"/>
            <a:chExt cx="4371071" cy="3740330"/>
          </a:xfrm>
        </p:grpSpPr>
        <p:pic>
          <p:nvPicPr>
            <p:cNvPr id="33" name="Picture 32"/>
            <p:cNvPicPr>
              <a:picLocks noChangeAspect="1"/>
            </p:cNvPicPr>
            <p:nvPr/>
          </p:nvPicPr>
          <p:blipFill>
            <a:blip r:embed="rId11" cstate="print"/>
            <a:stretch>
              <a:fillRect/>
            </a:stretch>
          </p:blipFill>
          <p:spPr>
            <a:xfrm>
              <a:off x="924126" y="4773487"/>
              <a:ext cx="4371071" cy="3740330"/>
            </a:xfrm>
            <a:prstGeom prst="rect">
              <a:avLst/>
            </a:prstGeom>
          </p:spPr>
        </p:pic>
        <p:sp>
          <p:nvSpPr>
            <p:cNvPr id="28" name="Rectangle 1"/>
            <p:cNvSpPr>
              <a:spLocks noChangeArrowheads="1"/>
            </p:cNvSpPr>
            <p:nvPr/>
          </p:nvSpPr>
          <p:spPr bwMode="auto">
            <a:xfrm>
              <a:off x="3634310" y="6084168"/>
              <a:ext cx="680286" cy="200055"/>
            </a:xfrm>
            <a:prstGeom prst="rect">
              <a:avLst/>
            </a:prstGeom>
            <a:solidFill>
              <a:srgbClr val="FFFFFF"/>
            </a:soli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n-US" sz="700" b="1" i="0" u="none" strike="noStrike" cap="none" normalizeH="0" baseline="0" dirty="0" smtClean="0">
                  <a:ln>
                    <a:noFill/>
                  </a:ln>
                  <a:solidFill>
                    <a:srgbClr val="FF0000"/>
                  </a:solidFill>
                  <a:effectLst/>
                  <a:latin typeface="Arial" pitchFamily="34" charset="0"/>
                  <a:ea typeface="Calibri" pitchFamily="34" charset="0"/>
                  <a:cs typeface="Arial" pitchFamily="34" charset="0"/>
                </a:rPr>
                <a:t>BAPS-52-5</a:t>
              </a:r>
              <a:endParaRPr kumimoji="0" lang="en-US" sz="1000" b="0" i="0" u="none" strike="noStrike" cap="none" normalizeH="0" baseline="0" dirty="0" smtClean="0">
                <a:ln>
                  <a:noFill/>
                </a:ln>
                <a:solidFill>
                  <a:srgbClr val="FF0000"/>
                </a:solidFill>
                <a:effectLst/>
                <a:latin typeface="Arial" pitchFamily="34" charset="0"/>
                <a:cs typeface="Arial" pitchFamily="34" charset="0"/>
              </a:endParaRPr>
            </a:p>
          </p:txBody>
        </p:sp>
      </p:grpSp>
    </p:spTree>
    <p:extLst>
      <p:ext uri="{BB962C8B-B14F-4D97-AF65-F5344CB8AC3E}">
        <p14:creationId xmlns:p14="http://schemas.microsoft.com/office/powerpoint/2010/main" xmlns="" val="122533919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xmlns="" val="0"/>
              </a:ext>
            </a:extLst>
          </a:blip>
          <a:srcRect l="18324" t="4200" r="17902" b="8751"/>
          <a:stretch/>
        </p:blipFill>
        <p:spPr bwMode="auto">
          <a:xfrm>
            <a:off x="313575" y="1361313"/>
            <a:ext cx="1818270" cy="1388352"/>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xmlns="" val="0"/>
              </a:ext>
            </a:extLst>
          </a:blip>
          <a:srcRect l="31752" t="8479" r="14624" b="11522"/>
          <a:stretch/>
        </p:blipFill>
        <p:spPr bwMode="auto">
          <a:xfrm>
            <a:off x="4826170" y="1361313"/>
            <a:ext cx="1818270" cy="1388352"/>
          </a:xfrm>
          <a:prstGeom prst="rect">
            <a:avLst/>
          </a:prstGeom>
          <a:noFill/>
          <a:ln w="9525">
            <a:solidFill>
              <a:schemeClr val="tx1"/>
            </a:solidFill>
            <a:miter lim="800000"/>
            <a:headEnd/>
            <a:tailEnd/>
          </a:ln>
          <a:extLst>
            <a:ext uri="{909E8E84-426E-40DD-AFC4-6F175D3DCCD1}">
              <a14:hiddenFill xmlns:a14="http://schemas.microsoft.com/office/drawing/2010/main" xmlns="">
                <a:solidFill>
                  <a:schemeClr val="accent1"/>
                </a:solidFill>
              </a14:hiddenFill>
            </a:ext>
          </a:extLst>
        </p:spPr>
      </p:pic>
      <p:pic>
        <p:nvPicPr>
          <p:cNvPr id="1028" name="Picture 4" descr="C:\Users\Aidyn\Desktop\BIOFILMs PAPER\DATA\DATA 3\DATA\25 july 2016_Images\big algae\image0038.tif"/>
          <p:cNvPicPr>
            <a:picLocks noChangeAspect="1" noChangeArrowheads="1"/>
          </p:cNvPicPr>
          <p:nvPr/>
        </p:nvPicPr>
        <p:blipFill rotWithShape="1">
          <a:blip r:embed="rId4" cstate="print">
            <a:extLst>
              <a:ext uri="{BEBA8EAE-BF5A-486C-A8C5-ECC9F3942E4B}">
                <a14:imgProps xmlns:a14="http://schemas.microsoft.com/office/drawing/2010/main" xmlns="">
                  <a14:imgLayer r:embed="rId5">
                    <a14:imgEffect>
                      <a14:sharpenSoften amount="25000"/>
                    </a14:imgEffect>
                  </a14:imgLayer>
                </a14:imgProps>
              </a:ext>
              <a:ext uri="{28A0092B-C50C-407E-A947-70E740481C1C}">
                <a14:useLocalDpi xmlns:a14="http://schemas.microsoft.com/office/drawing/2010/main" xmlns="" val="0"/>
              </a:ext>
            </a:extLst>
          </a:blip>
          <a:srcRect l="33960" t="34792" r="45142" b="40852"/>
          <a:stretch/>
        </p:blipFill>
        <p:spPr bwMode="auto">
          <a:xfrm>
            <a:off x="2187325" y="1361313"/>
            <a:ext cx="1601106" cy="1388352"/>
          </a:xfrm>
          <a:prstGeom prst="rect">
            <a:avLst/>
          </a:prstGeom>
          <a:noFill/>
          <a:ln>
            <a:solidFill>
              <a:schemeClr val="tx1"/>
            </a:solidFill>
          </a:ln>
          <a:extLst>
            <a:ext uri="{909E8E84-426E-40DD-AFC4-6F175D3DCCD1}">
              <a14:hiddenFill xmlns:a14="http://schemas.microsoft.com/office/drawing/2010/main" xmlns="">
                <a:solidFill>
                  <a:srgbClr val="FFFFFF"/>
                </a:solidFill>
              </a14:hiddenFill>
            </a:ext>
          </a:extLst>
        </p:spPr>
      </p:pic>
      <p:pic>
        <p:nvPicPr>
          <p:cNvPr id="2050" name="Picture 2"/>
          <p:cNvPicPr>
            <a:picLocks noChangeAspect="1" noChangeArrowheads="1"/>
          </p:cNvPicPr>
          <p:nvPr/>
        </p:nvPicPr>
        <p:blipFill>
          <a:blip r:embed="rId6" cstate="print">
            <a:extLst>
              <a:ext uri="{28A0092B-C50C-407E-A947-70E740481C1C}">
                <a14:useLocalDpi xmlns:a14="http://schemas.microsoft.com/office/drawing/2010/main" xmlns="" val="0"/>
              </a:ext>
            </a:extLst>
          </a:blip>
          <a:srcRect/>
          <a:stretch>
            <a:fillRect/>
          </a:stretch>
        </p:blipFill>
        <p:spPr bwMode="auto">
          <a:xfrm>
            <a:off x="3818058" y="1361313"/>
            <a:ext cx="970291" cy="1388352"/>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9" name="TextBox 8"/>
          <p:cNvSpPr txBox="1"/>
          <p:nvPr/>
        </p:nvSpPr>
        <p:spPr>
          <a:xfrm>
            <a:off x="313575" y="1361313"/>
            <a:ext cx="274434" cy="276999"/>
          </a:xfrm>
          <a:prstGeom prst="rect">
            <a:avLst/>
          </a:prstGeom>
          <a:noFill/>
        </p:spPr>
        <p:txBody>
          <a:bodyPr wrap="none" rtlCol="0">
            <a:spAutoFit/>
          </a:bodyPr>
          <a:lstStyle/>
          <a:p>
            <a:r>
              <a:rPr lang="en-AU" sz="1200" dirty="0" smtClean="0"/>
              <a:t>A</a:t>
            </a:r>
            <a:endParaRPr lang="en-AU" sz="1200" dirty="0"/>
          </a:p>
        </p:txBody>
      </p:sp>
      <p:sp>
        <p:nvSpPr>
          <p:cNvPr id="10" name="TextBox 9"/>
          <p:cNvSpPr txBox="1"/>
          <p:nvPr/>
        </p:nvSpPr>
        <p:spPr>
          <a:xfrm>
            <a:off x="2161874" y="1361313"/>
            <a:ext cx="274434" cy="276999"/>
          </a:xfrm>
          <a:prstGeom prst="rect">
            <a:avLst/>
          </a:prstGeom>
          <a:noFill/>
        </p:spPr>
        <p:txBody>
          <a:bodyPr wrap="none" rtlCol="0">
            <a:spAutoFit/>
          </a:bodyPr>
          <a:lstStyle/>
          <a:p>
            <a:r>
              <a:rPr lang="en-AU" sz="1200" dirty="0" smtClean="0"/>
              <a:t>B</a:t>
            </a:r>
            <a:endParaRPr lang="en-AU" sz="1200" dirty="0"/>
          </a:p>
        </p:txBody>
      </p:sp>
      <p:sp>
        <p:nvSpPr>
          <p:cNvPr id="11" name="TextBox 10"/>
          <p:cNvSpPr txBox="1"/>
          <p:nvPr/>
        </p:nvSpPr>
        <p:spPr>
          <a:xfrm>
            <a:off x="3824616" y="1376115"/>
            <a:ext cx="274434" cy="276999"/>
          </a:xfrm>
          <a:prstGeom prst="rect">
            <a:avLst/>
          </a:prstGeom>
          <a:noFill/>
        </p:spPr>
        <p:txBody>
          <a:bodyPr wrap="none" rtlCol="0">
            <a:spAutoFit/>
          </a:bodyPr>
          <a:lstStyle/>
          <a:p>
            <a:r>
              <a:rPr lang="en-AU" sz="1200" dirty="0" smtClean="0"/>
              <a:t>C</a:t>
            </a:r>
            <a:endParaRPr lang="en-AU" sz="1200" dirty="0"/>
          </a:p>
        </p:txBody>
      </p:sp>
      <p:sp>
        <p:nvSpPr>
          <p:cNvPr id="12" name="TextBox 11"/>
          <p:cNvSpPr txBox="1"/>
          <p:nvPr/>
        </p:nvSpPr>
        <p:spPr>
          <a:xfrm>
            <a:off x="4826170" y="1376115"/>
            <a:ext cx="279244" cy="276999"/>
          </a:xfrm>
          <a:prstGeom prst="rect">
            <a:avLst/>
          </a:prstGeom>
          <a:noFill/>
        </p:spPr>
        <p:txBody>
          <a:bodyPr wrap="none" rtlCol="0">
            <a:spAutoFit/>
          </a:bodyPr>
          <a:lstStyle/>
          <a:p>
            <a:r>
              <a:rPr lang="en-AU" sz="1200" dirty="0" smtClean="0"/>
              <a:t>D</a:t>
            </a:r>
            <a:endParaRPr lang="en-AU" sz="1200" dirty="0"/>
          </a:p>
        </p:txBody>
      </p:sp>
      <p:sp>
        <p:nvSpPr>
          <p:cNvPr id="2" name="Rectangle 1"/>
          <p:cNvSpPr/>
          <p:nvPr/>
        </p:nvSpPr>
        <p:spPr>
          <a:xfrm>
            <a:off x="283092" y="412818"/>
            <a:ext cx="6314260" cy="830997"/>
          </a:xfrm>
          <a:prstGeom prst="rect">
            <a:avLst/>
          </a:prstGeom>
        </p:spPr>
        <p:txBody>
          <a:bodyPr wrap="square">
            <a:spAutoFit/>
          </a:bodyPr>
          <a:lstStyle/>
          <a:p>
            <a:pPr algn="just"/>
            <a:r>
              <a:rPr lang="en-AU" sz="1200" b="1" dirty="0" smtClean="0">
                <a:latin typeface="Arial" pitchFamily="34" charset="0"/>
                <a:cs typeface="Arial" pitchFamily="34" charset="0"/>
              </a:rPr>
              <a:t>BAPS-21-1. </a:t>
            </a:r>
            <a:r>
              <a:rPr lang="en-AU" sz="1200" b="1" dirty="0">
                <a:latin typeface="Arial" pitchFamily="34" charset="0"/>
                <a:cs typeface="Arial" pitchFamily="34" charset="0"/>
              </a:rPr>
              <a:t>Accession numbers: </a:t>
            </a:r>
            <a:r>
              <a:rPr lang="en-AU" sz="1200" b="1" dirty="0" smtClean="0">
                <a:latin typeface="Arial" pitchFamily="34" charset="0"/>
                <a:cs typeface="Arial" pitchFamily="34" charset="0"/>
              </a:rPr>
              <a:t>KX863351, </a:t>
            </a:r>
            <a:r>
              <a:rPr lang="en-AU" sz="1200" dirty="0" smtClean="0">
                <a:latin typeface="Arial" pitchFamily="34" charset="0"/>
                <a:cs typeface="Arial" pitchFamily="34" charset="0"/>
              </a:rPr>
              <a:t>isolated from Biofilm #21 showed </a:t>
            </a:r>
            <a:r>
              <a:rPr lang="en-AU" sz="1200" dirty="0">
                <a:latin typeface="Arial" pitchFamily="34" charset="0"/>
                <a:cs typeface="Arial" pitchFamily="34" charset="0"/>
              </a:rPr>
              <a:t>97% identity and was clustered with </a:t>
            </a:r>
            <a:r>
              <a:rPr lang="en-AU" sz="1200" i="1" dirty="0" err="1">
                <a:latin typeface="Arial" pitchFamily="34" charset="0"/>
                <a:cs typeface="Arial" pitchFamily="34" charset="0"/>
              </a:rPr>
              <a:t>Desmochloris</a:t>
            </a:r>
            <a:r>
              <a:rPr lang="en-AU" sz="1200" dirty="0">
                <a:latin typeface="Arial" pitchFamily="34" charset="0"/>
                <a:cs typeface="Arial" pitchFamily="34" charset="0"/>
              </a:rPr>
              <a:t> species. This isolate is a spherical dark green algae with cells surrounded by a thin visible membrane, cell has a maximum diameter of 8.5 µm when mature. When reaching maturation cell releases 10-15 daughter cells.</a:t>
            </a:r>
          </a:p>
        </p:txBody>
      </p:sp>
      <p:sp>
        <p:nvSpPr>
          <p:cNvPr id="16" name="TextBox 15"/>
          <p:cNvSpPr txBox="1"/>
          <p:nvPr/>
        </p:nvSpPr>
        <p:spPr>
          <a:xfrm>
            <a:off x="2389593" y="8595156"/>
            <a:ext cx="2865528" cy="369332"/>
          </a:xfrm>
          <a:prstGeom prst="rect">
            <a:avLst/>
          </a:prstGeom>
          <a:noFill/>
        </p:spPr>
        <p:txBody>
          <a:bodyPr wrap="none" rtlCol="0">
            <a:spAutoFit/>
          </a:bodyPr>
          <a:lstStyle/>
          <a:p>
            <a:r>
              <a:rPr lang="en-AU" b="1" dirty="0"/>
              <a:t>Additional file </a:t>
            </a:r>
            <a:r>
              <a:rPr lang="en-AU" b="1" dirty="0" smtClean="0"/>
              <a:t>4: Figure S4-F</a:t>
            </a:r>
            <a:endParaRPr lang="en-AU" b="1" dirty="0"/>
          </a:p>
        </p:txBody>
      </p:sp>
      <p:cxnSp>
        <p:nvCxnSpPr>
          <p:cNvPr id="17" name="Conexão recta 14"/>
          <p:cNvCxnSpPr/>
          <p:nvPr/>
        </p:nvCxnSpPr>
        <p:spPr>
          <a:xfrm>
            <a:off x="5330226" y="2656877"/>
            <a:ext cx="1224136" cy="5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Conexão recta 14"/>
          <p:cNvCxnSpPr/>
          <p:nvPr/>
        </p:nvCxnSpPr>
        <p:spPr>
          <a:xfrm>
            <a:off x="2346603" y="2656877"/>
            <a:ext cx="1399447" cy="5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Conexão recta 14"/>
          <p:cNvCxnSpPr/>
          <p:nvPr/>
        </p:nvCxnSpPr>
        <p:spPr>
          <a:xfrm>
            <a:off x="1801834" y="2585449"/>
            <a:ext cx="22659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Conexão recta 14"/>
          <p:cNvCxnSpPr/>
          <p:nvPr/>
        </p:nvCxnSpPr>
        <p:spPr>
          <a:xfrm>
            <a:off x="4099050" y="2656877"/>
            <a:ext cx="583104" cy="5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 name="Rectangle 4"/>
          <p:cNvSpPr/>
          <p:nvPr/>
        </p:nvSpPr>
        <p:spPr>
          <a:xfrm>
            <a:off x="5330226" y="1391503"/>
            <a:ext cx="479618" cy="246221"/>
          </a:xfrm>
          <a:prstGeom prst="rect">
            <a:avLst/>
          </a:prstGeom>
        </p:spPr>
        <p:txBody>
          <a:bodyPr wrap="none">
            <a:spAutoFit/>
          </a:bodyPr>
          <a:lstStyle/>
          <a:p>
            <a:r>
              <a:rPr lang="en-AU" sz="1000" dirty="0" smtClean="0"/>
              <a:t>8.450</a:t>
            </a:r>
            <a:endParaRPr lang="en-AU" sz="1000" dirty="0"/>
          </a:p>
        </p:txBody>
      </p:sp>
      <p:sp>
        <p:nvSpPr>
          <p:cNvPr id="6" name="Rectangle 5"/>
          <p:cNvSpPr/>
          <p:nvPr/>
        </p:nvSpPr>
        <p:spPr>
          <a:xfrm>
            <a:off x="5841090" y="2204203"/>
            <a:ext cx="479618" cy="246221"/>
          </a:xfrm>
          <a:prstGeom prst="rect">
            <a:avLst/>
          </a:prstGeom>
        </p:spPr>
        <p:txBody>
          <a:bodyPr wrap="none">
            <a:spAutoFit/>
          </a:bodyPr>
          <a:lstStyle/>
          <a:p>
            <a:r>
              <a:rPr lang="en-AU" sz="1000" dirty="0" smtClean="0"/>
              <a:t>7.555</a:t>
            </a:r>
            <a:endParaRPr lang="en-AU" sz="1000" dirty="0"/>
          </a:p>
        </p:txBody>
      </p:sp>
      <p:pic>
        <p:nvPicPr>
          <p:cNvPr id="22" name="Picture 21"/>
          <p:cNvPicPr>
            <a:picLocks noChangeAspect="1"/>
          </p:cNvPicPr>
          <p:nvPr/>
        </p:nvPicPr>
        <p:blipFill>
          <a:blip r:embed="rId7" cstate="print"/>
          <a:stretch>
            <a:fillRect/>
          </a:stretch>
        </p:blipFill>
        <p:spPr>
          <a:xfrm>
            <a:off x="417370" y="2987824"/>
            <a:ext cx="5257912" cy="5347965"/>
          </a:xfrm>
          <a:prstGeom prst="rect">
            <a:avLst/>
          </a:prstGeom>
        </p:spPr>
      </p:pic>
      <p:pic>
        <p:nvPicPr>
          <p:cNvPr id="3" name="Picture 2"/>
          <p:cNvPicPr>
            <a:picLocks noChangeAspect="1" noChangeArrowheads="1"/>
          </p:cNvPicPr>
          <p:nvPr/>
        </p:nvPicPr>
        <p:blipFill>
          <a:blip r:embed="rId8" cstate="print">
            <a:extLst>
              <a:ext uri="{28A0092B-C50C-407E-A947-70E740481C1C}">
                <a14:useLocalDpi xmlns:a14="http://schemas.microsoft.com/office/drawing/2010/main" xmlns="" val="0"/>
              </a:ext>
            </a:extLst>
          </a:blip>
          <a:srcRect/>
          <a:stretch>
            <a:fillRect/>
          </a:stretch>
        </p:blipFill>
        <p:spPr bwMode="auto">
          <a:xfrm>
            <a:off x="2968422" y="6775064"/>
            <a:ext cx="557336" cy="16979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xmlns="" val="951061028"/>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NEXTUNIQUEID" val="10014"/>
  <p:tag name="MMPROD_UIDATA" val="&lt;database version=&quot;11.0&quot;&gt;&lt;object type=&quot;1&quot; unique_id=&quot;10001&quot;&gt;&lt;object type=&quot;8&quot; unique_id=&quot;13859&quot;&gt;&lt;/object&gt;&lt;object type=&quot;2&quot; unique_id=&quot;13860&quot;&gt;&lt;object type=&quot;3&quot; unique_id=&quot;21895&quot;&gt;&lt;property id=&quot;20148&quot; value=&quot;5&quot;/&gt;&lt;property id=&quot;20300&quot; value=&quot;Slide 12&quot;/&gt;&lt;property id=&quot;20307&quot; value=&quot;335&quot;/&gt;&lt;/object&gt;&lt;object type=&quot;3&quot; unique_id=&quot;23418&quot;&gt;&lt;property id=&quot;20148&quot; value=&quot;5&quot;/&gt;&lt;property id=&quot;20300&quot; value=&quot;Slide 17&quot;/&gt;&lt;property id=&quot;20307&quot; value=&quot;336&quot;/&gt;&lt;/object&gt;&lt;object type=&quot;3&quot; unique_id=&quot;23419&quot;&gt;&lt;property id=&quot;20148&quot; value=&quot;5&quot;/&gt;&lt;property id=&quot;20300&quot; value=&quot;Slide 18&quot;/&gt;&lt;property id=&quot;20307&quot; value=&quot;337&quot;/&gt;&lt;/object&gt;&lt;object type=&quot;3&quot; unique_id=&quot;24663&quot;&gt;&lt;property id=&quot;20148&quot; value=&quot;5&quot;/&gt;&lt;property id=&quot;20300&quot; value=&quot;Slide 1&quot;/&gt;&lt;property id=&quot;20307&quot; value=&quot;340&quot;/&gt;&lt;/object&gt;&lt;object type=&quot;3&quot; unique_id=&quot;24664&quot;&gt;&lt;property id=&quot;20148&quot; value=&quot;5&quot;/&gt;&lt;property id=&quot;20300&quot; value=&quot;Slide 2&quot;/&gt;&lt;property id=&quot;20307&quot; value=&quot;341&quot;/&gt;&lt;/object&gt;&lt;object type=&quot;3&quot; unique_id=&quot;24665&quot;&gt;&lt;property id=&quot;20148&quot; value=&quot;5&quot;/&gt;&lt;property id=&quot;20300&quot; value=&quot;Slide 3&quot;/&gt;&lt;property id=&quot;20307&quot; value=&quot;342&quot;/&gt;&lt;/object&gt;&lt;object type=&quot;3&quot; unique_id=&quot;24666&quot;&gt;&lt;property id=&quot;20148&quot; value=&quot;5&quot;/&gt;&lt;property id=&quot;20300&quot; value=&quot;Slide 4&quot;/&gt;&lt;property id=&quot;20307&quot; value=&quot;343&quot;/&gt;&lt;/object&gt;&lt;object type=&quot;3&quot; unique_id=&quot;24667&quot;&gt;&lt;property id=&quot;20148&quot; value=&quot;5&quot;/&gt;&lt;property id=&quot;20300&quot; value=&quot;Slide 5&quot;/&gt;&lt;property id=&quot;20307&quot; value=&quot;344&quot;/&gt;&lt;/object&gt;&lt;object type=&quot;3&quot; unique_id=&quot;24668&quot;&gt;&lt;property id=&quot;20148&quot; value=&quot;5&quot;/&gt;&lt;property id=&quot;20300&quot; value=&quot;Slide 6&quot;/&gt;&lt;property id=&quot;20307&quot; value=&quot;345&quot;/&gt;&lt;/object&gt;&lt;object type=&quot;3&quot; unique_id=&quot;24669&quot;&gt;&lt;property id=&quot;20148&quot; value=&quot;5&quot;/&gt;&lt;property id=&quot;20300&quot; value=&quot;Slide 8&quot;/&gt;&lt;property id=&quot;20307&quot; value=&quot;346&quot;/&gt;&lt;/object&gt;&lt;object type=&quot;3&quot; unique_id=&quot;24670&quot;&gt;&lt;property id=&quot;20148&quot; value=&quot;5&quot;/&gt;&lt;property id=&quot;20300&quot; value=&quot;Slide 7&quot;/&gt;&lt;property id=&quot;20307&quot; value=&quot;347&quot;/&gt;&lt;/object&gt;&lt;object type=&quot;3&quot; unique_id=&quot;24671&quot;&gt;&lt;property id=&quot;20148&quot; value=&quot;5&quot;/&gt;&lt;property id=&quot;20300&quot; value=&quot;Slide 9&quot;/&gt;&lt;property id=&quot;20307&quot; value=&quot;348&quot;/&gt;&lt;/object&gt;&lt;object type=&quot;3&quot; unique_id=&quot;24672&quot;&gt;&lt;property id=&quot;20148&quot; value=&quot;5&quot;/&gt;&lt;property id=&quot;20300&quot; value=&quot;Slide 10&quot;/&gt;&lt;property id=&quot;20307&quot; value=&quot;349&quot;/&gt;&lt;/object&gt;&lt;object type=&quot;3&quot; unique_id=&quot;24673&quot;&gt;&lt;property id=&quot;20148&quot; value=&quot;5&quot;/&gt;&lt;property id=&quot;20300&quot; value=&quot;Slide 14&quot;/&gt;&lt;property id=&quot;20307&quot; value=&quot;350&quot;/&gt;&lt;/object&gt;&lt;object type=&quot;3&quot; unique_id=&quot;24674&quot;&gt;&lt;property id=&quot;20148&quot; value=&quot;5&quot;/&gt;&lt;property id=&quot;20300&quot; value=&quot;Slide 15&quot;/&gt;&lt;property id=&quot;20307&quot; value=&quot;351&quot;/&gt;&lt;/object&gt;&lt;object type=&quot;3&quot; unique_id=&quot;24675&quot;&gt;&lt;property id=&quot;20148&quot; value=&quot;5&quot;/&gt;&lt;property id=&quot;20300&quot; value=&quot;Slide 16&quot;/&gt;&lt;property id=&quot;20307&quot; value=&quot;352&quot;/&gt;&lt;/object&gt;&lt;object type=&quot;3&quot; unique_id=&quot;24676&quot;&gt;&lt;property id=&quot;20148&quot; value=&quot;5&quot;/&gt;&lt;property id=&quot;20300&quot; value=&quot;Slide 11&quot;/&gt;&lt;property id=&quot;20307&quot; value=&quot;353&quot;/&gt;&lt;/object&gt;&lt;object type=&quot;3&quot; unique_id=&quot;24677&quot;&gt;&lt;property id=&quot;20148&quot; value=&quot;5&quot;/&gt;&lt;property id=&quot;20300&quot; value=&quot;Slide 13&quot;/&gt;&lt;property id=&quot;20307&quot; value=&quot;354&quot;/&gt;&lt;/object&gt;&lt;/object&gt;&lt;/object&gt;&lt;/database&gt;"/>
  <p:tag name="SECTOMILLISECCONVERTED"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13662</TotalTime>
  <Words>531</Words>
  <Application>Microsoft Office PowerPoint</Application>
  <PresentationFormat>On-screen Show (4:3)</PresentationFormat>
  <Paragraphs>53</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Slide 1</vt:lpstr>
      <vt:lpstr>Slide 2</vt:lpstr>
      <vt:lpstr>Slide 3</vt:lpstr>
      <vt:lpstr>Slide 4</vt:lpstr>
      <vt:lpstr>Slide 5</vt:lpstr>
      <vt:lpstr>Slide 6</vt:lpstr>
    </vt:vector>
  </TitlesOfParts>
  <Company>RMIT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Aidyn Mouradov</dc:creator>
  <cp:lastModifiedBy>0011692</cp:lastModifiedBy>
  <cp:revision>415</cp:revision>
  <dcterms:created xsi:type="dcterms:W3CDTF">2016-07-15T03:45:49Z</dcterms:created>
  <dcterms:modified xsi:type="dcterms:W3CDTF">2017-04-25T14:27:17Z</dcterms:modified>
</cp:coreProperties>
</file>