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  <p:sldId id="258" r:id="rId3"/>
    <p:sldId id="260" r:id="rId4"/>
    <p:sldId id="263" r:id="rId5"/>
    <p:sldId id="262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>
        <p:scale>
          <a:sx n="150" d="100"/>
          <a:sy n="150" d="100"/>
        </p:scale>
        <p:origin x="-232" y="64"/>
      </p:cViewPr>
      <p:guideLst>
        <p:guide orient="horz" pos="3886"/>
        <p:guide pos="40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48959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41318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1037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886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0615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4136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56981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4048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56503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028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3046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D6D8DC-3CA2-4343-975D-643C185A6711}" type="datetimeFigureOut">
              <a:rPr lang="en-US" smtClean="0"/>
              <a:pPr/>
              <a:t>3/29/16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4A4FE3-845C-F043-A55F-9703EB35906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0152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5.png"/><Relationship Id="rId7" Type="http://schemas.openxmlformats.org/officeDocument/2006/relationships/image" Target="../media/image6.png"/><Relationship Id="rId8" Type="http://schemas.openxmlformats.org/officeDocument/2006/relationships/image" Target="../media/image7.png"/><Relationship Id="rId9" Type="http://schemas.openxmlformats.org/officeDocument/2006/relationships/image" Target="../media/image8.png"/><Relationship Id="rId10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4" Type="http://schemas.openxmlformats.org/officeDocument/2006/relationships/image" Target="../media/image23.png"/><Relationship Id="rId5" Type="http://schemas.openxmlformats.org/officeDocument/2006/relationships/image" Target="../media/image24.png"/><Relationship Id="rId6" Type="http://schemas.openxmlformats.org/officeDocument/2006/relationships/image" Target="../media/image25.png"/><Relationship Id="rId7" Type="http://schemas.openxmlformats.org/officeDocument/2006/relationships/image" Target="../media/image26.png"/><Relationship Id="rId8" Type="http://schemas.openxmlformats.org/officeDocument/2006/relationships/image" Target="../media/image27.png"/><Relationship Id="rId9" Type="http://schemas.openxmlformats.org/officeDocument/2006/relationships/image" Target="../media/image28.png"/><Relationship Id="rId10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6" Type="http://schemas.openxmlformats.org/officeDocument/2006/relationships/image" Target="../media/image38.png"/><Relationship Id="rId7" Type="http://schemas.openxmlformats.org/officeDocument/2006/relationships/image" Target="../media/image39.png"/><Relationship Id="rId8" Type="http://schemas.openxmlformats.org/officeDocument/2006/relationships/image" Target="../media/image40.png"/><Relationship Id="rId9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5" Type="http://schemas.openxmlformats.org/officeDocument/2006/relationships/image" Target="../media/image45.png"/><Relationship Id="rId6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extBox 45"/>
          <p:cNvSpPr txBox="1"/>
          <p:nvPr/>
        </p:nvSpPr>
        <p:spPr>
          <a:xfrm>
            <a:off x="38101" y="6477001"/>
            <a:ext cx="108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1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85873" y="35290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33" name="Group 32"/>
          <p:cNvGrpSpPr/>
          <p:nvPr/>
        </p:nvGrpSpPr>
        <p:grpSpPr>
          <a:xfrm>
            <a:off x="598402" y="472683"/>
            <a:ext cx="1613031" cy="2581784"/>
            <a:chOff x="191992" y="815583"/>
            <a:chExt cx="1613031" cy="2581784"/>
          </a:xfrm>
        </p:grpSpPr>
        <p:sp>
          <p:nvSpPr>
            <p:cNvPr id="19" name="TextBox 18"/>
            <p:cNvSpPr txBox="1"/>
            <p:nvPr/>
          </p:nvSpPr>
          <p:spPr>
            <a:xfrm>
              <a:off x="583639" y="2755545"/>
              <a:ext cx="364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IP: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1858" y="2307414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21858" y="1809906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B51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21858" y="1401492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B18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02675" y="1314875"/>
              <a:ext cx="250604" cy="14745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006396" y="1314875"/>
              <a:ext cx="250604" cy="147453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cxnSp>
          <p:nvCxnSpPr>
            <p:cNvPr id="27" name="Straight Arrow Connector 26"/>
            <p:cNvCxnSpPr/>
            <p:nvPr/>
          </p:nvCxnSpPr>
          <p:spPr>
            <a:xfrm>
              <a:off x="792050" y="1542914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792050" y="1958835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/>
            <p:cNvCxnSpPr/>
            <p:nvPr/>
          </p:nvCxnSpPr>
          <p:spPr>
            <a:xfrm>
              <a:off x="792050" y="2457302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 rot="16200000">
              <a:off x="767511" y="953510"/>
              <a:ext cx="537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pSV2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 rot="16200000">
              <a:off x="981957" y="1004793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849364" y="2755545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1239030" y="2755545"/>
              <a:ext cx="5659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W632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91992" y="3135757"/>
              <a:ext cx="75656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Dilution: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91013" y="3135757"/>
              <a:ext cx="26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395123" y="3131975"/>
              <a:ext cx="2631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>
                  <a:latin typeface="Arial"/>
                  <a:cs typeface="Arial"/>
                </a:rPr>
                <a:t>5</a:t>
              </a: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69080" y="2932384"/>
              <a:ext cx="479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WB: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930193" y="2991653"/>
              <a:ext cx="807756" cy="158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3" name="TextBox 52"/>
            <p:cNvSpPr txBox="1"/>
            <p:nvPr/>
          </p:nvSpPr>
          <p:spPr>
            <a:xfrm>
              <a:off x="1010096" y="2941042"/>
              <a:ext cx="639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3B10.7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 rot="16200000">
              <a:off x="1164265" y="953510"/>
              <a:ext cx="53746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pSV2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1378711" y="1004793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</p:grpSp>
      <p:sp>
        <p:nvSpPr>
          <p:cNvPr id="82" name="TextBox 81"/>
          <p:cNvSpPr txBox="1"/>
          <p:nvPr/>
        </p:nvSpPr>
        <p:spPr>
          <a:xfrm>
            <a:off x="5572128" y="2218701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5572128" y="35290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sp>
        <p:nvSpPr>
          <p:cNvPr id="153" name="TextBox 152"/>
          <p:cNvSpPr txBox="1"/>
          <p:nvPr/>
        </p:nvSpPr>
        <p:spPr>
          <a:xfrm>
            <a:off x="5559279" y="4024812"/>
            <a:ext cx="3642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G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2851493" y="2888881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F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3847942" y="5930821"/>
            <a:ext cx="6862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MARB4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54" name="TextBox 153"/>
          <p:cNvSpPr txBox="1"/>
          <p:nvPr/>
        </p:nvSpPr>
        <p:spPr>
          <a:xfrm>
            <a:off x="485873" y="4024812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E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506202" y="35290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2647860" y="592974"/>
            <a:ext cx="2502716" cy="2311125"/>
            <a:chOff x="2368455" y="935874"/>
            <a:chExt cx="2502716" cy="2311125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4"/>
            <a:srcRect l="26524" t="28416" r="38011" b="22884"/>
            <a:stretch/>
          </p:blipFill>
          <p:spPr>
            <a:xfrm>
              <a:off x="2853249" y="995423"/>
              <a:ext cx="1835075" cy="1715890"/>
            </a:xfrm>
            <a:prstGeom prst="rect">
              <a:avLst/>
            </a:prstGeom>
          </p:spPr>
        </p:pic>
        <p:sp>
          <p:nvSpPr>
            <p:cNvPr id="34" name="TextBox 33"/>
            <p:cNvSpPr txBox="1"/>
            <p:nvPr/>
          </p:nvSpPr>
          <p:spPr>
            <a:xfrm>
              <a:off x="3201286" y="2837938"/>
              <a:ext cx="459218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12.9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3737393" y="2837938"/>
              <a:ext cx="3807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8.0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4229655" y="2834485"/>
              <a:ext cx="380765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2.9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2368455" y="2831501"/>
              <a:ext cx="1075460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Ratio</a:t>
              </a:r>
            </a:p>
            <a:p>
              <a:pPr algn="ctr"/>
              <a:r>
                <a:rPr lang="en-US" sz="1000" b="1" dirty="0">
                  <a:latin typeface="Arial"/>
                  <a:cs typeface="Arial"/>
                </a:rPr>
                <a:t>(</a:t>
              </a:r>
              <a:r>
                <a:rPr lang="en-US" sz="1000" b="1" dirty="0" smtClean="0">
                  <a:latin typeface="Arial"/>
                  <a:cs typeface="Arial"/>
                </a:rPr>
                <a:t>W632 / HC10)</a:t>
              </a: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4198315" y="2644587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706053" y="2644587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B51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209173" y="2644587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B18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30" name="TextBox 129"/>
            <p:cNvSpPr txBox="1"/>
            <p:nvPr/>
          </p:nvSpPr>
          <p:spPr>
            <a:xfrm rot="16200000">
              <a:off x="1959746" y="1717089"/>
              <a:ext cx="15253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4226982" y="935874"/>
              <a:ext cx="644189" cy="430956"/>
              <a:chOff x="4236943" y="25893"/>
              <a:chExt cx="644189" cy="430956"/>
            </a:xfrm>
          </p:grpSpPr>
          <p:sp>
            <p:nvSpPr>
              <p:cNvPr id="6" name="Rectangle 5"/>
              <p:cNvSpPr/>
              <p:nvPr/>
            </p:nvSpPr>
            <p:spPr>
              <a:xfrm>
                <a:off x="4236943" y="267761"/>
                <a:ext cx="131857" cy="12697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236943" y="98415"/>
                <a:ext cx="131857" cy="1269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315139" y="195239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33" name="TextBox 132"/>
              <p:cNvSpPr txBox="1"/>
              <p:nvPr/>
            </p:nvSpPr>
            <p:spPr>
              <a:xfrm>
                <a:off x="4315139" y="25893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</p:grpSp>
        <p:cxnSp>
          <p:nvCxnSpPr>
            <p:cNvPr id="134" name="Straight Arrow Connector 133"/>
            <p:cNvCxnSpPr/>
            <p:nvPr/>
          </p:nvCxnSpPr>
          <p:spPr>
            <a:xfrm>
              <a:off x="3285955" y="2878521"/>
              <a:ext cx="1280160" cy="1583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Group 16"/>
          <p:cNvGrpSpPr/>
          <p:nvPr/>
        </p:nvGrpSpPr>
        <p:grpSpPr>
          <a:xfrm>
            <a:off x="5824003" y="509084"/>
            <a:ext cx="2532779" cy="1765026"/>
            <a:chOff x="5671603" y="614908"/>
            <a:chExt cx="2532779" cy="1765026"/>
          </a:xfrm>
        </p:grpSpPr>
        <p:grpSp>
          <p:nvGrpSpPr>
            <p:cNvPr id="21" name="Group 20"/>
            <p:cNvGrpSpPr/>
            <p:nvPr/>
          </p:nvGrpSpPr>
          <p:grpSpPr>
            <a:xfrm>
              <a:off x="7496544" y="814334"/>
              <a:ext cx="707838" cy="892924"/>
              <a:chOff x="7521943" y="467187"/>
              <a:chExt cx="707838" cy="892924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7663788" y="890886"/>
                <a:ext cx="4197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/>
                    <a:cs typeface="Arial"/>
                  </a:rPr>
                  <a:t>IgG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7663788" y="467187"/>
                <a:ext cx="5374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pSV2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78" name="TextBox 77"/>
              <p:cNvSpPr txBox="1"/>
              <p:nvPr/>
            </p:nvSpPr>
            <p:spPr>
              <a:xfrm>
                <a:off x="7663788" y="1098501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7663788" y="691737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2" name="Rectangle 1"/>
              <p:cNvSpPr/>
              <p:nvPr/>
            </p:nvSpPr>
            <p:spPr>
              <a:xfrm>
                <a:off x="7548926" y="773263"/>
                <a:ext cx="128914" cy="1127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Rectangle 92"/>
              <p:cNvSpPr/>
              <p:nvPr/>
            </p:nvSpPr>
            <p:spPr>
              <a:xfrm>
                <a:off x="7548926" y="555639"/>
                <a:ext cx="128914" cy="1127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4" name="Straight Connector 3"/>
              <p:cNvCxnSpPr/>
              <p:nvPr/>
            </p:nvCxnSpPr>
            <p:spPr>
              <a:xfrm>
                <a:off x="7521943" y="1239689"/>
                <a:ext cx="1828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2" name="Straight Connector 101"/>
              <p:cNvCxnSpPr/>
              <p:nvPr/>
            </p:nvCxnSpPr>
            <p:spPr>
              <a:xfrm>
                <a:off x="7522435" y="1033222"/>
                <a:ext cx="181896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103" name="Straight Arrow Connector 102"/>
            <p:cNvCxnSpPr/>
            <p:nvPr/>
          </p:nvCxnSpPr>
          <p:spPr>
            <a:xfrm>
              <a:off x="6080160" y="2152192"/>
              <a:ext cx="138519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TextBox 103"/>
            <p:cNvSpPr txBox="1"/>
            <p:nvPr/>
          </p:nvSpPr>
          <p:spPr>
            <a:xfrm>
              <a:off x="6467856" y="2118324"/>
              <a:ext cx="56599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W632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5" name="Picture 4"/>
            <p:cNvPicPr>
              <a:picLocks noChangeAspect="1"/>
            </p:cNvPicPr>
            <p:nvPr/>
          </p:nvPicPr>
          <p:blipFill rotWithShape="1">
            <a:blip r:embed="rId5"/>
            <a:srcRect l="10345" t="7650" r="14071" b="37456"/>
            <a:stretch/>
          </p:blipFill>
          <p:spPr>
            <a:xfrm>
              <a:off x="5926666" y="614908"/>
              <a:ext cx="1516547" cy="1507064"/>
            </a:xfrm>
            <a:prstGeom prst="rect">
              <a:avLst/>
            </a:prstGeom>
          </p:spPr>
        </p:pic>
        <p:sp>
          <p:nvSpPr>
            <p:cNvPr id="135" name="TextBox 134"/>
            <p:cNvSpPr txBox="1"/>
            <p:nvPr/>
          </p:nvSpPr>
          <p:spPr>
            <a:xfrm rot="16200000">
              <a:off x="5169237" y="1183002"/>
              <a:ext cx="1266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Number of Cells</a:t>
              </a: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824003" y="2412512"/>
            <a:ext cx="2712966" cy="1783516"/>
            <a:chOff x="5671603" y="2518336"/>
            <a:chExt cx="2712966" cy="1783516"/>
          </a:xfrm>
        </p:grpSpPr>
        <p:cxnSp>
          <p:nvCxnSpPr>
            <p:cNvPr id="117" name="Straight Arrow Connector 116"/>
            <p:cNvCxnSpPr/>
            <p:nvPr/>
          </p:nvCxnSpPr>
          <p:spPr>
            <a:xfrm>
              <a:off x="6111943" y="4074481"/>
              <a:ext cx="138519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3" name="Picture 2"/>
            <p:cNvPicPr>
              <a:picLocks noChangeAspect="1"/>
            </p:cNvPicPr>
            <p:nvPr/>
          </p:nvPicPr>
          <p:blipFill rotWithShape="1">
            <a:blip r:embed="rId6"/>
            <a:srcRect l="8793" t="8479" r="25370" b="31250"/>
            <a:stretch/>
          </p:blipFill>
          <p:spPr>
            <a:xfrm>
              <a:off x="5926666" y="2518336"/>
              <a:ext cx="1538689" cy="1534112"/>
            </a:xfrm>
            <a:prstGeom prst="rect">
              <a:avLst/>
            </a:prstGeom>
          </p:spPr>
        </p:pic>
        <p:grpSp>
          <p:nvGrpSpPr>
            <p:cNvPr id="20" name="Group 19"/>
            <p:cNvGrpSpPr/>
            <p:nvPr/>
          </p:nvGrpSpPr>
          <p:grpSpPr>
            <a:xfrm>
              <a:off x="7496544" y="2761654"/>
              <a:ext cx="888025" cy="892924"/>
              <a:chOff x="8317810" y="1491654"/>
              <a:chExt cx="888025" cy="892924"/>
            </a:xfrm>
          </p:grpSpPr>
          <p:sp>
            <p:nvSpPr>
              <p:cNvPr id="136" name="TextBox 135"/>
              <p:cNvSpPr txBox="1"/>
              <p:nvPr/>
            </p:nvSpPr>
            <p:spPr>
              <a:xfrm>
                <a:off x="8459655" y="1915353"/>
                <a:ext cx="4197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/>
                    <a:cs typeface="Arial"/>
                  </a:rPr>
                  <a:t>IgG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37" name="TextBox 136"/>
              <p:cNvSpPr txBox="1"/>
              <p:nvPr/>
            </p:nvSpPr>
            <p:spPr>
              <a:xfrm>
                <a:off x="8459655" y="1491654"/>
                <a:ext cx="5374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pSV2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38" name="TextBox 137"/>
              <p:cNvSpPr txBox="1"/>
              <p:nvPr/>
            </p:nvSpPr>
            <p:spPr>
              <a:xfrm>
                <a:off x="8459655" y="2122968"/>
                <a:ext cx="7461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ABC.m3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39" name="TextBox 138"/>
              <p:cNvSpPr txBox="1"/>
              <p:nvPr/>
            </p:nvSpPr>
            <p:spPr>
              <a:xfrm>
                <a:off x="8459655" y="171620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40" name="Rectangle 139"/>
              <p:cNvSpPr/>
              <p:nvPr/>
            </p:nvSpPr>
            <p:spPr>
              <a:xfrm>
                <a:off x="8344793" y="1797730"/>
                <a:ext cx="128914" cy="1127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8344793" y="1580106"/>
                <a:ext cx="128914" cy="1127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66" name="Straight Connector 165"/>
              <p:cNvCxnSpPr/>
              <p:nvPr/>
            </p:nvCxnSpPr>
            <p:spPr>
              <a:xfrm>
                <a:off x="8317810" y="2264156"/>
                <a:ext cx="1828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Straight Connector 166"/>
              <p:cNvCxnSpPr/>
              <p:nvPr/>
            </p:nvCxnSpPr>
            <p:spPr>
              <a:xfrm>
                <a:off x="8318302" y="2057689"/>
                <a:ext cx="181896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8" name="TextBox 167"/>
            <p:cNvSpPr txBox="1"/>
            <p:nvPr/>
          </p:nvSpPr>
          <p:spPr>
            <a:xfrm>
              <a:off x="6224197" y="4040242"/>
              <a:ext cx="10702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HLA-ABC.m3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69" name="TextBox 168"/>
            <p:cNvSpPr txBox="1"/>
            <p:nvPr/>
          </p:nvSpPr>
          <p:spPr>
            <a:xfrm rot="16200000">
              <a:off x="5169237" y="3054121"/>
              <a:ext cx="1266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Number of Cells</a:t>
              </a:r>
            </a:p>
          </p:txBody>
        </p:sp>
      </p:grpSp>
      <p:grpSp>
        <p:nvGrpSpPr>
          <p:cNvPr id="54" name="Group 53"/>
          <p:cNvGrpSpPr/>
          <p:nvPr/>
        </p:nvGrpSpPr>
        <p:grpSpPr>
          <a:xfrm>
            <a:off x="523880" y="4374256"/>
            <a:ext cx="2512721" cy="1818164"/>
            <a:chOff x="41267" y="4918249"/>
            <a:chExt cx="2512721" cy="1818164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7"/>
            <a:srcRect l="8994" t="7411" r="23229" b="34045"/>
            <a:stretch/>
          </p:blipFill>
          <p:spPr>
            <a:xfrm>
              <a:off x="270932" y="4918249"/>
              <a:ext cx="1561709" cy="1561464"/>
            </a:xfrm>
            <a:prstGeom prst="rect">
              <a:avLst/>
            </a:prstGeom>
          </p:spPr>
        </p:pic>
        <p:cxnSp>
          <p:nvCxnSpPr>
            <p:cNvPr id="129" name="Straight Arrow Connector 128"/>
            <p:cNvCxnSpPr/>
            <p:nvPr/>
          </p:nvCxnSpPr>
          <p:spPr>
            <a:xfrm>
              <a:off x="464424" y="6525603"/>
              <a:ext cx="138519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51" name="TextBox 150"/>
            <p:cNvSpPr txBox="1"/>
            <p:nvPr/>
          </p:nvSpPr>
          <p:spPr>
            <a:xfrm>
              <a:off x="867538" y="6474803"/>
              <a:ext cx="47471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ME1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grpSp>
          <p:nvGrpSpPr>
            <p:cNvPr id="170" name="Group 169"/>
            <p:cNvGrpSpPr/>
            <p:nvPr/>
          </p:nvGrpSpPr>
          <p:grpSpPr>
            <a:xfrm>
              <a:off x="1874679" y="5233921"/>
              <a:ext cx="679309" cy="892924"/>
              <a:chOff x="8317810" y="1491654"/>
              <a:chExt cx="679309" cy="892924"/>
            </a:xfrm>
          </p:grpSpPr>
          <p:sp>
            <p:nvSpPr>
              <p:cNvPr id="171" name="TextBox 170"/>
              <p:cNvSpPr txBox="1"/>
              <p:nvPr/>
            </p:nvSpPr>
            <p:spPr>
              <a:xfrm>
                <a:off x="8459655" y="1915353"/>
                <a:ext cx="4197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/>
                    <a:cs typeface="Arial"/>
                  </a:rPr>
                  <a:t>IgG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72" name="TextBox 171"/>
              <p:cNvSpPr txBox="1"/>
              <p:nvPr/>
            </p:nvSpPr>
            <p:spPr>
              <a:xfrm>
                <a:off x="8459655" y="1491654"/>
                <a:ext cx="5374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pSV2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73" name="TextBox 172"/>
              <p:cNvSpPr txBox="1"/>
              <p:nvPr/>
            </p:nvSpPr>
            <p:spPr>
              <a:xfrm>
                <a:off x="8459655" y="2122968"/>
                <a:ext cx="47471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ME1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74" name="TextBox 173"/>
              <p:cNvSpPr txBox="1"/>
              <p:nvPr/>
            </p:nvSpPr>
            <p:spPr>
              <a:xfrm>
                <a:off x="8459655" y="171620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75" name="Rectangle 174"/>
              <p:cNvSpPr/>
              <p:nvPr/>
            </p:nvSpPr>
            <p:spPr>
              <a:xfrm>
                <a:off x="8344793" y="1797730"/>
                <a:ext cx="128914" cy="1127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6" name="Rectangle 175"/>
              <p:cNvSpPr/>
              <p:nvPr/>
            </p:nvSpPr>
            <p:spPr>
              <a:xfrm>
                <a:off x="8344793" y="1580106"/>
                <a:ext cx="128914" cy="1127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77" name="Straight Connector 176"/>
              <p:cNvCxnSpPr/>
              <p:nvPr/>
            </p:nvCxnSpPr>
            <p:spPr>
              <a:xfrm>
                <a:off x="8317810" y="2264156"/>
                <a:ext cx="1828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Straight Connector 177"/>
              <p:cNvCxnSpPr/>
              <p:nvPr/>
            </p:nvCxnSpPr>
            <p:spPr>
              <a:xfrm>
                <a:off x="8318302" y="2057689"/>
                <a:ext cx="181896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79" name="TextBox 178"/>
            <p:cNvSpPr txBox="1"/>
            <p:nvPr/>
          </p:nvSpPr>
          <p:spPr>
            <a:xfrm rot="16200000">
              <a:off x="-461099" y="5492521"/>
              <a:ext cx="1266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Number of Cells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013054" y="2986841"/>
            <a:ext cx="2729229" cy="2992658"/>
            <a:chOff x="3267070" y="3490614"/>
            <a:chExt cx="2729229" cy="2992658"/>
          </a:xfrm>
        </p:grpSpPr>
        <p:cxnSp>
          <p:nvCxnSpPr>
            <p:cNvPr id="150" name="Straight Arrow Connector 149"/>
            <p:cNvCxnSpPr/>
            <p:nvPr/>
          </p:nvCxnSpPr>
          <p:spPr>
            <a:xfrm flipV="1">
              <a:off x="3740697" y="6483271"/>
              <a:ext cx="1371600" cy="1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8"/>
            <a:srcRect l="9103" t="8480" r="22331" b="28350"/>
            <a:stretch/>
          </p:blipFill>
          <p:spPr>
            <a:xfrm>
              <a:off x="3572933" y="3490614"/>
              <a:ext cx="1540482" cy="155098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 rotWithShape="1">
            <a:blip r:embed="rId9"/>
            <a:srcRect l="9098" t="8480" r="22331" b="28350"/>
            <a:stretch/>
          </p:blipFill>
          <p:spPr>
            <a:xfrm>
              <a:off x="3564467" y="4896785"/>
              <a:ext cx="1537974" cy="1548354"/>
            </a:xfrm>
            <a:prstGeom prst="rect">
              <a:avLst/>
            </a:prstGeom>
          </p:spPr>
        </p:pic>
        <p:sp>
          <p:nvSpPr>
            <p:cNvPr id="180" name="TextBox 179"/>
            <p:cNvSpPr txBox="1"/>
            <p:nvPr/>
          </p:nvSpPr>
          <p:spPr>
            <a:xfrm rot="16200000">
              <a:off x="2764704" y="4772857"/>
              <a:ext cx="1266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Number of Cells</a:t>
              </a:r>
            </a:p>
          </p:txBody>
        </p:sp>
        <p:grpSp>
          <p:nvGrpSpPr>
            <p:cNvPr id="181" name="Group 180"/>
            <p:cNvGrpSpPr/>
            <p:nvPr/>
          </p:nvGrpSpPr>
          <p:grpSpPr>
            <a:xfrm>
              <a:off x="5168211" y="4438052"/>
              <a:ext cx="828088" cy="892924"/>
              <a:chOff x="8317810" y="1491654"/>
              <a:chExt cx="828088" cy="892924"/>
            </a:xfrm>
          </p:grpSpPr>
          <p:sp>
            <p:nvSpPr>
              <p:cNvPr id="182" name="TextBox 181"/>
              <p:cNvSpPr txBox="1"/>
              <p:nvPr/>
            </p:nvSpPr>
            <p:spPr>
              <a:xfrm>
                <a:off x="8459655" y="1915353"/>
                <a:ext cx="4197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/>
                    <a:cs typeface="Arial"/>
                  </a:rPr>
                  <a:t>IgG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83" name="TextBox 182"/>
              <p:cNvSpPr txBox="1"/>
              <p:nvPr/>
            </p:nvSpPr>
            <p:spPr>
              <a:xfrm>
                <a:off x="8459655" y="1491654"/>
                <a:ext cx="5374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pSV2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84" name="TextBox 183"/>
              <p:cNvSpPr txBox="1"/>
              <p:nvPr/>
            </p:nvSpPr>
            <p:spPr>
              <a:xfrm>
                <a:off x="8459655" y="2122968"/>
                <a:ext cx="6862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MARB4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85" name="TextBox 184"/>
              <p:cNvSpPr txBox="1"/>
              <p:nvPr/>
            </p:nvSpPr>
            <p:spPr>
              <a:xfrm>
                <a:off x="8459655" y="171620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86" name="Rectangle 185"/>
              <p:cNvSpPr/>
              <p:nvPr/>
            </p:nvSpPr>
            <p:spPr>
              <a:xfrm>
                <a:off x="8344793" y="1797730"/>
                <a:ext cx="128914" cy="1127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7" name="Rectangle 186"/>
              <p:cNvSpPr/>
              <p:nvPr/>
            </p:nvSpPr>
            <p:spPr>
              <a:xfrm>
                <a:off x="8344793" y="1580106"/>
                <a:ext cx="128914" cy="1127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8" name="Straight Connector 187"/>
              <p:cNvCxnSpPr/>
              <p:nvPr/>
            </p:nvCxnSpPr>
            <p:spPr>
              <a:xfrm>
                <a:off x="8317810" y="2264156"/>
                <a:ext cx="1828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/>
              <p:nvPr/>
            </p:nvCxnSpPr>
            <p:spPr>
              <a:xfrm>
                <a:off x="8318302" y="2057689"/>
                <a:ext cx="181896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3" name="Group 12"/>
          <p:cNvGrpSpPr/>
          <p:nvPr/>
        </p:nvGrpSpPr>
        <p:grpSpPr>
          <a:xfrm>
            <a:off x="5824004" y="4396258"/>
            <a:ext cx="2514987" cy="1803763"/>
            <a:chOff x="6382804" y="4942322"/>
            <a:chExt cx="2514987" cy="1803763"/>
          </a:xfrm>
        </p:grpSpPr>
        <p:cxnSp>
          <p:nvCxnSpPr>
            <p:cNvPr id="164" name="Straight Arrow Connector 163"/>
            <p:cNvCxnSpPr/>
            <p:nvPr/>
          </p:nvCxnSpPr>
          <p:spPr>
            <a:xfrm>
              <a:off x="6829281" y="6522574"/>
              <a:ext cx="1385196" cy="0"/>
            </a:xfrm>
            <a:prstGeom prst="straightConnector1">
              <a:avLst/>
            </a:prstGeom>
            <a:ln w="1270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5" name="TextBox 164"/>
            <p:cNvSpPr txBox="1"/>
            <p:nvPr/>
          </p:nvSpPr>
          <p:spPr>
            <a:xfrm>
              <a:off x="7236634" y="6484475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10"/>
            <a:srcRect l="7786" t="7894" r="33991" b="34360"/>
            <a:stretch/>
          </p:blipFill>
          <p:spPr>
            <a:xfrm>
              <a:off x="6629399" y="4942322"/>
              <a:ext cx="1551209" cy="1559747"/>
            </a:xfrm>
            <a:prstGeom prst="rect">
              <a:avLst/>
            </a:prstGeom>
          </p:spPr>
        </p:pic>
        <p:grpSp>
          <p:nvGrpSpPr>
            <p:cNvPr id="116" name="Group 115"/>
            <p:cNvGrpSpPr/>
            <p:nvPr/>
          </p:nvGrpSpPr>
          <p:grpSpPr>
            <a:xfrm>
              <a:off x="8210629" y="5225453"/>
              <a:ext cx="687162" cy="892924"/>
              <a:chOff x="8317810" y="1491654"/>
              <a:chExt cx="687162" cy="892924"/>
            </a:xfrm>
          </p:grpSpPr>
          <p:sp>
            <p:nvSpPr>
              <p:cNvPr id="118" name="TextBox 117"/>
              <p:cNvSpPr txBox="1"/>
              <p:nvPr/>
            </p:nvSpPr>
            <p:spPr>
              <a:xfrm>
                <a:off x="8459655" y="1915353"/>
                <a:ext cx="41975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err="1" smtClean="0">
                    <a:latin typeface="Arial"/>
                    <a:cs typeface="Arial"/>
                  </a:rPr>
                  <a:t>IgG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8459655" y="1491654"/>
                <a:ext cx="53746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pSV2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22" name="TextBox 121"/>
              <p:cNvSpPr txBox="1"/>
              <p:nvPr/>
            </p:nvSpPr>
            <p:spPr>
              <a:xfrm>
                <a:off x="8459655" y="2122968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</a:p>
            </p:txBody>
          </p:sp>
          <p:sp>
            <p:nvSpPr>
              <p:cNvPr id="123" name="TextBox 122"/>
              <p:cNvSpPr txBox="1"/>
              <p:nvPr/>
            </p:nvSpPr>
            <p:spPr>
              <a:xfrm>
                <a:off x="8459655" y="171620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24" name="Rectangle 123"/>
              <p:cNvSpPr/>
              <p:nvPr/>
            </p:nvSpPr>
            <p:spPr>
              <a:xfrm>
                <a:off x="8344793" y="1797730"/>
                <a:ext cx="128914" cy="112761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Rectangle 124"/>
              <p:cNvSpPr/>
              <p:nvPr/>
            </p:nvSpPr>
            <p:spPr>
              <a:xfrm>
                <a:off x="8344793" y="1580106"/>
                <a:ext cx="128914" cy="112761"/>
              </a:xfrm>
              <a:prstGeom prst="rect">
                <a:avLst/>
              </a:prstGeom>
              <a:noFill/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26" name="Straight Connector 125"/>
              <p:cNvCxnSpPr/>
              <p:nvPr/>
            </p:nvCxnSpPr>
            <p:spPr>
              <a:xfrm>
                <a:off x="8317810" y="2264156"/>
                <a:ext cx="182880" cy="0"/>
              </a:xfrm>
              <a:prstGeom prst="line">
                <a:avLst/>
              </a:prstGeom>
              <a:ln>
                <a:solidFill>
                  <a:srgbClr val="000000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7" name="Straight Connector 126"/>
              <p:cNvCxnSpPr/>
              <p:nvPr/>
            </p:nvCxnSpPr>
            <p:spPr>
              <a:xfrm>
                <a:off x="8318302" y="2057689"/>
                <a:ext cx="181896" cy="0"/>
              </a:xfrm>
              <a:prstGeom prst="line">
                <a:avLst/>
              </a:prstGeom>
              <a:ln>
                <a:solidFill>
                  <a:srgbClr val="000000"/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8" name="TextBox 127"/>
            <p:cNvSpPr txBox="1"/>
            <p:nvPr/>
          </p:nvSpPr>
          <p:spPr>
            <a:xfrm rot="16200000">
              <a:off x="5880438" y="5517922"/>
              <a:ext cx="126634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Number of Cells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9829084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1140449" y="1282496"/>
            <a:ext cx="1261884" cy="1203100"/>
            <a:chOff x="1140449" y="1282496"/>
            <a:chExt cx="1261884" cy="1203100"/>
          </a:xfrm>
        </p:grpSpPr>
        <p:sp>
          <p:nvSpPr>
            <p:cNvPr id="3" name="TextBox 7"/>
            <p:cNvSpPr txBox="1">
              <a:spLocks noChangeArrowheads="1"/>
            </p:cNvSpPr>
            <p:nvPr/>
          </p:nvSpPr>
          <p:spPr bwMode="auto">
            <a:xfrm>
              <a:off x="1229622" y="1889604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>
                  <a:cs typeface="Arial" charset="0"/>
                </a:rPr>
                <a:t>ERAP1</a:t>
              </a:r>
            </a:p>
          </p:txBody>
        </p:sp>
        <p:sp>
          <p:nvSpPr>
            <p:cNvPr id="4" name="TextBox 8"/>
            <p:cNvSpPr txBox="1">
              <a:spLocks noChangeArrowheads="1"/>
            </p:cNvSpPr>
            <p:nvPr/>
          </p:nvSpPr>
          <p:spPr bwMode="auto">
            <a:xfrm>
              <a:off x="1190568" y="2202943"/>
              <a:ext cx="6940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>
                  <a:cs typeface="Arial" charset="0"/>
                </a:rPr>
                <a:t>GAPDH</a:t>
              </a:r>
            </a:p>
          </p:txBody>
        </p:sp>
        <p:sp>
          <p:nvSpPr>
            <p:cNvPr id="6" name="TextBox 10"/>
            <p:cNvSpPr txBox="1">
              <a:spLocks noChangeArrowheads="1"/>
            </p:cNvSpPr>
            <p:nvPr/>
          </p:nvSpPr>
          <p:spPr bwMode="auto">
            <a:xfrm rot="16200000">
              <a:off x="1958105" y="1496391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7" name="TextBox 11"/>
            <p:cNvSpPr txBox="1">
              <a:spLocks noChangeArrowheads="1"/>
            </p:cNvSpPr>
            <p:nvPr/>
          </p:nvSpPr>
          <p:spPr bwMode="auto">
            <a:xfrm rot="16200000">
              <a:off x="1664683" y="1479212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pic>
          <p:nvPicPr>
            <p:cNvPr id="8" name="Picture 11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3441" r="2902"/>
            <a:stretch/>
          </p:blipFill>
          <p:spPr bwMode="auto">
            <a:xfrm>
              <a:off x="1846781" y="1913950"/>
              <a:ext cx="555551" cy="257241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6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051"/>
            <a:stretch/>
          </p:blipFill>
          <p:spPr bwMode="auto">
            <a:xfrm>
              <a:off x="1846781" y="2204536"/>
              <a:ext cx="555552" cy="28106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TextBox 7"/>
            <p:cNvSpPr txBox="1">
              <a:spLocks noChangeArrowheads="1"/>
            </p:cNvSpPr>
            <p:nvPr/>
          </p:nvSpPr>
          <p:spPr bwMode="auto">
            <a:xfrm>
              <a:off x="1140449" y="1648311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sp>
        <p:nvSpPr>
          <p:cNvPr id="107" name="TextBox 106"/>
          <p:cNvSpPr txBox="1"/>
          <p:nvPr/>
        </p:nvSpPr>
        <p:spPr>
          <a:xfrm>
            <a:off x="4234" y="6488668"/>
            <a:ext cx="108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2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939802" y="767789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929508" y="767789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453228" y="1745687"/>
            <a:ext cx="818317" cy="666797"/>
            <a:chOff x="6427853" y="1174172"/>
            <a:chExt cx="818317" cy="666797"/>
          </a:xfrm>
        </p:grpSpPr>
        <p:sp>
          <p:nvSpPr>
            <p:cNvPr id="110" name="Rectangle 109"/>
            <p:cNvSpPr/>
            <p:nvPr/>
          </p:nvSpPr>
          <p:spPr>
            <a:xfrm>
              <a:off x="6512933" y="1474080"/>
              <a:ext cx="131857" cy="12697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110"/>
            <p:cNvSpPr/>
            <p:nvPr/>
          </p:nvSpPr>
          <p:spPr>
            <a:xfrm>
              <a:off x="6512933" y="1651881"/>
              <a:ext cx="131857" cy="126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6591129" y="1401558"/>
              <a:ext cx="6550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ERAP1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6591129" y="1579359"/>
              <a:ext cx="6206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Scram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15" name="TextBox 7"/>
            <p:cNvSpPr txBox="1">
              <a:spLocks noChangeArrowheads="1"/>
            </p:cNvSpPr>
            <p:nvPr/>
          </p:nvSpPr>
          <p:spPr bwMode="auto">
            <a:xfrm>
              <a:off x="6427853" y="1174172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305757" y="864999"/>
            <a:ext cx="3011146" cy="2488489"/>
            <a:chOff x="3305757" y="864999"/>
            <a:chExt cx="3011146" cy="2488489"/>
          </a:xfrm>
        </p:grpSpPr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4"/>
            <a:srcRect l="23070" t="23148" r="28213" b="26338"/>
            <a:stretch/>
          </p:blipFill>
          <p:spPr>
            <a:xfrm>
              <a:off x="3305757" y="936122"/>
              <a:ext cx="3003102" cy="2120374"/>
            </a:xfrm>
            <a:prstGeom prst="rect">
              <a:avLst/>
            </a:prstGeom>
          </p:spPr>
        </p:pic>
        <p:sp>
          <p:nvSpPr>
            <p:cNvPr id="129" name="TextBox 24"/>
            <p:cNvSpPr txBox="1">
              <a:spLocks noChangeArrowheads="1"/>
            </p:cNvSpPr>
            <p:nvPr/>
          </p:nvSpPr>
          <p:spPr bwMode="auto">
            <a:xfrm>
              <a:off x="4549766" y="1017219"/>
              <a:ext cx="3244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30" name="Group 60"/>
            <p:cNvGrpSpPr>
              <a:grpSpLocks/>
            </p:cNvGrpSpPr>
            <p:nvPr/>
          </p:nvGrpSpPr>
          <p:grpSpPr bwMode="auto">
            <a:xfrm rot="16200000">
              <a:off x="4451187" y="1398654"/>
              <a:ext cx="514350" cy="160655"/>
              <a:chOff x="2836583" y="1219866"/>
              <a:chExt cx="1177359" cy="5385647"/>
            </a:xfrm>
          </p:grpSpPr>
          <p:cxnSp>
            <p:nvCxnSpPr>
              <p:cNvPr id="146" name="Straight Arrow Connector 145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Straight Arrow Connector 146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8" name="Straight Arrow Connector 147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1" name="TextBox 24"/>
            <p:cNvSpPr txBox="1">
              <a:spLocks noChangeArrowheads="1"/>
            </p:cNvSpPr>
            <p:nvPr/>
          </p:nvSpPr>
          <p:spPr bwMode="auto">
            <a:xfrm>
              <a:off x="4099134" y="1398755"/>
              <a:ext cx="3244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32" name="Group 60"/>
            <p:cNvGrpSpPr>
              <a:grpSpLocks/>
            </p:cNvGrpSpPr>
            <p:nvPr/>
          </p:nvGrpSpPr>
          <p:grpSpPr bwMode="auto">
            <a:xfrm rot="16200000">
              <a:off x="4168420" y="1619317"/>
              <a:ext cx="170055" cy="145385"/>
              <a:chOff x="2836583" y="1219866"/>
              <a:chExt cx="1177359" cy="5385647"/>
            </a:xfrm>
          </p:grpSpPr>
          <p:cxnSp>
            <p:nvCxnSpPr>
              <p:cNvPr id="143" name="Straight Arrow Connector 142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Straight Arrow Connector 143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Straight Arrow Connector 144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3" name="TextBox 24"/>
            <p:cNvSpPr txBox="1">
              <a:spLocks noChangeArrowheads="1"/>
            </p:cNvSpPr>
            <p:nvPr/>
          </p:nvSpPr>
          <p:spPr bwMode="auto">
            <a:xfrm>
              <a:off x="4995390" y="864999"/>
              <a:ext cx="3244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34" name="Group 60"/>
            <p:cNvGrpSpPr>
              <a:grpSpLocks/>
            </p:cNvGrpSpPr>
            <p:nvPr/>
          </p:nvGrpSpPr>
          <p:grpSpPr bwMode="auto">
            <a:xfrm rot="16200000">
              <a:off x="4800261" y="1342984"/>
              <a:ext cx="707451" cy="160655"/>
              <a:chOff x="2394571" y="1219866"/>
              <a:chExt cx="1619371" cy="5385647"/>
            </a:xfrm>
          </p:grpSpPr>
          <p:cxnSp>
            <p:nvCxnSpPr>
              <p:cNvPr id="140" name="Straight Arrow Connector 139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Straight Arrow Connector 140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Straight Arrow Connector 141"/>
              <p:cNvCxnSpPr/>
              <p:nvPr/>
            </p:nvCxnSpPr>
            <p:spPr>
              <a:xfrm rot="5400000" flipV="1">
                <a:off x="3200622" y="5634579"/>
                <a:ext cx="0" cy="161210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35" name="TextBox 24"/>
            <p:cNvSpPr txBox="1">
              <a:spLocks noChangeArrowheads="1"/>
            </p:cNvSpPr>
            <p:nvPr/>
          </p:nvSpPr>
          <p:spPr bwMode="auto">
            <a:xfrm>
              <a:off x="5475338" y="1113160"/>
              <a:ext cx="25453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</a:t>
              </a:r>
              <a:endParaRPr lang="en-US" sz="1400" dirty="0"/>
            </a:p>
          </p:txBody>
        </p:sp>
        <p:grpSp>
          <p:nvGrpSpPr>
            <p:cNvPr id="136" name="Group 60"/>
            <p:cNvGrpSpPr>
              <a:grpSpLocks/>
            </p:cNvGrpSpPr>
            <p:nvPr/>
          </p:nvGrpSpPr>
          <p:grpSpPr bwMode="auto">
            <a:xfrm rot="16200000">
              <a:off x="5436967" y="1410565"/>
              <a:ext cx="319340" cy="140986"/>
              <a:chOff x="2836583" y="1219866"/>
              <a:chExt cx="1177359" cy="5385647"/>
            </a:xfrm>
          </p:grpSpPr>
          <p:cxnSp>
            <p:nvCxnSpPr>
              <p:cNvPr id="137" name="Straight Arrow Connector 136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8" name="Straight Arrow Connector 137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9" name="Straight Arrow Connector 138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TextBox 24"/>
            <p:cNvSpPr txBox="1">
              <a:spLocks noChangeArrowheads="1"/>
            </p:cNvSpPr>
            <p:nvPr/>
          </p:nvSpPr>
          <p:spPr bwMode="auto">
            <a:xfrm>
              <a:off x="5872279" y="910382"/>
              <a:ext cx="324912" cy="2775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53" name="Group 60"/>
            <p:cNvGrpSpPr>
              <a:grpSpLocks/>
            </p:cNvGrpSpPr>
            <p:nvPr/>
          </p:nvGrpSpPr>
          <p:grpSpPr bwMode="auto">
            <a:xfrm rot="16200000">
              <a:off x="5735950" y="1412431"/>
              <a:ext cx="624365" cy="131232"/>
              <a:chOff x="1677473" y="1219866"/>
              <a:chExt cx="2336469" cy="5385647"/>
            </a:xfrm>
          </p:grpSpPr>
          <p:cxnSp>
            <p:nvCxnSpPr>
              <p:cNvPr id="155" name="Straight Arrow Connector 154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Arrow Connector 156"/>
              <p:cNvCxnSpPr/>
              <p:nvPr/>
            </p:nvCxnSpPr>
            <p:spPr>
              <a:xfrm rot="5400000" flipV="1">
                <a:off x="2842058" y="5276084"/>
                <a:ext cx="27" cy="2329197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TextBox 7"/>
            <p:cNvSpPr txBox="1">
              <a:spLocks noChangeArrowheads="1"/>
            </p:cNvSpPr>
            <p:nvPr/>
          </p:nvSpPr>
          <p:spPr bwMode="auto">
            <a:xfrm>
              <a:off x="3981392" y="2964873"/>
              <a:ext cx="56599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W632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17" name="TextBox 8"/>
            <p:cNvSpPr txBox="1">
              <a:spLocks noChangeArrowheads="1"/>
            </p:cNvSpPr>
            <p:nvPr/>
          </p:nvSpPr>
          <p:spPr bwMode="auto">
            <a:xfrm>
              <a:off x="4339223" y="3091878"/>
              <a:ext cx="74618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ABC.m3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19" name="TextBox 7"/>
            <p:cNvSpPr txBox="1">
              <a:spLocks noChangeArrowheads="1"/>
            </p:cNvSpPr>
            <p:nvPr/>
          </p:nvSpPr>
          <p:spPr bwMode="auto">
            <a:xfrm>
              <a:off x="4910858" y="2964873"/>
              <a:ext cx="47471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ME1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20" name="TextBox 7"/>
            <p:cNvSpPr txBox="1">
              <a:spLocks noChangeArrowheads="1"/>
            </p:cNvSpPr>
            <p:nvPr/>
          </p:nvSpPr>
          <p:spPr bwMode="auto">
            <a:xfrm>
              <a:off x="5258130" y="3091878"/>
              <a:ext cx="68624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MARB4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21" name="TextBox 7"/>
            <p:cNvSpPr txBox="1">
              <a:spLocks noChangeArrowheads="1"/>
            </p:cNvSpPr>
            <p:nvPr/>
          </p:nvSpPr>
          <p:spPr bwMode="auto">
            <a:xfrm>
              <a:off x="5771586" y="2964873"/>
              <a:ext cx="54531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HC10</a:t>
              </a:r>
              <a:endParaRPr lang="en-US" sz="1100" b="1" dirty="0">
                <a:cs typeface="Arial" charset="0"/>
              </a:endParaRPr>
            </a:p>
          </p:txBody>
        </p:sp>
      </p:grpSp>
      <p:sp>
        <p:nvSpPr>
          <p:cNvPr id="128" name="TextBox 127"/>
          <p:cNvSpPr txBox="1"/>
          <p:nvPr/>
        </p:nvSpPr>
        <p:spPr>
          <a:xfrm>
            <a:off x="4546603" y="3557576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939802" y="3557576"/>
            <a:ext cx="39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152179" y="3679065"/>
            <a:ext cx="3248589" cy="2544896"/>
            <a:chOff x="1152179" y="3679065"/>
            <a:chExt cx="3248589" cy="2544896"/>
          </a:xfrm>
        </p:grpSpPr>
        <p:grpSp>
          <p:nvGrpSpPr>
            <p:cNvPr id="12" name="Group 11"/>
            <p:cNvGrpSpPr/>
            <p:nvPr/>
          </p:nvGrpSpPr>
          <p:grpSpPr>
            <a:xfrm>
              <a:off x="1152179" y="3707853"/>
              <a:ext cx="1184323" cy="2516108"/>
              <a:chOff x="1152179" y="3707853"/>
              <a:chExt cx="1184323" cy="2516108"/>
            </a:xfrm>
          </p:grpSpPr>
          <p:pic>
            <p:nvPicPr>
              <p:cNvPr id="15" name="Picture 14"/>
              <p:cNvPicPr>
                <a:picLocks noChangeAspect="1"/>
              </p:cNvPicPr>
              <p:nvPr/>
            </p:nvPicPr>
            <p:blipFill rotWithShape="1">
              <a:blip r:embed="rId5"/>
              <a:srcRect l="37173" t="10880" r="32889"/>
              <a:stretch/>
            </p:blipFill>
            <p:spPr>
              <a:xfrm>
                <a:off x="1805582" y="4333474"/>
                <a:ext cx="279400" cy="151427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79" name="TextBox 78"/>
              <p:cNvSpPr txBox="1"/>
              <p:nvPr/>
            </p:nvSpPr>
            <p:spPr>
              <a:xfrm>
                <a:off x="1469517" y="5813878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</a:t>
                </a:r>
                <a:r>
                  <a:rPr lang="en-US" sz="1100" b="1" dirty="0">
                    <a:latin typeface="Arial"/>
                    <a:cs typeface="Arial"/>
                  </a:rPr>
                  <a:t>:</a:t>
                </a: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1225274" y="526098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89" name="TextBox 88"/>
              <p:cNvSpPr txBox="1"/>
              <p:nvPr/>
            </p:nvSpPr>
            <p:spPr>
              <a:xfrm>
                <a:off x="1225274" y="4746542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0" name="TextBox 89"/>
              <p:cNvSpPr txBox="1"/>
              <p:nvPr/>
            </p:nvSpPr>
            <p:spPr>
              <a:xfrm>
                <a:off x="1225274" y="4346595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93" name="Straight Arrow Connector 92"/>
              <p:cNvCxnSpPr/>
              <p:nvPr/>
            </p:nvCxnSpPr>
            <p:spPr>
              <a:xfrm>
                <a:off x="1602058" y="4479550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Straight Arrow Connector 93"/>
              <p:cNvCxnSpPr/>
              <p:nvPr/>
            </p:nvCxnSpPr>
            <p:spPr>
              <a:xfrm>
                <a:off x="1602058" y="4878537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Straight Arrow Connector 94"/>
              <p:cNvCxnSpPr/>
              <p:nvPr/>
            </p:nvCxnSpPr>
            <p:spPr>
              <a:xfrm>
                <a:off x="1602058" y="5393938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96" name="TextBox 95"/>
              <p:cNvSpPr txBox="1"/>
              <p:nvPr/>
            </p:nvSpPr>
            <p:spPr>
              <a:xfrm>
                <a:off x="1696959" y="5813878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1354958" y="5962351"/>
                <a:ext cx="479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1696959" y="5962351"/>
                <a:ext cx="6395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3B</a:t>
                </a:r>
                <a:r>
                  <a:rPr lang="en-US" sz="1100" b="1" dirty="0">
                    <a:latin typeface="Arial"/>
                    <a:cs typeface="Arial"/>
                  </a:rPr>
                  <a:t>1</a:t>
                </a:r>
                <a:r>
                  <a:rPr lang="en-US" sz="1100" b="1" dirty="0" smtClean="0">
                    <a:latin typeface="Arial"/>
                    <a:cs typeface="Arial"/>
                  </a:rPr>
                  <a:t>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9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1715561" y="3921748"/>
                <a:ext cx="62068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0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1540677" y="3904569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1" name="TextBox 7"/>
              <p:cNvSpPr txBox="1">
                <a:spLocks noChangeArrowheads="1"/>
              </p:cNvSpPr>
              <p:nvPr/>
            </p:nvSpPr>
            <p:spPr bwMode="auto">
              <a:xfrm>
                <a:off x="1152179" y="4048267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</p:grpSp>
        <p:grpSp>
          <p:nvGrpSpPr>
            <p:cNvPr id="13" name="Group 12"/>
            <p:cNvGrpSpPr/>
            <p:nvPr/>
          </p:nvGrpSpPr>
          <p:grpSpPr>
            <a:xfrm>
              <a:off x="2312243" y="3679065"/>
              <a:ext cx="2088525" cy="2400668"/>
              <a:chOff x="2312243" y="3679065"/>
              <a:chExt cx="2088525" cy="2400668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 rotWithShape="1">
              <a:blip r:embed="rId6"/>
              <a:srcRect l="31277" t="27302" r="33973" b="22742"/>
              <a:stretch/>
            </p:blipFill>
            <p:spPr>
              <a:xfrm>
                <a:off x="2573861" y="4142692"/>
                <a:ext cx="1805152" cy="1767041"/>
              </a:xfrm>
              <a:prstGeom prst="rect">
                <a:avLst/>
              </a:prstGeom>
            </p:spPr>
          </p:pic>
          <p:sp>
            <p:nvSpPr>
              <p:cNvPr id="102" name="TextBox 24"/>
              <p:cNvSpPr txBox="1">
                <a:spLocks noChangeArrowheads="1"/>
              </p:cNvSpPr>
              <p:nvPr/>
            </p:nvSpPr>
            <p:spPr bwMode="auto">
              <a:xfrm>
                <a:off x="4006727" y="4001992"/>
                <a:ext cx="2545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103" name="Group 60"/>
              <p:cNvGrpSpPr>
                <a:grpSpLocks/>
              </p:cNvGrpSpPr>
              <p:nvPr/>
            </p:nvGrpSpPr>
            <p:grpSpPr bwMode="auto">
              <a:xfrm rot="16200000">
                <a:off x="3899646" y="4359469"/>
                <a:ext cx="450732" cy="160361"/>
                <a:chOff x="2836583" y="1219866"/>
                <a:chExt cx="1177359" cy="5385647"/>
              </a:xfrm>
            </p:grpSpPr>
            <p:cxnSp>
              <p:nvCxnSpPr>
                <p:cNvPr id="104" name="Straight Arrow Connector 103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5" name="Straight Arrow Connector 104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6" name="Straight Arrow Connector 105"/>
                <p:cNvCxnSpPr/>
                <p:nvPr/>
              </p:nvCxnSpPr>
              <p:spPr>
                <a:xfrm>
                  <a:off x="2836583" y="6440647"/>
                  <a:ext cx="1170090" cy="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51" name="TextBox 150"/>
              <p:cNvSpPr txBox="1"/>
              <p:nvPr/>
            </p:nvSpPr>
            <p:spPr>
              <a:xfrm rot="16200000">
                <a:off x="1680350" y="4858223"/>
                <a:ext cx="15253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  <p:sp>
            <p:nvSpPr>
              <p:cNvPr id="154" name="TextBox 153"/>
              <p:cNvSpPr txBox="1"/>
              <p:nvPr/>
            </p:nvSpPr>
            <p:spPr>
              <a:xfrm>
                <a:off x="2696455" y="3679065"/>
                <a:ext cx="17043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Cell Surface W632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03" name="TextBox 7"/>
              <p:cNvSpPr txBox="1">
                <a:spLocks noChangeArrowheads="1"/>
              </p:cNvSpPr>
              <p:nvPr/>
            </p:nvSpPr>
            <p:spPr bwMode="auto">
              <a:xfrm>
                <a:off x="2969425" y="581812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204" name="TextBox 7"/>
              <p:cNvSpPr txBox="1">
                <a:spLocks noChangeArrowheads="1"/>
              </p:cNvSpPr>
              <p:nvPr/>
            </p:nvSpPr>
            <p:spPr bwMode="auto">
              <a:xfrm>
                <a:off x="3427898" y="581812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205" name="TextBox 7"/>
              <p:cNvSpPr txBox="1">
                <a:spLocks noChangeArrowheads="1"/>
              </p:cNvSpPr>
              <p:nvPr/>
            </p:nvSpPr>
            <p:spPr bwMode="auto">
              <a:xfrm>
                <a:off x="3900710" y="581812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</p:grpSp>
      </p:grpSp>
      <p:grpSp>
        <p:nvGrpSpPr>
          <p:cNvPr id="16" name="Group 15"/>
          <p:cNvGrpSpPr/>
          <p:nvPr/>
        </p:nvGrpSpPr>
        <p:grpSpPr>
          <a:xfrm>
            <a:off x="4653150" y="3834850"/>
            <a:ext cx="1218185" cy="2397569"/>
            <a:chOff x="4653150" y="3834850"/>
            <a:chExt cx="1218185" cy="2397569"/>
          </a:xfrm>
        </p:grpSpPr>
        <p:pic>
          <p:nvPicPr>
            <p:cNvPr id="177" name="Picture 176"/>
            <p:cNvPicPr>
              <a:picLocks noChangeAspect="1"/>
            </p:cNvPicPr>
            <p:nvPr/>
          </p:nvPicPr>
          <p:blipFill rotWithShape="1">
            <a:blip r:embed="rId7"/>
            <a:srcRect l="17059" t="7526" r="65158" b="5277"/>
            <a:stretch/>
          </p:blipFill>
          <p:spPr>
            <a:xfrm>
              <a:off x="5336704" y="4455932"/>
              <a:ext cx="104369" cy="13842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78" name="Picture 177"/>
            <p:cNvPicPr>
              <a:picLocks noChangeAspect="1"/>
            </p:cNvPicPr>
            <p:nvPr/>
          </p:nvPicPr>
          <p:blipFill rotWithShape="1">
            <a:blip r:embed="rId7"/>
            <a:srcRect l="78737" t="7526" r="5972" b="5277"/>
            <a:stretch/>
          </p:blipFill>
          <p:spPr>
            <a:xfrm>
              <a:off x="5472333" y="4455932"/>
              <a:ext cx="89748" cy="1384253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182" name="TextBox 181"/>
            <p:cNvSpPr txBox="1"/>
            <p:nvPr/>
          </p:nvSpPr>
          <p:spPr>
            <a:xfrm>
              <a:off x="5004350" y="5822336"/>
              <a:ext cx="364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IP</a:t>
              </a:r>
              <a:r>
                <a:rPr lang="en-US" sz="1100" b="1" dirty="0">
                  <a:latin typeface="Arial"/>
                  <a:cs typeface="Arial"/>
                </a:rPr>
                <a:t>:</a:t>
              </a:r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4751644" y="5311778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84" name="TextBox 183"/>
            <p:cNvSpPr txBox="1"/>
            <p:nvPr/>
          </p:nvSpPr>
          <p:spPr>
            <a:xfrm>
              <a:off x="4751644" y="4848138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B51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85" name="TextBox 184"/>
            <p:cNvSpPr txBox="1"/>
            <p:nvPr/>
          </p:nvSpPr>
          <p:spPr>
            <a:xfrm>
              <a:off x="4751644" y="4448191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B18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193" name="Straight Arrow Connector 192"/>
            <p:cNvCxnSpPr/>
            <p:nvPr/>
          </p:nvCxnSpPr>
          <p:spPr>
            <a:xfrm>
              <a:off x="5128428" y="4581146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Arrow Connector 195"/>
            <p:cNvCxnSpPr/>
            <p:nvPr/>
          </p:nvCxnSpPr>
          <p:spPr>
            <a:xfrm>
              <a:off x="5128428" y="4980133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7" name="Straight Arrow Connector 196"/>
            <p:cNvCxnSpPr/>
            <p:nvPr/>
          </p:nvCxnSpPr>
          <p:spPr>
            <a:xfrm>
              <a:off x="5128428" y="5444732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5231792" y="5822336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99" name="TextBox 198"/>
            <p:cNvSpPr txBox="1"/>
            <p:nvPr/>
          </p:nvSpPr>
          <p:spPr>
            <a:xfrm>
              <a:off x="4889791" y="5970809"/>
              <a:ext cx="479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WB: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00" name="TextBox 199"/>
            <p:cNvSpPr txBox="1"/>
            <p:nvPr/>
          </p:nvSpPr>
          <p:spPr>
            <a:xfrm>
              <a:off x="5231792" y="5970809"/>
              <a:ext cx="639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3B</a:t>
              </a:r>
              <a:r>
                <a:rPr lang="en-US" sz="1100" b="1" dirty="0">
                  <a:latin typeface="Arial"/>
                  <a:cs typeface="Arial"/>
                </a:rPr>
                <a:t>1</a:t>
              </a:r>
              <a:r>
                <a:rPr lang="en-US" sz="1100" b="1" dirty="0" smtClean="0">
                  <a:latin typeface="Arial"/>
                  <a:cs typeface="Arial"/>
                </a:rPr>
                <a:t>0.7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201" name="TextBox 10"/>
            <p:cNvSpPr txBox="1">
              <a:spLocks noChangeArrowheads="1"/>
            </p:cNvSpPr>
            <p:nvPr/>
          </p:nvSpPr>
          <p:spPr bwMode="auto">
            <a:xfrm rot="16200000">
              <a:off x="5199596" y="4048745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02" name="TextBox 11"/>
            <p:cNvSpPr txBox="1">
              <a:spLocks noChangeArrowheads="1"/>
            </p:cNvSpPr>
            <p:nvPr/>
          </p:nvSpPr>
          <p:spPr bwMode="auto">
            <a:xfrm rot="16200000">
              <a:off x="5041646" y="4031566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06" name="TextBox 7"/>
            <p:cNvSpPr txBox="1">
              <a:spLocks noChangeArrowheads="1"/>
            </p:cNvSpPr>
            <p:nvPr/>
          </p:nvSpPr>
          <p:spPr bwMode="auto">
            <a:xfrm>
              <a:off x="4653150" y="4175261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5821674" y="3679065"/>
            <a:ext cx="2046096" cy="2409124"/>
            <a:chOff x="5821674" y="3679065"/>
            <a:chExt cx="2046096" cy="2409124"/>
          </a:xfrm>
        </p:grpSpPr>
        <p:pic>
          <p:nvPicPr>
            <p:cNvPr id="174" name="Picture 173"/>
            <p:cNvPicPr>
              <a:picLocks noChangeAspect="1"/>
            </p:cNvPicPr>
            <p:nvPr/>
          </p:nvPicPr>
          <p:blipFill rotWithShape="1">
            <a:blip r:embed="rId8"/>
            <a:srcRect l="30885" t="27707" r="34061" b="22553"/>
            <a:stretch/>
          </p:blipFill>
          <p:spPr>
            <a:xfrm>
              <a:off x="6057889" y="4265806"/>
              <a:ext cx="1731441" cy="1669315"/>
            </a:xfrm>
            <a:prstGeom prst="rect">
              <a:avLst/>
            </a:prstGeom>
          </p:spPr>
        </p:pic>
        <p:sp>
          <p:nvSpPr>
            <p:cNvPr id="175" name="TextBox 24"/>
            <p:cNvSpPr txBox="1">
              <a:spLocks noChangeArrowheads="1"/>
            </p:cNvSpPr>
            <p:nvPr/>
          </p:nvSpPr>
          <p:spPr bwMode="auto">
            <a:xfrm>
              <a:off x="7386246" y="4104164"/>
              <a:ext cx="32491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76" name="Group 60"/>
            <p:cNvGrpSpPr>
              <a:grpSpLocks/>
            </p:cNvGrpSpPr>
            <p:nvPr/>
          </p:nvGrpSpPr>
          <p:grpSpPr bwMode="auto">
            <a:xfrm rot="16200000">
              <a:off x="7366096" y="4472216"/>
              <a:ext cx="356368" cy="131232"/>
              <a:chOff x="2680357" y="1219866"/>
              <a:chExt cx="1333585" cy="5385647"/>
            </a:xfrm>
          </p:grpSpPr>
          <p:cxnSp>
            <p:nvCxnSpPr>
              <p:cNvPr id="179" name="Straight Arrow Connector 178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Straight Arrow Connector 179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Straight Arrow Connector 180"/>
              <p:cNvCxnSpPr/>
              <p:nvPr/>
            </p:nvCxnSpPr>
            <p:spPr>
              <a:xfrm rot="5400000" flipV="1">
                <a:off x="3343492" y="5777544"/>
                <a:ext cx="41" cy="1326312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7" name="TextBox 206"/>
            <p:cNvSpPr txBox="1"/>
            <p:nvPr/>
          </p:nvSpPr>
          <p:spPr>
            <a:xfrm rot="16200000">
              <a:off x="5166293" y="4976742"/>
              <a:ext cx="1572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  <p:sp>
          <p:nvSpPr>
            <p:cNvPr id="208" name="TextBox 7"/>
            <p:cNvSpPr txBox="1">
              <a:spLocks noChangeArrowheads="1"/>
            </p:cNvSpPr>
            <p:nvPr/>
          </p:nvSpPr>
          <p:spPr bwMode="auto">
            <a:xfrm>
              <a:off x="6444987" y="5826579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B18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09" name="TextBox 7"/>
            <p:cNvSpPr txBox="1">
              <a:spLocks noChangeArrowheads="1"/>
            </p:cNvSpPr>
            <p:nvPr/>
          </p:nvSpPr>
          <p:spPr bwMode="auto">
            <a:xfrm>
              <a:off x="6878059" y="5826579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B51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10" name="TextBox 7"/>
            <p:cNvSpPr txBox="1">
              <a:spLocks noChangeArrowheads="1"/>
            </p:cNvSpPr>
            <p:nvPr/>
          </p:nvSpPr>
          <p:spPr bwMode="auto">
            <a:xfrm>
              <a:off x="7325470" y="5826579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B27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11" name="TextBox 210"/>
            <p:cNvSpPr txBox="1"/>
            <p:nvPr/>
          </p:nvSpPr>
          <p:spPr>
            <a:xfrm>
              <a:off x="6172023" y="3679065"/>
              <a:ext cx="1695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Cell Surface HC10 IP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99351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extBox 46"/>
          <p:cNvSpPr txBox="1"/>
          <p:nvPr/>
        </p:nvSpPr>
        <p:spPr>
          <a:xfrm>
            <a:off x="12700" y="6488668"/>
            <a:ext cx="108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3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1151472" y="1953110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3811621" y="2846354"/>
            <a:ext cx="818317" cy="666797"/>
            <a:chOff x="6427853" y="1174172"/>
            <a:chExt cx="818317" cy="666797"/>
          </a:xfrm>
        </p:grpSpPr>
        <p:sp>
          <p:nvSpPr>
            <p:cNvPr id="51" name="Rectangle 50"/>
            <p:cNvSpPr/>
            <p:nvPr/>
          </p:nvSpPr>
          <p:spPr>
            <a:xfrm>
              <a:off x="6512933" y="1474080"/>
              <a:ext cx="131857" cy="12697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6512933" y="1651881"/>
              <a:ext cx="131857" cy="126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591129" y="1401558"/>
              <a:ext cx="6550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ERAP1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591129" y="1579359"/>
              <a:ext cx="6206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Scram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55" name="TextBox 7"/>
            <p:cNvSpPr txBox="1">
              <a:spLocks noChangeArrowheads="1"/>
            </p:cNvSpPr>
            <p:nvPr/>
          </p:nvSpPr>
          <p:spPr bwMode="auto">
            <a:xfrm>
              <a:off x="6427853" y="1174172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123517" y="2019602"/>
            <a:ext cx="2657490" cy="2265188"/>
            <a:chOff x="1123517" y="2019602"/>
            <a:chExt cx="2657490" cy="2265188"/>
          </a:xfrm>
        </p:grpSpPr>
        <p:grpSp>
          <p:nvGrpSpPr>
            <p:cNvPr id="4" name="Group 3"/>
            <p:cNvGrpSpPr/>
            <p:nvPr/>
          </p:nvGrpSpPr>
          <p:grpSpPr>
            <a:xfrm>
              <a:off x="1123517" y="2550380"/>
              <a:ext cx="1293427" cy="1453159"/>
              <a:chOff x="1123517" y="2550380"/>
              <a:chExt cx="1293427" cy="1453159"/>
            </a:xfrm>
          </p:grpSpPr>
          <p:sp>
            <p:nvSpPr>
              <p:cNvPr id="71" name="TextBox 70"/>
              <p:cNvSpPr txBox="1"/>
              <p:nvPr/>
            </p:nvSpPr>
            <p:spPr>
              <a:xfrm>
                <a:off x="1196025" y="3243876"/>
                <a:ext cx="537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HMW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72" name="Straight Arrow Connector 71"/>
              <p:cNvCxnSpPr/>
              <p:nvPr/>
            </p:nvCxnSpPr>
            <p:spPr>
              <a:xfrm>
                <a:off x="1667936" y="3385297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pic>
            <p:nvPicPr>
              <p:cNvPr id="17" name="Picture 16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865416" y="3156020"/>
                <a:ext cx="393192" cy="475488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76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1839569" y="2764275"/>
                <a:ext cx="62068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77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1647751" y="2747096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78" name="TextBox 7"/>
              <p:cNvSpPr txBox="1">
                <a:spLocks noChangeArrowheads="1"/>
              </p:cNvSpPr>
              <p:nvPr/>
            </p:nvSpPr>
            <p:spPr bwMode="auto">
              <a:xfrm>
                <a:off x="1123517" y="2916195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1549959" y="3593456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</a:t>
                </a:r>
                <a:r>
                  <a:rPr lang="en-US" sz="1100" b="1" dirty="0">
                    <a:latin typeface="Arial"/>
                    <a:cs typeface="Arial"/>
                  </a:rPr>
                  <a:t>:</a:t>
                </a:r>
              </a:p>
            </p:txBody>
          </p:sp>
          <p:sp>
            <p:nvSpPr>
              <p:cNvPr id="80" name="TextBox 79"/>
              <p:cNvSpPr txBox="1"/>
              <p:nvPr/>
            </p:nvSpPr>
            <p:spPr>
              <a:xfrm>
                <a:off x="1777401" y="3593456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81" name="TextBox 80"/>
              <p:cNvSpPr txBox="1"/>
              <p:nvPr/>
            </p:nvSpPr>
            <p:spPr>
              <a:xfrm>
                <a:off x="1435400" y="3741929"/>
                <a:ext cx="479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1777401" y="3741929"/>
                <a:ext cx="6395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3B</a:t>
                </a:r>
                <a:r>
                  <a:rPr lang="en-US" sz="1100" b="1" dirty="0">
                    <a:latin typeface="Arial"/>
                    <a:cs typeface="Arial"/>
                  </a:rPr>
                  <a:t>1</a:t>
                </a:r>
                <a:r>
                  <a:rPr lang="en-US" sz="1100" b="1" dirty="0" smtClean="0">
                    <a:latin typeface="Arial"/>
                    <a:cs typeface="Arial"/>
                  </a:rPr>
                  <a:t>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1803202" y="2019602"/>
              <a:ext cx="1977805" cy="2265188"/>
              <a:chOff x="1803202" y="2019602"/>
              <a:chExt cx="1977805" cy="2265188"/>
            </a:xfrm>
          </p:grpSpPr>
          <p:sp>
            <p:nvSpPr>
              <p:cNvPr id="74" name="TextBox 73"/>
              <p:cNvSpPr txBox="1"/>
              <p:nvPr/>
            </p:nvSpPr>
            <p:spPr>
              <a:xfrm>
                <a:off x="1803202" y="2019602"/>
                <a:ext cx="169574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Cell Surface HC10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grpSp>
            <p:nvGrpSpPr>
              <p:cNvPr id="13" name="Group 12"/>
              <p:cNvGrpSpPr/>
              <p:nvPr/>
            </p:nvGrpSpPr>
            <p:grpSpPr>
              <a:xfrm>
                <a:off x="2545072" y="2318021"/>
                <a:ext cx="1235935" cy="1856051"/>
                <a:chOff x="5330610" y="455349"/>
                <a:chExt cx="1235935" cy="1856051"/>
              </a:xfrm>
            </p:grpSpPr>
            <p:pic>
              <p:nvPicPr>
                <p:cNvPr id="3" name="Picture 2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34983" t="27767" r="47563" b="25631"/>
                <a:stretch/>
              </p:blipFill>
              <p:spPr>
                <a:xfrm>
                  <a:off x="5545667" y="455349"/>
                  <a:ext cx="1020878" cy="1856051"/>
                </a:xfrm>
                <a:prstGeom prst="rect">
                  <a:avLst/>
                </a:prstGeom>
              </p:spPr>
            </p:pic>
            <p:sp>
              <p:nvSpPr>
                <p:cNvPr id="41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6146123" y="455349"/>
                  <a:ext cx="254534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400" dirty="0" smtClean="0"/>
                    <a:t>*</a:t>
                  </a:r>
                  <a:endParaRPr lang="en-US" sz="1400" dirty="0"/>
                </a:p>
              </p:txBody>
            </p:sp>
            <p:grpSp>
              <p:nvGrpSpPr>
                <p:cNvPr id="42" name="Group 60"/>
                <p:cNvGrpSpPr>
                  <a:grpSpLocks/>
                </p:cNvGrpSpPr>
                <p:nvPr/>
              </p:nvGrpSpPr>
              <p:grpSpPr bwMode="auto">
                <a:xfrm rot="16200000">
                  <a:off x="5995534" y="852046"/>
                  <a:ext cx="536610" cy="155113"/>
                  <a:chOff x="2836583" y="1219866"/>
                  <a:chExt cx="1177359" cy="5385647"/>
                </a:xfrm>
              </p:grpSpPr>
              <p:cxnSp>
                <p:nvCxnSpPr>
                  <p:cNvPr id="43" name="Straight Arrow Connector 42"/>
                  <p:cNvCxnSpPr/>
                  <p:nvPr/>
                </p:nvCxnSpPr>
                <p:spPr>
                  <a:xfrm rot="5400000" flipH="1">
                    <a:off x="3864736" y="1297790"/>
                    <a:ext cx="54939" cy="22893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4" name="Straight Arrow Connector 43"/>
                  <p:cNvCxnSpPr/>
                  <p:nvPr/>
                </p:nvCxnSpPr>
                <p:spPr>
                  <a:xfrm rot="5400000" flipH="1" flipV="1">
                    <a:off x="1317484" y="3909056"/>
                    <a:ext cx="5385647" cy="7268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>
                    <a:off x="2836583" y="6440647"/>
                    <a:ext cx="1170090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75" name="TextBox 74"/>
                <p:cNvSpPr txBox="1"/>
                <p:nvPr/>
              </p:nvSpPr>
              <p:spPr>
                <a:xfrm rot="16200000">
                  <a:off x="4675229" y="1234475"/>
                  <a:ext cx="1572372" cy="2616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algn="ctr"/>
                  <a:r>
                    <a:rPr lang="en-US" sz="1100" b="1" dirty="0" smtClean="0">
                      <a:latin typeface="Arial"/>
                      <a:cs typeface="Arial"/>
                    </a:rPr>
                    <a:t>Relative Expression</a:t>
                  </a:r>
                </a:p>
              </p:txBody>
            </p:sp>
          </p:grpSp>
          <p:sp>
            <p:nvSpPr>
              <p:cNvPr id="83" name="TextBox 7"/>
              <p:cNvSpPr txBox="1">
                <a:spLocks noChangeArrowheads="1"/>
              </p:cNvSpPr>
              <p:nvPr/>
            </p:nvSpPr>
            <p:spPr bwMode="auto">
              <a:xfrm>
                <a:off x="3261470" y="4023180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</p:grpSp>
      </p:grpSp>
      <p:grpSp>
        <p:nvGrpSpPr>
          <p:cNvPr id="22" name="Group 21"/>
          <p:cNvGrpSpPr/>
          <p:nvPr/>
        </p:nvGrpSpPr>
        <p:grpSpPr>
          <a:xfrm>
            <a:off x="4709175" y="1953112"/>
            <a:ext cx="2695734" cy="2331670"/>
            <a:chOff x="3756677" y="3443252"/>
            <a:chExt cx="2695734" cy="2331670"/>
          </a:xfrm>
        </p:grpSpPr>
        <p:grpSp>
          <p:nvGrpSpPr>
            <p:cNvPr id="20" name="Group 19"/>
            <p:cNvGrpSpPr/>
            <p:nvPr/>
          </p:nvGrpSpPr>
          <p:grpSpPr>
            <a:xfrm>
              <a:off x="5401733" y="3695209"/>
              <a:ext cx="1050678" cy="1973752"/>
              <a:chOff x="5401733" y="3695209"/>
              <a:chExt cx="1050678" cy="1973752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4"/>
              <a:srcRect l="29672" t="24170" r="52950" b="27922"/>
              <a:stretch/>
            </p:blipFill>
            <p:spPr>
              <a:xfrm>
                <a:off x="5401733" y="3695209"/>
                <a:ext cx="1050678" cy="1973752"/>
              </a:xfrm>
              <a:prstGeom prst="rect">
                <a:avLst/>
              </a:prstGeom>
            </p:spPr>
          </p:pic>
          <p:sp>
            <p:nvSpPr>
              <p:cNvPr id="8" name="TextBox 24"/>
              <p:cNvSpPr txBox="1">
                <a:spLocks noChangeArrowheads="1"/>
              </p:cNvSpPr>
              <p:nvPr/>
            </p:nvSpPr>
            <p:spPr bwMode="auto">
              <a:xfrm>
                <a:off x="6024298" y="3779077"/>
                <a:ext cx="2545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9" name="Group 60"/>
              <p:cNvGrpSpPr>
                <a:grpSpLocks/>
              </p:cNvGrpSpPr>
              <p:nvPr/>
            </p:nvGrpSpPr>
            <p:grpSpPr bwMode="auto">
              <a:xfrm rot="16200000">
                <a:off x="5873888" y="4175596"/>
                <a:ext cx="536251" cy="155113"/>
                <a:chOff x="2021698" y="1219866"/>
                <a:chExt cx="1992244" cy="5385647"/>
              </a:xfrm>
            </p:grpSpPr>
            <p:cxnSp>
              <p:nvCxnSpPr>
                <p:cNvPr id="10" name="Straight Arrow Connector 9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1" name="Straight Arrow Connector 10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2" name="Straight Arrow Connector 11"/>
                <p:cNvCxnSpPr/>
                <p:nvPr/>
              </p:nvCxnSpPr>
              <p:spPr>
                <a:xfrm rot="5400000" flipV="1">
                  <a:off x="3014185" y="5448137"/>
                  <a:ext cx="0" cy="1984973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49" name="TextBox 48"/>
            <p:cNvSpPr txBox="1"/>
            <p:nvPr/>
          </p:nvSpPr>
          <p:spPr>
            <a:xfrm>
              <a:off x="3784667" y="3443252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latin typeface="Arial"/>
                  <a:cs typeface="Arial"/>
                </a:rPr>
                <a:t>B</a:t>
              </a:r>
              <a:endParaRPr lang="en-US" b="1" dirty="0">
                <a:latin typeface="Arial"/>
                <a:cs typeface="Arial"/>
              </a:endParaRPr>
            </a:p>
          </p:txBody>
        </p:sp>
        <p:sp>
          <p:nvSpPr>
            <p:cNvPr id="85" name="TextBox 7"/>
            <p:cNvSpPr txBox="1">
              <a:spLocks noChangeArrowheads="1"/>
            </p:cNvSpPr>
            <p:nvPr/>
          </p:nvSpPr>
          <p:spPr bwMode="auto">
            <a:xfrm>
              <a:off x="5920003" y="5513312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B27</a:t>
              </a:r>
              <a:endParaRPr lang="en-US" sz="1100" b="1" dirty="0">
                <a:cs typeface="Arial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3756677" y="4042640"/>
              <a:ext cx="1293427" cy="1453159"/>
              <a:chOff x="3756677" y="4042640"/>
              <a:chExt cx="1293427" cy="1453159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5"/>
              <a:srcRect t="26134" b="56790"/>
              <a:stretch/>
            </p:blipFill>
            <p:spPr>
              <a:xfrm>
                <a:off x="4481960" y="4645135"/>
                <a:ext cx="428514" cy="45719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86" name="TextBox 85"/>
              <p:cNvSpPr txBox="1"/>
              <p:nvPr/>
            </p:nvSpPr>
            <p:spPr>
              <a:xfrm>
                <a:off x="3820718" y="4710735"/>
                <a:ext cx="537189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HMW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87" name="Straight Arrow Connector 86"/>
              <p:cNvCxnSpPr/>
              <p:nvPr/>
            </p:nvCxnSpPr>
            <p:spPr>
              <a:xfrm>
                <a:off x="4292629" y="4852156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8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4472729" y="4256535"/>
                <a:ext cx="62068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9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4280911" y="4239356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90" name="TextBox 7"/>
              <p:cNvSpPr txBox="1">
                <a:spLocks noChangeArrowheads="1"/>
              </p:cNvSpPr>
              <p:nvPr/>
            </p:nvSpPr>
            <p:spPr bwMode="auto">
              <a:xfrm>
                <a:off x="3756677" y="4408455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4183119" y="5085716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</a:t>
                </a:r>
                <a:r>
                  <a:rPr lang="en-US" sz="1100" b="1" dirty="0">
                    <a:latin typeface="Arial"/>
                    <a:cs typeface="Arial"/>
                  </a:rPr>
                  <a:t>:</a:t>
                </a:r>
              </a:p>
            </p:txBody>
          </p:sp>
          <p:sp>
            <p:nvSpPr>
              <p:cNvPr id="92" name="TextBox 91"/>
              <p:cNvSpPr txBox="1"/>
              <p:nvPr/>
            </p:nvSpPr>
            <p:spPr>
              <a:xfrm>
                <a:off x="4410561" y="5085716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3" name="TextBox 92"/>
              <p:cNvSpPr txBox="1"/>
              <p:nvPr/>
            </p:nvSpPr>
            <p:spPr>
              <a:xfrm>
                <a:off x="4068560" y="5234189"/>
                <a:ext cx="479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4410561" y="5234189"/>
                <a:ext cx="6395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3B</a:t>
                </a:r>
                <a:r>
                  <a:rPr lang="en-US" sz="1100" b="1" dirty="0">
                    <a:latin typeface="Arial"/>
                    <a:cs typeface="Arial"/>
                  </a:rPr>
                  <a:t>1</a:t>
                </a:r>
                <a:r>
                  <a:rPr lang="en-US" sz="1100" b="1" dirty="0" smtClean="0">
                    <a:latin typeface="Arial"/>
                    <a:cs typeface="Arial"/>
                  </a:rPr>
                  <a:t>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95" name="TextBox 94"/>
            <p:cNvSpPr txBox="1"/>
            <p:nvPr/>
          </p:nvSpPr>
          <p:spPr>
            <a:xfrm rot="16200000">
              <a:off x="4522827" y="4561877"/>
              <a:ext cx="1572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506800" y="3501269"/>
              <a:ext cx="1605628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Whole Cell HC10 IP</a:t>
              </a:r>
              <a:endParaRPr lang="en-US" sz="1200" b="1" dirty="0">
                <a:latin typeface="Arial"/>
                <a:cs typeface="Arial"/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TextBox 41"/>
          <p:cNvSpPr txBox="1"/>
          <p:nvPr/>
        </p:nvSpPr>
        <p:spPr>
          <a:xfrm>
            <a:off x="282585" y="484748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282591" y="2760944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sp>
        <p:nvSpPr>
          <p:cNvPr id="48" name="TextBox 47"/>
          <p:cNvSpPr txBox="1"/>
          <p:nvPr/>
        </p:nvSpPr>
        <p:spPr>
          <a:xfrm>
            <a:off x="2791385" y="484748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454643" y="799865"/>
            <a:ext cx="1903199" cy="1488294"/>
            <a:chOff x="454643" y="901469"/>
            <a:chExt cx="1903199" cy="1488294"/>
          </a:xfrm>
        </p:grpSpPr>
        <p:pic>
          <p:nvPicPr>
            <p:cNvPr id="43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8851" r="59312"/>
            <a:stretch/>
          </p:blipFill>
          <p:spPr bwMode="auto">
            <a:xfrm>
              <a:off x="1151531" y="1536135"/>
              <a:ext cx="584200" cy="2921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4" name="TextBox 10"/>
            <p:cNvSpPr txBox="1">
              <a:spLocks noChangeArrowheads="1"/>
            </p:cNvSpPr>
            <p:nvPr/>
          </p:nvSpPr>
          <p:spPr bwMode="auto">
            <a:xfrm>
              <a:off x="1318205" y="1994474"/>
              <a:ext cx="287337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dirty="0">
                  <a:cs typeface="Arial" charset="0"/>
                </a:rPr>
                <a:t>_</a:t>
              </a:r>
            </a:p>
          </p:txBody>
        </p:sp>
        <p:sp>
          <p:nvSpPr>
            <p:cNvPr id="45" name="TextBox 10"/>
            <p:cNvSpPr txBox="1">
              <a:spLocks noChangeArrowheads="1"/>
            </p:cNvSpPr>
            <p:nvPr/>
          </p:nvSpPr>
          <p:spPr bwMode="auto">
            <a:xfrm>
              <a:off x="1919347" y="2081788"/>
              <a:ext cx="288925" cy="3079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b="1" dirty="0">
                  <a:cs typeface="Arial" charset="0"/>
                </a:rPr>
                <a:t>+</a:t>
              </a:r>
            </a:p>
          </p:txBody>
        </p:sp>
        <p:cxnSp>
          <p:nvCxnSpPr>
            <p:cNvPr id="52" name="Straight Connector 51"/>
            <p:cNvCxnSpPr/>
            <p:nvPr/>
          </p:nvCxnSpPr>
          <p:spPr bwMode="auto">
            <a:xfrm>
              <a:off x="1151531" y="2350621"/>
              <a:ext cx="584200" cy="1587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 bwMode="auto">
            <a:xfrm flipV="1">
              <a:off x="1774753" y="2350604"/>
              <a:ext cx="580391" cy="3175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54" name="Picture 28"/>
            <p:cNvPicPr>
              <a:picLocks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442" r="58997"/>
            <a:stretch/>
          </p:blipFill>
          <p:spPr bwMode="auto">
            <a:xfrm>
              <a:off x="1151023" y="1859453"/>
              <a:ext cx="585216" cy="274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5" name="TextBox 10"/>
            <p:cNvSpPr txBox="1">
              <a:spLocks noChangeArrowheads="1"/>
            </p:cNvSpPr>
            <p:nvPr/>
          </p:nvSpPr>
          <p:spPr bwMode="auto">
            <a:xfrm>
              <a:off x="631162" y="2081788"/>
              <a:ext cx="51687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>
                  <a:cs typeface="Arial" charset="0"/>
                </a:rPr>
                <a:t>IFN</a:t>
              </a:r>
              <a:r>
                <a:rPr lang="en-US" sz="1100" b="1" dirty="0" err="1">
                  <a:latin typeface="Symbol" charset="0"/>
                  <a:cs typeface="Arial" charset="0"/>
                </a:rPr>
                <a:t>g</a:t>
              </a:r>
              <a:r>
                <a:rPr lang="en-US" sz="1100" b="1" dirty="0">
                  <a:cs typeface="Arial" charset="0"/>
                </a:rPr>
                <a:t>:</a:t>
              </a:r>
            </a:p>
          </p:txBody>
        </p:sp>
        <p:sp>
          <p:nvSpPr>
            <p:cNvPr id="56" name="TextBox 58"/>
            <p:cNvSpPr txBox="1">
              <a:spLocks noChangeArrowheads="1"/>
            </p:cNvSpPr>
            <p:nvPr/>
          </p:nvSpPr>
          <p:spPr bwMode="auto">
            <a:xfrm>
              <a:off x="501300" y="1842519"/>
              <a:ext cx="694095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>
                  <a:cs typeface="Arial" charset="0"/>
                </a:rPr>
                <a:t>GAPDH</a:t>
              </a:r>
            </a:p>
          </p:txBody>
        </p:sp>
        <p:sp>
          <p:nvSpPr>
            <p:cNvPr id="57" name="TextBox 59"/>
            <p:cNvSpPr txBox="1">
              <a:spLocks noChangeArrowheads="1"/>
            </p:cNvSpPr>
            <p:nvPr/>
          </p:nvSpPr>
          <p:spPr bwMode="auto">
            <a:xfrm>
              <a:off x="540354" y="1527668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>
                  <a:cs typeface="Arial" charset="0"/>
                </a:rPr>
                <a:t>ERAP1</a:t>
              </a:r>
            </a:p>
          </p:txBody>
        </p:sp>
        <p:pic>
          <p:nvPicPr>
            <p:cNvPr id="58" name="Picture 3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250" r="40881"/>
            <a:stretch/>
          </p:blipFill>
          <p:spPr bwMode="auto">
            <a:xfrm>
              <a:off x="1772054" y="1536135"/>
              <a:ext cx="585788" cy="292100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9" name="Picture 28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6923" r="41294"/>
            <a:stretch/>
          </p:blipFill>
          <p:spPr bwMode="auto">
            <a:xfrm>
              <a:off x="1772055" y="1862372"/>
              <a:ext cx="585787" cy="274638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81" name="TextBox 10"/>
            <p:cNvSpPr txBox="1">
              <a:spLocks noChangeArrowheads="1"/>
            </p:cNvSpPr>
            <p:nvPr/>
          </p:nvSpPr>
          <p:spPr bwMode="auto">
            <a:xfrm rot="16200000">
              <a:off x="1280766" y="1115370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82" name="TextBox 11"/>
            <p:cNvSpPr txBox="1">
              <a:spLocks noChangeArrowheads="1"/>
            </p:cNvSpPr>
            <p:nvPr/>
          </p:nvSpPr>
          <p:spPr bwMode="auto">
            <a:xfrm rot="16200000">
              <a:off x="978877" y="1098191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83" name="TextBox 7"/>
            <p:cNvSpPr txBox="1">
              <a:spLocks noChangeArrowheads="1"/>
            </p:cNvSpPr>
            <p:nvPr/>
          </p:nvSpPr>
          <p:spPr bwMode="auto">
            <a:xfrm>
              <a:off x="454643" y="1267290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88" name="TextBox 10"/>
            <p:cNvSpPr txBox="1">
              <a:spLocks noChangeArrowheads="1"/>
            </p:cNvSpPr>
            <p:nvPr/>
          </p:nvSpPr>
          <p:spPr bwMode="auto">
            <a:xfrm rot="16200000">
              <a:off x="1898851" y="1115364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89" name="TextBox 11"/>
            <p:cNvSpPr txBox="1">
              <a:spLocks noChangeArrowheads="1"/>
            </p:cNvSpPr>
            <p:nvPr/>
          </p:nvSpPr>
          <p:spPr bwMode="auto">
            <a:xfrm rot="16200000">
              <a:off x="1580028" y="1098185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103796" y="409642"/>
            <a:ext cx="3784898" cy="2190320"/>
            <a:chOff x="3103796" y="409642"/>
            <a:chExt cx="3784898" cy="2190320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/>
            <a:srcRect l="12013" t="18687" r="10631" b="30697"/>
            <a:stretch/>
          </p:blipFill>
          <p:spPr>
            <a:xfrm>
              <a:off x="3352716" y="621888"/>
              <a:ext cx="3535978" cy="1575472"/>
            </a:xfrm>
            <a:prstGeom prst="rect">
              <a:avLst/>
            </a:prstGeom>
          </p:spPr>
        </p:pic>
        <p:sp>
          <p:nvSpPr>
            <p:cNvPr id="114" name="TextBox 10"/>
            <p:cNvSpPr txBox="1">
              <a:spLocks noChangeArrowheads="1"/>
            </p:cNvSpPr>
            <p:nvPr/>
          </p:nvSpPr>
          <p:spPr bwMode="auto">
            <a:xfrm>
              <a:off x="3649996" y="2011737"/>
              <a:ext cx="236730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15" name="TextBox 10"/>
            <p:cNvSpPr txBox="1">
              <a:spLocks noChangeArrowheads="1"/>
            </p:cNvSpPr>
            <p:nvPr/>
          </p:nvSpPr>
          <p:spPr bwMode="auto">
            <a:xfrm>
              <a:off x="3973656" y="2089562"/>
              <a:ext cx="236816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cxnSp>
          <p:nvCxnSpPr>
            <p:cNvPr id="116" name="Straight Connector 115"/>
            <p:cNvCxnSpPr/>
            <p:nvPr/>
          </p:nvCxnSpPr>
          <p:spPr bwMode="auto">
            <a:xfrm>
              <a:off x="3682595" y="2337070"/>
              <a:ext cx="527877" cy="367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TextBox 10"/>
            <p:cNvSpPr txBox="1">
              <a:spLocks noChangeArrowheads="1"/>
            </p:cNvSpPr>
            <p:nvPr/>
          </p:nvSpPr>
          <p:spPr bwMode="auto">
            <a:xfrm>
              <a:off x="4293592" y="2011737"/>
              <a:ext cx="236730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19" name="TextBox 10"/>
            <p:cNvSpPr txBox="1">
              <a:spLocks noChangeArrowheads="1"/>
            </p:cNvSpPr>
            <p:nvPr/>
          </p:nvSpPr>
          <p:spPr bwMode="auto">
            <a:xfrm>
              <a:off x="4625719" y="2089562"/>
              <a:ext cx="236816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21" name="TextBox 10"/>
            <p:cNvSpPr txBox="1">
              <a:spLocks noChangeArrowheads="1"/>
            </p:cNvSpPr>
            <p:nvPr/>
          </p:nvSpPr>
          <p:spPr bwMode="auto">
            <a:xfrm>
              <a:off x="4950940" y="2011737"/>
              <a:ext cx="236730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22" name="TextBox 10"/>
            <p:cNvSpPr txBox="1">
              <a:spLocks noChangeArrowheads="1"/>
            </p:cNvSpPr>
            <p:nvPr/>
          </p:nvSpPr>
          <p:spPr bwMode="auto">
            <a:xfrm>
              <a:off x="5280740" y="2089562"/>
              <a:ext cx="236816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77" name="TextBox 10"/>
            <p:cNvSpPr txBox="1">
              <a:spLocks noChangeArrowheads="1"/>
            </p:cNvSpPr>
            <p:nvPr/>
          </p:nvSpPr>
          <p:spPr bwMode="auto">
            <a:xfrm>
              <a:off x="5607193" y="2011737"/>
              <a:ext cx="236730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78" name="TextBox 10"/>
            <p:cNvSpPr txBox="1">
              <a:spLocks noChangeArrowheads="1"/>
            </p:cNvSpPr>
            <p:nvPr/>
          </p:nvSpPr>
          <p:spPr bwMode="auto">
            <a:xfrm>
              <a:off x="5928526" y="2089562"/>
              <a:ext cx="236816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cxnSp>
          <p:nvCxnSpPr>
            <p:cNvPr id="179" name="Straight Connector 178"/>
            <p:cNvCxnSpPr/>
            <p:nvPr/>
          </p:nvCxnSpPr>
          <p:spPr bwMode="auto">
            <a:xfrm>
              <a:off x="4316180" y="2337070"/>
              <a:ext cx="527877" cy="367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0" name="Straight Connector 179"/>
            <p:cNvCxnSpPr/>
            <p:nvPr/>
          </p:nvCxnSpPr>
          <p:spPr bwMode="auto">
            <a:xfrm>
              <a:off x="4964278" y="2337070"/>
              <a:ext cx="527877" cy="367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/>
            <p:cNvCxnSpPr/>
            <p:nvPr/>
          </p:nvCxnSpPr>
          <p:spPr bwMode="auto">
            <a:xfrm>
              <a:off x="5590713" y="2337070"/>
              <a:ext cx="527877" cy="367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7" name="TextBox 24"/>
            <p:cNvSpPr txBox="1">
              <a:spLocks noChangeArrowheads="1"/>
            </p:cNvSpPr>
            <p:nvPr/>
          </p:nvSpPr>
          <p:spPr bwMode="auto">
            <a:xfrm>
              <a:off x="5613378" y="1500544"/>
              <a:ext cx="21956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</a:t>
              </a:r>
              <a:endParaRPr lang="en-US" sz="1400" dirty="0"/>
            </a:p>
          </p:txBody>
        </p:sp>
        <p:grpSp>
          <p:nvGrpSpPr>
            <p:cNvPr id="148" name="Group 60"/>
            <p:cNvGrpSpPr>
              <a:grpSpLocks/>
            </p:cNvGrpSpPr>
            <p:nvPr/>
          </p:nvGrpSpPr>
          <p:grpSpPr bwMode="auto">
            <a:xfrm rot="16200000">
              <a:off x="5667291" y="1695180"/>
              <a:ext cx="104794" cy="95759"/>
              <a:chOff x="2836583" y="1219866"/>
              <a:chExt cx="1177359" cy="5385647"/>
            </a:xfrm>
          </p:grpSpPr>
          <p:cxnSp>
            <p:nvCxnSpPr>
              <p:cNvPr id="149" name="Straight Arrow Connector 148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2" name="TextBox 24"/>
            <p:cNvSpPr txBox="1">
              <a:spLocks noChangeArrowheads="1"/>
            </p:cNvSpPr>
            <p:nvPr/>
          </p:nvSpPr>
          <p:spPr bwMode="auto">
            <a:xfrm>
              <a:off x="5250383" y="1281815"/>
              <a:ext cx="27983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53" name="Group 60"/>
            <p:cNvGrpSpPr>
              <a:grpSpLocks/>
            </p:cNvGrpSpPr>
            <p:nvPr/>
          </p:nvGrpSpPr>
          <p:grpSpPr bwMode="auto">
            <a:xfrm rot="16200000">
              <a:off x="5271030" y="1544684"/>
              <a:ext cx="230349" cy="103656"/>
              <a:chOff x="2836583" y="1219866"/>
              <a:chExt cx="1177359" cy="5385647"/>
            </a:xfrm>
          </p:grpSpPr>
          <p:cxnSp>
            <p:nvCxnSpPr>
              <p:cNvPr id="154" name="Straight Arrow Connector 153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5" name="Straight Arrow Connector 154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6" name="Straight Arrow Connector 155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7" name="TextBox 24"/>
            <p:cNvSpPr txBox="1">
              <a:spLocks noChangeArrowheads="1"/>
            </p:cNvSpPr>
            <p:nvPr/>
          </p:nvSpPr>
          <p:spPr bwMode="auto">
            <a:xfrm>
              <a:off x="4291881" y="1446265"/>
              <a:ext cx="27983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58" name="Group 60"/>
            <p:cNvGrpSpPr>
              <a:grpSpLocks/>
            </p:cNvGrpSpPr>
            <p:nvPr/>
          </p:nvGrpSpPr>
          <p:grpSpPr bwMode="auto">
            <a:xfrm rot="16200000">
              <a:off x="4340270" y="1681393"/>
              <a:ext cx="174005" cy="102797"/>
              <a:chOff x="2836583" y="1219866"/>
              <a:chExt cx="1177359" cy="5385647"/>
            </a:xfrm>
          </p:grpSpPr>
          <p:cxnSp>
            <p:nvCxnSpPr>
              <p:cNvPr id="159" name="Straight Arrow Connector 158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0" name="Straight Arrow Connector 159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1" name="Straight Arrow Connector 160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2" name="TextBox 24"/>
            <p:cNvSpPr txBox="1">
              <a:spLocks noChangeArrowheads="1"/>
            </p:cNvSpPr>
            <p:nvPr/>
          </p:nvSpPr>
          <p:spPr bwMode="auto">
            <a:xfrm>
              <a:off x="3642429" y="1485632"/>
              <a:ext cx="40373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163" name="Group 60"/>
            <p:cNvGrpSpPr>
              <a:grpSpLocks/>
            </p:cNvGrpSpPr>
            <p:nvPr/>
          </p:nvGrpSpPr>
          <p:grpSpPr bwMode="auto">
            <a:xfrm rot="16200000">
              <a:off x="3732815" y="1682413"/>
              <a:ext cx="95388" cy="100874"/>
              <a:chOff x="2836583" y="1219866"/>
              <a:chExt cx="1177359" cy="5385647"/>
            </a:xfrm>
          </p:grpSpPr>
          <p:cxnSp>
            <p:nvCxnSpPr>
              <p:cNvPr id="164" name="Straight Arrow Connector 163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5" name="Straight Arrow Connector 164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6" name="Straight Arrow Connector 165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09" name="TextBox 24"/>
            <p:cNvSpPr txBox="1">
              <a:spLocks noChangeArrowheads="1"/>
            </p:cNvSpPr>
            <p:nvPr/>
          </p:nvSpPr>
          <p:spPr bwMode="auto">
            <a:xfrm>
              <a:off x="3958517" y="1461720"/>
              <a:ext cx="42155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210" name="Group 60"/>
            <p:cNvGrpSpPr>
              <a:grpSpLocks/>
            </p:cNvGrpSpPr>
            <p:nvPr/>
          </p:nvGrpSpPr>
          <p:grpSpPr bwMode="auto">
            <a:xfrm rot="16200000">
              <a:off x="4058849" y="1648556"/>
              <a:ext cx="75497" cy="100874"/>
              <a:chOff x="2836583" y="1219866"/>
              <a:chExt cx="1177359" cy="5385647"/>
            </a:xfrm>
          </p:grpSpPr>
          <p:cxnSp>
            <p:nvCxnSpPr>
              <p:cNvPr id="211" name="Straight Arrow Connector 210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2" name="Straight Arrow Connector 211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3" name="Straight Arrow Connector 212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4" name="TextBox 24"/>
            <p:cNvSpPr txBox="1">
              <a:spLocks noChangeArrowheads="1"/>
            </p:cNvSpPr>
            <p:nvPr/>
          </p:nvSpPr>
          <p:spPr bwMode="auto">
            <a:xfrm>
              <a:off x="4609213" y="1246246"/>
              <a:ext cx="27983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215" name="Group 60"/>
            <p:cNvGrpSpPr>
              <a:grpSpLocks/>
            </p:cNvGrpSpPr>
            <p:nvPr/>
          </p:nvGrpSpPr>
          <p:grpSpPr bwMode="auto">
            <a:xfrm rot="16200000">
              <a:off x="4657602" y="1481374"/>
              <a:ext cx="174005" cy="102797"/>
              <a:chOff x="2836583" y="1219866"/>
              <a:chExt cx="1177359" cy="5385647"/>
            </a:xfrm>
          </p:grpSpPr>
          <p:cxnSp>
            <p:nvCxnSpPr>
              <p:cNvPr id="216" name="Straight Arrow Connector 215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7" name="Straight Arrow Connector 216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8" name="Straight Arrow Connector 217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9" name="TextBox 24"/>
            <p:cNvSpPr txBox="1">
              <a:spLocks noChangeArrowheads="1"/>
            </p:cNvSpPr>
            <p:nvPr/>
          </p:nvSpPr>
          <p:spPr bwMode="auto">
            <a:xfrm>
              <a:off x="5935827" y="409642"/>
              <a:ext cx="21956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</a:t>
              </a:r>
              <a:endParaRPr lang="en-US" sz="1400" dirty="0"/>
            </a:p>
          </p:txBody>
        </p:sp>
        <p:grpSp>
          <p:nvGrpSpPr>
            <p:cNvPr id="220" name="Group 60"/>
            <p:cNvGrpSpPr>
              <a:grpSpLocks/>
            </p:cNvGrpSpPr>
            <p:nvPr/>
          </p:nvGrpSpPr>
          <p:grpSpPr bwMode="auto">
            <a:xfrm rot="16200000">
              <a:off x="5907552" y="690523"/>
              <a:ext cx="269173" cy="95759"/>
              <a:chOff x="2836583" y="1219866"/>
              <a:chExt cx="1177359" cy="5385647"/>
            </a:xfrm>
          </p:grpSpPr>
          <p:cxnSp>
            <p:nvCxnSpPr>
              <p:cNvPr id="221" name="Straight Arrow Connector 220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2" name="Straight Arrow Connector 221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3" name="Straight Arrow Connector 222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24" name="TextBox 24"/>
            <p:cNvSpPr txBox="1">
              <a:spLocks noChangeArrowheads="1"/>
            </p:cNvSpPr>
            <p:nvPr/>
          </p:nvSpPr>
          <p:spPr bwMode="auto">
            <a:xfrm>
              <a:off x="4960549" y="1429271"/>
              <a:ext cx="219564" cy="2949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</a:t>
              </a:r>
              <a:endParaRPr lang="en-US" sz="1400" dirty="0"/>
            </a:p>
          </p:txBody>
        </p:sp>
        <p:grpSp>
          <p:nvGrpSpPr>
            <p:cNvPr id="225" name="Group 60"/>
            <p:cNvGrpSpPr>
              <a:grpSpLocks/>
            </p:cNvGrpSpPr>
            <p:nvPr/>
          </p:nvGrpSpPr>
          <p:grpSpPr bwMode="auto">
            <a:xfrm rot="16200000">
              <a:off x="4966658" y="1671712"/>
              <a:ext cx="200403" cy="95759"/>
              <a:chOff x="2836583" y="1219866"/>
              <a:chExt cx="1177359" cy="5385647"/>
            </a:xfrm>
          </p:grpSpPr>
          <p:cxnSp>
            <p:nvCxnSpPr>
              <p:cNvPr id="226" name="Straight Arrow Connector 225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Arrow Connector 226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Arrow Connector 227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32" name="TextBox 10"/>
            <p:cNvSpPr txBox="1">
              <a:spLocks noChangeArrowheads="1"/>
            </p:cNvSpPr>
            <p:nvPr/>
          </p:nvSpPr>
          <p:spPr bwMode="auto">
            <a:xfrm>
              <a:off x="6262476" y="2011737"/>
              <a:ext cx="236730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233" name="TextBox 10"/>
            <p:cNvSpPr txBox="1">
              <a:spLocks noChangeArrowheads="1"/>
            </p:cNvSpPr>
            <p:nvPr/>
          </p:nvSpPr>
          <p:spPr bwMode="auto">
            <a:xfrm>
              <a:off x="6592276" y="2089562"/>
              <a:ext cx="236816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cxnSp>
          <p:nvCxnSpPr>
            <p:cNvPr id="234" name="Straight Connector 233"/>
            <p:cNvCxnSpPr/>
            <p:nvPr/>
          </p:nvCxnSpPr>
          <p:spPr bwMode="auto">
            <a:xfrm>
              <a:off x="6305265" y="2337070"/>
              <a:ext cx="527877" cy="3672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7" name="TextBox 24"/>
            <p:cNvSpPr txBox="1">
              <a:spLocks noChangeArrowheads="1"/>
            </p:cNvSpPr>
            <p:nvPr/>
          </p:nvSpPr>
          <p:spPr bwMode="auto">
            <a:xfrm>
              <a:off x="6525671" y="850523"/>
              <a:ext cx="3244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238" name="Group 60"/>
            <p:cNvGrpSpPr>
              <a:grpSpLocks/>
            </p:cNvGrpSpPr>
            <p:nvPr/>
          </p:nvGrpSpPr>
          <p:grpSpPr bwMode="auto">
            <a:xfrm rot="16200000">
              <a:off x="6505962" y="1206459"/>
              <a:ext cx="379186" cy="99436"/>
              <a:chOff x="2836583" y="1219866"/>
              <a:chExt cx="1177359" cy="5385647"/>
            </a:xfrm>
          </p:grpSpPr>
          <p:cxnSp>
            <p:nvCxnSpPr>
              <p:cNvPr id="239" name="Straight Arrow Connector 238"/>
              <p:cNvCxnSpPr/>
              <p:nvPr/>
            </p:nvCxnSpPr>
            <p:spPr>
              <a:xfrm rot="5400000" flipH="1">
                <a:off x="3916798" y="1349884"/>
                <a:ext cx="33" cy="179711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0" name="Straight Arrow Connector 239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1" name="Straight Arrow Connector 240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42" name="TextBox 24"/>
            <p:cNvSpPr txBox="1">
              <a:spLocks noChangeArrowheads="1"/>
            </p:cNvSpPr>
            <p:nvPr/>
          </p:nvSpPr>
          <p:spPr bwMode="auto">
            <a:xfrm>
              <a:off x="6207587" y="1399755"/>
              <a:ext cx="324403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**</a:t>
              </a:r>
              <a:endParaRPr lang="en-US" sz="1400" dirty="0"/>
            </a:p>
          </p:txBody>
        </p:sp>
        <p:grpSp>
          <p:nvGrpSpPr>
            <p:cNvPr id="243" name="Group 60"/>
            <p:cNvGrpSpPr>
              <a:grpSpLocks/>
            </p:cNvGrpSpPr>
            <p:nvPr/>
          </p:nvGrpSpPr>
          <p:grpSpPr bwMode="auto">
            <a:xfrm rot="16200000">
              <a:off x="6273037" y="1661708"/>
              <a:ext cx="207815" cy="95809"/>
              <a:chOff x="2836583" y="1219866"/>
              <a:chExt cx="1177359" cy="5385647"/>
            </a:xfrm>
          </p:grpSpPr>
          <p:cxnSp>
            <p:nvCxnSpPr>
              <p:cNvPr id="244" name="Straight Arrow Connector 243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5" name="Straight Arrow Connector 244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6" name="Straight Arrow Connector 245"/>
              <p:cNvCxnSpPr/>
              <p:nvPr/>
            </p:nvCxnSpPr>
            <p:spPr>
              <a:xfrm>
                <a:off x="2836583" y="6440647"/>
                <a:ext cx="1170090" cy="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01" name="TextBox 300"/>
            <p:cNvSpPr txBox="1"/>
            <p:nvPr/>
          </p:nvSpPr>
          <p:spPr>
            <a:xfrm rot="16200000">
              <a:off x="2448415" y="1276828"/>
              <a:ext cx="1572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  <p:sp>
          <p:nvSpPr>
            <p:cNvPr id="117" name="TextBox 10"/>
            <p:cNvSpPr txBox="1">
              <a:spLocks noChangeArrowheads="1"/>
            </p:cNvSpPr>
            <p:nvPr/>
          </p:nvSpPr>
          <p:spPr bwMode="auto">
            <a:xfrm>
              <a:off x="3131527" y="2112690"/>
              <a:ext cx="471909" cy="2654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 err="1">
                  <a:cs typeface="Arial" charset="0"/>
                </a:rPr>
                <a:t>IFN</a:t>
              </a:r>
              <a:r>
                <a:rPr lang="en-US" sz="1200" b="1" dirty="0" err="1">
                  <a:latin typeface="Symbol" charset="0"/>
                  <a:cs typeface="Arial" charset="0"/>
                </a:rPr>
                <a:t>g</a:t>
              </a:r>
              <a:r>
                <a:rPr lang="en-US" sz="1200" b="1" dirty="0">
                  <a:cs typeface="Arial" charset="0"/>
                </a:rPr>
                <a:t>:</a:t>
              </a: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3115499" y="2335879"/>
              <a:ext cx="54511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err="1" smtClean="0">
                  <a:latin typeface="Arial"/>
                  <a:cs typeface="Arial"/>
                </a:rPr>
                <a:t>mAb</a:t>
              </a:r>
              <a:r>
                <a:rPr lang="en-US" sz="1100" b="1" dirty="0" smtClean="0">
                  <a:latin typeface="Arial"/>
                  <a:cs typeface="Arial"/>
                </a:rPr>
                <a:t>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grpSp>
          <p:nvGrpSpPr>
            <p:cNvPr id="290" name="Group 289"/>
            <p:cNvGrpSpPr/>
            <p:nvPr/>
          </p:nvGrpSpPr>
          <p:grpSpPr>
            <a:xfrm>
              <a:off x="3824244" y="577304"/>
              <a:ext cx="818317" cy="666797"/>
              <a:chOff x="6427853" y="1174172"/>
              <a:chExt cx="818317" cy="666797"/>
            </a:xfrm>
          </p:grpSpPr>
          <p:sp>
            <p:nvSpPr>
              <p:cNvPr id="291" name="Rectangle 290"/>
              <p:cNvSpPr/>
              <p:nvPr/>
            </p:nvSpPr>
            <p:spPr>
              <a:xfrm>
                <a:off x="6512933" y="1474080"/>
                <a:ext cx="131857" cy="126972"/>
              </a:xfrm>
              <a:prstGeom prst="rect">
                <a:avLst/>
              </a:prstGeom>
              <a:solidFill>
                <a:schemeClr val="tx1"/>
              </a:solidFill>
              <a:ln>
                <a:solidFill>
                  <a:srgbClr val="00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2" name="Rectangle 291"/>
              <p:cNvSpPr/>
              <p:nvPr/>
            </p:nvSpPr>
            <p:spPr>
              <a:xfrm>
                <a:off x="6512933" y="1651881"/>
                <a:ext cx="131857" cy="126972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93" name="TextBox 292"/>
              <p:cNvSpPr txBox="1"/>
              <p:nvPr/>
            </p:nvSpPr>
            <p:spPr>
              <a:xfrm>
                <a:off x="6591129" y="1401558"/>
                <a:ext cx="65504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ERAP1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294" name="TextBox 293"/>
              <p:cNvSpPr txBox="1"/>
              <p:nvPr/>
            </p:nvSpPr>
            <p:spPr>
              <a:xfrm>
                <a:off x="6591129" y="1579359"/>
                <a:ext cx="62068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Scram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295" name="TextBox 7"/>
              <p:cNvSpPr txBox="1">
                <a:spLocks noChangeArrowheads="1"/>
              </p:cNvSpPr>
              <p:nvPr/>
            </p:nvSpPr>
            <p:spPr bwMode="auto">
              <a:xfrm>
                <a:off x="6427853" y="1174172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</p:grpSp>
        <p:sp>
          <p:nvSpPr>
            <p:cNvPr id="296" name="TextBox 7"/>
            <p:cNvSpPr txBox="1">
              <a:spLocks noChangeArrowheads="1"/>
            </p:cNvSpPr>
            <p:nvPr/>
          </p:nvSpPr>
          <p:spPr bwMode="auto">
            <a:xfrm>
              <a:off x="3668041" y="2338352"/>
              <a:ext cx="56599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W632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97" name="TextBox 8"/>
            <p:cNvSpPr txBox="1">
              <a:spLocks noChangeArrowheads="1"/>
            </p:cNvSpPr>
            <p:nvPr/>
          </p:nvSpPr>
          <p:spPr bwMode="auto">
            <a:xfrm>
              <a:off x="4220613" y="2338352"/>
              <a:ext cx="74618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ABC.m3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98" name="TextBox 7"/>
            <p:cNvSpPr txBox="1">
              <a:spLocks noChangeArrowheads="1"/>
            </p:cNvSpPr>
            <p:nvPr/>
          </p:nvSpPr>
          <p:spPr bwMode="auto">
            <a:xfrm>
              <a:off x="4986989" y="2338352"/>
              <a:ext cx="474716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ME1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299" name="TextBox 7"/>
            <p:cNvSpPr txBox="1">
              <a:spLocks noChangeArrowheads="1"/>
            </p:cNvSpPr>
            <p:nvPr/>
          </p:nvSpPr>
          <p:spPr bwMode="auto">
            <a:xfrm>
              <a:off x="5520535" y="2338352"/>
              <a:ext cx="68624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MARB4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300" name="TextBox 7"/>
            <p:cNvSpPr txBox="1">
              <a:spLocks noChangeArrowheads="1"/>
            </p:cNvSpPr>
            <p:nvPr/>
          </p:nvSpPr>
          <p:spPr bwMode="auto">
            <a:xfrm>
              <a:off x="6288001" y="2338352"/>
              <a:ext cx="545317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smtClean="0">
                  <a:cs typeface="Arial" charset="0"/>
                </a:rPr>
                <a:t>HC10</a:t>
              </a:r>
              <a:endParaRPr lang="en-US" sz="1100" b="1" dirty="0">
                <a:cs typeface="Arial" charset="0"/>
              </a:endParaRPr>
            </a:p>
          </p:txBody>
        </p:sp>
      </p:grpSp>
      <p:sp>
        <p:nvSpPr>
          <p:cNvPr id="306" name="TextBox 10"/>
          <p:cNvSpPr txBox="1">
            <a:spLocks noChangeArrowheads="1"/>
          </p:cNvSpPr>
          <p:nvPr/>
        </p:nvSpPr>
        <p:spPr bwMode="auto">
          <a:xfrm>
            <a:off x="1697480" y="5194525"/>
            <a:ext cx="51687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100" b="1" dirty="0" err="1">
                <a:cs typeface="Arial" charset="0"/>
              </a:rPr>
              <a:t>IFN</a:t>
            </a:r>
            <a:r>
              <a:rPr lang="en-US" sz="1100" b="1" dirty="0" err="1">
                <a:latin typeface="Symbol" charset="0"/>
                <a:cs typeface="Arial" charset="0"/>
              </a:rPr>
              <a:t>g</a:t>
            </a:r>
            <a:r>
              <a:rPr lang="en-US" sz="1100" b="1" dirty="0">
                <a:cs typeface="Arial" charset="0"/>
              </a:rPr>
              <a:t>: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261906" y="2924605"/>
            <a:ext cx="4039452" cy="2937752"/>
            <a:chOff x="261906" y="2924605"/>
            <a:chExt cx="4039452" cy="2937752"/>
          </a:xfrm>
        </p:grpSpPr>
        <p:grpSp>
          <p:nvGrpSpPr>
            <p:cNvPr id="19" name="Group 18"/>
            <p:cNvGrpSpPr/>
            <p:nvPr/>
          </p:nvGrpSpPr>
          <p:grpSpPr>
            <a:xfrm>
              <a:off x="1634902" y="3585903"/>
              <a:ext cx="2666456" cy="2100103"/>
              <a:chOff x="1634902" y="3585903"/>
              <a:chExt cx="2666456" cy="2100103"/>
            </a:xfrm>
          </p:grpSpPr>
          <p:pic>
            <p:nvPicPr>
              <p:cNvPr id="4" name="Picture 3"/>
              <p:cNvPicPr>
                <a:picLocks noChangeAspect="1"/>
              </p:cNvPicPr>
              <p:nvPr/>
            </p:nvPicPr>
            <p:blipFill rotWithShape="1">
              <a:blip r:embed="rId5"/>
              <a:srcRect l="16092" t="25761" r="23171" b="24842"/>
              <a:stretch/>
            </p:blipFill>
            <p:spPr>
              <a:xfrm>
                <a:off x="1896525" y="3775745"/>
                <a:ext cx="2404833" cy="1507426"/>
              </a:xfrm>
              <a:prstGeom prst="rect">
                <a:avLst/>
              </a:prstGeom>
            </p:spPr>
          </p:pic>
          <p:sp>
            <p:nvSpPr>
              <p:cNvPr id="127" name="TextBox 24"/>
              <p:cNvSpPr txBox="1">
                <a:spLocks noChangeArrowheads="1"/>
              </p:cNvSpPr>
              <p:nvPr/>
            </p:nvSpPr>
            <p:spPr bwMode="auto">
              <a:xfrm>
                <a:off x="3674421" y="4234198"/>
                <a:ext cx="203211" cy="278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131" name="Group 60"/>
              <p:cNvGrpSpPr>
                <a:grpSpLocks/>
              </p:cNvGrpSpPr>
              <p:nvPr/>
            </p:nvGrpSpPr>
            <p:grpSpPr bwMode="auto">
              <a:xfrm rot="16200000">
                <a:off x="3626183" y="4505107"/>
                <a:ext cx="285348" cy="128027"/>
                <a:chOff x="1788974" y="1219866"/>
                <a:chExt cx="2224968" cy="5385647"/>
              </a:xfrm>
            </p:grpSpPr>
            <p:cxnSp>
              <p:nvCxnSpPr>
                <p:cNvPr id="132" name="Straight Arrow Connector 131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33" name="Straight Arrow Connector 132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69" name="Straight Arrow Connector 168"/>
                <p:cNvCxnSpPr/>
                <p:nvPr/>
              </p:nvCxnSpPr>
              <p:spPr>
                <a:xfrm rot="5400000" flipV="1">
                  <a:off x="2897825" y="5331796"/>
                  <a:ext cx="0" cy="2217701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70" name="TextBox 24"/>
              <p:cNvSpPr txBox="1">
                <a:spLocks noChangeArrowheads="1"/>
              </p:cNvSpPr>
              <p:nvPr/>
            </p:nvSpPr>
            <p:spPr bwMode="auto">
              <a:xfrm>
                <a:off x="4016527" y="3957925"/>
                <a:ext cx="203211" cy="27872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171" name="Group 60"/>
              <p:cNvGrpSpPr>
                <a:grpSpLocks/>
              </p:cNvGrpSpPr>
              <p:nvPr/>
            </p:nvGrpSpPr>
            <p:grpSpPr bwMode="auto">
              <a:xfrm rot="16200000">
                <a:off x="3968289" y="4228835"/>
                <a:ext cx="285348" cy="128027"/>
                <a:chOff x="1788974" y="1219866"/>
                <a:chExt cx="2224968" cy="5385647"/>
              </a:xfrm>
            </p:grpSpPr>
            <p:cxnSp>
              <p:nvCxnSpPr>
                <p:cNvPr id="172" name="Straight Arrow Connector 171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3" name="Straight Arrow Connector 172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4" name="Straight Arrow Connector 173"/>
                <p:cNvCxnSpPr/>
                <p:nvPr/>
              </p:nvCxnSpPr>
              <p:spPr>
                <a:xfrm rot="5400000" flipV="1">
                  <a:off x="2897825" y="5331796"/>
                  <a:ext cx="0" cy="2217701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00" name="TextBox 199"/>
              <p:cNvSpPr txBox="1"/>
              <p:nvPr/>
            </p:nvSpPr>
            <p:spPr>
              <a:xfrm rot="16200000">
                <a:off x="1003009" y="4392529"/>
                <a:ext cx="15253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  <p:sp>
            <p:nvSpPr>
              <p:cNvPr id="203" name="TextBox 202"/>
              <p:cNvSpPr txBox="1"/>
              <p:nvPr/>
            </p:nvSpPr>
            <p:spPr>
              <a:xfrm>
                <a:off x="2383180" y="3585903"/>
                <a:ext cx="170431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Cell Surface W632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204" name="TextBox 7"/>
              <p:cNvSpPr txBox="1">
                <a:spLocks noChangeArrowheads="1"/>
              </p:cNvSpPr>
              <p:nvPr/>
            </p:nvSpPr>
            <p:spPr bwMode="auto">
              <a:xfrm>
                <a:off x="2315161" y="542439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205" name="TextBox 7"/>
              <p:cNvSpPr txBox="1">
                <a:spLocks noChangeArrowheads="1"/>
              </p:cNvSpPr>
              <p:nvPr/>
            </p:nvSpPr>
            <p:spPr bwMode="auto">
              <a:xfrm>
                <a:off x="3016233" y="542439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206" name="TextBox 7"/>
              <p:cNvSpPr txBox="1">
                <a:spLocks noChangeArrowheads="1"/>
              </p:cNvSpPr>
              <p:nvPr/>
            </p:nvSpPr>
            <p:spPr bwMode="auto">
              <a:xfrm>
                <a:off x="3721751" y="542439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  <p:cxnSp>
            <p:nvCxnSpPr>
              <p:cNvPr id="207" name="Straight Connector 206"/>
              <p:cNvCxnSpPr/>
              <p:nvPr/>
            </p:nvCxnSpPr>
            <p:spPr bwMode="auto">
              <a:xfrm>
                <a:off x="2244783" y="5458770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8" name="Straight Connector 207"/>
              <p:cNvCxnSpPr/>
              <p:nvPr/>
            </p:nvCxnSpPr>
            <p:spPr bwMode="auto">
              <a:xfrm flipV="1">
                <a:off x="2947760" y="5458770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 bwMode="auto">
              <a:xfrm flipV="1">
                <a:off x="3653278" y="5458770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1" name="TextBox 10"/>
              <p:cNvSpPr txBox="1">
                <a:spLocks noChangeArrowheads="1"/>
              </p:cNvSpPr>
              <p:nvPr/>
            </p:nvSpPr>
            <p:spPr bwMode="auto">
              <a:xfrm>
                <a:off x="2232022" y="511897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235" name="TextBox 10"/>
              <p:cNvSpPr txBox="1">
                <a:spLocks noChangeArrowheads="1"/>
              </p:cNvSpPr>
              <p:nvPr/>
            </p:nvSpPr>
            <p:spPr bwMode="auto">
              <a:xfrm>
                <a:off x="2574725" y="5205264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302" name="TextBox 10"/>
              <p:cNvSpPr txBox="1">
                <a:spLocks noChangeArrowheads="1"/>
              </p:cNvSpPr>
              <p:nvPr/>
            </p:nvSpPr>
            <p:spPr bwMode="auto">
              <a:xfrm>
                <a:off x="2932768" y="511897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303" name="TextBox 10"/>
              <p:cNvSpPr txBox="1">
                <a:spLocks noChangeArrowheads="1"/>
              </p:cNvSpPr>
              <p:nvPr/>
            </p:nvSpPr>
            <p:spPr bwMode="auto">
              <a:xfrm>
                <a:off x="3283938" y="5205264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304" name="TextBox 10"/>
              <p:cNvSpPr txBox="1">
                <a:spLocks noChangeArrowheads="1"/>
              </p:cNvSpPr>
              <p:nvPr/>
            </p:nvSpPr>
            <p:spPr bwMode="auto">
              <a:xfrm>
                <a:off x="3640916" y="511897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305" name="TextBox 10"/>
              <p:cNvSpPr txBox="1">
                <a:spLocks noChangeArrowheads="1"/>
              </p:cNvSpPr>
              <p:nvPr/>
            </p:nvSpPr>
            <p:spPr bwMode="auto">
              <a:xfrm>
                <a:off x="3989759" y="5205264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</p:grpSp>
        <p:grpSp>
          <p:nvGrpSpPr>
            <p:cNvPr id="17" name="Group 16"/>
            <p:cNvGrpSpPr/>
            <p:nvPr/>
          </p:nvGrpSpPr>
          <p:grpSpPr>
            <a:xfrm>
              <a:off x="261906" y="2924605"/>
              <a:ext cx="1356330" cy="2937752"/>
              <a:chOff x="261906" y="2924605"/>
              <a:chExt cx="1356330" cy="2937752"/>
            </a:xfrm>
          </p:grpSpPr>
          <p:sp>
            <p:nvSpPr>
              <p:cNvPr id="199" name="TextBox 198"/>
              <p:cNvSpPr txBox="1"/>
              <p:nvPr/>
            </p:nvSpPr>
            <p:spPr>
              <a:xfrm>
                <a:off x="495991" y="5599328"/>
                <a:ext cx="479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pic>
            <p:nvPicPr>
              <p:cNvPr id="2" name="Picture 1"/>
              <p:cNvPicPr>
                <a:picLocks noChangeAspect="1"/>
              </p:cNvPicPr>
              <p:nvPr/>
            </p:nvPicPr>
            <p:blipFill rotWithShape="1">
              <a:blip r:embed="rId6"/>
              <a:srcRect l="6100" t="6003" r="65776" b="11237"/>
              <a:stretch/>
            </p:blipFill>
            <p:spPr>
              <a:xfrm>
                <a:off x="1314161" y="3794118"/>
                <a:ext cx="103717" cy="145608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3" name="Picture 2"/>
              <p:cNvPicPr>
                <a:picLocks noChangeAspect="1"/>
              </p:cNvPicPr>
              <p:nvPr/>
            </p:nvPicPr>
            <p:blipFill rotWithShape="1">
              <a:blip r:embed="rId7"/>
              <a:srcRect l="7285" t="2078" r="7970" b="12252"/>
              <a:stretch/>
            </p:blipFill>
            <p:spPr>
              <a:xfrm>
                <a:off x="960089" y="3797340"/>
                <a:ext cx="222166" cy="1452865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pic>
            <p:nvPicPr>
              <p:cNvPr id="126" name="Picture 125"/>
              <p:cNvPicPr>
                <a:picLocks noChangeAspect="1"/>
              </p:cNvPicPr>
              <p:nvPr/>
            </p:nvPicPr>
            <p:blipFill rotWithShape="1">
              <a:blip r:embed="rId6"/>
              <a:srcRect l="72234" t="6463" b="10778"/>
              <a:stretch/>
            </p:blipFill>
            <p:spPr>
              <a:xfrm>
                <a:off x="1425360" y="3797340"/>
                <a:ext cx="102403" cy="1456087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186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673790" y="3246784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87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663500" y="3372247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88" name="TextBox 7"/>
              <p:cNvSpPr txBox="1">
                <a:spLocks noChangeArrowheads="1"/>
              </p:cNvSpPr>
              <p:nvPr/>
            </p:nvSpPr>
            <p:spPr bwMode="auto">
              <a:xfrm>
                <a:off x="261906" y="3517152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89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1034447" y="3246784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90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1031609" y="3372247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91" name="TextBox 190"/>
              <p:cNvSpPr txBox="1"/>
              <p:nvPr/>
            </p:nvSpPr>
            <p:spPr>
              <a:xfrm>
                <a:off x="605120" y="5432092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92" name="TextBox 191"/>
              <p:cNvSpPr txBox="1"/>
              <p:nvPr/>
            </p:nvSpPr>
            <p:spPr>
              <a:xfrm>
                <a:off x="390508" y="4777680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93" name="TextBox 192"/>
              <p:cNvSpPr txBox="1"/>
              <p:nvPr/>
            </p:nvSpPr>
            <p:spPr>
              <a:xfrm>
                <a:off x="390508" y="425427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94" name="TextBox 193"/>
              <p:cNvSpPr txBox="1"/>
              <p:nvPr/>
            </p:nvSpPr>
            <p:spPr>
              <a:xfrm>
                <a:off x="390508" y="3883769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195" name="Straight Arrow Connector 194"/>
              <p:cNvCxnSpPr/>
              <p:nvPr/>
            </p:nvCxnSpPr>
            <p:spPr>
              <a:xfrm>
                <a:off x="766165" y="4020402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Straight Arrow Connector 195"/>
              <p:cNvCxnSpPr/>
              <p:nvPr/>
            </p:nvCxnSpPr>
            <p:spPr>
              <a:xfrm>
                <a:off x="766165" y="4382051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Straight Arrow Connector 196"/>
              <p:cNvCxnSpPr/>
              <p:nvPr/>
            </p:nvCxnSpPr>
            <p:spPr>
              <a:xfrm>
                <a:off x="766165" y="4905574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8" name="TextBox 197"/>
              <p:cNvSpPr txBox="1"/>
              <p:nvPr/>
            </p:nvSpPr>
            <p:spPr>
              <a:xfrm>
                <a:off x="965488" y="5432092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201" name="TextBox 200"/>
              <p:cNvSpPr txBox="1"/>
              <p:nvPr/>
            </p:nvSpPr>
            <p:spPr>
              <a:xfrm>
                <a:off x="928713" y="5600747"/>
                <a:ext cx="6395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3B10.7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07" name="TextBox 10"/>
              <p:cNvSpPr txBox="1">
                <a:spLocks noChangeArrowheads="1"/>
              </p:cNvSpPr>
              <p:nvPr/>
            </p:nvSpPr>
            <p:spPr bwMode="auto">
              <a:xfrm>
                <a:off x="928159" y="5127416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308" name="TextBox 10"/>
              <p:cNvSpPr txBox="1">
                <a:spLocks noChangeArrowheads="1"/>
              </p:cNvSpPr>
              <p:nvPr/>
            </p:nvSpPr>
            <p:spPr bwMode="auto">
              <a:xfrm>
                <a:off x="1279329" y="5196774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309" name="TextBox 10"/>
              <p:cNvSpPr txBox="1">
                <a:spLocks noChangeArrowheads="1"/>
              </p:cNvSpPr>
              <p:nvPr/>
            </p:nvSpPr>
            <p:spPr bwMode="auto">
              <a:xfrm>
                <a:off x="402084" y="5194502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  <p:cxnSp>
            <p:nvCxnSpPr>
              <p:cNvPr id="310" name="Straight Connector 309"/>
              <p:cNvCxnSpPr/>
              <p:nvPr/>
            </p:nvCxnSpPr>
            <p:spPr bwMode="auto">
              <a:xfrm>
                <a:off x="957853" y="5441833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48" name="TextBox 347"/>
          <p:cNvSpPr txBox="1"/>
          <p:nvPr/>
        </p:nvSpPr>
        <p:spPr>
          <a:xfrm>
            <a:off x="25401" y="6472767"/>
            <a:ext cx="108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4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4382212" y="2760944"/>
            <a:ext cx="4070162" cy="3109871"/>
            <a:chOff x="4382212" y="2760944"/>
            <a:chExt cx="4070162" cy="3109871"/>
          </a:xfrm>
        </p:grpSpPr>
        <p:sp>
          <p:nvSpPr>
            <p:cNvPr id="247" name="TextBox 246"/>
            <p:cNvSpPr txBox="1"/>
            <p:nvPr/>
          </p:nvSpPr>
          <p:spPr>
            <a:xfrm>
              <a:off x="4382212" y="2760944"/>
              <a:ext cx="3513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latin typeface="Arial"/>
                  <a:cs typeface="Arial"/>
                </a:rPr>
                <a:t>D</a:t>
              </a: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4385157" y="2899195"/>
              <a:ext cx="1356330" cy="2971620"/>
              <a:chOff x="4385157" y="2899195"/>
              <a:chExt cx="1356330" cy="2971620"/>
            </a:xfrm>
          </p:grpSpPr>
          <p:pic>
            <p:nvPicPr>
              <p:cNvPr id="269" name="Picture 268"/>
              <p:cNvPicPr>
                <a:picLocks noChangeAspect="1"/>
              </p:cNvPicPr>
              <p:nvPr/>
            </p:nvPicPr>
            <p:blipFill rotWithShape="1">
              <a:blip r:embed="rId8"/>
              <a:srcRect l="2405" r="91018"/>
              <a:stretch/>
            </p:blipFill>
            <p:spPr>
              <a:xfrm>
                <a:off x="5062543" y="3760792"/>
                <a:ext cx="106173" cy="150991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270" name="Picture 269"/>
              <p:cNvPicPr>
                <a:picLocks noChangeAspect="1"/>
              </p:cNvPicPr>
              <p:nvPr/>
            </p:nvPicPr>
            <p:blipFill rotWithShape="1">
              <a:blip r:embed="rId8"/>
              <a:srcRect l="25295" r="68178"/>
              <a:stretch/>
            </p:blipFill>
            <p:spPr>
              <a:xfrm>
                <a:off x="5206524" y="3760792"/>
                <a:ext cx="105350" cy="150991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271" name="Picture 270"/>
              <p:cNvPicPr>
                <a:picLocks noChangeAspect="1"/>
              </p:cNvPicPr>
              <p:nvPr/>
            </p:nvPicPr>
            <p:blipFill rotWithShape="1">
              <a:blip r:embed="rId8"/>
              <a:srcRect l="47326" r="45332"/>
              <a:stretch/>
            </p:blipFill>
            <p:spPr>
              <a:xfrm>
                <a:off x="5444601" y="3760792"/>
                <a:ext cx="118518" cy="150991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272" name="Picture 271"/>
              <p:cNvPicPr>
                <a:picLocks noChangeAspect="1"/>
              </p:cNvPicPr>
              <p:nvPr/>
            </p:nvPicPr>
            <p:blipFill rotWithShape="1">
              <a:blip r:embed="rId9"/>
              <a:srcRect l="13175" t="3432" r="19033" b="10017"/>
              <a:stretch/>
            </p:blipFill>
            <p:spPr>
              <a:xfrm>
                <a:off x="5594882" y="3760792"/>
                <a:ext cx="101234" cy="150991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313" name="TextBox 312"/>
              <p:cNvSpPr txBox="1"/>
              <p:nvPr/>
            </p:nvSpPr>
            <p:spPr>
              <a:xfrm>
                <a:off x="4619242" y="5607786"/>
                <a:ext cx="479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14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4797041" y="3221374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315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4786751" y="3346837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316" name="TextBox 7"/>
              <p:cNvSpPr txBox="1">
                <a:spLocks noChangeArrowheads="1"/>
              </p:cNvSpPr>
              <p:nvPr/>
            </p:nvSpPr>
            <p:spPr bwMode="auto">
              <a:xfrm>
                <a:off x="4385157" y="3508685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317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5157698" y="3221374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318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5154860" y="3346837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319" name="TextBox 318"/>
              <p:cNvSpPr txBox="1"/>
              <p:nvPr/>
            </p:nvSpPr>
            <p:spPr>
              <a:xfrm>
                <a:off x="4728371" y="5440550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20" name="TextBox 319"/>
              <p:cNvSpPr txBox="1"/>
              <p:nvPr/>
            </p:nvSpPr>
            <p:spPr>
              <a:xfrm>
                <a:off x="4505292" y="4718402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21" name="TextBox 320"/>
              <p:cNvSpPr txBox="1"/>
              <p:nvPr/>
            </p:nvSpPr>
            <p:spPr>
              <a:xfrm>
                <a:off x="4505292" y="4203463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22" name="TextBox 321"/>
              <p:cNvSpPr txBox="1"/>
              <p:nvPr/>
            </p:nvSpPr>
            <p:spPr>
              <a:xfrm>
                <a:off x="4505292" y="3790623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323" name="Straight Arrow Connector 322"/>
              <p:cNvCxnSpPr/>
              <p:nvPr/>
            </p:nvCxnSpPr>
            <p:spPr>
              <a:xfrm>
                <a:off x="4880949" y="3927256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4" name="Straight Arrow Connector 323"/>
              <p:cNvCxnSpPr/>
              <p:nvPr/>
            </p:nvCxnSpPr>
            <p:spPr>
              <a:xfrm>
                <a:off x="4880949" y="4331240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5" name="Straight Arrow Connector 324"/>
              <p:cNvCxnSpPr/>
              <p:nvPr/>
            </p:nvCxnSpPr>
            <p:spPr>
              <a:xfrm>
                <a:off x="4880949" y="4846296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26" name="TextBox 325"/>
              <p:cNvSpPr txBox="1"/>
              <p:nvPr/>
            </p:nvSpPr>
            <p:spPr>
              <a:xfrm>
                <a:off x="5116011" y="5440550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27" name="TextBox 326"/>
              <p:cNvSpPr txBox="1"/>
              <p:nvPr/>
            </p:nvSpPr>
            <p:spPr>
              <a:xfrm>
                <a:off x="5068898" y="5609205"/>
                <a:ext cx="6395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3B10.7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341" name="TextBox 10"/>
              <p:cNvSpPr txBox="1">
                <a:spLocks noChangeArrowheads="1"/>
              </p:cNvSpPr>
              <p:nvPr/>
            </p:nvSpPr>
            <p:spPr bwMode="auto">
              <a:xfrm>
                <a:off x="5051410" y="5144341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342" name="TextBox 10"/>
              <p:cNvSpPr txBox="1">
                <a:spLocks noChangeArrowheads="1"/>
              </p:cNvSpPr>
              <p:nvPr/>
            </p:nvSpPr>
            <p:spPr bwMode="auto">
              <a:xfrm>
                <a:off x="5444915" y="5213699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343" name="TextBox 10"/>
              <p:cNvSpPr txBox="1">
                <a:spLocks noChangeArrowheads="1"/>
              </p:cNvSpPr>
              <p:nvPr/>
            </p:nvSpPr>
            <p:spPr bwMode="auto">
              <a:xfrm>
                <a:off x="4525335" y="5202960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  <p:cxnSp>
            <p:nvCxnSpPr>
              <p:cNvPr id="344" name="Straight Connector 343"/>
              <p:cNvCxnSpPr/>
              <p:nvPr/>
            </p:nvCxnSpPr>
            <p:spPr bwMode="auto">
              <a:xfrm>
                <a:off x="5106505" y="5450291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1" name="TextBox 310"/>
            <p:cNvSpPr txBox="1"/>
            <p:nvPr/>
          </p:nvSpPr>
          <p:spPr>
            <a:xfrm>
              <a:off x="6485337" y="3585903"/>
              <a:ext cx="169574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Cell Surface HC10 IP</a:t>
              </a:r>
              <a:endParaRPr lang="en-US" sz="1200" b="1" dirty="0">
                <a:latin typeface="Arial"/>
                <a:cs typeface="Arial"/>
              </a:endParaRPr>
            </a:p>
          </p:txBody>
        </p:sp>
        <p:pic>
          <p:nvPicPr>
            <p:cNvPr id="274" name="Picture 273"/>
            <p:cNvPicPr>
              <a:picLocks noChangeAspect="1"/>
            </p:cNvPicPr>
            <p:nvPr/>
          </p:nvPicPr>
          <p:blipFill rotWithShape="1">
            <a:blip r:embed="rId10"/>
            <a:srcRect l="17206" t="25507" r="23663" b="24334"/>
            <a:stretch/>
          </p:blipFill>
          <p:spPr>
            <a:xfrm>
              <a:off x="6062112" y="3890057"/>
              <a:ext cx="2390262" cy="1384646"/>
            </a:xfrm>
            <a:prstGeom prst="rect">
              <a:avLst/>
            </a:prstGeom>
          </p:spPr>
        </p:pic>
        <p:sp>
          <p:nvSpPr>
            <p:cNvPr id="276" name="TextBox 24"/>
            <p:cNvSpPr txBox="1">
              <a:spLocks noChangeArrowheads="1"/>
            </p:cNvSpPr>
            <p:nvPr/>
          </p:nvSpPr>
          <p:spPr bwMode="auto">
            <a:xfrm>
              <a:off x="7783877" y="4626323"/>
              <a:ext cx="215472" cy="261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400" dirty="0" smtClean="0"/>
                <a:t>*</a:t>
              </a:r>
              <a:endParaRPr lang="en-US" sz="1400" dirty="0"/>
            </a:p>
          </p:txBody>
        </p:sp>
        <p:grpSp>
          <p:nvGrpSpPr>
            <p:cNvPr id="277" name="Group 60"/>
            <p:cNvGrpSpPr>
              <a:grpSpLocks/>
            </p:cNvGrpSpPr>
            <p:nvPr/>
          </p:nvGrpSpPr>
          <p:grpSpPr bwMode="auto">
            <a:xfrm rot="16200000">
              <a:off x="7837840" y="4815449"/>
              <a:ext cx="142176" cy="131309"/>
              <a:chOff x="3393117" y="1219866"/>
              <a:chExt cx="620825" cy="5385647"/>
            </a:xfrm>
          </p:grpSpPr>
          <p:cxnSp>
            <p:nvCxnSpPr>
              <p:cNvPr id="278" name="Straight Arrow Connector 277"/>
              <p:cNvCxnSpPr/>
              <p:nvPr/>
            </p:nvCxnSpPr>
            <p:spPr>
              <a:xfrm rot="5400000" flipH="1">
                <a:off x="3864736" y="1297790"/>
                <a:ext cx="54939" cy="228930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Straight Arrow Connector 278"/>
              <p:cNvCxnSpPr/>
              <p:nvPr/>
            </p:nvCxnSpPr>
            <p:spPr>
              <a:xfrm rot="5400000" flipH="1" flipV="1">
                <a:off x="1317484" y="3909056"/>
                <a:ext cx="5385647" cy="7268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Straight Arrow Connector 279"/>
              <p:cNvCxnSpPr/>
              <p:nvPr/>
            </p:nvCxnSpPr>
            <p:spPr>
              <a:xfrm rot="5400000" flipV="1">
                <a:off x="3699894" y="6133847"/>
                <a:ext cx="0" cy="613554"/>
              </a:xfrm>
              <a:prstGeom prst="straightConnector1">
                <a:avLst/>
              </a:prstGeom>
              <a:ln w="12700" cmpd="sng">
                <a:solidFill>
                  <a:schemeClr val="tx1"/>
                </a:solidFill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2" name="TextBox 311"/>
            <p:cNvSpPr txBox="1"/>
            <p:nvPr/>
          </p:nvSpPr>
          <p:spPr>
            <a:xfrm rot="16200000">
              <a:off x="5219393" y="4443312"/>
              <a:ext cx="1525396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  <p:sp>
          <p:nvSpPr>
            <p:cNvPr id="328" name="TextBox 7"/>
            <p:cNvSpPr txBox="1">
              <a:spLocks noChangeArrowheads="1"/>
            </p:cNvSpPr>
            <p:nvPr/>
          </p:nvSpPr>
          <p:spPr bwMode="auto">
            <a:xfrm>
              <a:off x="6413011" y="5432854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B18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330" name="TextBox 7"/>
            <p:cNvSpPr txBox="1">
              <a:spLocks noChangeArrowheads="1"/>
            </p:cNvSpPr>
            <p:nvPr/>
          </p:nvSpPr>
          <p:spPr bwMode="auto">
            <a:xfrm>
              <a:off x="7819601" y="5432854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B27</a:t>
              </a:r>
              <a:endParaRPr lang="en-US" sz="1100" b="1" dirty="0">
                <a:cs typeface="Arial" charset="0"/>
              </a:endParaRPr>
            </a:p>
          </p:txBody>
        </p:sp>
        <p:cxnSp>
          <p:nvCxnSpPr>
            <p:cNvPr id="331" name="Straight Connector 330"/>
            <p:cNvCxnSpPr/>
            <p:nvPr/>
          </p:nvCxnSpPr>
          <p:spPr bwMode="auto">
            <a:xfrm>
              <a:off x="6342633" y="5467228"/>
              <a:ext cx="584200" cy="0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2" name="Straight Connector 331"/>
            <p:cNvCxnSpPr/>
            <p:nvPr/>
          </p:nvCxnSpPr>
          <p:spPr bwMode="auto">
            <a:xfrm flipV="1">
              <a:off x="7045610" y="5467228"/>
              <a:ext cx="580391" cy="0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3" name="Straight Connector 332"/>
            <p:cNvCxnSpPr/>
            <p:nvPr/>
          </p:nvCxnSpPr>
          <p:spPr bwMode="auto">
            <a:xfrm flipV="1">
              <a:off x="7751128" y="5467228"/>
              <a:ext cx="580391" cy="0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4" name="TextBox 10"/>
            <p:cNvSpPr txBox="1">
              <a:spLocks noChangeArrowheads="1"/>
            </p:cNvSpPr>
            <p:nvPr/>
          </p:nvSpPr>
          <p:spPr bwMode="auto">
            <a:xfrm>
              <a:off x="6329872" y="5127430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335" name="TextBox 10"/>
            <p:cNvSpPr txBox="1">
              <a:spLocks noChangeArrowheads="1"/>
            </p:cNvSpPr>
            <p:nvPr/>
          </p:nvSpPr>
          <p:spPr bwMode="auto">
            <a:xfrm>
              <a:off x="6672575" y="5205255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336" name="TextBox 10"/>
            <p:cNvSpPr txBox="1">
              <a:spLocks noChangeArrowheads="1"/>
            </p:cNvSpPr>
            <p:nvPr/>
          </p:nvSpPr>
          <p:spPr bwMode="auto">
            <a:xfrm>
              <a:off x="7030618" y="5127430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337" name="TextBox 10"/>
            <p:cNvSpPr txBox="1">
              <a:spLocks noChangeArrowheads="1"/>
            </p:cNvSpPr>
            <p:nvPr/>
          </p:nvSpPr>
          <p:spPr bwMode="auto">
            <a:xfrm>
              <a:off x="7381788" y="5205255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338" name="TextBox 10"/>
            <p:cNvSpPr txBox="1">
              <a:spLocks noChangeArrowheads="1"/>
            </p:cNvSpPr>
            <p:nvPr/>
          </p:nvSpPr>
          <p:spPr bwMode="auto">
            <a:xfrm>
              <a:off x="7738766" y="5127430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339" name="TextBox 10"/>
            <p:cNvSpPr txBox="1">
              <a:spLocks noChangeArrowheads="1"/>
            </p:cNvSpPr>
            <p:nvPr/>
          </p:nvSpPr>
          <p:spPr bwMode="auto">
            <a:xfrm>
              <a:off x="8087609" y="5205255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340" name="TextBox 10"/>
            <p:cNvSpPr txBox="1">
              <a:spLocks noChangeArrowheads="1"/>
            </p:cNvSpPr>
            <p:nvPr/>
          </p:nvSpPr>
          <p:spPr bwMode="auto">
            <a:xfrm>
              <a:off x="5829198" y="5202983"/>
              <a:ext cx="516870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err="1">
                  <a:cs typeface="Arial" charset="0"/>
                </a:rPr>
                <a:t>IFN</a:t>
              </a:r>
              <a:r>
                <a:rPr lang="en-US" sz="1100" b="1" dirty="0" err="1">
                  <a:latin typeface="Symbol" charset="0"/>
                  <a:cs typeface="Arial" charset="0"/>
                </a:rPr>
                <a:t>g</a:t>
              </a:r>
              <a:r>
                <a:rPr lang="en-US" sz="1100" b="1" dirty="0">
                  <a:cs typeface="Arial" charset="0"/>
                </a:rPr>
                <a:t>:</a:t>
              </a:r>
            </a:p>
          </p:txBody>
        </p:sp>
        <p:sp>
          <p:nvSpPr>
            <p:cNvPr id="345" name="TextBox 7"/>
            <p:cNvSpPr txBox="1">
              <a:spLocks noChangeArrowheads="1"/>
            </p:cNvSpPr>
            <p:nvPr/>
          </p:nvSpPr>
          <p:spPr bwMode="auto">
            <a:xfrm>
              <a:off x="7131032" y="5432854"/>
              <a:ext cx="44344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US" sz="1100" b="1" dirty="0" smtClean="0">
                  <a:cs typeface="Arial" charset="0"/>
                </a:rPr>
                <a:t>B51</a:t>
              </a:r>
              <a:endParaRPr lang="en-US" sz="1100" b="1" dirty="0"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7058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Box 187"/>
          <p:cNvSpPr txBox="1"/>
          <p:nvPr/>
        </p:nvSpPr>
        <p:spPr>
          <a:xfrm>
            <a:off x="-3397976" y="49588"/>
            <a:ext cx="38841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Arial"/>
                <a:cs typeface="Arial"/>
              </a:rPr>
              <a:t>C</a:t>
            </a:r>
            <a:endParaRPr lang="en-US" sz="2200" b="1" dirty="0">
              <a:latin typeface="Arial"/>
              <a:cs typeface="Arial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4366" y="2890754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B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2374360" y="395237"/>
            <a:ext cx="351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81" name="Group 80"/>
          <p:cNvGrpSpPr/>
          <p:nvPr/>
        </p:nvGrpSpPr>
        <p:grpSpPr>
          <a:xfrm>
            <a:off x="3426388" y="2608074"/>
            <a:ext cx="1427914" cy="439411"/>
            <a:chOff x="5818256" y="1401558"/>
            <a:chExt cx="1427914" cy="439411"/>
          </a:xfrm>
        </p:grpSpPr>
        <p:sp>
          <p:nvSpPr>
            <p:cNvPr id="82" name="Rectangle 81"/>
            <p:cNvSpPr/>
            <p:nvPr/>
          </p:nvSpPr>
          <p:spPr>
            <a:xfrm>
              <a:off x="6512933" y="1474080"/>
              <a:ext cx="131857" cy="126972"/>
            </a:xfrm>
            <a:prstGeom prst="rect">
              <a:avLst/>
            </a:prstGeom>
            <a:solidFill>
              <a:schemeClr val="tx1"/>
            </a:solidFill>
            <a:ln>
              <a:solidFill>
                <a:srgbClr val="00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3" name="Rectangle 82"/>
            <p:cNvSpPr/>
            <p:nvPr/>
          </p:nvSpPr>
          <p:spPr>
            <a:xfrm>
              <a:off x="6512933" y="1651881"/>
              <a:ext cx="131857" cy="126972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6591129" y="1401558"/>
              <a:ext cx="65504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ERAP1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6591129" y="1579359"/>
              <a:ext cx="62068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Scram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86" name="TextBox 7"/>
            <p:cNvSpPr txBox="1">
              <a:spLocks noChangeArrowheads="1"/>
            </p:cNvSpPr>
            <p:nvPr/>
          </p:nvSpPr>
          <p:spPr bwMode="auto">
            <a:xfrm>
              <a:off x="5818256" y="1478971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221442" y="453271"/>
            <a:ext cx="1721747" cy="2092820"/>
            <a:chOff x="4221442" y="453271"/>
            <a:chExt cx="1721747" cy="2092820"/>
          </a:xfrm>
        </p:grpSpPr>
        <p:grpSp>
          <p:nvGrpSpPr>
            <p:cNvPr id="11" name="Group 10"/>
            <p:cNvGrpSpPr/>
            <p:nvPr/>
          </p:nvGrpSpPr>
          <p:grpSpPr>
            <a:xfrm>
              <a:off x="4470367" y="621935"/>
              <a:ext cx="1472822" cy="1731799"/>
              <a:chOff x="5317067" y="605001"/>
              <a:chExt cx="1472822" cy="1731799"/>
            </a:xfrm>
          </p:grpSpPr>
          <p:pic>
            <p:nvPicPr>
              <p:cNvPr id="6" name="Picture 5"/>
              <p:cNvPicPr>
                <a:picLocks noChangeAspect="1"/>
              </p:cNvPicPr>
              <p:nvPr/>
            </p:nvPicPr>
            <p:blipFill rotWithShape="1">
              <a:blip r:embed="rId2"/>
              <a:srcRect l="37325" t="28115" r="35933" b="25707"/>
              <a:stretch/>
            </p:blipFill>
            <p:spPr>
              <a:xfrm>
                <a:off x="5317067" y="605001"/>
                <a:ext cx="1472822" cy="1731799"/>
              </a:xfrm>
              <a:prstGeom prst="rect">
                <a:avLst/>
              </a:prstGeom>
            </p:spPr>
          </p:pic>
          <p:sp>
            <p:nvSpPr>
              <p:cNvPr id="71" name="TextBox 24"/>
              <p:cNvSpPr txBox="1">
                <a:spLocks noChangeArrowheads="1"/>
              </p:cNvSpPr>
              <p:nvPr/>
            </p:nvSpPr>
            <p:spPr bwMode="auto">
              <a:xfrm>
                <a:off x="5761183" y="1559683"/>
                <a:ext cx="2545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72" name="Group 60"/>
              <p:cNvGrpSpPr>
                <a:grpSpLocks/>
              </p:cNvGrpSpPr>
              <p:nvPr/>
            </p:nvGrpSpPr>
            <p:grpSpPr bwMode="auto">
              <a:xfrm rot="16200000">
                <a:off x="5778966" y="1796473"/>
                <a:ext cx="208334" cy="155113"/>
                <a:chOff x="2836583" y="1219866"/>
                <a:chExt cx="1177359" cy="5385647"/>
              </a:xfrm>
            </p:grpSpPr>
            <p:cxnSp>
              <p:nvCxnSpPr>
                <p:cNvPr id="73" name="Straight Arrow Connector 72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4" name="Straight Arrow Connector 73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75" name="Straight Arrow Connector 74"/>
                <p:cNvCxnSpPr/>
                <p:nvPr/>
              </p:nvCxnSpPr>
              <p:spPr>
                <a:xfrm>
                  <a:off x="2836583" y="6440647"/>
                  <a:ext cx="1170090" cy="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00" name="Rectangle 99"/>
            <p:cNvSpPr/>
            <p:nvPr/>
          </p:nvSpPr>
          <p:spPr>
            <a:xfrm>
              <a:off x="4820834" y="2308783"/>
              <a:ext cx="1051528" cy="237066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TextBox 10"/>
            <p:cNvSpPr txBox="1">
              <a:spLocks noChangeArrowheads="1"/>
            </p:cNvSpPr>
            <p:nvPr/>
          </p:nvSpPr>
          <p:spPr bwMode="auto">
            <a:xfrm>
              <a:off x="4915758" y="2190245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04" name="TextBox 10"/>
            <p:cNvSpPr txBox="1">
              <a:spLocks noChangeArrowheads="1"/>
            </p:cNvSpPr>
            <p:nvPr/>
          </p:nvSpPr>
          <p:spPr bwMode="auto">
            <a:xfrm>
              <a:off x="5499945" y="2269092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05" name="TextBox 10"/>
            <p:cNvSpPr txBox="1">
              <a:spLocks noChangeArrowheads="1"/>
            </p:cNvSpPr>
            <p:nvPr/>
          </p:nvSpPr>
          <p:spPr bwMode="auto">
            <a:xfrm>
              <a:off x="4338765" y="2269092"/>
              <a:ext cx="5470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 err="1">
                  <a:cs typeface="Arial" charset="0"/>
                </a:rPr>
                <a:t>IFN</a:t>
              </a:r>
              <a:r>
                <a:rPr lang="en-US" sz="1200" b="1" dirty="0" err="1">
                  <a:latin typeface="Symbol" charset="0"/>
                  <a:cs typeface="Arial" charset="0"/>
                </a:rPr>
                <a:t>g</a:t>
              </a:r>
              <a:r>
                <a:rPr lang="en-US" sz="1200" b="1" dirty="0">
                  <a:cs typeface="Arial" charset="0"/>
                </a:rPr>
                <a:t>: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4797921" y="453271"/>
              <a:ext cx="107418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Cell Surface</a:t>
              </a:r>
            </a:p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HC10 IP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 rot="16200000">
              <a:off x="3566061" y="1344546"/>
              <a:ext cx="1572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2461246" y="706755"/>
            <a:ext cx="1572076" cy="1673291"/>
            <a:chOff x="2461246" y="706755"/>
            <a:chExt cx="1572076" cy="1673291"/>
          </a:xfrm>
        </p:grpSpPr>
        <p:sp>
          <p:nvSpPr>
            <p:cNvPr id="163" name="TextBox 162"/>
            <p:cNvSpPr txBox="1"/>
            <p:nvPr/>
          </p:nvSpPr>
          <p:spPr>
            <a:xfrm>
              <a:off x="2491839" y="1405504"/>
              <a:ext cx="5822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/>
                  <a:cs typeface="Arial"/>
                </a:rPr>
                <a:t>HMW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164" name="Straight Arrow Connector 163"/>
            <p:cNvCxnSpPr/>
            <p:nvPr/>
          </p:nvCxnSpPr>
          <p:spPr>
            <a:xfrm>
              <a:off x="3006409" y="1550991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3"/>
            <a:srcRect r="73445"/>
            <a:stretch/>
          </p:blipFill>
          <p:spPr>
            <a:xfrm>
              <a:off x="3211486" y="1313700"/>
              <a:ext cx="381223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11" name="Picture 110"/>
            <p:cNvPicPr>
              <a:picLocks noChangeAspect="1"/>
            </p:cNvPicPr>
            <p:nvPr/>
          </p:nvPicPr>
          <p:blipFill rotWithShape="1">
            <a:blip r:embed="rId3"/>
            <a:srcRect l="71966"/>
            <a:stretch/>
          </p:blipFill>
          <p:spPr>
            <a:xfrm>
              <a:off x="3625914" y="1313700"/>
              <a:ext cx="402453" cy="4572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96" name="TextBox 10"/>
            <p:cNvSpPr txBox="1">
              <a:spLocks noChangeArrowheads="1"/>
            </p:cNvSpPr>
            <p:nvPr/>
          </p:nvSpPr>
          <p:spPr bwMode="auto">
            <a:xfrm rot="16200000">
              <a:off x="3185765" y="920656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97" name="TextBox 11"/>
            <p:cNvSpPr txBox="1">
              <a:spLocks noChangeArrowheads="1"/>
            </p:cNvSpPr>
            <p:nvPr/>
          </p:nvSpPr>
          <p:spPr bwMode="auto">
            <a:xfrm rot="16200000">
              <a:off x="2985480" y="903477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98" name="TextBox 7"/>
            <p:cNvSpPr txBox="1">
              <a:spLocks noChangeArrowheads="1"/>
            </p:cNvSpPr>
            <p:nvPr/>
          </p:nvSpPr>
          <p:spPr bwMode="auto">
            <a:xfrm>
              <a:off x="2461246" y="1081043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2862272" y="1969963"/>
              <a:ext cx="364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IP</a:t>
              </a:r>
              <a:r>
                <a:rPr lang="en-US" sz="1100" b="1" dirty="0">
                  <a:latin typeface="Arial"/>
                  <a:cs typeface="Arial"/>
                </a:rPr>
                <a:t>:</a:t>
              </a: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3331568" y="1969963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2747713" y="2118436"/>
              <a:ext cx="479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WB: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>
              <a:off x="3284455" y="2118436"/>
              <a:ext cx="639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3B</a:t>
              </a:r>
              <a:r>
                <a:rPr lang="en-US" sz="1100" b="1" dirty="0">
                  <a:latin typeface="Arial"/>
                  <a:cs typeface="Arial"/>
                </a:rPr>
                <a:t>1</a:t>
              </a:r>
              <a:r>
                <a:rPr lang="en-US" sz="1100" b="1" dirty="0" smtClean="0">
                  <a:latin typeface="Arial"/>
                  <a:cs typeface="Arial"/>
                </a:rPr>
                <a:t>0.7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8" name="TextBox 10"/>
            <p:cNvSpPr txBox="1">
              <a:spLocks noChangeArrowheads="1"/>
            </p:cNvSpPr>
            <p:nvPr/>
          </p:nvSpPr>
          <p:spPr bwMode="auto">
            <a:xfrm rot="16200000">
              <a:off x="3592175" y="920650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09" name="TextBox 11"/>
            <p:cNvSpPr txBox="1">
              <a:spLocks noChangeArrowheads="1"/>
            </p:cNvSpPr>
            <p:nvPr/>
          </p:nvSpPr>
          <p:spPr bwMode="auto">
            <a:xfrm rot="16200000">
              <a:off x="3400357" y="903471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15" name="TextBox 10"/>
            <p:cNvSpPr txBox="1">
              <a:spLocks noChangeArrowheads="1"/>
            </p:cNvSpPr>
            <p:nvPr/>
          </p:nvSpPr>
          <p:spPr bwMode="auto">
            <a:xfrm>
              <a:off x="3264788" y="1648369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16" name="TextBox 10"/>
            <p:cNvSpPr txBox="1">
              <a:spLocks noChangeArrowheads="1"/>
            </p:cNvSpPr>
            <p:nvPr/>
          </p:nvSpPr>
          <p:spPr bwMode="auto">
            <a:xfrm>
              <a:off x="3671168" y="1727216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17" name="TextBox 10"/>
            <p:cNvSpPr txBox="1">
              <a:spLocks noChangeArrowheads="1"/>
            </p:cNvSpPr>
            <p:nvPr/>
          </p:nvSpPr>
          <p:spPr bwMode="auto">
            <a:xfrm>
              <a:off x="2680124" y="1718749"/>
              <a:ext cx="5470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200" b="1" dirty="0" err="1">
                  <a:cs typeface="Arial" charset="0"/>
                </a:rPr>
                <a:t>IFN</a:t>
              </a:r>
              <a:r>
                <a:rPr lang="en-US" sz="1200" b="1" dirty="0" err="1">
                  <a:latin typeface="Symbol" charset="0"/>
                  <a:cs typeface="Arial" charset="0"/>
                </a:rPr>
                <a:t>g</a:t>
              </a:r>
              <a:r>
                <a:rPr lang="en-US" sz="1200" b="1" dirty="0">
                  <a:cs typeface="Arial" charset="0"/>
                </a:rPr>
                <a:t>:</a:t>
              </a:r>
            </a:p>
          </p:txBody>
        </p:sp>
        <p:cxnSp>
          <p:nvCxnSpPr>
            <p:cNvPr id="119" name="Straight Connector 118"/>
            <p:cNvCxnSpPr/>
            <p:nvPr/>
          </p:nvCxnSpPr>
          <p:spPr bwMode="auto">
            <a:xfrm flipV="1">
              <a:off x="3239480" y="1984412"/>
              <a:ext cx="772412" cy="0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/>
          <p:cNvGrpSpPr/>
          <p:nvPr/>
        </p:nvGrpSpPr>
        <p:grpSpPr>
          <a:xfrm>
            <a:off x="2466440" y="3263655"/>
            <a:ext cx="1589260" cy="1673291"/>
            <a:chOff x="2466440" y="3263655"/>
            <a:chExt cx="1589260" cy="1673291"/>
          </a:xfrm>
        </p:grpSpPr>
        <p:grpSp>
          <p:nvGrpSpPr>
            <p:cNvPr id="14" name="Group 13"/>
            <p:cNvGrpSpPr/>
            <p:nvPr/>
          </p:nvGrpSpPr>
          <p:grpSpPr>
            <a:xfrm>
              <a:off x="3167897" y="3868891"/>
              <a:ext cx="887803" cy="460759"/>
              <a:chOff x="3396498" y="5105060"/>
              <a:chExt cx="887803" cy="460759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4"/>
              <a:srcRect l="7063" t="25827" r="56571" b="58779"/>
              <a:stretch/>
            </p:blipFill>
            <p:spPr>
              <a:xfrm>
                <a:off x="3396498" y="5105060"/>
                <a:ext cx="424921" cy="46075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4"/>
              <a:srcRect l="59801" t="25827" r="3118" b="58779"/>
              <a:stretch/>
            </p:blipFill>
            <p:spPr>
              <a:xfrm>
                <a:off x="3851017" y="5105061"/>
                <a:ext cx="433284" cy="460758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</p:grpSp>
        <p:sp>
          <p:nvSpPr>
            <p:cNvPr id="125" name="TextBox 124"/>
            <p:cNvSpPr txBox="1"/>
            <p:nvPr/>
          </p:nvSpPr>
          <p:spPr>
            <a:xfrm>
              <a:off x="2466440" y="3962404"/>
              <a:ext cx="58221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200" b="1" dirty="0" smtClean="0">
                  <a:latin typeface="Arial"/>
                  <a:cs typeface="Arial"/>
                </a:rPr>
                <a:t>HMW</a:t>
              </a:r>
              <a:endParaRPr lang="en-US" sz="1200" b="1" dirty="0">
                <a:latin typeface="Arial"/>
                <a:cs typeface="Arial"/>
              </a:endParaRPr>
            </a:p>
          </p:txBody>
        </p:sp>
        <p:cxnSp>
          <p:nvCxnSpPr>
            <p:cNvPr id="126" name="Straight Arrow Connector 125"/>
            <p:cNvCxnSpPr/>
            <p:nvPr/>
          </p:nvCxnSpPr>
          <p:spPr>
            <a:xfrm>
              <a:off x="2964076" y="4107891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8" name="TextBox 10"/>
            <p:cNvSpPr txBox="1">
              <a:spLocks noChangeArrowheads="1"/>
            </p:cNvSpPr>
            <p:nvPr/>
          </p:nvSpPr>
          <p:spPr bwMode="auto">
            <a:xfrm rot="16200000">
              <a:off x="3168833" y="3477556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29" name="TextBox 11"/>
            <p:cNvSpPr txBox="1">
              <a:spLocks noChangeArrowheads="1"/>
            </p:cNvSpPr>
            <p:nvPr/>
          </p:nvSpPr>
          <p:spPr bwMode="auto">
            <a:xfrm rot="16200000">
              <a:off x="2951614" y="3460377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30" name="TextBox 7"/>
            <p:cNvSpPr txBox="1">
              <a:spLocks noChangeArrowheads="1"/>
            </p:cNvSpPr>
            <p:nvPr/>
          </p:nvSpPr>
          <p:spPr bwMode="auto">
            <a:xfrm>
              <a:off x="2478182" y="3637943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31" name="TextBox 130"/>
            <p:cNvSpPr txBox="1"/>
            <p:nvPr/>
          </p:nvSpPr>
          <p:spPr>
            <a:xfrm>
              <a:off x="2828406" y="4526863"/>
              <a:ext cx="364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IP</a:t>
              </a:r>
              <a:r>
                <a:rPr lang="en-US" sz="1100" b="1" dirty="0">
                  <a:latin typeface="Arial"/>
                  <a:cs typeface="Arial"/>
                </a:rPr>
                <a:t>:</a:t>
              </a:r>
            </a:p>
          </p:txBody>
        </p:sp>
        <p:sp>
          <p:nvSpPr>
            <p:cNvPr id="132" name="TextBox 131"/>
            <p:cNvSpPr txBox="1"/>
            <p:nvPr/>
          </p:nvSpPr>
          <p:spPr>
            <a:xfrm>
              <a:off x="3331570" y="4526863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2713847" y="4675336"/>
              <a:ext cx="479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WB: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34" name="TextBox 133"/>
            <p:cNvSpPr txBox="1"/>
            <p:nvPr/>
          </p:nvSpPr>
          <p:spPr>
            <a:xfrm>
              <a:off x="3284457" y="4675336"/>
              <a:ext cx="639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3B</a:t>
              </a:r>
              <a:r>
                <a:rPr lang="en-US" sz="1100" b="1" dirty="0">
                  <a:latin typeface="Arial"/>
                  <a:cs typeface="Arial"/>
                </a:rPr>
                <a:t>1</a:t>
              </a:r>
              <a:r>
                <a:rPr lang="en-US" sz="1100" b="1" dirty="0" smtClean="0">
                  <a:latin typeface="Arial"/>
                  <a:cs typeface="Arial"/>
                </a:rPr>
                <a:t>0.7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35" name="TextBox 10"/>
            <p:cNvSpPr txBox="1">
              <a:spLocks noChangeArrowheads="1"/>
            </p:cNvSpPr>
            <p:nvPr/>
          </p:nvSpPr>
          <p:spPr bwMode="auto">
            <a:xfrm rot="16200000">
              <a:off x="3609111" y="3477550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36" name="TextBox 11"/>
            <p:cNvSpPr txBox="1">
              <a:spLocks noChangeArrowheads="1"/>
            </p:cNvSpPr>
            <p:nvPr/>
          </p:nvSpPr>
          <p:spPr bwMode="auto">
            <a:xfrm rot="16200000">
              <a:off x="3400359" y="3460371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37" name="TextBox 10"/>
            <p:cNvSpPr txBox="1">
              <a:spLocks noChangeArrowheads="1"/>
            </p:cNvSpPr>
            <p:nvPr/>
          </p:nvSpPr>
          <p:spPr bwMode="auto">
            <a:xfrm>
              <a:off x="3239389" y="4205269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38" name="TextBox 10"/>
            <p:cNvSpPr txBox="1">
              <a:spLocks noChangeArrowheads="1"/>
            </p:cNvSpPr>
            <p:nvPr/>
          </p:nvSpPr>
          <p:spPr bwMode="auto">
            <a:xfrm>
              <a:off x="3679637" y="4284116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39" name="TextBox 10"/>
            <p:cNvSpPr txBox="1">
              <a:spLocks noChangeArrowheads="1"/>
            </p:cNvSpPr>
            <p:nvPr/>
          </p:nvSpPr>
          <p:spPr bwMode="auto">
            <a:xfrm>
              <a:off x="2646258" y="4275649"/>
              <a:ext cx="5470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200" b="1" dirty="0" err="1">
                  <a:cs typeface="Arial" charset="0"/>
                </a:rPr>
                <a:t>IFN</a:t>
              </a:r>
              <a:r>
                <a:rPr lang="en-US" sz="1200" b="1" dirty="0" err="1">
                  <a:latin typeface="Symbol" charset="0"/>
                  <a:cs typeface="Arial" charset="0"/>
                </a:rPr>
                <a:t>g</a:t>
              </a:r>
              <a:r>
                <a:rPr lang="en-US" sz="1200" b="1" dirty="0">
                  <a:cs typeface="Arial" charset="0"/>
                </a:rPr>
                <a:t>:</a:t>
              </a:r>
            </a:p>
          </p:txBody>
        </p:sp>
        <p:cxnSp>
          <p:nvCxnSpPr>
            <p:cNvPr id="140" name="Straight Connector 139"/>
            <p:cNvCxnSpPr/>
            <p:nvPr/>
          </p:nvCxnSpPr>
          <p:spPr bwMode="auto">
            <a:xfrm flipV="1">
              <a:off x="3205614" y="4541312"/>
              <a:ext cx="772412" cy="0"/>
            </a:xfrm>
            <a:prstGeom prst="line">
              <a:avLst/>
            </a:prstGeom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4212979" y="2959369"/>
            <a:ext cx="1731778" cy="2160556"/>
            <a:chOff x="4212979" y="2959369"/>
            <a:chExt cx="1731778" cy="2160556"/>
          </a:xfrm>
        </p:grpSpPr>
        <p:grpSp>
          <p:nvGrpSpPr>
            <p:cNvPr id="13" name="Group 12"/>
            <p:cNvGrpSpPr/>
            <p:nvPr/>
          </p:nvGrpSpPr>
          <p:grpSpPr>
            <a:xfrm>
              <a:off x="4394200" y="3224423"/>
              <a:ext cx="1550557" cy="1689891"/>
              <a:chOff x="5198533" y="4181192"/>
              <a:chExt cx="1550557" cy="1689891"/>
            </a:xfrm>
          </p:grpSpPr>
          <p:pic>
            <p:nvPicPr>
              <p:cNvPr id="52" name="Picture 51"/>
              <p:cNvPicPr>
                <a:picLocks noChangeAspect="1"/>
              </p:cNvPicPr>
              <p:nvPr/>
            </p:nvPicPr>
            <p:blipFill rotWithShape="1">
              <a:blip r:embed="rId5"/>
              <a:srcRect l="30186" t="24537" r="40374" b="28344"/>
              <a:stretch/>
            </p:blipFill>
            <p:spPr>
              <a:xfrm>
                <a:off x="5198533" y="4181192"/>
                <a:ext cx="1550557" cy="1689891"/>
              </a:xfrm>
              <a:prstGeom prst="rect">
                <a:avLst/>
              </a:prstGeom>
            </p:spPr>
          </p:pic>
          <p:sp>
            <p:nvSpPr>
              <p:cNvPr id="45" name="TextBox 24"/>
              <p:cNvSpPr txBox="1">
                <a:spLocks noChangeArrowheads="1"/>
              </p:cNvSpPr>
              <p:nvPr/>
            </p:nvSpPr>
            <p:spPr bwMode="auto">
              <a:xfrm>
                <a:off x="5738931" y="5223528"/>
                <a:ext cx="254534" cy="3077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400" dirty="0" smtClean="0"/>
                  <a:t>*</a:t>
                </a:r>
                <a:endParaRPr lang="en-US" sz="1400" dirty="0"/>
              </a:p>
            </p:txBody>
          </p:sp>
          <p:grpSp>
            <p:nvGrpSpPr>
              <p:cNvPr id="46" name="Group 60"/>
              <p:cNvGrpSpPr>
                <a:grpSpLocks/>
              </p:cNvGrpSpPr>
              <p:nvPr/>
            </p:nvGrpSpPr>
            <p:grpSpPr bwMode="auto">
              <a:xfrm rot="16200000">
                <a:off x="5784405" y="5428395"/>
                <a:ext cx="144485" cy="155113"/>
                <a:chOff x="2836583" y="1219866"/>
                <a:chExt cx="1177359" cy="5385647"/>
              </a:xfrm>
            </p:grpSpPr>
            <p:cxnSp>
              <p:nvCxnSpPr>
                <p:cNvPr id="47" name="Straight Arrow Connector 46"/>
                <p:cNvCxnSpPr/>
                <p:nvPr/>
              </p:nvCxnSpPr>
              <p:spPr>
                <a:xfrm rot="5400000" flipH="1">
                  <a:off x="3864736" y="1297790"/>
                  <a:ext cx="54939" cy="22893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8" name="Straight Arrow Connector 47"/>
                <p:cNvCxnSpPr/>
                <p:nvPr/>
              </p:nvCxnSpPr>
              <p:spPr>
                <a:xfrm rot="5400000" flipH="1" flipV="1">
                  <a:off x="1317484" y="3909056"/>
                  <a:ext cx="5385647" cy="7268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9" name="Straight Arrow Connector 48"/>
                <p:cNvCxnSpPr/>
                <p:nvPr/>
              </p:nvCxnSpPr>
              <p:spPr>
                <a:xfrm>
                  <a:off x="2836583" y="6440647"/>
                  <a:ext cx="1170090" cy="0"/>
                </a:xfrm>
                <a:prstGeom prst="straightConnector1">
                  <a:avLst/>
                </a:prstGeom>
                <a:ln w="12700" cmpd="sng">
                  <a:solidFill>
                    <a:schemeClr val="tx1"/>
                  </a:solidFill>
                  <a:headEnd type="none"/>
                  <a:tailEnd type="none"/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21" name="TextBox 10"/>
            <p:cNvSpPr txBox="1">
              <a:spLocks noChangeArrowheads="1"/>
            </p:cNvSpPr>
            <p:nvPr/>
          </p:nvSpPr>
          <p:spPr bwMode="auto">
            <a:xfrm>
              <a:off x="4915760" y="4764079"/>
              <a:ext cx="2744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_</a:t>
              </a:r>
            </a:p>
          </p:txBody>
        </p:sp>
        <p:sp>
          <p:nvSpPr>
            <p:cNvPr id="122" name="TextBox 10"/>
            <p:cNvSpPr txBox="1">
              <a:spLocks noChangeArrowheads="1"/>
            </p:cNvSpPr>
            <p:nvPr/>
          </p:nvSpPr>
          <p:spPr bwMode="auto">
            <a:xfrm>
              <a:off x="5499947" y="4842926"/>
              <a:ext cx="274534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>
                  <a:cs typeface="Arial" charset="0"/>
                </a:rPr>
                <a:t>+</a:t>
              </a:r>
            </a:p>
          </p:txBody>
        </p:sp>
        <p:sp>
          <p:nvSpPr>
            <p:cNvPr id="123" name="TextBox 10"/>
            <p:cNvSpPr txBox="1">
              <a:spLocks noChangeArrowheads="1"/>
            </p:cNvSpPr>
            <p:nvPr/>
          </p:nvSpPr>
          <p:spPr bwMode="auto">
            <a:xfrm>
              <a:off x="4338767" y="4842926"/>
              <a:ext cx="547070" cy="2769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200" b="1" dirty="0" err="1">
                  <a:cs typeface="Arial" charset="0"/>
                </a:rPr>
                <a:t>IFN</a:t>
              </a:r>
              <a:r>
                <a:rPr lang="en-US" sz="1200" b="1" dirty="0" err="1">
                  <a:latin typeface="Symbol" charset="0"/>
                  <a:cs typeface="Arial" charset="0"/>
                </a:rPr>
                <a:t>g</a:t>
              </a:r>
              <a:r>
                <a:rPr lang="en-US" sz="1200" b="1" dirty="0">
                  <a:cs typeface="Arial" charset="0"/>
                </a:rPr>
                <a:t>:</a:t>
              </a:r>
            </a:p>
          </p:txBody>
        </p:sp>
        <p:sp>
          <p:nvSpPr>
            <p:cNvPr id="127" name="TextBox 126"/>
            <p:cNvSpPr txBox="1"/>
            <p:nvPr/>
          </p:nvSpPr>
          <p:spPr>
            <a:xfrm>
              <a:off x="4842984" y="2959369"/>
              <a:ext cx="9840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Whole Cell</a:t>
              </a:r>
            </a:p>
            <a:p>
              <a:pPr algn="ctr"/>
              <a:r>
                <a:rPr lang="en-US" sz="1200" b="1" dirty="0" smtClean="0">
                  <a:latin typeface="Arial"/>
                  <a:cs typeface="Arial"/>
                </a:rPr>
                <a:t>HC10 IP</a:t>
              </a:r>
              <a:endParaRPr lang="en-US" sz="1200" b="1" dirty="0">
                <a:latin typeface="Arial"/>
                <a:cs typeface="Arial"/>
              </a:endParaRPr>
            </a:p>
          </p:txBody>
        </p:sp>
        <p:sp>
          <p:nvSpPr>
            <p:cNvPr id="141" name="TextBox 140"/>
            <p:cNvSpPr txBox="1"/>
            <p:nvPr/>
          </p:nvSpPr>
          <p:spPr>
            <a:xfrm rot="16200000">
              <a:off x="3557598" y="3952246"/>
              <a:ext cx="157237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100" b="1" dirty="0" smtClean="0">
                  <a:latin typeface="Arial"/>
                  <a:cs typeface="Arial"/>
                </a:rPr>
                <a:t>Relative Expression</a:t>
              </a:r>
            </a:p>
          </p:txBody>
        </p:sp>
      </p:grpSp>
      <p:sp>
        <p:nvSpPr>
          <p:cNvPr id="143" name="TextBox 142"/>
          <p:cNvSpPr txBox="1"/>
          <p:nvPr/>
        </p:nvSpPr>
        <p:spPr>
          <a:xfrm>
            <a:off x="4235" y="6493934"/>
            <a:ext cx="10825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</a:t>
            </a:r>
            <a:r>
              <a:rPr lang="en-US" b="1" dirty="0">
                <a:latin typeface="Arial"/>
                <a:cs typeface="Arial"/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36469672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TextBox 61"/>
          <p:cNvSpPr txBox="1"/>
          <p:nvPr/>
        </p:nvSpPr>
        <p:spPr>
          <a:xfrm>
            <a:off x="4483105" y="784702"/>
            <a:ext cx="33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994842" y="784702"/>
            <a:ext cx="39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93" name="Group 92"/>
          <p:cNvGrpSpPr/>
          <p:nvPr/>
        </p:nvGrpSpPr>
        <p:grpSpPr>
          <a:xfrm>
            <a:off x="1029412" y="1053517"/>
            <a:ext cx="3161198" cy="2516108"/>
            <a:chOff x="1029412" y="1984887"/>
            <a:chExt cx="3161198" cy="2516108"/>
          </a:xfrm>
        </p:grpSpPr>
        <p:grpSp>
          <p:nvGrpSpPr>
            <p:cNvPr id="3" name="Group 2"/>
            <p:cNvGrpSpPr/>
            <p:nvPr/>
          </p:nvGrpSpPr>
          <p:grpSpPr>
            <a:xfrm>
              <a:off x="1029412" y="1984887"/>
              <a:ext cx="1184323" cy="2516108"/>
              <a:chOff x="1029412" y="1984887"/>
              <a:chExt cx="1184323" cy="2516108"/>
            </a:xfrm>
          </p:grpSpPr>
          <p:pic>
            <p:nvPicPr>
              <p:cNvPr id="10" name="Picture 9"/>
              <p:cNvPicPr>
                <a:picLocks noChangeAspect="1"/>
              </p:cNvPicPr>
              <p:nvPr/>
            </p:nvPicPr>
            <p:blipFill rotWithShape="1">
              <a:blip r:embed="rId2"/>
              <a:srcRect l="13584" r="9080"/>
              <a:stretch/>
            </p:blipFill>
            <p:spPr>
              <a:xfrm>
                <a:off x="1694306" y="2606647"/>
                <a:ext cx="229627" cy="148010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1346750" y="4090912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</a:t>
                </a:r>
                <a:r>
                  <a:rPr lang="en-US" sz="1100" b="1" dirty="0">
                    <a:latin typeface="Arial"/>
                    <a:cs typeface="Arial"/>
                  </a:rPr>
                  <a:t>:</a:t>
                </a: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1102507" y="3538018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1102507" y="3023576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1102507" y="2632096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53" name="Straight Arrow Connector 52"/>
              <p:cNvCxnSpPr/>
              <p:nvPr/>
            </p:nvCxnSpPr>
            <p:spPr>
              <a:xfrm>
                <a:off x="1479291" y="2765051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1479291" y="3155571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/>
              <p:cNvCxnSpPr/>
              <p:nvPr/>
            </p:nvCxnSpPr>
            <p:spPr>
              <a:xfrm>
                <a:off x="1479291" y="3670972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TextBox 55"/>
              <p:cNvSpPr txBox="1"/>
              <p:nvPr/>
            </p:nvSpPr>
            <p:spPr>
              <a:xfrm>
                <a:off x="1574192" y="4090912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1240658" y="4239385"/>
                <a:ext cx="479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1574192" y="4239385"/>
                <a:ext cx="6395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3B</a:t>
                </a:r>
                <a:r>
                  <a:rPr lang="en-US" sz="1100" b="1" dirty="0">
                    <a:latin typeface="Arial"/>
                    <a:cs typeface="Arial"/>
                  </a:rPr>
                  <a:t>1</a:t>
                </a:r>
                <a:r>
                  <a:rPr lang="en-US" sz="1100" b="1" dirty="0" smtClean="0">
                    <a:latin typeface="Arial"/>
                    <a:cs typeface="Arial"/>
                  </a:rPr>
                  <a:t>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59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1567393" y="2198782"/>
                <a:ext cx="62068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60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1417910" y="2181603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61" name="TextBox 7"/>
              <p:cNvSpPr txBox="1">
                <a:spLocks noChangeArrowheads="1"/>
              </p:cNvSpPr>
              <p:nvPr/>
            </p:nvSpPr>
            <p:spPr bwMode="auto">
              <a:xfrm>
                <a:off x="1029412" y="2325301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</p:grpSp>
        <p:grpSp>
          <p:nvGrpSpPr>
            <p:cNvPr id="90" name="Group 89"/>
            <p:cNvGrpSpPr/>
            <p:nvPr/>
          </p:nvGrpSpPr>
          <p:grpSpPr>
            <a:xfrm>
              <a:off x="2079405" y="2040769"/>
              <a:ext cx="2111205" cy="2315998"/>
              <a:chOff x="2079405" y="2040769"/>
              <a:chExt cx="2111205" cy="2315998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2315627" y="2273837"/>
                <a:ext cx="1815274" cy="1896000"/>
                <a:chOff x="2184400" y="1075801"/>
                <a:chExt cx="1815274" cy="1896000"/>
              </a:xfrm>
            </p:grpSpPr>
            <p:pic>
              <p:nvPicPr>
                <p:cNvPr id="6" name="Picture 5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8164" t="26102" r="56650" b="24447"/>
                <a:stretch/>
              </p:blipFill>
              <p:spPr>
                <a:xfrm>
                  <a:off x="2184400" y="1234563"/>
                  <a:ext cx="1815274" cy="1737238"/>
                </a:xfrm>
                <a:prstGeom prst="rect">
                  <a:avLst/>
                </a:prstGeom>
              </p:spPr>
            </p:pic>
            <p:sp>
              <p:nvSpPr>
                <p:cNvPr id="8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3618342" y="1075801"/>
                  <a:ext cx="254534" cy="307777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400" dirty="0" smtClean="0"/>
                    <a:t>*</a:t>
                  </a:r>
                  <a:endParaRPr lang="en-US" sz="1400" dirty="0"/>
                </a:p>
              </p:txBody>
            </p:sp>
            <p:grpSp>
              <p:nvGrpSpPr>
                <p:cNvPr id="9" name="Group 60"/>
                <p:cNvGrpSpPr>
                  <a:grpSpLocks/>
                </p:cNvGrpSpPr>
                <p:nvPr/>
              </p:nvGrpSpPr>
              <p:grpSpPr bwMode="auto">
                <a:xfrm rot="16200000">
                  <a:off x="3511261" y="1433278"/>
                  <a:ext cx="450732" cy="160361"/>
                  <a:chOff x="2836583" y="1219866"/>
                  <a:chExt cx="1177359" cy="5385647"/>
                </a:xfrm>
              </p:grpSpPr>
              <p:cxnSp>
                <p:nvCxnSpPr>
                  <p:cNvPr id="24" name="Straight Arrow Connector 23"/>
                  <p:cNvCxnSpPr/>
                  <p:nvPr/>
                </p:nvCxnSpPr>
                <p:spPr>
                  <a:xfrm rot="5400000" flipH="1">
                    <a:off x="3864736" y="1297790"/>
                    <a:ext cx="54939" cy="22893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5" name="Straight Arrow Connector 24"/>
                  <p:cNvCxnSpPr/>
                  <p:nvPr/>
                </p:nvCxnSpPr>
                <p:spPr>
                  <a:xfrm rot="5400000" flipH="1" flipV="1">
                    <a:off x="1317484" y="3909056"/>
                    <a:ext cx="5385647" cy="7268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Arrow Connector 25"/>
                  <p:cNvCxnSpPr/>
                  <p:nvPr/>
                </p:nvCxnSpPr>
                <p:spPr>
                  <a:xfrm>
                    <a:off x="2836583" y="6440647"/>
                    <a:ext cx="1170090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64" name="TextBox 63"/>
              <p:cNvSpPr txBox="1"/>
              <p:nvPr/>
            </p:nvSpPr>
            <p:spPr>
              <a:xfrm rot="16200000">
                <a:off x="1447512" y="3172392"/>
                <a:ext cx="15253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2576416" y="2040769"/>
                <a:ext cx="1614194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Whole Cell W632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78" name="TextBox 7"/>
              <p:cNvSpPr txBox="1">
                <a:spLocks noChangeArrowheads="1"/>
              </p:cNvSpPr>
              <p:nvPr/>
            </p:nvSpPr>
            <p:spPr bwMode="auto">
              <a:xfrm>
                <a:off x="2702719" y="4095157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79" name="TextBox 7"/>
              <p:cNvSpPr txBox="1">
                <a:spLocks noChangeArrowheads="1"/>
              </p:cNvSpPr>
              <p:nvPr/>
            </p:nvSpPr>
            <p:spPr bwMode="auto">
              <a:xfrm>
                <a:off x="3161192" y="4095157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0" name="TextBox 7"/>
              <p:cNvSpPr txBox="1">
                <a:spLocks noChangeArrowheads="1"/>
              </p:cNvSpPr>
              <p:nvPr/>
            </p:nvSpPr>
            <p:spPr bwMode="auto">
              <a:xfrm>
                <a:off x="3634004" y="4095157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</p:grpSp>
      </p:grpSp>
      <p:grpSp>
        <p:nvGrpSpPr>
          <p:cNvPr id="92" name="Group 91"/>
          <p:cNvGrpSpPr/>
          <p:nvPr/>
        </p:nvGrpSpPr>
        <p:grpSpPr>
          <a:xfrm>
            <a:off x="4530383" y="1109399"/>
            <a:ext cx="3203431" cy="2468684"/>
            <a:chOff x="4530383" y="2040769"/>
            <a:chExt cx="3203431" cy="2468684"/>
          </a:xfrm>
        </p:grpSpPr>
        <p:grpSp>
          <p:nvGrpSpPr>
            <p:cNvPr id="89" name="Group 88"/>
            <p:cNvGrpSpPr/>
            <p:nvPr/>
          </p:nvGrpSpPr>
          <p:grpSpPr>
            <a:xfrm>
              <a:off x="4530383" y="2111884"/>
              <a:ext cx="1218185" cy="2397569"/>
              <a:chOff x="4530383" y="2111884"/>
              <a:chExt cx="1218185" cy="2397569"/>
            </a:xfrm>
          </p:grpSpPr>
          <p:pic>
            <p:nvPicPr>
              <p:cNvPr id="31" name="Picture 30"/>
              <p:cNvPicPr>
                <a:picLocks noChangeAspect="1"/>
              </p:cNvPicPr>
              <p:nvPr/>
            </p:nvPicPr>
            <p:blipFill rotWithShape="1">
              <a:blip r:embed="rId4"/>
              <a:srcRect l="10190" t="9208" r="19200" b="3780"/>
              <a:stretch/>
            </p:blipFill>
            <p:spPr>
              <a:xfrm>
                <a:off x="5213785" y="2720876"/>
                <a:ext cx="244475" cy="1384253"/>
              </a:xfrm>
              <a:prstGeom prst="rect">
                <a:avLst/>
              </a:prstGeom>
              <a:ln>
                <a:solidFill>
                  <a:schemeClr val="tx1"/>
                </a:solidFill>
              </a:ln>
            </p:spPr>
          </p:pic>
          <p:sp>
            <p:nvSpPr>
              <p:cNvPr id="66" name="TextBox 65"/>
              <p:cNvSpPr txBox="1"/>
              <p:nvPr/>
            </p:nvSpPr>
            <p:spPr>
              <a:xfrm>
                <a:off x="4881583" y="4099370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</a:t>
                </a:r>
                <a:r>
                  <a:rPr lang="en-US" sz="1100" b="1" dirty="0">
                    <a:latin typeface="Arial"/>
                    <a:cs typeface="Arial"/>
                  </a:rPr>
                  <a:t>:</a:t>
                </a:r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4628877" y="3631147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68" name="TextBox 67"/>
              <p:cNvSpPr txBox="1"/>
              <p:nvPr/>
            </p:nvSpPr>
            <p:spPr>
              <a:xfrm>
                <a:off x="4628877" y="3116705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69" name="TextBox 68"/>
              <p:cNvSpPr txBox="1"/>
              <p:nvPr/>
            </p:nvSpPr>
            <p:spPr>
              <a:xfrm>
                <a:off x="4628877" y="2725225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70" name="Straight Arrow Connector 69"/>
              <p:cNvCxnSpPr/>
              <p:nvPr/>
            </p:nvCxnSpPr>
            <p:spPr>
              <a:xfrm>
                <a:off x="5005661" y="2858180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1" name="Straight Arrow Connector 70"/>
              <p:cNvCxnSpPr/>
              <p:nvPr/>
            </p:nvCxnSpPr>
            <p:spPr>
              <a:xfrm>
                <a:off x="5005661" y="3248700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2" name="Straight Arrow Connector 71"/>
              <p:cNvCxnSpPr/>
              <p:nvPr/>
            </p:nvCxnSpPr>
            <p:spPr>
              <a:xfrm>
                <a:off x="5005661" y="3764101"/>
                <a:ext cx="194733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3" name="TextBox 72"/>
              <p:cNvSpPr txBox="1"/>
              <p:nvPr/>
            </p:nvSpPr>
            <p:spPr>
              <a:xfrm>
                <a:off x="5109025" y="4099370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74" name="TextBox 73"/>
              <p:cNvSpPr txBox="1"/>
              <p:nvPr/>
            </p:nvSpPr>
            <p:spPr>
              <a:xfrm>
                <a:off x="4767024" y="4247843"/>
                <a:ext cx="479481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75" name="TextBox 74"/>
              <p:cNvSpPr txBox="1"/>
              <p:nvPr/>
            </p:nvSpPr>
            <p:spPr>
              <a:xfrm>
                <a:off x="5109025" y="4247843"/>
                <a:ext cx="63954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100" b="1" dirty="0" smtClean="0">
                    <a:latin typeface="Arial"/>
                    <a:cs typeface="Arial"/>
                  </a:rPr>
                  <a:t>3B</a:t>
                </a:r>
                <a:r>
                  <a:rPr lang="en-US" sz="1100" b="1" dirty="0">
                    <a:latin typeface="Arial"/>
                    <a:cs typeface="Arial"/>
                  </a:rPr>
                  <a:t>1</a:t>
                </a:r>
                <a:r>
                  <a:rPr lang="en-US" sz="1100" b="1" dirty="0" smtClean="0">
                    <a:latin typeface="Arial"/>
                    <a:cs typeface="Arial"/>
                  </a:rPr>
                  <a:t>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76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5093763" y="2325779"/>
                <a:ext cx="620683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77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4935813" y="2308600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1" name="TextBox 7"/>
              <p:cNvSpPr txBox="1">
                <a:spLocks noChangeArrowheads="1"/>
              </p:cNvSpPr>
              <p:nvPr/>
            </p:nvSpPr>
            <p:spPr bwMode="auto">
              <a:xfrm>
                <a:off x="4530383" y="2452295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</p:grpSp>
        <p:grpSp>
          <p:nvGrpSpPr>
            <p:cNvPr id="91" name="Group 90"/>
            <p:cNvGrpSpPr/>
            <p:nvPr/>
          </p:nvGrpSpPr>
          <p:grpSpPr>
            <a:xfrm>
              <a:off x="5614237" y="2040769"/>
              <a:ext cx="2119577" cy="2324454"/>
              <a:chOff x="5614237" y="2040769"/>
              <a:chExt cx="2119577" cy="2324454"/>
            </a:xfrm>
          </p:grpSpPr>
          <p:pic>
            <p:nvPicPr>
              <p:cNvPr id="30" name="Picture 29"/>
              <p:cNvPicPr>
                <a:picLocks noChangeAspect="1"/>
              </p:cNvPicPr>
              <p:nvPr/>
            </p:nvPicPr>
            <p:blipFill rotWithShape="1">
              <a:blip r:embed="rId5"/>
              <a:srcRect l="9270" t="25866" r="55900" b="24206"/>
              <a:stretch/>
            </p:blipFill>
            <p:spPr>
              <a:xfrm>
                <a:off x="5863156" y="2435257"/>
                <a:ext cx="1784443" cy="1743039"/>
              </a:xfrm>
              <a:prstGeom prst="rect">
                <a:avLst/>
              </a:prstGeom>
            </p:spPr>
          </p:pic>
          <p:sp>
            <p:nvSpPr>
              <p:cNvPr id="82" name="TextBox 81"/>
              <p:cNvSpPr txBox="1"/>
              <p:nvPr/>
            </p:nvSpPr>
            <p:spPr>
              <a:xfrm rot="16200000">
                <a:off x="4958856" y="3172392"/>
                <a:ext cx="157237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  <p:sp>
            <p:nvSpPr>
              <p:cNvPr id="83" name="TextBox 7"/>
              <p:cNvSpPr txBox="1">
                <a:spLocks noChangeArrowheads="1"/>
              </p:cNvSpPr>
              <p:nvPr/>
            </p:nvSpPr>
            <p:spPr bwMode="auto">
              <a:xfrm>
                <a:off x="6254484" y="410361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4" name="TextBox 7"/>
              <p:cNvSpPr txBox="1">
                <a:spLocks noChangeArrowheads="1"/>
              </p:cNvSpPr>
              <p:nvPr/>
            </p:nvSpPr>
            <p:spPr bwMode="auto">
              <a:xfrm>
                <a:off x="6704490" y="410361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5" name="TextBox 7"/>
              <p:cNvSpPr txBox="1">
                <a:spLocks noChangeArrowheads="1"/>
              </p:cNvSpPr>
              <p:nvPr/>
            </p:nvSpPr>
            <p:spPr bwMode="auto">
              <a:xfrm>
                <a:off x="7160368" y="4103613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86" name="TextBox 85"/>
              <p:cNvSpPr txBox="1"/>
              <p:nvPr/>
            </p:nvSpPr>
            <p:spPr>
              <a:xfrm>
                <a:off x="6128186" y="2040769"/>
                <a:ext cx="1605628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Whole Cell HC10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</p:grpSp>
      <p:sp>
        <p:nvSpPr>
          <p:cNvPr id="87" name="TextBox 86"/>
          <p:cNvSpPr txBox="1"/>
          <p:nvPr/>
        </p:nvSpPr>
        <p:spPr>
          <a:xfrm>
            <a:off x="21168" y="6460067"/>
            <a:ext cx="123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S1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1021203" y="3886264"/>
            <a:ext cx="1192784" cy="2397569"/>
            <a:chOff x="4230071" y="1430928"/>
            <a:chExt cx="1192784" cy="2397569"/>
          </a:xfrm>
        </p:grpSpPr>
        <p:pic>
          <p:nvPicPr>
            <p:cNvPr id="94" name="Picture 93"/>
            <p:cNvPicPr>
              <a:picLocks noChangeAspect="1"/>
            </p:cNvPicPr>
            <p:nvPr/>
          </p:nvPicPr>
          <p:blipFill rotWithShape="1">
            <a:blip r:embed="rId6"/>
            <a:srcRect l="2" t="4667" r="-2" b="12835"/>
            <a:stretch/>
          </p:blipFill>
          <p:spPr>
            <a:xfrm>
              <a:off x="4900193" y="2044269"/>
              <a:ext cx="114855" cy="1391994"/>
            </a:xfrm>
            <a:prstGeom prst="rect">
              <a:avLst/>
            </a:prstGeom>
          </p:spPr>
        </p:pic>
        <p:pic>
          <p:nvPicPr>
            <p:cNvPr id="95" name="Picture 94"/>
            <p:cNvPicPr>
              <a:picLocks noChangeAspect="1"/>
            </p:cNvPicPr>
            <p:nvPr/>
          </p:nvPicPr>
          <p:blipFill rotWithShape="1">
            <a:blip r:embed="rId7"/>
            <a:srcRect l="3" t="4668" r="-3" b="12834"/>
            <a:stretch/>
          </p:blipFill>
          <p:spPr>
            <a:xfrm>
              <a:off x="5043178" y="2044269"/>
              <a:ext cx="114855" cy="1391993"/>
            </a:xfrm>
            <a:prstGeom prst="rect">
              <a:avLst/>
            </a:prstGeom>
          </p:spPr>
        </p:pic>
        <p:sp>
          <p:nvSpPr>
            <p:cNvPr id="96" name="TextBox 95"/>
            <p:cNvSpPr txBox="1"/>
            <p:nvPr/>
          </p:nvSpPr>
          <p:spPr>
            <a:xfrm>
              <a:off x="4555870" y="3418414"/>
              <a:ext cx="36492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IP</a:t>
              </a:r>
              <a:r>
                <a:rPr lang="en-US" sz="1100" b="1" dirty="0">
                  <a:latin typeface="Arial"/>
                  <a:cs typeface="Arial"/>
                </a:rPr>
                <a:t>:</a:t>
              </a:r>
            </a:p>
          </p:txBody>
        </p:sp>
        <p:sp>
          <p:nvSpPr>
            <p:cNvPr id="97" name="TextBox 96"/>
            <p:cNvSpPr txBox="1"/>
            <p:nvPr/>
          </p:nvSpPr>
          <p:spPr>
            <a:xfrm>
              <a:off x="4328565" y="2882458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B27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98" name="TextBox 97"/>
            <p:cNvSpPr txBox="1"/>
            <p:nvPr/>
          </p:nvSpPr>
          <p:spPr>
            <a:xfrm>
              <a:off x="4328565" y="2414585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B51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99" name="TextBox 98"/>
            <p:cNvSpPr txBox="1"/>
            <p:nvPr/>
          </p:nvSpPr>
          <p:spPr>
            <a:xfrm>
              <a:off x="4328565" y="2044269"/>
              <a:ext cx="44344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B18</a:t>
              </a:r>
              <a:endParaRPr lang="en-US" sz="1100" b="1" dirty="0">
                <a:latin typeface="Arial"/>
                <a:cs typeface="Arial"/>
              </a:endParaRPr>
            </a:p>
          </p:txBody>
        </p:sp>
        <p:cxnSp>
          <p:nvCxnSpPr>
            <p:cNvPr id="100" name="Straight Arrow Connector 99"/>
            <p:cNvCxnSpPr/>
            <p:nvPr/>
          </p:nvCxnSpPr>
          <p:spPr>
            <a:xfrm>
              <a:off x="4705349" y="2177224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4705349" y="2546580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>
              <a:off x="4705349" y="3015412"/>
              <a:ext cx="194733" cy="0"/>
            </a:xfrm>
            <a:prstGeom prst="straightConnector1">
              <a:avLst/>
            </a:prstGeom>
            <a:ln w="19050" cmpd="sng">
              <a:solidFill>
                <a:schemeClr val="tx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4783312" y="3418414"/>
              <a:ext cx="54531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HC10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4458245" y="3566887"/>
              <a:ext cx="479481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sz="1100" b="1" dirty="0" smtClean="0">
                  <a:latin typeface="Arial"/>
                  <a:cs typeface="Arial"/>
                </a:rPr>
                <a:t>WB: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4783312" y="3566887"/>
              <a:ext cx="639543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b="1" dirty="0" smtClean="0">
                  <a:latin typeface="Arial"/>
                  <a:cs typeface="Arial"/>
                </a:rPr>
                <a:t>3B</a:t>
              </a:r>
              <a:r>
                <a:rPr lang="en-US" sz="1100" b="1" dirty="0">
                  <a:latin typeface="Arial"/>
                  <a:cs typeface="Arial"/>
                </a:rPr>
                <a:t>1</a:t>
              </a:r>
              <a:r>
                <a:rPr lang="en-US" sz="1100" b="1" dirty="0" smtClean="0">
                  <a:latin typeface="Arial"/>
                  <a:cs typeface="Arial"/>
                </a:rPr>
                <a:t>0.7</a:t>
              </a:r>
              <a:endParaRPr lang="en-US" sz="1100" b="1" dirty="0">
                <a:latin typeface="Arial"/>
                <a:cs typeface="Arial"/>
              </a:endParaRPr>
            </a:p>
          </p:txBody>
        </p:sp>
        <p:sp>
          <p:nvSpPr>
            <p:cNvPr id="106" name="TextBox 10"/>
            <p:cNvSpPr txBox="1">
              <a:spLocks noChangeArrowheads="1"/>
            </p:cNvSpPr>
            <p:nvPr/>
          </p:nvSpPr>
          <p:spPr bwMode="auto">
            <a:xfrm rot="16200000">
              <a:off x="4776517" y="1644823"/>
              <a:ext cx="620683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Scram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07" name="TextBox 11"/>
            <p:cNvSpPr txBox="1">
              <a:spLocks noChangeArrowheads="1"/>
            </p:cNvSpPr>
            <p:nvPr/>
          </p:nvSpPr>
          <p:spPr bwMode="auto">
            <a:xfrm rot="16200000">
              <a:off x="4618567" y="1627644"/>
              <a:ext cx="655041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100" b="1" dirty="0" smtClean="0">
                  <a:cs typeface="Arial" charset="0"/>
                </a:rPr>
                <a:t>ERAP1</a:t>
              </a:r>
              <a:endParaRPr lang="en-US" sz="1100" b="1" dirty="0">
                <a:cs typeface="Arial" charset="0"/>
              </a:endParaRPr>
            </a:p>
          </p:txBody>
        </p:sp>
        <p:sp>
          <p:nvSpPr>
            <p:cNvPr id="108" name="TextBox 7"/>
            <p:cNvSpPr txBox="1">
              <a:spLocks noChangeArrowheads="1"/>
            </p:cNvSpPr>
            <p:nvPr/>
          </p:nvSpPr>
          <p:spPr bwMode="auto">
            <a:xfrm>
              <a:off x="4230071" y="1771339"/>
              <a:ext cx="701879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r" eaLnBrk="1" hangingPunct="1"/>
              <a:r>
                <a:rPr lang="en-US" sz="1100" b="1" dirty="0" err="1" smtClean="0">
                  <a:cs typeface="Arial" charset="0"/>
                </a:rPr>
                <a:t>shRNA</a:t>
              </a:r>
              <a:r>
                <a:rPr lang="en-US" sz="1100" b="1" dirty="0" smtClean="0">
                  <a:cs typeface="Arial" charset="0"/>
                </a:rPr>
                <a:t>:</a:t>
              </a:r>
              <a:endParaRPr lang="en-US" sz="1100" b="1" dirty="0">
                <a:cs typeface="Arial" charset="0"/>
              </a:endParaRPr>
            </a:p>
          </p:txBody>
        </p:sp>
      </p:grpSp>
      <p:sp>
        <p:nvSpPr>
          <p:cNvPr id="109" name="TextBox 108"/>
          <p:cNvSpPr txBox="1"/>
          <p:nvPr/>
        </p:nvSpPr>
        <p:spPr>
          <a:xfrm>
            <a:off x="994836" y="3722745"/>
            <a:ext cx="39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latin typeface="Arial"/>
                <a:cs typeface="Arial"/>
              </a:rPr>
              <a:t>C</a:t>
            </a:r>
          </a:p>
        </p:txBody>
      </p:sp>
      <p:pic>
        <p:nvPicPr>
          <p:cNvPr id="110" name="Picture 109"/>
          <p:cNvPicPr>
            <a:picLocks noChangeAspect="1"/>
          </p:cNvPicPr>
          <p:nvPr/>
        </p:nvPicPr>
        <p:blipFill rotWithShape="1">
          <a:blip r:embed="rId8"/>
          <a:srcRect t="12044" r="8420" b="15460"/>
          <a:stretch/>
        </p:blipFill>
        <p:spPr>
          <a:xfrm>
            <a:off x="3387705" y="4480209"/>
            <a:ext cx="239284" cy="140331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1" name="TextBox 110"/>
          <p:cNvSpPr txBox="1"/>
          <p:nvPr/>
        </p:nvSpPr>
        <p:spPr>
          <a:xfrm>
            <a:off x="2770077" y="5341509"/>
            <a:ext cx="4434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B27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2770077" y="4877869"/>
            <a:ext cx="4434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B51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2770077" y="4477922"/>
            <a:ext cx="44344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B18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114" name="Straight Arrow Connector 113"/>
          <p:cNvCxnSpPr/>
          <p:nvPr/>
        </p:nvCxnSpPr>
        <p:spPr>
          <a:xfrm>
            <a:off x="3146861" y="4610877"/>
            <a:ext cx="194733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3146861" y="5009864"/>
            <a:ext cx="194733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Arrow Connector 115"/>
          <p:cNvCxnSpPr/>
          <p:nvPr/>
        </p:nvCxnSpPr>
        <p:spPr>
          <a:xfrm>
            <a:off x="3146861" y="5474463"/>
            <a:ext cx="194733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2925158" y="5865080"/>
            <a:ext cx="479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WB: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3267159" y="5865080"/>
            <a:ext cx="63954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3B</a:t>
            </a:r>
            <a:r>
              <a:rPr lang="en-US" sz="1100" b="1" dirty="0">
                <a:latin typeface="Arial"/>
                <a:cs typeface="Arial"/>
              </a:rPr>
              <a:t>1</a:t>
            </a:r>
            <a:r>
              <a:rPr lang="en-US" sz="1100" b="1" dirty="0" smtClean="0">
                <a:latin typeface="Arial"/>
                <a:cs typeface="Arial"/>
              </a:rPr>
              <a:t>0.7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19" name="TextBox 7"/>
          <p:cNvSpPr txBox="1">
            <a:spLocks noChangeArrowheads="1"/>
          </p:cNvSpPr>
          <p:nvPr/>
        </p:nvSpPr>
        <p:spPr bwMode="auto">
          <a:xfrm>
            <a:off x="3305061" y="4204992"/>
            <a:ext cx="263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 smtClean="0">
                <a:cs typeface="Arial" charset="0"/>
              </a:rPr>
              <a:t>1</a:t>
            </a:r>
            <a:endParaRPr lang="en-US" sz="1100" b="1" dirty="0">
              <a:cs typeface="Arial" charset="0"/>
            </a:endParaRPr>
          </a:p>
        </p:txBody>
      </p:sp>
      <p:sp>
        <p:nvSpPr>
          <p:cNvPr id="120" name="TextBox 7"/>
          <p:cNvSpPr txBox="1">
            <a:spLocks noChangeArrowheads="1"/>
          </p:cNvSpPr>
          <p:nvPr/>
        </p:nvSpPr>
        <p:spPr bwMode="auto">
          <a:xfrm>
            <a:off x="3436620" y="4204992"/>
            <a:ext cx="263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 smtClean="0">
                <a:cs typeface="Arial" charset="0"/>
              </a:rPr>
              <a:t>2</a:t>
            </a:r>
            <a:endParaRPr lang="en-US" sz="1100" b="1" dirty="0">
              <a:cs typeface="Arial" charset="0"/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2722032" y="3722745"/>
            <a:ext cx="39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122" name="Picture 121"/>
          <p:cNvPicPr>
            <a:picLocks noChangeAspect="1"/>
          </p:cNvPicPr>
          <p:nvPr/>
        </p:nvPicPr>
        <p:blipFill rotWithShape="1">
          <a:blip r:embed="rId9"/>
          <a:srcRect r="79146"/>
          <a:stretch/>
        </p:blipFill>
        <p:spPr>
          <a:xfrm>
            <a:off x="4490750" y="4466602"/>
            <a:ext cx="106680" cy="143234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3" name="Picture 122"/>
          <p:cNvPicPr>
            <a:picLocks noChangeAspect="1"/>
          </p:cNvPicPr>
          <p:nvPr/>
        </p:nvPicPr>
        <p:blipFill rotWithShape="1">
          <a:blip r:embed="rId9"/>
          <a:srcRect l="75472" r="4873"/>
          <a:stretch/>
        </p:blipFill>
        <p:spPr>
          <a:xfrm>
            <a:off x="4773114" y="4466602"/>
            <a:ext cx="100542" cy="1432346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4" name="Picture 123"/>
          <p:cNvPicPr>
            <a:picLocks noChangeAspect="1"/>
          </p:cNvPicPr>
          <p:nvPr/>
        </p:nvPicPr>
        <p:blipFill rotWithShape="1">
          <a:blip r:embed="rId9"/>
          <a:srcRect l="39060" r="38596"/>
          <a:stretch/>
        </p:blipFill>
        <p:spPr>
          <a:xfrm>
            <a:off x="4627063" y="4466602"/>
            <a:ext cx="114300" cy="1432346"/>
          </a:xfrm>
          <a:prstGeom prst="rect">
            <a:avLst/>
          </a:prstGeom>
          <a:ln>
            <a:solidFill>
              <a:srgbClr val="000000"/>
            </a:solidFill>
          </a:ln>
        </p:spPr>
      </p:pic>
      <p:sp>
        <p:nvSpPr>
          <p:cNvPr id="125" name="TextBox 124"/>
          <p:cNvSpPr txBox="1"/>
          <p:nvPr/>
        </p:nvSpPr>
        <p:spPr>
          <a:xfrm>
            <a:off x="3869072" y="4991740"/>
            <a:ext cx="4197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err="1" smtClean="0">
                <a:latin typeface="Arial"/>
                <a:cs typeface="Arial"/>
              </a:rPr>
              <a:t>IgG</a:t>
            </a:r>
            <a:endParaRPr lang="en-US" sz="1100" b="1" dirty="0">
              <a:latin typeface="Arial"/>
              <a:cs typeface="Arial"/>
            </a:endParaRPr>
          </a:p>
        </p:txBody>
      </p:sp>
      <p:cxnSp>
        <p:nvCxnSpPr>
          <p:cNvPr id="126" name="Straight Arrow Connector 125"/>
          <p:cNvCxnSpPr/>
          <p:nvPr/>
        </p:nvCxnSpPr>
        <p:spPr>
          <a:xfrm>
            <a:off x="4239096" y="5123735"/>
            <a:ext cx="194733" cy="0"/>
          </a:xfrm>
          <a:prstGeom prst="straightConnector1">
            <a:avLst/>
          </a:prstGeom>
          <a:ln w="19050" cmpd="sng"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7" name="TextBox 7"/>
          <p:cNvSpPr txBox="1">
            <a:spLocks noChangeArrowheads="1"/>
          </p:cNvSpPr>
          <p:nvPr/>
        </p:nvSpPr>
        <p:spPr bwMode="auto">
          <a:xfrm>
            <a:off x="4399860" y="4205422"/>
            <a:ext cx="263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 smtClean="0">
                <a:cs typeface="Arial" charset="0"/>
              </a:rPr>
              <a:t>3</a:t>
            </a:r>
            <a:endParaRPr lang="en-US" sz="1100" b="1" dirty="0">
              <a:cs typeface="Arial" charset="0"/>
            </a:endParaRPr>
          </a:p>
        </p:txBody>
      </p:sp>
      <p:sp>
        <p:nvSpPr>
          <p:cNvPr id="128" name="TextBox 7"/>
          <p:cNvSpPr txBox="1">
            <a:spLocks noChangeArrowheads="1"/>
          </p:cNvSpPr>
          <p:nvPr/>
        </p:nvSpPr>
        <p:spPr bwMode="auto">
          <a:xfrm>
            <a:off x="4696847" y="4204992"/>
            <a:ext cx="263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 smtClean="0">
                <a:cs typeface="Arial" charset="0"/>
              </a:rPr>
              <a:t>5</a:t>
            </a:r>
            <a:endParaRPr lang="en-US" sz="1100" b="1" dirty="0">
              <a:cs typeface="Arial" charset="0"/>
            </a:endParaRPr>
          </a:p>
        </p:txBody>
      </p:sp>
      <p:sp>
        <p:nvSpPr>
          <p:cNvPr id="129" name="TextBox 7"/>
          <p:cNvSpPr txBox="1">
            <a:spLocks noChangeArrowheads="1"/>
          </p:cNvSpPr>
          <p:nvPr/>
        </p:nvSpPr>
        <p:spPr bwMode="auto">
          <a:xfrm>
            <a:off x="4552260" y="4206715"/>
            <a:ext cx="263119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r>
              <a:rPr lang="en-US" sz="1100" b="1" dirty="0" smtClean="0">
                <a:cs typeface="Arial" charset="0"/>
              </a:rPr>
              <a:t>4</a:t>
            </a:r>
            <a:endParaRPr lang="en-US" sz="1100" b="1" dirty="0">
              <a:cs typeface="Arial" charset="0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3917251" y="3722745"/>
            <a:ext cx="397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latin typeface="Arial"/>
                <a:cs typeface="Arial"/>
              </a:rPr>
              <a:t>E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040925" y="5865080"/>
            <a:ext cx="47948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WB: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4382926" y="5865080"/>
            <a:ext cx="6811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Symbol" charset="2"/>
                <a:cs typeface="Symbol" charset="2"/>
              </a:rPr>
              <a:t>a</a:t>
            </a:r>
            <a:r>
              <a:rPr lang="en-US" sz="1100" b="1" dirty="0" smtClean="0">
                <a:latin typeface="Arial"/>
                <a:cs typeface="Arial"/>
              </a:rPr>
              <a:t>-</a:t>
            </a:r>
            <a:r>
              <a:rPr lang="en-US" sz="1100" b="1" dirty="0" err="1" smtClean="0">
                <a:latin typeface="Arial"/>
                <a:cs typeface="Arial"/>
              </a:rPr>
              <a:t>mIgG</a:t>
            </a:r>
            <a:endParaRPr lang="en-US" sz="1100" b="1" dirty="0">
              <a:latin typeface="Arial"/>
              <a:cs typeface="Arial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5241668" y="4417484"/>
            <a:ext cx="36492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100" b="1" dirty="0" smtClean="0">
                <a:latin typeface="Arial"/>
                <a:cs typeface="Arial"/>
              </a:rPr>
              <a:t>IP</a:t>
            </a:r>
            <a:r>
              <a:rPr lang="en-US" sz="1100" b="1" dirty="0">
                <a:latin typeface="Arial"/>
                <a:cs typeface="Arial"/>
              </a:rPr>
              <a:t>:</a:t>
            </a:r>
          </a:p>
        </p:txBody>
      </p:sp>
      <p:sp>
        <p:nvSpPr>
          <p:cNvPr id="134" name="TextBox 133"/>
          <p:cNvSpPr txBox="1"/>
          <p:nvPr/>
        </p:nvSpPr>
        <p:spPr>
          <a:xfrm>
            <a:off x="5494511" y="4417484"/>
            <a:ext cx="2140555" cy="9387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dirty="0" smtClean="0">
                <a:latin typeface="Arial"/>
                <a:cs typeface="Arial"/>
              </a:rPr>
              <a:t>1 = </a:t>
            </a:r>
            <a:r>
              <a:rPr lang="en-US" sz="1100" b="1" dirty="0" smtClean="0">
                <a:latin typeface="Arial"/>
                <a:cs typeface="Arial"/>
              </a:rPr>
              <a:t>IgG2a, cell surface</a:t>
            </a:r>
            <a:endParaRPr lang="en-US" sz="1100" b="1" dirty="0" smtClean="0">
              <a:latin typeface="Arial"/>
              <a:cs typeface="Arial"/>
            </a:endParaRPr>
          </a:p>
          <a:p>
            <a:r>
              <a:rPr lang="en-US" sz="1100" b="1" dirty="0" smtClean="0">
                <a:latin typeface="Arial"/>
                <a:cs typeface="Arial"/>
              </a:rPr>
              <a:t>2 = </a:t>
            </a:r>
            <a:r>
              <a:rPr lang="en-US" sz="1100" b="1" dirty="0" smtClean="0">
                <a:latin typeface="Arial"/>
                <a:cs typeface="Arial"/>
              </a:rPr>
              <a:t>HC10, cell surface</a:t>
            </a:r>
            <a:endParaRPr lang="en-US" sz="1100" b="1" dirty="0" smtClean="0">
              <a:latin typeface="Arial"/>
              <a:cs typeface="Arial"/>
            </a:endParaRPr>
          </a:p>
          <a:p>
            <a:r>
              <a:rPr lang="en-US" sz="1100" b="1" dirty="0" smtClean="0">
                <a:latin typeface="Arial"/>
                <a:cs typeface="Arial"/>
              </a:rPr>
              <a:t>3 = </a:t>
            </a:r>
            <a:r>
              <a:rPr lang="en-US" sz="1100" b="1" dirty="0" smtClean="0">
                <a:latin typeface="Arial"/>
                <a:cs typeface="Arial"/>
              </a:rPr>
              <a:t>IgG2a, cell surface</a:t>
            </a:r>
          </a:p>
          <a:p>
            <a:r>
              <a:rPr lang="en-US" sz="1100" b="1" dirty="0" smtClean="0">
                <a:latin typeface="Arial"/>
                <a:cs typeface="Arial"/>
              </a:rPr>
              <a:t>4 = IgG2a, cell lysate</a:t>
            </a:r>
          </a:p>
          <a:p>
            <a:r>
              <a:rPr lang="en-US" sz="1100" b="1" dirty="0" smtClean="0">
                <a:latin typeface="Arial"/>
                <a:cs typeface="Arial"/>
              </a:rPr>
              <a:t>5 = HC10, PBS only (no cells)</a:t>
            </a:r>
            <a:endParaRPr lang="en-US" sz="11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855025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16934" y="6485467"/>
            <a:ext cx="12364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Figure S2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>
            <a:off x="231789" y="1541696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4331410" y="1541696"/>
            <a:ext cx="3513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grpSp>
        <p:nvGrpSpPr>
          <p:cNvPr id="177" name="Group 176"/>
          <p:cNvGrpSpPr/>
          <p:nvPr/>
        </p:nvGrpSpPr>
        <p:grpSpPr>
          <a:xfrm>
            <a:off x="211104" y="1705357"/>
            <a:ext cx="4022394" cy="2971620"/>
            <a:chOff x="211104" y="1705357"/>
            <a:chExt cx="4022394" cy="2971620"/>
          </a:xfrm>
        </p:grpSpPr>
        <p:grpSp>
          <p:nvGrpSpPr>
            <p:cNvPr id="176" name="Group 175"/>
            <p:cNvGrpSpPr/>
            <p:nvPr/>
          </p:nvGrpSpPr>
          <p:grpSpPr>
            <a:xfrm>
              <a:off x="1575633" y="2476726"/>
              <a:ext cx="2657865" cy="1990032"/>
              <a:chOff x="1575633" y="2476726"/>
              <a:chExt cx="2657865" cy="1990032"/>
            </a:xfrm>
          </p:grpSpPr>
          <p:grpSp>
            <p:nvGrpSpPr>
              <p:cNvPr id="2" name="Group 1"/>
              <p:cNvGrpSpPr/>
              <p:nvPr/>
            </p:nvGrpSpPr>
            <p:grpSpPr>
              <a:xfrm>
                <a:off x="1811869" y="2587073"/>
                <a:ext cx="2421629" cy="1501382"/>
                <a:chOff x="5173132" y="1385752"/>
                <a:chExt cx="2421629" cy="1501382"/>
              </a:xfrm>
            </p:grpSpPr>
            <p:pic>
              <p:nvPicPr>
                <p:cNvPr id="30" name="Picture 29"/>
                <p:cNvPicPr>
                  <a:picLocks noChangeAspect="1"/>
                </p:cNvPicPr>
                <p:nvPr/>
              </p:nvPicPr>
              <p:blipFill rotWithShape="1">
                <a:blip r:embed="rId2"/>
                <a:srcRect l="11203" t="22415" r="27188" b="24531"/>
                <a:stretch/>
              </p:blipFill>
              <p:spPr>
                <a:xfrm>
                  <a:off x="5173132" y="1385752"/>
                  <a:ext cx="2421629" cy="1501382"/>
                </a:xfrm>
                <a:prstGeom prst="rect">
                  <a:avLst/>
                </a:prstGeom>
              </p:spPr>
            </p:pic>
            <p:sp>
              <p:nvSpPr>
                <p:cNvPr id="46" name="TextBox 24"/>
                <p:cNvSpPr txBox="1">
                  <a:spLocks noChangeArrowheads="1"/>
                </p:cNvSpPr>
                <p:nvPr/>
              </p:nvSpPr>
              <p:spPr bwMode="auto">
                <a:xfrm>
                  <a:off x="7284777" y="1742349"/>
                  <a:ext cx="212071" cy="27152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none"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  <a:cs typeface="ＭＳ Ｐゴシック" charset="0"/>
                    </a:defRPr>
                  </a:lvl1pPr>
                  <a:lvl2pPr marL="742950" indent="-28575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2pPr>
                  <a:lvl3pPr marL="11430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3pPr>
                  <a:lvl4pPr marL="16002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4pPr>
                  <a:lvl5pPr marL="2057400" indent="-228600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5pPr>
                  <a:lvl6pPr marL="25146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6pPr>
                  <a:lvl7pPr marL="29718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7pPr>
                  <a:lvl8pPr marL="34290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8pPr>
                  <a:lvl9pPr marL="3886200" indent="-228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0"/>
                    </a:defRPr>
                  </a:lvl9pPr>
                </a:lstStyle>
                <a:p>
                  <a:pPr eaLnBrk="1" hangingPunct="1"/>
                  <a:r>
                    <a:rPr lang="en-US" sz="1400" dirty="0" smtClean="0"/>
                    <a:t>*</a:t>
                  </a:r>
                  <a:endParaRPr lang="en-US" sz="1400" dirty="0"/>
                </a:p>
              </p:txBody>
            </p:sp>
            <p:grpSp>
              <p:nvGrpSpPr>
                <p:cNvPr id="47" name="Group 60"/>
                <p:cNvGrpSpPr>
                  <a:grpSpLocks/>
                </p:cNvGrpSpPr>
                <p:nvPr/>
              </p:nvGrpSpPr>
              <p:grpSpPr bwMode="auto">
                <a:xfrm rot="16200000">
                  <a:off x="7335184" y="1936374"/>
                  <a:ext cx="147094" cy="133608"/>
                  <a:chOff x="2836583" y="1219866"/>
                  <a:chExt cx="1177359" cy="5385647"/>
                </a:xfrm>
              </p:grpSpPr>
              <p:cxnSp>
                <p:nvCxnSpPr>
                  <p:cNvPr id="48" name="Straight Arrow Connector 47"/>
                  <p:cNvCxnSpPr/>
                  <p:nvPr/>
                </p:nvCxnSpPr>
                <p:spPr>
                  <a:xfrm rot="5400000" flipH="1">
                    <a:off x="3864736" y="1297790"/>
                    <a:ext cx="54939" cy="22893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9" name="Straight Arrow Connector 48"/>
                  <p:cNvCxnSpPr/>
                  <p:nvPr/>
                </p:nvCxnSpPr>
                <p:spPr>
                  <a:xfrm rot="5400000" flipH="1" flipV="1">
                    <a:off x="1317484" y="3909056"/>
                    <a:ext cx="5385647" cy="7268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0" name="Straight Arrow Connector 49"/>
                  <p:cNvCxnSpPr/>
                  <p:nvPr/>
                </p:nvCxnSpPr>
                <p:spPr>
                  <a:xfrm>
                    <a:off x="2836583" y="6440647"/>
                    <a:ext cx="1170090" cy="0"/>
                  </a:xfrm>
                  <a:prstGeom prst="straightConnector1">
                    <a:avLst/>
                  </a:prstGeom>
                  <a:ln w="12700" cmpd="sng">
                    <a:solidFill>
                      <a:schemeClr val="tx1"/>
                    </a:solidFill>
                    <a:headEnd type="none"/>
                    <a:tailEnd type="none"/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19" name="TextBox 118"/>
              <p:cNvSpPr txBox="1"/>
              <p:nvPr/>
            </p:nvSpPr>
            <p:spPr>
              <a:xfrm rot="16200000">
                <a:off x="943740" y="3215616"/>
                <a:ext cx="15253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2089724" y="2476726"/>
                <a:ext cx="213882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Whole Cell Lysate W632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21" name="TextBox 7"/>
              <p:cNvSpPr txBox="1">
                <a:spLocks noChangeArrowheads="1"/>
              </p:cNvSpPr>
              <p:nvPr/>
            </p:nvSpPr>
            <p:spPr bwMode="auto">
              <a:xfrm>
                <a:off x="2222024" y="4205148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22" name="TextBox 7"/>
              <p:cNvSpPr txBox="1">
                <a:spLocks noChangeArrowheads="1"/>
              </p:cNvSpPr>
              <p:nvPr/>
            </p:nvSpPr>
            <p:spPr bwMode="auto">
              <a:xfrm>
                <a:off x="2940030" y="4205148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23" name="TextBox 7"/>
              <p:cNvSpPr txBox="1">
                <a:spLocks noChangeArrowheads="1"/>
              </p:cNvSpPr>
              <p:nvPr/>
            </p:nvSpPr>
            <p:spPr bwMode="auto">
              <a:xfrm>
                <a:off x="3654015" y="4205148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  <p:cxnSp>
            <p:nvCxnSpPr>
              <p:cNvPr id="124" name="Straight Connector 123"/>
              <p:cNvCxnSpPr/>
              <p:nvPr/>
            </p:nvCxnSpPr>
            <p:spPr bwMode="auto">
              <a:xfrm>
                <a:off x="2151646" y="4239522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5" name="Straight Connector 124"/>
              <p:cNvCxnSpPr/>
              <p:nvPr/>
            </p:nvCxnSpPr>
            <p:spPr bwMode="auto">
              <a:xfrm flipV="1">
                <a:off x="2871557" y="4239522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6" name="Straight Connector 125"/>
              <p:cNvCxnSpPr/>
              <p:nvPr/>
            </p:nvCxnSpPr>
            <p:spPr bwMode="auto">
              <a:xfrm flipV="1">
                <a:off x="3585542" y="4239522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7" name="TextBox 10"/>
              <p:cNvSpPr txBox="1">
                <a:spLocks noChangeArrowheads="1"/>
              </p:cNvSpPr>
              <p:nvPr/>
            </p:nvSpPr>
            <p:spPr bwMode="auto">
              <a:xfrm>
                <a:off x="2130418" y="3899724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28" name="TextBox 10"/>
              <p:cNvSpPr txBox="1">
                <a:spLocks noChangeArrowheads="1"/>
              </p:cNvSpPr>
              <p:nvPr/>
            </p:nvSpPr>
            <p:spPr bwMode="auto">
              <a:xfrm>
                <a:off x="2490055" y="3986016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29" name="TextBox 10"/>
              <p:cNvSpPr txBox="1">
                <a:spLocks noChangeArrowheads="1"/>
              </p:cNvSpPr>
              <p:nvPr/>
            </p:nvSpPr>
            <p:spPr bwMode="auto">
              <a:xfrm>
                <a:off x="2848098" y="3899724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30" name="TextBox 10"/>
              <p:cNvSpPr txBox="1">
                <a:spLocks noChangeArrowheads="1"/>
              </p:cNvSpPr>
              <p:nvPr/>
            </p:nvSpPr>
            <p:spPr bwMode="auto">
              <a:xfrm>
                <a:off x="3207735" y="3986016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31" name="TextBox 10"/>
              <p:cNvSpPr txBox="1">
                <a:spLocks noChangeArrowheads="1"/>
              </p:cNvSpPr>
              <p:nvPr/>
            </p:nvSpPr>
            <p:spPr bwMode="auto">
              <a:xfrm>
                <a:off x="3556246" y="3899724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32" name="TextBox 10"/>
              <p:cNvSpPr txBox="1">
                <a:spLocks noChangeArrowheads="1"/>
              </p:cNvSpPr>
              <p:nvPr/>
            </p:nvSpPr>
            <p:spPr bwMode="auto">
              <a:xfrm>
                <a:off x="3913556" y="3986016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33" name="TextBox 10"/>
              <p:cNvSpPr txBox="1">
                <a:spLocks noChangeArrowheads="1"/>
              </p:cNvSpPr>
              <p:nvPr/>
            </p:nvSpPr>
            <p:spPr bwMode="auto">
              <a:xfrm>
                <a:off x="1646678" y="3975277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</p:grpSp>
        <p:grpSp>
          <p:nvGrpSpPr>
            <p:cNvPr id="173" name="Group 172"/>
            <p:cNvGrpSpPr/>
            <p:nvPr/>
          </p:nvGrpSpPr>
          <p:grpSpPr>
            <a:xfrm>
              <a:off x="211104" y="1705357"/>
              <a:ext cx="1280127" cy="2971620"/>
              <a:chOff x="211104" y="1705357"/>
              <a:chExt cx="1280127" cy="297162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 rotWithShape="1">
              <a:blip r:embed="rId3"/>
              <a:srcRect l="15056" t="12450" r="21110" b="3975"/>
              <a:stretch/>
            </p:blipFill>
            <p:spPr>
              <a:xfrm>
                <a:off x="889684" y="2551116"/>
                <a:ext cx="238297" cy="151790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 rotWithShape="1">
              <a:blip r:embed="rId4"/>
              <a:srcRect l="19760" t="9674" r="13373" b="6647"/>
              <a:stretch/>
            </p:blipFill>
            <p:spPr>
              <a:xfrm>
                <a:off x="1162059" y="2551116"/>
                <a:ext cx="232106" cy="1517904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03" name="TextBox 102"/>
              <p:cNvSpPr txBox="1"/>
              <p:nvPr/>
            </p:nvSpPr>
            <p:spPr>
              <a:xfrm>
                <a:off x="445189" y="4413948"/>
                <a:ext cx="479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04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622988" y="2027536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5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612698" y="2152999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6" name="TextBox 7"/>
              <p:cNvSpPr txBox="1">
                <a:spLocks noChangeArrowheads="1"/>
              </p:cNvSpPr>
              <p:nvPr/>
            </p:nvSpPr>
            <p:spPr bwMode="auto">
              <a:xfrm>
                <a:off x="211104" y="2297904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7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907442" y="2027536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8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904604" y="2152999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559747" y="4246712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0" name="TextBox 109"/>
              <p:cNvSpPr txBox="1"/>
              <p:nvPr/>
            </p:nvSpPr>
            <p:spPr>
              <a:xfrm>
                <a:off x="331239" y="3516097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1" name="TextBox 110"/>
              <p:cNvSpPr txBox="1"/>
              <p:nvPr/>
            </p:nvSpPr>
            <p:spPr>
              <a:xfrm>
                <a:off x="331239" y="2984224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2" name="TextBox 111"/>
              <p:cNvSpPr txBox="1"/>
              <p:nvPr/>
            </p:nvSpPr>
            <p:spPr>
              <a:xfrm>
                <a:off x="331239" y="2579851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113" name="Straight Arrow Connector 112"/>
              <p:cNvCxnSpPr/>
              <p:nvPr/>
            </p:nvCxnSpPr>
            <p:spPr>
              <a:xfrm>
                <a:off x="706896" y="2716484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Arrow Connector 113"/>
              <p:cNvCxnSpPr/>
              <p:nvPr/>
            </p:nvCxnSpPr>
            <p:spPr>
              <a:xfrm>
                <a:off x="706896" y="3112001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Arrow Connector 114"/>
              <p:cNvCxnSpPr/>
              <p:nvPr/>
            </p:nvCxnSpPr>
            <p:spPr>
              <a:xfrm>
                <a:off x="706896" y="3643991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6" name="TextBox 115"/>
              <p:cNvSpPr txBox="1"/>
              <p:nvPr/>
            </p:nvSpPr>
            <p:spPr>
              <a:xfrm>
                <a:off x="872351" y="4246712"/>
                <a:ext cx="565993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W632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17" name="TextBox 116"/>
              <p:cNvSpPr txBox="1"/>
              <p:nvPr/>
            </p:nvSpPr>
            <p:spPr>
              <a:xfrm>
                <a:off x="835576" y="4415367"/>
                <a:ext cx="6395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3B10.7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34" name="TextBox 10"/>
              <p:cNvSpPr txBox="1">
                <a:spLocks noChangeArrowheads="1"/>
              </p:cNvSpPr>
              <p:nvPr/>
            </p:nvSpPr>
            <p:spPr bwMode="auto">
              <a:xfrm>
                <a:off x="868890" y="3942036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35" name="TextBox 10"/>
              <p:cNvSpPr txBox="1">
                <a:spLocks noChangeArrowheads="1"/>
              </p:cNvSpPr>
              <p:nvPr/>
            </p:nvSpPr>
            <p:spPr bwMode="auto">
              <a:xfrm>
                <a:off x="1135390" y="4011394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36" name="TextBox 10"/>
              <p:cNvSpPr txBox="1">
                <a:spLocks noChangeArrowheads="1"/>
              </p:cNvSpPr>
              <p:nvPr/>
            </p:nvSpPr>
            <p:spPr bwMode="auto">
              <a:xfrm>
                <a:off x="407799" y="4009122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r"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  <p:cxnSp>
            <p:nvCxnSpPr>
              <p:cNvPr id="137" name="Straight Connector 136"/>
              <p:cNvCxnSpPr/>
              <p:nvPr/>
            </p:nvCxnSpPr>
            <p:spPr bwMode="auto">
              <a:xfrm>
                <a:off x="904395" y="4256453"/>
                <a:ext cx="501904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78" name="Group 177"/>
          <p:cNvGrpSpPr/>
          <p:nvPr/>
        </p:nvGrpSpPr>
        <p:grpSpPr>
          <a:xfrm>
            <a:off x="4334355" y="1679947"/>
            <a:ext cx="4337486" cy="2988554"/>
            <a:chOff x="4334355" y="1679947"/>
            <a:chExt cx="4337486" cy="2988554"/>
          </a:xfrm>
        </p:grpSpPr>
        <p:grpSp>
          <p:nvGrpSpPr>
            <p:cNvPr id="174" name="Group 173"/>
            <p:cNvGrpSpPr/>
            <p:nvPr/>
          </p:nvGrpSpPr>
          <p:grpSpPr>
            <a:xfrm>
              <a:off x="4334355" y="1679947"/>
              <a:ext cx="1339396" cy="2988554"/>
              <a:chOff x="4334355" y="1679947"/>
              <a:chExt cx="1339396" cy="2988554"/>
            </a:xfrm>
          </p:grpSpPr>
          <p:pic>
            <p:nvPicPr>
              <p:cNvPr id="74" name="Picture 73"/>
              <p:cNvPicPr>
                <a:picLocks noChangeAspect="1"/>
              </p:cNvPicPr>
              <p:nvPr/>
            </p:nvPicPr>
            <p:blipFill rotWithShape="1">
              <a:blip r:embed="rId5"/>
              <a:srcRect l="7612" t="8499" r="50722" b="1503"/>
              <a:stretch/>
            </p:blipFill>
            <p:spPr>
              <a:xfrm>
                <a:off x="5003679" y="2542169"/>
                <a:ext cx="258233" cy="150991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pic>
            <p:nvPicPr>
              <p:cNvPr id="75" name="Picture 74"/>
              <p:cNvPicPr>
                <a:picLocks noChangeAspect="1"/>
              </p:cNvPicPr>
              <p:nvPr/>
            </p:nvPicPr>
            <p:blipFill rotWithShape="1">
              <a:blip r:embed="rId5"/>
              <a:srcRect l="49960" t="8499" r="7008" b="1503"/>
              <a:stretch/>
            </p:blipFill>
            <p:spPr>
              <a:xfrm>
                <a:off x="5295772" y="2542169"/>
                <a:ext cx="266700" cy="1509917"/>
              </a:xfrm>
              <a:prstGeom prst="rect">
                <a:avLst/>
              </a:prstGeom>
              <a:ln>
                <a:solidFill>
                  <a:srgbClr val="000000"/>
                </a:solidFill>
              </a:ln>
            </p:spPr>
          </p:pic>
          <p:sp>
            <p:nvSpPr>
              <p:cNvPr id="139" name="TextBox 138"/>
              <p:cNvSpPr txBox="1"/>
              <p:nvPr/>
            </p:nvSpPr>
            <p:spPr>
              <a:xfrm>
                <a:off x="4568440" y="4397005"/>
                <a:ext cx="479480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WB: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40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4729305" y="2002126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41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4719015" y="2127589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42" name="TextBox 7"/>
              <p:cNvSpPr txBox="1">
                <a:spLocks noChangeArrowheads="1"/>
              </p:cNvSpPr>
              <p:nvPr/>
            </p:nvSpPr>
            <p:spPr bwMode="auto">
              <a:xfrm>
                <a:off x="4334355" y="2289437"/>
                <a:ext cx="701879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 smtClean="0">
                    <a:cs typeface="Arial" charset="0"/>
                  </a:rPr>
                  <a:t>shRNA</a:t>
                </a:r>
                <a:r>
                  <a:rPr lang="en-US" sz="1100" b="1" dirty="0" smtClean="0">
                    <a:cs typeface="Arial" charset="0"/>
                  </a:rPr>
                  <a:t>: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43" name="TextBox 10"/>
              <p:cNvSpPr txBox="1">
                <a:spLocks noChangeArrowheads="1"/>
              </p:cNvSpPr>
              <p:nvPr/>
            </p:nvSpPr>
            <p:spPr bwMode="auto">
              <a:xfrm rot="16200000">
                <a:off x="5089962" y="2002126"/>
                <a:ext cx="905967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Scrambled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44" name="TextBox 11"/>
              <p:cNvSpPr txBox="1">
                <a:spLocks noChangeArrowheads="1"/>
              </p:cNvSpPr>
              <p:nvPr/>
            </p:nvSpPr>
            <p:spPr bwMode="auto">
              <a:xfrm rot="16200000">
                <a:off x="5087124" y="2127589"/>
                <a:ext cx="655041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smtClean="0">
                    <a:cs typeface="Arial" charset="0"/>
                  </a:rPr>
                  <a:t>ERAP1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4682998" y="4229769"/>
                <a:ext cx="36492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IP: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46" name="TextBox 145"/>
              <p:cNvSpPr txBox="1"/>
              <p:nvPr/>
            </p:nvSpPr>
            <p:spPr>
              <a:xfrm>
                <a:off x="4446023" y="3507621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B27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4446023" y="2992682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B51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48" name="TextBox 147"/>
              <p:cNvSpPr txBox="1"/>
              <p:nvPr/>
            </p:nvSpPr>
            <p:spPr>
              <a:xfrm>
                <a:off x="4446023" y="2579842"/>
                <a:ext cx="44344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r"/>
                <a:r>
                  <a:rPr lang="en-US" sz="1100" b="1" dirty="0" smtClean="0">
                    <a:latin typeface="Arial"/>
                    <a:cs typeface="Arial"/>
                  </a:rPr>
                  <a:t>B18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cxnSp>
            <p:nvCxnSpPr>
              <p:cNvPr id="149" name="Straight Arrow Connector 148"/>
              <p:cNvCxnSpPr/>
              <p:nvPr/>
            </p:nvCxnSpPr>
            <p:spPr>
              <a:xfrm>
                <a:off x="4821680" y="2716475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0" name="Straight Arrow Connector 149"/>
              <p:cNvCxnSpPr/>
              <p:nvPr/>
            </p:nvCxnSpPr>
            <p:spPr>
              <a:xfrm>
                <a:off x="4821680" y="3120459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Arrow Connector 150"/>
              <p:cNvCxnSpPr/>
              <p:nvPr/>
            </p:nvCxnSpPr>
            <p:spPr>
              <a:xfrm>
                <a:off x="4821680" y="3635515"/>
                <a:ext cx="171387" cy="0"/>
              </a:xfrm>
              <a:prstGeom prst="straightConnector1">
                <a:avLst/>
              </a:prstGeom>
              <a:ln w="19050" cmpd="sng">
                <a:solidFill>
                  <a:schemeClr val="tx1"/>
                </a:solidFill>
                <a:tailEnd type="arrow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2" name="TextBox 151"/>
              <p:cNvSpPr txBox="1"/>
              <p:nvPr/>
            </p:nvSpPr>
            <p:spPr>
              <a:xfrm>
                <a:off x="5022874" y="4238236"/>
                <a:ext cx="54531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HC10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53" name="TextBox 152"/>
              <p:cNvSpPr txBox="1"/>
              <p:nvPr/>
            </p:nvSpPr>
            <p:spPr>
              <a:xfrm>
                <a:off x="4975761" y="4406891"/>
                <a:ext cx="639542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3B10.7</a:t>
                </a:r>
                <a:endParaRPr lang="en-US" sz="1100" b="1" dirty="0">
                  <a:latin typeface="Arial"/>
                  <a:cs typeface="Arial"/>
                </a:endParaRPr>
              </a:p>
            </p:txBody>
          </p:sp>
          <p:sp>
            <p:nvSpPr>
              <p:cNvPr id="166" name="TextBox 10"/>
              <p:cNvSpPr txBox="1">
                <a:spLocks noChangeArrowheads="1"/>
              </p:cNvSpPr>
              <p:nvPr/>
            </p:nvSpPr>
            <p:spPr bwMode="auto">
              <a:xfrm>
                <a:off x="4992141" y="3933560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67" name="TextBox 10"/>
              <p:cNvSpPr txBox="1">
                <a:spLocks noChangeArrowheads="1"/>
              </p:cNvSpPr>
              <p:nvPr/>
            </p:nvSpPr>
            <p:spPr bwMode="auto">
              <a:xfrm>
                <a:off x="5292509" y="4002918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68" name="TextBox 10"/>
              <p:cNvSpPr txBox="1">
                <a:spLocks noChangeArrowheads="1"/>
              </p:cNvSpPr>
              <p:nvPr/>
            </p:nvSpPr>
            <p:spPr bwMode="auto">
              <a:xfrm>
                <a:off x="4531050" y="3992179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  <p:cxnSp>
            <p:nvCxnSpPr>
              <p:cNvPr id="169" name="Straight Connector 168"/>
              <p:cNvCxnSpPr/>
              <p:nvPr/>
            </p:nvCxnSpPr>
            <p:spPr bwMode="auto">
              <a:xfrm>
                <a:off x="5013368" y="4247977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5" name="Group 174"/>
            <p:cNvGrpSpPr/>
            <p:nvPr/>
          </p:nvGrpSpPr>
          <p:grpSpPr>
            <a:xfrm>
              <a:off x="5715834" y="2366655"/>
              <a:ext cx="2956007" cy="2108561"/>
              <a:chOff x="5715834" y="2366655"/>
              <a:chExt cx="2956007" cy="2108561"/>
            </a:xfrm>
          </p:grpSpPr>
          <p:grpSp>
            <p:nvGrpSpPr>
              <p:cNvPr id="101" name="Group 100"/>
              <p:cNvGrpSpPr/>
              <p:nvPr/>
            </p:nvGrpSpPr>
            <p:grpSpPr>
              <a:xfrm>
                <a:off x="5935134" y="2568007"/>
                <a:ext cx="2736707" cy="1545849"/>
                <a:chOff x="5562601" y="3922715"/>
                <a:chExt cx="2736707" cy="1545849"/>
              </a:xfrm>
            </p:grpSpPr>
            <p:pic>
              <p:nvPicPr>
                <p:cNvPr id="76" name="Picture 75"/>
                <p:cNvPicPr>
                  <a:picLocks noChangeAspect="1"/>
                </p:cNvPicPr>
                <p:nvPr/>
              </p:nvPicPr>
              <p:blipFill rotWithShape="1">
                <a:blip r:embed="rId6"/>
                <a:srcRect l="10875" t="23066" r="25505" b="24161"/>
                <a:stretch/>
              </p:blipFill>
              <p:spPr>
                <a:xfrm>
                  <a:off x="5562601" y="3922715"/>
                  <a:ext cx="2736707" cy="1545849"/>
                </a:xfrm>
                <a:prstGeom prst="rect">
                  <a:avLst/>
                </a:prstGeom>
              </p:spPr>
            </p:pic>
            <p:grpSp>
              <p:nvGrpSpPr>
                <p:cNvPr id="100" name="Group 99"/>
                <p:cNvGrpSpPr/>
                <p:nvPr/>
              </p:nvGrpSpPr>
              <p:grpSpPr>
                <a:xfrm>
                  <a:off x="7944700" y="4212993"/>
                  <a:ext cx="254534" cy="400088"/>
                  <a:chOff x="7944700" y="4212993"/>
                  <a:chExt cx="254534" cy="400088"/>
                </a:xfrm>
              </p:grpSpPr>
              <p:sp>
                <p:nvSpPr>
                  <p:cNvPr id="90" name="TextBox 24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7944700" y="4212993"/>
                    <a:ext cx="254534" cy="307777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rgbClr val="000000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  <p:txBody>
                  <a:bodyPr wrap="none">
                    <a:spAutoFit/>
                  </a:bodyPr>
                  <a:lstStyle>
                    <a:lvl1pPr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  <a:cs typeface="ＭＳ Ｐゴシック" charset="0"/>
                      </a:defRPr>
                    </a:lvl1pPr>
                    <a:lvl2pPr marL="742950" indent="-28575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2pPr>
                    <a:lvl3pPr marL="11430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3pPr>
                    <a:lvl4pPr marL="16002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4pPr>
                    <a:lvl5pPr marL="2057400" indent="-228600" eaLnBrk="0" hangingPunct="0"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5pPr>
                    <a:lvl6pPr marL="25146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6pPr>
                    <a:lvl7pPr marL="29718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7pPr>
                    <a:lvl8pPr marL="34290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8pPr>
                    <a:lvl9pPr marL="3886200" indent="-228600" eaLnBrk="0" fontAlgn="base" hangingPunct="0">
                      <a:spcBef>
                        <a:spcPct val="0"/>
                      </a:spcBef>
                      <a:spcAft>
                        <a:spcPct val="0"/>
                      </a:spcAft>
                      <a:defRPr sz="2400">
                        <a:solidFill>
                          <a:schemeClr val="tx1"/>
                        </a:solidFill>
                        <a:latin typeface="Arial" charset="0"/>
                        <a:ea typeface="ＭＳ Ｐゴシック" charset="0"/>
                      </a:defRPr>
                    </a:lvl9pPr>
                  </a:lstStyle>
                  <a:p>
                    <a:pPr eaLnBrk="1" hangingPunct="1"/>
                    <a:r>
                      <a:rPr lang="en-US" sz="1400" dirty="0" smtClean="0"/>
                      <a:t>*</a:t>
                    </a:r>
                    <a:endParaRPr lang="en-US" sz="1400" dirty="0"/>
                  </a:p>
                </p:txBody>
              </p:sp>
              <p:grpSp>
                <p:nvGrpSpPr>
                  <p:cNvPr id="3" name="Group 2"/>
                  <p:cNvGrpSpPr/>
                  <p:nvPr/>
                </p:nvGrpSpPr>
                <p:grpSpPr>
                  <a:xfrm>
                    <a:off x="8006024" y="4398715"/>
                    <a:ext cx="118537" cy="214366"/>
                    <a:chOff x="8006024" y="4398715"/>
                    <a:chExt cx="118537" cy="214366"/>
                  </a:xfrm>
                </p:grpSpPr>
                <p:cxnSp>
                  <p:nvCxnSpPr>
                    <p:cNvPr id="94" name="Straight Arrow Connector 93"/>
                    <p:cNvCxnSpPr/>
                    <p:nvPr/>
                  </p:nvCxnSpPr>
                  <p:spPr bwMode="auto">
                    <a:xfrm flipH="1">
                      <a:off x="8010774" y="4403968"/>
                      <a:ext cx="1582" cy="61621"/>
                    </a:xfrm>
                    <a:prstGeom prst="straightConnector1">
                      <a:avLst/>
                    </a:prstGeom>
                    <a:ln w="12700" cmpd="sng">
                      <a:solidFill>
                        <a:schemeClr val="tx1"/>
                      </a:solidFill>
                      <a:headEnd type="none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5" name="Straight Arrow Connector 94"/>
                    <p:cNvCxnSpPr/>
                    <p:nvPr/>
                  </p:nvCxnSpPr>
                  <p:spPr bwMode="auto">
                    <a:xfrm flipH="1" flipV="1">
                      <a:off x="8006024" y="4402011"/>
                      <a:ext cx="118537" cy="0"/>
                    </a:xfrm>
                    <a:prstGeom prst="straightConnector1">
                      <a:avLst/>
                    </a:prstGeom>
                    <a:ln w="12700" cmpd="sng">
                      <a:solidFill>
                        <a:schemeClr val="tx1"/>
                      </a:solidFill>
                      <a:headEnd type="none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96" name="Straight Arrow Connector 95"/>
                    <p:cNvCxnSpPr/>
                    <p:nvPr/>
                  </p:nvCxnSpPr>
                  <p:spPr bwMode="auto">
                    <a:xfrm rot="16200000">
                      <a:off x="8011108" y="4505898"/>
                      <a:ext cx="214366" cy="0"/>
                    </a:xfrm>
                    <a:prstGeom prst="straightConnector1">
                      <a:avLst/>
                    </a:prstGeom>
                    <a:ln w="12700" cmpd="sng">
                      <a:solidFill>
                        <a:schemeClr val="tx1"/>
                      </a:solidFill>
                      <a:headEnd type="none"/>
                      <a:tailEnd type="none"/>
                    </a:ln>
                    <a:effectLst/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</p:grpSp>
          <p:sp>
            <p:nvSpPr>
              <p:cNvPr id="138" name="TextBox 137"/>
              <p:cNvSpPr txBox="1"/>
              <p:nvPr/>
            </p:nvSpPr>
            <p:spPr>
              <a:xfrm>
                <a:off x="6403556" y="2366655"/>
                <a:ext cx="2130261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latin typeface="Arial"/>
                    <a:cs typeface="Arial"/>
                  </a:rPr>
                  <a:t>Whole Cell Lysate HC10 IP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  <p:sp>
            <p:nvSpPr>
              <p:cNvPr id="154" name="TextBox 7"/>
              <p:cNvSpPr txBox="1">
                <a:spLocks noChangeArrowheads="1"/>
              </p:cNvSpPr>
              <p:nvPr/>
            </p:nvSpPr>
            <p:spPr bwMode="auto">
              <a:xfrm>
                <a:off x="6421478" y="421360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B18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55" name="TextBox 7"/>
              <p:cNvSpPr txBox="1">
                <a:spLocks noChangeArrowheads="1"/>
              </p:cNvSpPr>
              <p:nvPr/>
            </p:nvSpPr>
            <p:spPr bwMode="auto">
              <a:xfrm>
                <a:off x="8014342" y="421360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B27</a:t>
                </a:r>
                <a:endParaRPr lang="en-US" sz="1100" b="1" dirty="0">
                  <a:cs typeface="Arial" charset="0"/>
                </a:endParaRPr>
              </a:p>
            </p:txBody>
          </p:sp>
          <p:cxnSp>
            <p:nvCxnSpPr>
              <p:cNvPr id="156" name="Straight Connector 155"/>
              <p:cNvCxnSpPr/>
              <p:nvPr/>
            </p:nvCxnSpPr>
            <p:spPr bwMode="auto">
              <a:xfrm>
                <a:off x="6351100" y="4247980"/>
                <a:ext cx="584200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7" name="Straight Connector 156"/>
              <p:cNvCxnSpPr/>
              <p:nvPr/>
            </p:nvCxnSpPr>
            <p:spPr bwMode="auto">
              <a:xfrm flipV="1">
                <a:off x="7130280" y="4247980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8" name="Straight Connector 157"/>
              <p:cNvCxnSpPr/>
              <p:nvPr/>
            </p:nvCxnSpPr>
            <p:spPr bwMode="auto">
              <a:xfrm flipV="1">
                <a:off x="7945869" y="4247980"/>
                <a:ext cx="580391" cy="0"/>
              </a:xfrm>
              <a:prstGeom prst="line">
                <a:avLst/>
              </a:prstGeom>
              <a:ln w="1905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9" name="TextBox 10"/>
              <p:cNvSpPr txBox="1">
                <a:spLocks noChangeArrowheads="1"/>
              </p:cNvSpPr>
              <p:nvPr/>
            </p:nvSpPr>
            <p:spPr bwMode="auto">
              <a:xfrm>
                <a:off x="6312938" y="390818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60" name="TextBox 10"/>
              <p:cNvSpPr txBox="1">
                <a:spLocks noChangeArrowheads="1"/>
              </p:cNvSpPr>
              <p:nvPr/>
            </p:nvSpPr>
            <p:spPr bwMode="auto">
              <a:xfrm>
                <a:off x="6706443" y="3986007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61" name="TextBox 10"/>
              <p:cNvSpPr txBox="1">
                <a:spLocks noChangeArrowheads="1"/>
              </p:cNvSpPr>
              <p:nvPr/>
            </p:nvSpPr>
            <p:spPr bwMode="auto">
              <a:xfrm>
                <a:off x="7106821" y="390818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62" name="TextBox 10"/>
              <p:cNvSpPr txBox="1">
                <a:spLocks noChangeArrowheads="1"/>
              </p:cNvSpPr>
              <p:nvPr/>
            </p:nvSpPr>
            <p:spPr bwMode="auto">
              <a:xfrm>
                <a:off x="7491859" y="3986007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63" name="TextBox 10"/>
              <p:cNvSpPr txBox="1">
                <a:spLocks noChangeArrowheads="1"/>
              </p:cNvSpPr>
              <p:nvPr/>
            </p:nvSpPr>
            <p:spPr bwMode="auto">
              <a:xfrm>
                <a:off x="7891172" y="3908182"/>
                <a:ext cx="2744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_</a:t>
                </a:r>
              </a:p>
            </p:txBody>
          </p:sp>
          <p:sp>
            <p:nvSpPr>
              <p:cNvPr id="164" name="TextBox 10"/>
              <p:cNvSpPr txBox="1">
                <a:spLocks noChangeArrowheads="1"/>
              </p:cNvSpPr>
              <p:nvPr/>
            </p:nvSpPr>
            <p:spPr bwMode="auto">
              <a:xfrm>
                <a:off x="8290817" y="3986007"/>
                <a:ext cx="274534" cy="27699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200" b="1" dirty="0">
                    <a:cs typeface="Arial" charset="0"/>
                  </a:rPr>
                  <a:t>+</a:t>
                </a:r>
              </a:p>
            </p:txBody>
          </p:sp>
          <p:sp>
            <p:nvSpPr>
              <p:cNvPr id="165" name="TextBox 10"/>
              <p:cNvSpPr txBox="1">
                <a:spLocks noChangeArrowheads="1"/>
              </p:cNvSpPr>
              <p:nvPr/>
            </p:nvSpPr>
            <p:spPr bwMode="auto">
              <a:xfrm>
                <a:off x="5778396" y="3983735"/>
                <a:ext cx="516870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eaLnBrk="1" hangingPunct="1"/>
                <a:r>
                  <a:rPr lang="en-US" sz="1100" b="1" dirty="0" err="1">
                    <a:cs typeface="Arial" charset="0"/>
                  </a:rPr>
                  <a:t>IFN</a:t>
                </a:r>
                <a:r>
                  <a:rPr lang="en-US" sz="1100" b="1" dirty="0" err="1">
                    <a:latin typeface="Symbol" charset="0"/>
                    <a:cs typeface="Arial" charset="0"/>
                  </a:rPr>
                  <a:t>g</a:t>
                </a:r>
                <a:r>
                  <a:rPr lang="en-US" sz="1100" b="1" dirty="0">
                    <a:cs typeface="Arial" charset="0"/>
                  </a:rPr>
                  <a:t>:</a:t>
                </a:r>
              </a:p>
            </p:txBody>
          </p:sp>
          <p:sp>
            <p:nvSpPr>
              <p:cNvPr id="170" name="TextBox 7"/>
              <p:cNvSpPr txBox="1">
                <a:spLocks noChangeArrowheads="1"/>
              </p:cNvSpPr>
              <p:nvPr/>
            </p:nvSpPr>
            <p:spPr bwMode="auto">
              <a:xfrm>
                <a:off x="7215702" y="4213606"/>
                <a:ext cx="443444" cy="2616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 eaLnBrk="1" hangingPunct="1"/>
                <a:r>
                  <a:rPr lang="en-US" sz="1100" b="1" dirty="0" smtClean="0">
                    <a:cs typeface="Arial" charset="0"/>
                  </a:rPr>
                  <a:t>B51</a:t>
                </a:r>
                <a:endParaRPr lang="en-US" sz="1100" b="1" dirty="0">
                  <a:cs typeface="Arial" charset="0"/>
                </a:endParaRPr>
              </a:p>
            </p:txBody>
          </p:sp>
          <p:sp>
            <p:nvSpPr>
              <p:cNvPr id="171" name="TextBox 170"/>
              <p:cNvSpPr txBox="1"/>
              <p:nvPr/>
            </p:nvSpPr>
            <p:spPr>
              <a:xfrm rot="16200000">
                <a:off x="5083941" y="3215616"/>
                <a:ext cx="1525396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100" b="1" dirty="0" smtClean="0">
                    <a:latin typeface="Arial"/>
                    <a:cs typeface="Arial"/>
                  </a:rPr>
                  <a:t>Relative Expression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718220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7179</TotalTime>
  <Words>606</Words>
  <Application>Microsoft Macintosh PowerPoint</Application>
  <PresentationFormat>On-screen Show (4:3)</PresentationFormat>
  <Paragraphs>424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NIH/NIAMS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Tri Tran</dc:creator>
  <cp:lastModifiedBy>NIAMS</cp:lastModifiedBy>
  <cp:revision>276</cp:revision>
  <cp:lastPrinted>2016-03-15T17:37:41Z</cp:lastPrinted>
  <dcterms:created xsi:type="dcterms:W3CDTF">2014-08-05T03:38:55Z</dcterms:created>
  <dcterms:modified xsi:type="dcterms:W3CDTF">2016-03-29T14:52:01Z</dcterms:modified>
</cp:coreProperties>
</file>