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82" r:id="rId2"/>
    <p:sldId id="283" r:id="rId3"/>
    <p:sldId id="284" r:id="rId4"/>
    <p:sldId id="274" r:id="rId5"/>
    <p:sldId id="275" r:id="rId6"/>
    <p:sldId id="286" r:id="rId7"/>
    <p:sldId id="287" r:id="rId8"/>
    <p:sldId id="277" r:id="rId9"/>
    <p:sldId id="278" r:id="rId10"/>
    <p:sldId id="288" r:id="rId11"/>
    <p:sldId id="285" r:id="rId12"/>
    <p:sldId id="289" r:id="rId13"/>
  </p:sldIdLst>
  <p:sldSz cx="6858000" cy="9144000" type="screen4x3"/>
  <p:notesSz cx="6797675" cy="9928225"/>
  <p:defaultText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0000"/>
    <a:srgbClr val="CC3300"/>
    <a:srgbClr val="EAB200"/>
    <a:srgbClr val="FFDB69"/>
    <a:srgbClr val="FFD347"/>
    <a:srgbClr val="BC8F00"/>
    <a:srgbClr val="8BB2FF"/>
    <a:srgbClr val="004EEA"/>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90" d="100"/>
          <a:sy n="90" d="100"/>
        </p:scale>
        <p:origin x="-3678" y="150"/>
      </p:cViewPr>
      <p:guideLst>
        <p:guide orient="horz" pos="3447"/>
        <p:guide pos="969"/>
      </p:guideLst>
    </p:cSldViewPr>
  </p:slideViewPr>
  <p:notesTextViewPr>
    <p:cViewPr>
      <p:scale>
        <a:sx n="1" d="1"/>
        <a:sy n="1" d="1"/>
      </p:scale>
      <p:origin x="0" y="0"/>
    </p:cViewPr>
  </p:notesTextViewPr>
  <p:sorterViewPr>
    <p:cViewPr>
      <p:scale>
        <a:sx n="100" d="100"/>
        <a:sy n="100" d="100"/>
      </p:scale>
      <p:origin x="0" y="0"/>
    </p:cViewPr>
  </p:sorter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anna\Desktop\PAPER\EXCEL%20FIGURES%20(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anna\Desktop\PAPER\EXCEL%20FIGURES%20(2).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ca-ES"/>
  <c:roundedCorners val="0"/>
  <mc:AlternateContent xmlns:mc="http://schemas.openxmlformats.org/markup-compatibility/2006">
    <mc:Choice xmlns:c14="http://schemas.microsoft.com/office/drawing/2007/8/2/chart" Requires="c14">
      <c14:style val="133"/>
    </mc:Choice>
    <mc:Fallback>
      <c:style val="33"/>
    </mc:Fallback>
  </mc:AlternateContent>
  <c:chart>
    <c:autoTitleDeleted val="0"/>
    <c:plotArea>
      <c:layout>
        <c:manualLayout>
          <c:layoutTarget val="inner"/>
          <c:xMode val="edge"/>
          <c:yMode val="edge"/>
          <c:x val="8.0994019807908976E-2"/>
          <c:y val="2.3407894736842107E-2"/>
          <c:w val="0.78378841895577389"/>
          <c:h val="0.91618331823670396"/>
        </c:manualLayout>
      </c:layout>
      <c:barChart>
        <c:barDir val="bar"/>
        <c:grouping val="clustered"/>
        <c:varyColors val="0"/>
        <c:ser>
          <c:idx val="0"/>
          <c:order val="0"/>
          <c:tx>
            <c:strRef>
              <c:f>[2]p27!$G$2</c:f>
              <c:strCache>
                <c:ptCount val="1"/>
                <c:pt idx="0">
                  <c:v>ChIP </c:v>
                </c:pt>
              </c:strCache>
            </c:strRef>
          </c:tx>
          <c:invertIfNegative val="0"/>
          <c:cat>
            <c:strRef>
              <c:f>[2]p27!$F$3:$F$26</c:f>
              <c:strCache>
                <c:ptCount val="24"/>
                <c:pt idx="0">
                  <c:v>Y</c:v>
                </c:pt>
                <c:pt idx="1">
                  <c:v>X</c:v>
                </c:pt>
                <c:pt idx="2">
                  <c:v>22</c:v>
                </c:pt>
                <c:pt idx="3">
                  <c:v>21</c:v>
                </c:pt>
                <c:pt idx="4">
                  <c:v>20</c:v>
                </c:pt>
                <c:pt idx="5">
                  <c:v>19</c:v>
                </c:pt>
                <c:pt idx="6">
                  <c:v>18</c:v>
                </c:pt>
                <c:pt idx="7">
                  <c:v>17</c:v>
                </c:pt>
                <c:pt idx="8">
                  <c:v>16</c:v>
                </c:pt>
                <c:pt idx="9">
                  <c:v>15</c:v>
                </c:pt>
                <c:pt idx="10">
                  <c:v>14</c:v>
                </c:pt>
                <c:pt idx="11">
                  <c:v>13</c:v>
                </c:pt>
                <c:pt idx="12">
                  <c:v>12</c:v>
                </c:pt>
                <c:pt idx="13">
                  <c:v>11</c:v>
                </c:pt>
                <c:pt idx="14">
                  <c:v>10</c:v>
                </c:pt>
                <c:pt idx="15">
                  <c:v>9</c:v>
                </c:pt>
                <c:pt idx="16">
                  <c:v>8</c:v>
                </c:pt>
                <c:pt idx="17">
                  <c:v>7</c:v>
                </c:pt>
                <c:pt idx="18">
                  <c:v>6</c:v>
                </c:pt>
                <c:pt idx="19">
                  <c:v>5</c:v>
                </c:pt>
                <c:pt idx="20">
                  <c:v>4</c:v>
                </c:pt>
                <c:pt idx="21">
                  <c:v>3</c:v>
                </c:pt>
                <c:pt idx="22">
                  <c:v>2</c:v>
                </c:pt>
                <c:pt idx="23">
                  <c:v>1</c:v>
                </c:pt>
              </c:strCache>
            </c:strRef>
          </c:cat>
          <c:val>
            <c:numRef>
              <c:f>[2]p27!$G$3:$G$26</c:f>
              <c:numCache>
                <c:formatCode>General</c:formatCode>
                <c:ptCount val="24"/>
                <c:pt idx="0">
                  <c:v>4.5999999999999996</c:v>
                </c:pt>
                <c:pt idx="1">
                  <c:v>0.6</c:v>
                </c:pt>
                <c:pt idx="2">
                  <c:v>0.6</c:v>
                </c:pt>
                <c:pt idx="3">
                  <c:v>5.8</c:v>
                </c:pt>
                <c:pt idx="4">
                  <c:v>2.1</c:v>
                </c:pt>
                <c:pt idx="5">
                  <c:v>0.9</c:v>
                </c:pt>
                <c:pt idx="6">
                  <c:v>2.2000000000000002</c:v>
                </c:pt>
                <c:pt idx="7">
                  <c:v>3.3</c:v>
                </c:pt>
                <c:pt idx="8">
                  <c:v>7.4</c:v>
                </c:pt>
                <c:pt idx="9">
                  <c:v>1.9</c:v>
                </c:pt>
                <c:pt idx="10">
                  <c:v>2.2999999999999998</c:v>
                </c:pt>
                <c:pt idx="11">
                  <c:v>1.5</c:v>
                </c:pt>
                <c:pt idx="12">
                  <c:v>2.7</c:v>
                </c:pt>
                <c:pt idx="13">
                  <c:v>2.7</c:v>
                </c:pt>
                <c:pt idx="14">
                  <c:v>12.6</c:v>
                </c:pt>
                <c:pt idx="15">
                  <c:v>1.8</c:v>
                </c:pt>
                <c:pt idx="16">
                  <c:v>11.9</c:v>
                </c:pt>
                <c:pt idx="17">
                  <c:v>4.8</c:v>
                </c:pt>
                <c:pt idx="18">
                  <c:v>3.2</c:v>
                </c:pt>
                <c:pt idx="19">
                  <c:v>4.0999999999999996</c:v>
                </c:pt>
                <c:pt idx="20">
                  <c:v>6.3</c:v>
                </c:pt>
                <c:pt idx="21">
                  <c:v>4.5</c:v>
                </c:pt>
                <c:pt idx="22">
                  <c:v>5.8</c:v>
                </c:pt>
                <c:pt idx="23">
                  <c:v>6.3</c:v>
                </c:pt>
              </c:numCache>
            </c:numRef>
          </c:val>
        </c:ser>
        <c:ser>
          <c:idx val="1"/>
          <c:order val="1"/>
          <c:tx>
            <c:strRef>
              <c:f>[2]p27!$H$2</c:f>
              <c:strCache>
                <c:ptCount val="1"/>
                <c:pt idx="0">
                  <c:v>Genome</c:v>
                </c:pt>
              </c:strCache>
            </c:strRef>
          </c:tx>
          <c:spPr>
            <a:solidFill>
              <a:schemeClr val="bg1">
                <a:lumMod val="75000"/>
              </a:schemeClr>
            </a:solidFill>
          </c:spPr>
          <c:invertIfNegative val="0"/>
          <c:cat>
            <c:strRef>
              <c:f>[2]p27!$F$3:$F$26</c:f>
              <c:strCache>
                <c:ptCount val="24"/>
                <c:pt idx="0">
                  <c:v>Y</c:v>
                </c:pt>
                <c:pt idx="1">
                  <c:v>X</c:v>
                </c:pt>
                <c:pt idx="2">
                  <c:v>22</c:v>
                </c:pt>
                <c:pt idx="3">
                  <c:v>21</c:v>
                </c:pt>
                <c:pt idx="4">
                  <c:v>20</c:v>
                </c:pt>
                <c:pt idx="5">
                  <c:v>19</c:v>
                </c:pt>
                <c:pt idx="6">
                  <c:v>18</c:v>
                </c:pt>
                <c:pt idx="7">
                  <c:v>17</c:v>
                </c:pt>
                <c:pt idx="8">
                  <c:v>16</c:v>
                </c:pt>
                <c:pt idx="9">
                  <c:v>15</c:v>
                </c:pt>
                <c:pt idx="10">
                  <c:v>14</c:v>
                </c:pt>
                <c:pt idx="11">
                  <c:v>13</c:v>
                </c:pt>
                <c:pt idx="12">
                  <c:v>12</c:v>
                </c:pt>
                <c:pt idx="13">
                  <c:v>11</c:v>
                </c:pt>
                <c:pt idx="14">
                  <c:v>10</c:v>
                </c:pt>
                <c:pt idx="15">
                  <c:v>9</c:v>
                </c:pt>
                <c:pt idx="16">
                  <c:v>8</c:v>
                </c:pt>
                <c:pt idx="17">
                  <c:v>7</c:v>
                </c:pt>
                <c:pt idx="18">
                  <c:v>6</c:v>
                </c:pt>
                <c:pt idx="19">
                  <c:v>5</c:v>
                </c:pt>
                <c:pt idx="20">
                  <c:v>4</c:v>
                </c:pt>
                <c:pt idx="21">
                  <c:v>3</c:v>
                </c:pt>
                <c:pt idx="22">
                  <c:v>2</c:v>
                </c:pt>
                <c:pt idx="23">
                  <c:v>1</c:v>
                </c:pt>
              </c:strCache>
            </c:strRef>
          </c:cat>
          <c:val>
            <c:numRef>
              <c:f>[2]p27!$H$3:$H$26</c:f>
              <c:numCache>
                <c:formatCode>General</c:formatCode>
                <c:ptCount val="24"/>
                <c:pt idx="0">
                  <c:v>0.6</c:v>
                </c:pt>
                <c:pt idx="1">
                  <c:v>4.2</c:v>
                </c:pt>
                <c:pt idx="2">
                  <c:v>1.2</c:v>
                </c:pt>
                <c:pt idx="3">
                  <c:v>1.2</c:v>
                </c:pt>
                <c:pt idx="4">
                  <c:v>2.1</c:v>
                </c:pt>
                <c:pt idx="5">
                  <c:v>1.6</c:v>
                </c:pt>
                <c:pt idx="6">
                  <c:v>2.8</c:v>
                </c:pt>
                <c:pt idx="7">
                  <c:v>2.8</c:v>
                </c:pt>
                <c:pt idx="8">
                  <c:v>2.8</c:v>
                </c:pt>
                <c:pt idx="9">
                  <c:v>2.9</c:v>
                </c:pt>
                <c:pt idx="10">
                  <c:v>3.1</c:v>
                </c:pt>
                <c:pt idx="11">
                  <c:v>3.5</c:v>
                </c:pt>
                <c:pt idx="12">
                  <c:v>4.5999999999999996</c:v>
                </c:pt>
                <c:pt idx="13">
                  <c:v>4.5999999999999996</c:v>
                </c:pt>
                <c:pt idx="14">
                  <c:v>4.7</c:v>
                </c:pt>
                <c:pt idx="15">
                  <c:v>4.0999999999999996</c:v>
                </c:pt>
                <c:pt idx="16">
                  <c:v>5.0999999999999996</c:v>
                </c:pt>
                <c:pt idx="17">
                  <c:v>5.5</c:v>
                </c:pt>
                <c:pt idx="18">
                  <c:v>6</c:v>
                </c:pt>
                <c:pt idx="19">
                  <c:v>6.3</c:v>
                </c:pt>
                <c:pt idx="20">
                  <c:v>6.6</c:v>
                </c:pt>
                <c:pt idx="21">
                  <c:v>6.9</c:v>
                </c:pt>
                <c:pt idx="22">
                  <c:v>8.6999999999999993</c:v>
                </c:pt>
                <c:pt idx="23">
                  <c:v>7.9</c:v>
                </c:pt>
              </c:numCache>
            </c:numRef>
          </c:val>
        </c:ser>
        <c:dLbls>
          <c:showLegendKey val="0"/>
          <c:showVal val="0"/>
          <c:showCatName val="0"/>
          <c:showSerName val="0"/>
          <c:showPercent val="0"/>
          <c:showBubbleSize val="0"/>
        </c:dLbls>
        <c:gapWidth val="150"/>
        <c:axId val="35900800"/>
        <c:axId val="37045376"/>
      </c:barChart>
      <c:catAx>
        <c:axId val="35900800"/>
        <c:scaling>
          <c:orientation val="minMax"/>
        </c:scaling>
        <c:delete val="0"/>
        <c:axPos val="l"/>
        <c:numFmt formatCode="General" sourceLinked="1"/>
        <c:majorTickMark val="out"/>
        <c:minorTickMark val="none"/>
        <c:tickLblPos val="nextTo"/>
        <c:txPr>
          <a:bodyPr/>
          <a:lstStyle/>
          <a:p>
            <a:pPr>
              <a:defRPr sz="900">
                <a:latin typeface="Arial" panose="020B0604020202020204" pitchFamily="34" charset="0"/>
                <a:cs typeface="Arial" panose="020B0604020202020204" pitchFamily="34" charset="0"/>
              </a:defRPr>
            </a:pPr>
            <a:endParaRPr lang="ca-ES"/>
          </a:p>
        </c:txPr>
        <c:crossAx val="37045376"/>
        <c:crosses val="autoZero"/>
        <c:auto val="1"/>
        <c:lblAlgn val="ctr"/>
        <c:lblOffset val="100"/>
        <c:noMultiLvlLbl val="0"/>
      </c:catAx>
      <c:valAx>
        <c:axId val="37045376"/>
        <c:scaling>
          <c:orientation val="minMax"/>
        </c:scaling>
        <c:delete val="0"/>
        <c:axPos val="b"/>
        <c:numFmt formatCode="General" sourceLinked="1"/>
        <c:majorTickMark val="out"/>
        <c:minorTickMark val="none"/>
        <c:tickLblPos val="nextTo"/>
        <c:txPr>
          <a:bodyPr/>
          <a:lstStyle/>
          <a:p>
            <a:pPr>
              <a:defRPr>
                <a:latin typeface="Arial" panose="020B0604020202020204" pitchFamily="34" charset="0"/>
                <a:cs typeface="Arial" panose="020B0604020202020204" pitchFamily="34" charset="0"/>
              </a:defRPr>
            </a:pPr>
            <a:endParaRPr lang="ca-ES"/>
          </a:p>
        </c:txPr>
        <c:crossAx val="35900800"/>
        <c:crosses val="autoZero"/>
        <c:crossBetween val="between"/>
      </c:valAx>
      <c:spPr>
        <a:noFill/>
        <a:ln>
          <a:noFill/>
        </a:ln>
      </c:spPr>
    </c:plotArea>
    <c:legend>
      <c:legendPos val="r"/>
      <c:layout/>
      <c:overlay val="0"/>
      <c:txPr>
        <a:bodyPr/>
        <a:lstStyle/>
        <a:p>
          <a:pPr>
            <a:defRPr>
              <a:latin typeface="Arial" panose="020B0604020202020204" pitchFamily="34" charset="0"/>
              <a:cs typeface="Arial" panose="020B0604020202020204" pitchFamily="34" charset="0"/>
            </a:defRPr>
          </a:pPr>
          <a:endParaRPr lang="ca-ES"/>
        </a:p>
      </c:txPr>
    </c:legend>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ca-ES"/>
  <c:roundedCorners val="0"/>
  <mc:AlternateContent xmlns:mc="http://schemas.openxmlformats.org/markup-compatibility/2006">
    <mc:Choice xmlns:c14="http://schemas.microsoft.com/office/drawing/2007/8/2/chart" Requires="c14">
      <c14:style val="133"/>
    </mc:Choice>
    <mc:Fallback>
      <c:style val="33"/>
    </mc:Fallback>
  </mc:AlternateContent>
  <c:chart>
    <c:autoTitleDeleted val="0"/>
    <c:plotArea>
      <c:layout>
        <c:manualLayout>
          <c:layoutTarget val="inner"/>
          <c:xMode val="edge"/>
          <c:yMode val="edge"/>
          <c:x val="6.4963793206630926E-2"/>
          <c:y val="2.5573958717003735E-2"/>
          <c:w val="0.78378841895577389"/>
          <c:h val="0.91618331823670396"/>
        </c:manualLayout>
      </c:layout>
      <c:barChart>
        <c:barDir val="bar"/>
        <c:grouping val="clustered"/>
        <c:varyColors val="0"/>
        <c:ser>
          <c:idx val="0"/>
          <c:order val="0"/>
          <c:tx>
            <c:strRef>
              <c:f>[2]PCAF!$G$2</c:f>
              <c:strCache>
                <c:ptCount val="1"/>
                <c:pt idx="0">
                  <c:v>ChIP </c:v>
                </c:pt>
              </c:strCache>
            </c:strRef>
          </c:tx>
          <c:invertIfNegative val="0"/>
          <c:cat>
            <c:strRef>
              <c:f>[2]PCAF!$F$3:$F$26</c:f>
              <c:strCache>
                <c:ptCount val="24"/>
                <c:pt idx="0">
                  <c:v>Y</c:v>
                </c:pt>
                <c:pt idx="1">
                  <c:v>X</c:v>
                </c:pt>
                <c:pt idx="2">
                  <c:v>22</c:v>
                </c:pt>
                <c:pt idx="3">
                  <c:v>21</c:v>
                </c:pt>
                <c:pt idx="4">
                  <c:v>20</c:v>
                </c:pt>
                <c:pt idx="5">
                  <c:v>19</c:v>
                </c:pt>
                <c:pt idx="6">
                  <c:v>18</c:v>
                </c:pt>
                <c:pt idx="7">
                  <c:v>17</c:v>
                </c:pt>
                <c:pt idx="8">
                  <c:v>16</c:v>
                </c:pt>
                <c:pt idx="9">
                  <c:v>15</c:v>
                </c:pt>
                <c:pt idx="10">
                  <c:v>14</c:v>
                </c:pt>
                <c:pt idx="11">
                  <c:v>13</c:v>
                </c:pt>
                <c:pt idx="12">
                  <c:v>12</c:v>
                </c:pt>
                <c:pt idx="13">
                  <c:v>11</c:v>
                </c:pt>
                <c:pt idx="14">
                  <c:v>10</c:v>
                </c:pt>
                <c:pt idx="15">
                  <c:v>9</c:v>
                </c:pt>
                <c:pt idx="16">
                  <c:v>8</c:v>
                </c:pt>
                <c:pt idx="17">
                  <c:v>7</c:v>
                </c:pt>
                <c:pt idx="18">
                  <c:v>6</c:v>
                </c:pt>
                <c:pt idx="19">
                  <c:v>5</c:v>
                </c:pt>
                <c:pt idx="20">
                  <c:v>4</c:v>
                </c:pt>
                <c:pt idx="21">
                  <c:v>3</c:v>
                </c:pt>
                <c:pt idx="22">
                  <c:v>2</c:v>
                </c:pt>
                <c:pt idx="23">
                  <c:v>1</c:v>
                </c:pt>
              </c:strCache>
            </c:strRef>
          </c:cat>
          <c:val>
            <c:numRef>
              <c:f>[2]PCAF!$G$3:$G$26</c:f>
              <c:numCache>
                <c:formatCode>General</c:formatCode>
                <c:ptCount val="24"/>
                <c:pt idx="0">
                  <c:v>0.5</c:v>
                </c:pt>
                <c:pt idx="1">
                  <c:v>0.3</c:v>
                </c:pt>
                <c:pt idx="2">
                  <c:v>3.7</c:v>
                </c:pt>
                <c:pt idx="3">
                  <c:v>2.2000000000000002</c:v>
                </c:pt>
                <c:pt idx="4">
                  <c:v>3.4</c:v>
                </c:pt>
                <c:pt idx="5">
                  <c:v>5.3</c:v>
                </c:pt>
                <c:pt idx="6">
                  <c:v>1.9</c:v>
                </c:pt>
                <c:pt idx="7">
                  <c:v>7.8</c:v>
                </c:pt>
                <c:pt idx="8">
                  <c:v>6.5</c:v>
                </c:pt>
                <c:pt idx="9">
                  <c:v>2.7</c:v>
                </c:pt>
                <c:pt idx="10">
                  <c:v>2.8</c:v>
                </c:pt>
                <c:pt idx="11">
                  <c:v>2</c:v>
                </c:pt>
                <c:pt idx="12">
                  <c:v>3.6</c:v>
                </c:pt>
                <c:pt idx="13">
                  <c:v>5</c:v>
                </c:pt>
                <c:pt idx="14">
                  <c:v>5.4</c:v>
                </c:pt>
                <c:pt idx="15">
                  <c:v>4.3</c:v>
                </c:pt>
                <c:pt idx="16">
                  <c:v>6.9</c:v>
                </c:pt>
                <c:pt idx="17">
                  <c:v>5.2</c:v>
                </c:pt>
                <c:pt idx="18">
                  <c:v>3.7</c:v>
                </c:pt>
                <c:pt idx="19">
                  <c:v>4.2</c:v>
                </c:pt>
                <c:pt idx="20">
                  <c:v>4.2</c:v>
                </c:pt>
                <c:pt idx="21">
                  <c:v>4.2</c:v>
                </c:pt>
                <c:pt idx="22">
                  <c:v>6.5</c:v>
                </c:pt>
                <c:pt idx="23">
                  <c:v>7.7</c:v>
                </c:pt>
              </c:numCache>
            </c:numRef>
          </c:val>
        </c:ser>
        <c:ser>
          <c:idx val="1"/>
          <c:order val="1"/>
          <c:tx>
            <c:strRef>
              <c:f>[2]PCAF!$H$2</c:f>
              <c:strCache>
                <c:ptCount val="1"/>
                <c:pt idx="0">
                  <c:v>Genome</c:v>
                </c:pt>
              </c:strCache>
            </c:strRef>
          </c:tx>
          <c:spPr>
            <a:solidFill>
              <a:schemeClr val="bg1">
                <a:lumMod val="75000"/>
              </a:schemeClr>
            </a:solidFill>
          </c:spPr>
          <c:invertIfNegative val="0"/>
          <c:cat>
            <c:strRef>
              <c:f>[2]PCAF!$F$3:$F$26</c:f>
              <c:strCache>
                <c:ptCount val="24"/>
                <c:pt idx="0">
                  <c:v>Y</c:v>
                </c:pt>
                <c:pt idx="1">
                  <c:v>X</c:v>
                </c:pt>
                <c:pt idx="2">
                  <c:v>22</c:v>
                </c:pt>
                <c:pt idx="3">
                  <c:v>21</c:v>
                </c:pt>
                <c:pt idx="4">
                  <c:v>20</c:v>
                </c:pt>
                <c:pt idx="5">
                  <c:v>19</c:v>
                </c:pt>
                <c:pt idx="6">
                  <c:v>18</c:v>
                </c:pt>
                <c:pt idx="7">
                  <c:v>17</c:v>
                </c:pt>
                <c:pt idx="8">
                  <c:v>16</c:v>
                </c:pt>
                <c:pt idx="9">
                  <c:v>15</c:v>
                </c:pt>
                <c:pt idx="10">
                  <c:v>14</c:v>
                </c:pt>
                <c:pt idx="11">
                  <c:v>13</c:v>
                </c:pt>
                <c:pt idx="12">
                  <c:v>12</c:v>
                </c:pt>
                <c:pt idx="13">
                  <c:v>11</c:v>
                </c:pt>
                <c:pt idx="14">
                  <c:v>10</c:v>
                </c:pt>
                <c:pt idx="15">
                  <c:v>9</c:v>
                </c:pt>
                <c:pt idx="16">
                  <c:v>8</c:v>
                </c:pt>
                <c:pt idx="17">
                  <c:v>7</c:v>
                </c:pt>
                <c:pt idx="18">
                  <c:v>6</c:v>
                </c:pt>
                <c:pt idx="19">
                  <c:v>5</c:v>
                </c:pt>
                <c:pt idx="20">
                  <c:v>4</c:v>
                </c:pt>
                <c:pt idx="21">
                  <c:v>3</c:v>
                </c:pt>
                <c:pt idx="22">
                  <c:v>2</c:v>
                </c:pt>
                <c:pt idx="23">
                  <c:v>1</c:v>
                </c:pt>
              </c:strCache>
            </c:strRef>
          </c:cat>
          <c:val>
            <c:numRef>
              <c:f>[2]PCAF!$H$3:$H$26</c:f>
              <c:numCache>
                <c:formatCode>General</c:formatCode>
                <c:ptCount val="24"/>
                <c:pt idx="0">
                  <c:v>0.6</c:v>
                </c:pt>
                <c:pt idx="1">
                  <c:v>4.2</c:v>
                </c:pt>
                <c:pt idx="2">
                  <c:v>1.2</c:v>
                </c:pt>
                <c:pt idx="3">
                  <c:v>1.2</c:v>
                </c:pt>
                <c:pt idx="4">
                  <c:v>2.1</c:v>
                </c:pt>
                <c:pt idx="5">
                  <c:v>1.6</c:v>
                </c:pt>
                <c:pt idx="6">
                  <c:v>2.8</c:v>
                </c:pt>
                <c:pt idx="7">
                  <c:v>2.8</c:v>
                </c:pt>
                <c:pt idx="8">
                  <c:v>2.8</c:v>
                </c:pt>
                <c:pt idx="9">
                  <c:v>2.9</c:v>
                </c:pt>
                <c:pt idx="10">
                  <c:v>3.1</c:v>
                </c:pt>
                <c:pt idx="11">
                  <c:v>3.5</c:v>
                </c:pt>
                <c:pt idx="12">
                  <c:v>4.5999999999999996</c:v>
                </c:pt>
                <c:pt idx="13">
                  <c:v>4.5999999999999996</c:v>
                </c:pt>
                <c:pt idx="14">
                  <c:v>4.7</c:v>
                </c:pt>
                <c:pt idx="15">
                  <c:v>4.0999999999999996</c:v>
                </c:pt>
                <c:pt idx="16">
                  <c:v>5.0999999999999996</c:v>
                </c:pt>
                <c:pt idx="17">
                  <c:v>5.5</c:v>
                </c:pt>
                <c:pt idx="18">
                  <c:v>6</c:v>
                </c:pt>
                <c:pt idx="19">
                  <c:v>6.3</c:v>
                </c:pt>
                <c:pt idx="20">
                  <c:v>6.6</c:v>
                </c:pt>
                <c:pt idx="21">
                  <c:v>6.9</c:v>
                </c:pt>
                <c:pt idx="22">
                  <c:v>8.6999999999999993</c:v>
                </c:pt>
                <c:pt idx="23">
                  <c:v>7.9</c:v>
                </c:pt>
              </c:numCache>
            </c:numRef>
          </c:val>
        </c:ser>
        <c:dLbls>
          <c:showLegendKey val="0"/>
          <c:showVal val="0"/>
          <c:showCatName val="0"/>
          <c:showSerName val="0"/>
          <c:showPercent val="0"/>
          <c:showBubbleSize val="0"/>
        </c:dLbls>
        <c:gapWidth val="150"/>
        <c:axId val="37078528"/>
        <c:axId val="37080064"/>
      </c:barChart>
      <c:catAx>
        <c:axId val="37078528"/>
        <c:scaling>
          <c:orientation val="minMax"/>
        </c:scaling>
        <c:delete val="0"/>
        <c:axPos val="l"/>
        <c:numFmt formatCode="General" sourceLinked="1"/>
        <c:majorTickMark val="out"/>
        <c:minorTickMark val="none"/>
        <c:tickLblPos val="nextTo"/>
        <c:txPr>
          <a:bodyPr/>
          <a:lstStyle/>
          <a:p>
            <a:pPr>
              <a:defRPr sz="900">
                <a:latin typeface="Arial" panose="020B0604020202020204" pitchFamily="34" charset="0"/>
                <a:cs typeface="Arial" panose="020B0604020202020204" pitchFamily="34" charset="0"/>
              </a:defRPr>
            </a:pPr>
            <a:endParaRPr lang="ca-ES"/>
          </a:p>
        </c:txPr>
        <c:crossAx val="37080064"/>
        <c:crosses val="autoZero"/>
        <c:auto val="1"/>
        <c:lblAlgn val="ctr"/>
        <c:lblOffset val="100"/>
        <c:noMultiLvlLbl val="0"/>
      </c:catAx>
      <c:valAx>
        <c:axId val="37080064"/>
        <c:scaling>
          <c:orientation val="minMax"/>
        </c:scaling>
        <c:delete val="0"/>
        <c:axPos val="b"/>
        <c:numFmt formatCode="General" sourceLinked="1"/>
        <c:majorTickMark val="out"/>
        <c:minorTickMark val="none"/>
        <c:tickLblPos val="nextTo"/>
        <c:txPr>
          <a:bodyPr/>
          <a:lstStyle/>
          <a:p>
            <a:pPr>
              <a:defRPr>
                <a:latin typeface="Arial" panose="020B0604020202020204" pitchFamily="34" charset="0"/>
                <a:cs typeface="Arial" panose="020B0604020202020204" pitchFamily="34" charset="0"/>
              </a:defRPr>
            </a:pPr>
            <a:endParaRPr lang="ca-ES"/>
          </a:p>
        </c:txPr>
        <c:crossAx val="37078528"/>
        <c:crosses val="autoZero"/>
        <c:crossBetween val="between"/>
        <c:majorUnit val="5"/>
      </c:valAx>
      <c:spPr>
        <a:noFill/>
      </c:spPr>
    </c:plotArea>
    <c:legend>
      <c:legendPos val="r"/>
      <c:layout/>
      <c:overlay val="0"/>
      <c:txPr>
        <a:bodyPr/>
        <a:lstStyle/>
        <a:p>
          <a:pPr>
            <a:defRPr>
              <a:latin typeface="Arial" panose="020B0604020202020204" pitchFamily="34" charset="0"/>
              <a:cs typeface="Arial" panose="020B0604020202020204" pitchFamily="34" charset="0"/>
            </a:defRPr>
          </a:pPr>
          <a:endParaRPr lang="ca-ES"/>
        </a:p>
      </c:txPr>
    </c:legend>
    <c:plotVisOnly val="1"/>
    <c:dispBlanksAs val="gap"/>
    <c:showDLblsOverMax val="0"/>
  </c:chart>
  <c:spPr>
    <a:ln>
      <a:noFill/>
    </a:ln>
  </c:sp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5659" cy="496411"/>
          </a:xfrm>
          <a:prstGeom prst="rect">
            <a:avLst/>
          </a:prstGeom>
        </p:spPr>
        <p:txBody>
          <a:bodyPr vert="horz" lIns="91440" tIns="45720" rIns="91440" bIns="45720" rtlCol="0"/>
          <a:lstStyle>
            <a:lvl1pPr algn="l">
              <a:defRPr sz="1200"/>
            </a:lvl1pPr>
          </a:lstStyle>
          <a:p>
            <a:endParaRPr lang="ca-ES"/>
          </a:p>
        </p:txBody>
      </p:sp>
      <p:sp>
        <p:nvSpPr>
          <p:cNvPr id="3" name="Date Placeholder 2"/>
          <p:cNvSpPr>
            <a:spLocks noGrp="1"/>
          </p:cNvSpPr>
          <p:nvPr>
            <p:ph type="dt" idx="1"/>
          </p:nvPr>
        </p:nvSpPr>
        <p:spPr>
          <a:xfrm>
            <a:off x="3850445" y="1"/>
            <a:ext cx="2945659" cy="496411"/>
          </a:xfrm>
          <a:prstGeom prst="rect">
            <a:avLst/>
          </a:prstGeom>
        </p:spPr>
        <p:txBody>
          <a:bodyPr vert="horz" lIns="91440" tIns="45720" rIns="91440" bIns="45720" rtlCol="0"/>
          <a:lstStyle>
            <a:lvl1pPr algn="r">
              <a:defRPr sz="1200"/>
            </a:lvl1pPr>
          </a:lstStyle>
          <a:p>
            <a:fld id="{A75DA5CF-4263-49C9-A457-26E07703140C}" type="datetimeFigureOut">
              <a:rPr lang="ca-ES" smtClean="0"/>
              <a:t>12/01/2017</a:t>
            </a:fld>
            <a:endParaRPr lang="ca-ES"/>
          </a:p>
        </p:txBody>
      </p:sp>
      <p:sp>
        <p:nvSpPr>
          <p:cNvPr id="4" name="Slide Image Placeholder 3"/>
          <p:cNvSpPr>
            <a:spLocks noGrp="1" noRot="1" noChangeAspect="1"/>
          </p:cNvSpPr>
          <p:nvPr>
            <p:ph type="sldImg" idx="2"/>
          </p:nvPr>
        </p:nvSpPr>
        <p:spPr>
          <a:xfrm>
            <a:off x="2003425" y="744538"/>
            <a:ext cx="2790825" cy="3722687"/>
          </a:xfrm>
          <a:prstGeom prst="rect">
            <a:avLst/>
          </a:prstGeom>
          <a:noFill/>
          <a:ln w="12700">
            <a:solidFill>
              <a:prstClr val="black"/>
            </a:solidFill>
          </a:ln>
        </p:spPr>
        <p:txBody>
          <a:bodyPr vert="horz" lIns="91440" tIns="45720" rIns="91440" bIns="45720" rtlCol="0" anchor="ctr"/>
          <a:lstStyle/>
          <a:p>
            <a:endParaRPr lang="ca-E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a-ES"/>
          </a:p>
        </p:txBody>
      </p:sp>
      <p:sp>
        <p:nvSpPr>
          <p:cNvPr id="6" name="Footer Placeholder 5"/>
          <p:cNvSpPr>
            <a:spLocks noGrp="1"/>
          </p:cNvSpPr>
          <p:nvPr>
            <p:ph type="ftr" sz="quarter" idx="4"/>
          </p:nvPr>
        </p:nvSpPr>
        <p:spPr>
          <a:xfrm>
            <a:off x="2" y="9430092"/>
            <a:ext cx="2945659" cy="496411"/>
          </a:xfrm>
          <a:prstGeom prst="rect">
            <a:avLst/>
          </a:prstGeom>
        </p:spPr>
        <p:txBody>
          <a:bodyPr vert="horz" lIns="91440" tIns="45720" rIns="91440" bIns="45720" rtlCol="0" anchor="b"/>
          <a:lstStyle>
            <a:lvl1pPr algn="l">
              <a:defRPr sz="1200"/>
            </a:lvl1pPr>
          </a:lstStyle>
          <a:p>
            <a:endParaRPr lang="ca-ES"/>
          </a:p>
        </p:txBody>
      </p:sp>
      <p:sp>
        <p:nvSpPr>
          <p:cNvPr id="7" name="Slide Number Placeholder 6"/>
          <p:cNvSpPr>
            <a:spLocks noGrp="1"/>
          </p:cNvSpPr>
          <p:nvPr>
            <p:ph type="sldNum" sz="quarter" idx="5"/>
          </p:nvPr>
        </p:nvSpPr>
        <p:spPr>
          <a:xfrm>
            <a:off x="3850445" y="9430092"/>
            <a:ext cx="2945659" cy="496411"/>
          </a:xfrm>
          <a:prstGeom prst="rect">
            <a:avLst/>
          </a:prstGeom>
        </p:spPr>
        <p:txBody>
          <a:bodyPr vert="horz" lIns="91440" tIns="45720" rIns="91440" bIns="45720" rtlCol="0" anchor="b"/>
          <a:lstStyle>
            <a:lvl1pPr algn="r">
              <a:defRPr sz="1200"/>
            </a:lvl1pPr>
          </a:lstStyle>
          <a:p>
            <a:fld id="{DA9F114C-4868-4254-AC2D-E3EEE8FE869E}" type="slidenum">
              <a:rPr lang="ca-ES" smtClean="0"/>
              <a:t>‹Nº›</a:t>
            </a:fld>
            <a:endParaRPr lang="ca-ES"/>
          </a:p>
        </p:txBody>
      </p:sp>
    </p:spTree>
    <p:extLst>
      <p:ext uri="{BB962C8B-B14F-4D97-AF65-F5344CB8AC3E}">
        <p14:creationId xmlns:p14="http://schemas.microsoft.com/office/powerpoint/2010/main" val="3640386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ca-ES" dirty="0"/>
          </a:p>
        </p:txBody>
      </p:sp>
      <p:sp>
        <p:nvSpPr>
          <p:cNvPr id="4" name="Slide Number Placeholder 3"/>
          <p:cNvSpPr>
            <a:spLocks noGrp="1"/>
          </p:cNvSpPr>
          <p:nvPr>
            <p:ph type="sldNum" sz="quarter" idx="10"/>
          </p:nvPr>
        </p:nvSpPr>
        <p:spPr/>
        <p:txBody>
          <a:bodyPr/>
          <a:lstStyle/>
          <a:p>
            <a:fld id="{DA9F114C-4868-4254-AC2D-E3EEE8FE869E}" type="slidenum">
              <a:rPr lang="ca-ES" smtClean="0"/>
              <a:t>4</a:t>
            </a:fld>
            <a:endParaRPr lang="ca-ES"/>
          </a:p>
        </p:txBody>
      </p:sp>
    </p:spTree>
    <p:extLst>
      <p:ext uri="{BB962C8B-B14F-4D97-AF65-F5344CB8AC3E}">
        <p14:creationId xmlns:p14="http://schemas.microsoft.com/office/powerpoint/2010/main" val="3435430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14350" y="2840568"/>
            <a:ext cx="5829300" cy="1960033"/>
          </a:xfrm>
        </p:spPr>
        <p:txBody>
          <a:bodyPr/>
          <a:lstStyle/>
          <a:p>
            <a:r>
              <a:rPr lang="es-ES" smtClean="0"/>
              <a:t>Haga clic para modificar el estilo de título del patrón</a:t>
            </a:r>
            <a:endParaRPr lang="ca-ES"/>
          </a:p>
        </p:txBody>
      </p:sp>
      <p:sp>
        <p:nvSpPr>
          <p:cNvPr id="3" name="2 Subtítulo"/>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ca-ES"/>
          </a:p>
        </p:txBody>
      </p:sp>
      <p:sp>
        <p:nvSpPr>
          <p:cNvPr id="4" name="3 Marcador de fecha"/>
          <p:cNvSpPr>
            <a:spLocks noGrp="1"/>
          </p:cNvSpPr>
          <p:nvPr>
            <p:ph type="dt" sz="half" idx="10"/>
          </p:nvPr>
        </p:nvSpPr>
        <p:spPr/>
        <p:txBody>
          <a:bodyPr/>
          <a:lstStyle/>
          <a:p>
            <a:fld id="{BBD07AED-07A6-441F-9A7A-B4552E4CE5E7}" type="datetime1">
              <a:rPr lang="ca-ES" smtClean="0"/>
              <a:t>12/01/2017</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43961510-E956-484D-A158-D9999620BD7C}" type="slidenum">
              <a:rPr lang="ca-ES" smtClean="0"/>
              <a:t>‹Nº›</a:t>
            </a:fld>
            <a:endParaRPr lang="ca-ES"/>
          </a:p>
        </p:txBody>
      </p:sp>
    </p:spTree>
    <p:extLst>
      <p:ext uri="{BB962C8B-B14F-4D97-AF65-F5344CB8AC3E}">
        <p14:creationId xmlns:p14="http://schemas.microsoft.com/office/powerpoint/2010/main" val="158887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10"/>
          </p:nvPr>
        </p:nvSpPr>
        <p:spPr/>
        <p:txBody>
          <a:bodyPr/>
          <a:lstStyle/>
          <a:p>
            <a:fld id="{695C6121-3D19-499F-A6B9-7AD5E1056114}" type="datetime1">
              <a:rPr lang="ca-ES" smtClean="0"/>
              <a:t>12/01/2017</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43961510-E956-484D-A158-D9999620BD7C}" type="slidenum">
              <a:rPr lang="ca-ES" smtClean="0"/>
              <a:t>‹Nº›</a:t>
            </a:fld>
            <a:endParaRPr lang="ca-ES"/>
          </a:p>
        </p:txBody>
      </p:sp>
    </p:spTree>
    <p:extLst>
      <p:ext uri="{BB962C8B-B14F-4D97-AF65-F5344CB8AC3E}">
        <p14:creationId xmlns:p14="http://schemas.microsoft.com/office/powerpoint/2010/main" val="33199085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4972050" y="366185"/>
            <a:ext cx="1543050" cy="7802033"/>
          </a:xfrm>
        </p:spPr>
        <p:txBody>
          <a:bodyPr vert="eaVert"/>
          <a:lstStyle/>
          <a:p>
            <a:r>
              <a:rPr lang="es-ES" smtClean="0"/>
              <a:t>Haga clic para modificar el estilo de título del patrón</a:t>
            </a:r>
            <a:endParaRPr lang="ca-ES"/>
          </a:p>
        </p:txBody>
      </p:sp>
      <p:sp>
        <p:nvSpPr>
          <p:cNvPr id="3" name="2 Marcador de texto vertical"/>
          <p:cNvSpPr>
            <a:spLocks noGrp="1"/>
          </p:cNvSpPr>
          <p:nvPr>
            <p:ph type="body" orient="vert" idx="1"/>
          </p:nvPr>
        </p:nvSpPr>
        <p:spPr>
          <a:xfrm>
            <a:off x="342900" y="366185"/>
            <a:ext cx="4514850" cy="780203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10"/>
          </p:nvPr>
        </p:nvSpPr>
        <p:spPr/>
        <p:txBody>
          <a:bodyPr/>
          <a:lstStyle/>
          <a:p>
            <a:fld id="{0F40C00C-029F-465F-9FF1-0188A35D2F8E}" type="datetime1">
              <a:rPr lang="ca-ES" smtClean="0"/>
              <a:t>12/01/2017</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43961510-E956-484D-A158-D9999620BD7C}" type="slidenum">
              <a:rPr lang="ca-ES" smtClean="0"/>
              <a:t>‹Nº›</a:t>
            </a:fld>
            <a:endParaRPr lang="ca-ES"/>
          </a:p>
        </p:txBody>
      </p:sp>
    </p:spTree>
    <p:extLst>
      <p:ext uri="{BB962C8B-B14F-4D97-AF65-F5344CB8AC3E}">
        <p14:creationId xmlns:p14="http://schemas.microsoft.com/office/powerpoint/2010/main" val="40055999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10"/>
          </p:nvPr>
        </p:nvSpPr>
        <p:spPr/>
        <p:txBody>
          <a:bodyPr/>
          <a:lstStyle/>
          <a:p>
            <a:fld id="{E7391D0F-ECC7-4EA4-AE3E-0844BD73B2E2}" type="datetime1">
              <a:rPr lang="ca-ES" smtClean="0"/>
              <a:t>12/01/2017</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43961510-E956-484D-A158-D9999620BD7C}" type="slidenum">
              <a:rPr lang="ca-ES" smtClean="0"/>
              <a:t>‹Nº›</a:t>
            </a:fld>
            <a:endParaRPr lang="ca-ES"/>
          </a:p>
        </p:txBody>
      </p:sp>
    </p:spTree>
    <p:extLst>
      <p:ext uri="{BB962C8B-B14F-4D97-AF65-F5344CB8AC3E}">
        <p14:creationId xmlns:p14="http://schemas.microsoft.com/office/powerpoint/2010/main" val="42663655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541735" y="5875867"/>
            <a:ext cx="5829300" cy="1816100"/>
          </a:xfrm>
        </p:spPr>
        <p:txBody>
          <a:bodyPr anchor="t"/>
          <a:lstStyle>
            <a:lvl1pPr algn="l">
              <a:defRPr sz="4000" b="1" cap="all"/>
            </a:lvl1pPr>
          </a:lstStyle>
          <a:p>
            <a:r>
              <a:rPr lang="es-ES" smtClean="0"/>
              <a:t>Haga clic para modificar el estilo de título del patrón</a:t>
            </a:r>
            <a:endParaRPr lang="ca-ES"/>
          </a:p>
        </p:txBody>
      </p:sp>
      <p:sp>
        <p:nvSpPr>
          <p:cNvPr id="3" name="2 Marcador de texto"/>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459BFDA-CE73-4E55-81FD-ABCBF5910353}" type="datetime1">
              <a:rPr lang="ca-ES" smtClean="0"/>
              <a:t>12/01/2017</a:t>
            </a:fld>
            <a:endParaRPr lang="ca-ES"/>
          </a:p>
        </p:txBody>
      </p:sp>
      <p:sp>
        <p:nvSpPr>
          <p:cNvPr id="5" name="4 Marcador de pie de página"/>
          <p:cNvSpPr>
            <a:spLocks noGrp="1"/>
          </p:cNvSpPr>
          <p:nvPr>
            <p:ph type="ftr" sz="quarter" idx="11"/>
          </p:nvPr>
        </p:nvSpPr>
        <p:spPr/>
        <p:txBody>
          <a:bodyPr/>
          <a:lstStyle/>
          <a:p>
            <a:endParaRPr lang="ca-ES"/>
          </a:p>
        </p:txBody>
      </p:sp>
      <p:sp>
        <p:nvSpPr>
          <p:cNvPr id="6" name="5 Marcador de número de diapositiva"/>
          <p:cNvSpPr>
            <a:spLocks noGrp="1"/>
          </p:cNvSpPr>
          <p:nvPr>
            <p:ph type="sldNum" sz="quarter" idx="12"/>
          </p:nvPr>
        </p:nvSpPr>
        <p:spPr/>
        <p:txBody>
          <a:bodyPr/>
          <a:lstStyle/>
          <a:p>
            <a:fld id="{43961510-E956-484D-A158-D9999620BD7C}" type="slidenum">
              <a:rPr lang="ca-ES" smtClean="0"/>
              <a:t>‹Nº›</a:t>
            </a:fld>
            <a:endParaRPr lang="ca-ES"/>
          </a:p>
        </p:txBody>
      </p:sp>
    </p:spTree>
    <p:extLst>
      <p:ext uri="{BB962C8B-B14F-4D97-AF65-F5344CB8AC3E}">
        <p14:creationId xmlns:p14="http://schemas.microsoft.com/office/powerpoint/2010/main" val="1848449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contenido"/>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contenido"/>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5" name="4 Marcador de fecha"/>
          <p:cNvSpPr>
            <a:spLocks noGrp="1"/>
          </p:cNvSpPr>
          <p:nvPr>
            <p:ph type="dt" sz="half" idx="10"/>
          </p:nvPr>
        </p:nvSpPr>
        <p:spPr/>
        <p:txBody>
          <a:bodyPr/>
          <a:lstStyle/>
          <a:p>
            <a:fld id="{2833E84B-B544-4D1A-9784-82D99AA31725}" type="datetime1">
              <a:rPr lang="ca-ES" smtClean="0"/>
              <a:t>12/01/2017</a:t>
            </a:fld>
            <a:endParaRPr lang="ca-ES"/>
          </a:p>
        </p:txBody>
      </p:sp>
      <p:sp>
        <p:nvSpPr>
          <p:cNvPr id="6" name="5 Marcador de pie de página"/>
          <p:cNvSpPr>
            <a:spLocks noGrp="1"/>
          </p:cNvSpPr>
          <p:nvPr>
            <p:ph type="ftr" sz="quarter" idx="11"/>
          </p:nvPr>
        </p:nvSpPr>
        <p:spPr/>
        <p:txBody>
          <a:bodyPr/>
          <a:lstStyle/>
          <a:p>
            <a:endParaRPr lang="ca-ES"/>
          </a:p>
        </p:txBody>
      </p:sp>
      <p:sp>
        <p:nvSpPr>
          <p:cNvPr id="7" name="6 Marcador de número de diapositiva"/>
          <p:cNvSpPr>
            <a:spLocks noGrp="1"/>
          </p:cNvSpPr>
          <p:nvPr>
            <p:ph type="sldNum" sz="quarter" idx="12"/>
          </p:nvPr>
        </p:nvSpPr>
        <p:spPr/>
        <p:txBody>
          <a:bodyPr/>
          <a:lstStyle/>
          <a:p>
            <a:fld id="{43961510-E956-484D-A158-D9999620BD7C}" type="slidenum">
              <a:rPr lang="ca-ES" smtClean="0"/>
              <a:t>‹Nº›</a:t>
            </a:fld>
            <a:endParaRPr lang="ca-ES"/>
          </a:p>
        </p:txBody>
      </p:sp>
    </p:spTree>
    <p:extLst>
      <p:ext uri="{BB962C8B-B14F-4D97-AF65-F5344CB8AC3E}">
        <p14:creationId xmlns:p14="http://schemas.microsoft.com/office/powerpoint/2010/main" val="14132737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ca-ES"/>
          </a:p>
        </p:txBody>
      </p:sp>
      <p:sp>
        <p:nvSpPr>
          <p:cNvPr id="3" name="2 Marcador de texto"/>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5" name="4 Marcador de texto"/>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7" name="6 Marcador de fecha"/>
          <p:cNvSpPr>
            <a:spLocks noGrp="1"/>
          </p:cNvSpPr>
          <p:nvPr>
            <p:ph type="dt" sz="half" idx="10"/>
          </p:nvPr>
        </p:nvSpPr>
        <p:spPr/>
        <p:txBody>
          <a:bodyPr/>
          <a:lstStyle/>
          <a:p>
            <a:fld id="{4B23921B-41EA-4861-8F7D-E11BA98CA726}" type="datetime1">
              <a:rPr lang="ca-ES" smtClean="0"/>
              <a:t>12/01/2017</a:t>
            </a:fld>
            <a:endParaRPr lang="ca-ES"/>
          </a:p>
        </p:txBody>
      </p:sp>
      <p:sp>
        <p:nvSpPr>
          <p:cNvPr id="8" name="7 Marcador de pie de página"/>
          <p:cNvSpPr>
            <a:spLocks noGrp="1"/>
          </p:cNvSpPr>
          <p:nvPr>
            <p:ph type="ftr" sz="quarter" idx="11"/>
          </p:nvPr>
        </p:nvSpPr>
        <p:spPr/>
        <p:txBody>
          <a:bodyPr/>
          <a:lstStyle/>
          <a:p>
            <a:endParaRPr lang="ca-ES"/>
          </a:p>
        </p:txBody>
      </p:sp>
      <p:sp>
        <p:nvSpPr>
          <p:cNvPr id="9" name="8 Marcador de número de diapositiva"/>
          <p:cNvSpPr>
            <a:spLocks noGrp="1"/>
          </p:cNvSpPr>
          <p:nvPr>
            <p:ph type="sldNum" sz="quarter" idx="12"/>
          </p:nvPr>
        </p:nvSpPr>
        <p:spPr/>
        <p:txBody>
          <a:bodyPr/>
          <a:lstStyle/>
          <a:p>
            <a:fld id="{43961510-E956-484D-A158-D9999620BD7C}" type="slidenum">
              <a:rPr lang="ca-ES" smtClean="0"/>
              <a:t>‹Nº›</a:t>
            </a:fld>
            <a:endParaRPr lang="ca-ES"/>
          </a:p>
        </p:txBody>
      </p:sp>
    </p:spTree>
    <p:extLst>
      <p:ext uri="{BB962C8B-B14F-4D97-AF65-F5344CB8AC3E}">
        <p14:creationId xmlns:p14="http://schemas.microsoft.com/office/powerpoint/2010/main" val="20654163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ca-ES"/>
          </a:p>
        </p:txBody>
      </p:sp>
      <p:sp>
        <p:nvSpPr>
          <p:cNvPr id="3" name="2 Marcador de fecha"/>
          <p:cNvSpPr>
            <a:spLocks noGrp="1"/>
          </p:cNvSpPr>
          <p:nvPr>
            <p:ph type="dt" sz="half" idx="10"/>
          </p:nvPr>
        </p:nvSpPr>
        <p:spPr/>
        <p:txBody>
          <a:bodyPr/>
          <a:lstStyle/>
          <a:p>
            <a:fld id="{6D4470D3-A281-473C-B104-31899965FF56}" type="datetime1">
              <a:rPr lang="ca-ES" smtClean="0"/>
              <a:t>12/01/2017</a:t>
            </a:fld>
            <a:endParaRPr lang="ca-ES"/>
          </a:p>
        </p:txBody>
      </p:sp>
      <p:sp>
        <p:nvSpPr>
          <p:cNvPr id="4" name="3 Marcador de pie de página"/>
          <p:cNvSpPr>
            <a:spLocks noGrp="1"/>
          </p:cNvSpPr>
          <p:nvPr>
            <p:ph type="ftr" sz="quarter" idx="11"/>
          </p:nvPr>
        </p:nvSpPr>
        <p:spPr/>
        <p:txBody>
          <a:bodyPr/>
          <a:lstStyle/>
          <a:p>
            <a:endParaRPr lang="ca-ES"/>
          </a:p>
        </p:txBody>
      </p:sp>
      <p:sp>
        <p:nvSpPr>
          <p:cNvPr id="5" name="4 Marcador de número de diapositiva"/>
          <p:cNvSpPr>
            <a:spLocks noGrp="1"/>
          </p:cNvSpPr>
          <p:nvPr>
            <p:ph type="sldNum" sz="quarter" idx="12"/>
          </p:nvPr>
        </p:nvSpPr>
        <p:spPr/>
        <p:txBody>
          <a:bodyPr/>
          <a:lstStyle/>
          <a:p>
            <a:fld id="{43961510-E956-484D-A158-D9999620BD7C}" type="slidenum">
              <a:rPr lang="ca-ES" smtClean="0"/>
              <a:t>‹Nº›</a:t>
            </a:fld>
            <a:endParaRPr lang="ca-ES"/>
          </a:p>
        </p:txBody>
      </p:sp>
    </p:spTree>
    <p:extLst>
      <p:ext uri="{BB962C8B-B14F-4D97-AF65-F5344CB8AC3E}">
        <p14:creationId xmlns:p14="http://schemas.microsoft.com/office/powerpoint/2010/main" val="19365616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C0995AEB-88BB-410F-B38A-AD6A6C1BC154}" type="datetime1">
              <a:rPr lang="ca-ES" smtClean="0"/>
              <a:t>12/01/2017</a:t>
            </a:fld>
            <a:endParaRPr lang="ca-ES"/>
          </a:p>
        </p:txBody>
      </p:sp>
      <p:sp>
        <p:nvSpPr>
          <p:cNvPr id="3" name="2 Marcador de pie de página"/>
          <p:cNvSpPr>
            <a:spLocks noGrp="1"/>
          </p:cNvSpPr>
          <p:nvPr>
            <p:ph type="ftr" sz="quarter" idx="11"/>
          </p:nvPr>
        </p:nvSpPr>
        <p:spPr/>
        <p:txBody>
          <a:bodyPr/>
          <a:lstStyle/>
          <a:p>
            <a:endParaRPr lang="ca-ES"/>
          </a:p>
        </p:txBody>
      </p:sp>
      <p:sp>
        <p:nvSpPr>
          <p:cNvPr id="4" name="3 Marcador de número de diapositiva"/>
          <p:cNvSpPr>
            <a:spLocks noGrp="1"/>
          </p:cNvSpPr>
          <p:nvPr>
            <p:ph type="sldNum" sz="quarter" idx="12"/>
          </p:nvPr>
        </p:nvSpPr>
        <p:spPr/>
        <p:txBody>
          <a:bodyPr/>
          <a:lstStyle/>
          <a:p>
            <a:fld id="{43961510-E956-484D-A158-D9999620BD7C}" type="slidenum">
              <a:rPr lang="ca-ES" smtClean="0"/>
              <a:t>‹Nº›</a:t>
            </a:fld>
            <a:endParaRPr lang="ca-ES"/>
          </a:p>
        </p:txBody>
      </p:sp>
    </p:spTree>
    <p:extLst>
      <p:ext uri="{BB962C8B-B14F-4D97-AF65-F5344CB8AC3E}">
        <p14:creationId xmlns:p14="http://schemas.microsoft.com/office/powerpoint/2010/main" val="10460769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42900" y="364067"/>
            <a:ext cx="2256235" cy="1549400"/>
          </a:xfrm>
        </p:spPr>
        <p:txBody>
          <a:bodyPr anchor="b"/>
          <a:lstStyle>
            <a:lvl1pPr algn="l">
              <a:defRPr sz="2000" b="1"/>
            </a:lvl1pPr>
          </a:lstStyle>
          <a:p>
            <a:r>
              <a:rPr lang="es-ES" smtClean="0"/>
              <a:t>Haga clic para modificar el estilo de título del patrón</a:t>
            </a:r>
            <a:endParaRPr lang="ca-ES"/>
          </a:p>
        </p:txBody>
      </p:sp>
      <p:sp>
        <p:nvSpPr>
          <p:cNvPr id="3" name="2 Marcador de contenido"/>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texto"/>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863940FA-DFCA-469D-8578-205EBD141DE9}" type="datetime1">
              <a:rPr lang="ca-ES" smtClean="0"/>
              <a:t>12/01/2017</a:t>
            </a:fld>
            <a:endParaRPr lang="ca-ES"/>
          </a:p>
        </p:txBody>
      </p:sp>
      <p:sp>
        <p:nvSpPr>
          <p:cNvPr id="6" name="5 Marcador de pie de página"/>
          <p:cNvSpPr>
            <a:spLocks noGrp="1"/>
          </p:cNvSpPr>
          <p:nvPr>
            <p:ph type="ftr" sz="quarter" idx="11"/>
          </p:nvPr>
        </p:nvSpPr>
        <p:spPr/>
        <p:txBody>
          <a:bodyPr/>
          <a:lstStyle/>
          <a:p>
            <a:endParaRPr lang="ca-ES"/>
          </a:p>
        </p:txBody>
      </p:sp>
      <p:sp>
        <p:nvSpPr>
          <p:cNvPr id="7" name="6 Marcador de número de diapositiva"/>
          <p:cNvSpPr>
            <a:spLocks noGrp="1"/>
          </p:cNvSpPr>
          <p:nvPr>
            <p:ph type="sldNum" sz="quarter" idx="12"/>
          </p:nvPr>
        </p:nvSpPr>
        <p:spPr/>
        <p:txBody>
          <a:bodyPr/>
          <a:lstStyle/>
          <a:p>
            <a:fld id="{43961510-E956-484D-A158-D9999620BD7C}" type="slidenum">
              <a:rPr lang="ca-ES" smtClean="0"/>
              <a:t>‹Nº›</a:t>
            </a:fld>
            <a:endParaRPr lang="ca-ES"/>
          </a:p>
        </p:txBody>
      </p:sp>
    </p:spTree>
    <p:extLst>
      <p:ext uri="{BB962C8B-B14F-4D97-AF65-F5344CB8AC3E}">
        <p14:creationId xmlns:p14="http://schemas.microsoft.com/office/powerpoint/2010/main" val="9694529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344216" y="6400800"/>
            <a:ext cx="4114800" cy="755651"/>
          </a:xfrm>
        </p:spPr>
        <p:txBody>
          <a:bodyPr anchor="b"/>
          <a:lstStyle>
            <a:lvl1pPr algn="l">
              <a:defRPr sz="2000" b="1"/>
            </a:lvl1pPr>
          </a:lstStyle>
          <a:p>
            <a:r>
              <a:rPr lang="es-ES" smtClean="0"/>
              <a:t>Haga clic para modificar el estilo de título del patrón</a:t>
            </a:r>
            <a:endParaRPr lang="ca-ES"/>
          </a:p>
        </p:txBody>
      </p:sp>
      <p:sp>
        <p:nvSpPr>
          <p:cNvPr id="3" name="2 Marcador de posición de imagen"/>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a-ES"/>
          </a:p>
        </p:txBody>
      </p:sp>
      <p:sp>
        <p:nvSpPr>
          <p:cNvPr id="4" name="3 Marcador de texto"/>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AF0832FA-1A4F-4DCE-A5EA-EFA27D8E5158}" type="datetime1">
              <a:rPr lang="ca-ES" smtClean="0"/>
              <a:t>12/01/2017</a:t>
            </a:fld>
            <a:endParaRPr lang="ca-ES"/>
          </a:p>
        </p:txBody>
      </p:sp>
      <p:sp>
        <p:nvSpPr>
          <p:cNvPr id="6" name="5 Marcador de pie de página"/>
          <p:cNvSpPr>
            <a:spLocks noGrp="1"/>
          </p:cNvSpPr>
          <p:nvPr>
            <p:ph type="ftr" sz="quarter" idx="11"/>
          </p:nvPr>
        </p:nvSpPr>
        <p:spPr/>
        <p:txBody>
          <a:bodyPr/>
          <a:lstStyle/>
          <a:p>
            <a:endParaRPr lang="ca-ES"/>
          </a:p>
        </p:txBody>
      </p:sp>
      <p:sp>
        <p:nvSpPr>
          <p:cNvPr id="7" name="6 Marcador de número de diapositiva"/>
          <p:cNvSpPr>
            <a:spLocks noGrp="1"/>
          </p:cNvSpPr>
          <p:nvPr>
            <p:ph type="sldNum" sz="quarter" idx="12"/>
          </p:nvPr>
        </p:nvSpPr>
        <p:spPr/>
        <p:txBody>
          <a:bodyPr/>
          <a:lstStyle/>
          <a:p>
            <a:fld id="{43961510-E956-484D-A158-D9999620BD7C}" type="slidenum">
              <a:rPr lang="ca-ES" smtClean="0"/>
              <a:t>‹Nº›</a:t>
            </a:fld>
            <a:endParaRPr lang="ca-ES"/>
          </a:p>
        </p:txBody>
      </p:sp>
    </p:spTree>
    <p:extLst>
      <p:ext uri="{BB962C8B-B14F-4D97-AF65-F5344CB8AC3E}">
        <p14:creationId xmlns:p14="http://schemas.microsoft.com/office/powerpoint/2010/main" val="1911735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s-ES" smtClean="0"/>
              <a:t>Haga clic para modificar el estilo de título del patrón</a:t>
            </a:r>
            <a:endParaRPr lang="ca-ES"/>
          </a:p>
        </p:txBody>
      </p:sp>
      <p:sp>
        <p:nvSpPr>
          <p:cNvPr id="3" name="2 Marcador de texto"/>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ca-ES"/>
          </a:p>
        </p:txBody>
      </p:sp>
      <p:sp>
        <p:nvSpPr>
          <p:cNvPr id="4" name="3 Marcador de fecha"/>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627DBD81-47D9-4288-AAFD-9093E22079F2}" type="datetime1">
              <a:rPr lang="ca-ES" smtClean="0"/>
              <a:t>12/01/2017</a:t>
            </a:fld>
            <a:endParaRPr lang="ca-ES"/>
          </a:p>
        </p:txBody>
      </p:sp>
      <p:sp>
        <p:nvSpPr>
          <p:cNvPr id="5" name="4 Marcador de pie de página"/>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a-ES"/>
          </a:p>
        </p:txBody>
      </p:sp>
      <p:sp>
        <p:nvSpPr>
          <p:cNvPr id="6" name="5 Marcador de número de diapositiva"/>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43961510-E956-484D-A158-D9999620BD7C}" type="slidenum">
              <a:rPr lang="ca-ES" smtClean="0"/>
              <a:t>‹Nº›</a:t>
            </a:fld>
            <a:endParaRPr lang="ca-ES"/>
          </a:p>
        </p:txBody>
      </p:sp>
    </p:spTree>
    <p:extLst>
      <p:ext uri="{BB962C8B-B14F-4D97-AF65-F5344CB8AC3E}">
        <p14:creationId xmlns:p14="http://schemas.microsoft.com/office/powerpoint/2010/main" val="11450883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a-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13" Type="http://schemas.microsoft.com/office/2007/relationships/hdphoto" Target="../media/hdphoto10.wdp"/><Relationship Id="rId18" Type="http://schemas.openxmlformats.org/officeDocument/2006/relationships/image" Target="../media/image35.png"/><Relationship Id="rId26" Type="http://schemas.openxmlformats.org/officeDocument/2006/relationships/image" Target="../media/image40.png"/><Relationship Id="rId3" Type="http://schemas.microsoft.com/office/2007/relationships/hdphoto" Target="../media/hdphoto5.wdp"/><Relationship Id="rId21" Type="http://schemas.microsoft.com/office/2007/relationships/hdphoto" Target="../media/hdphoto14.wdp"/><Relationship Id="rId7" Type="http://schemas.microsoft.com/office/2007/relationships/hdphoto" Target="../media/hdphoto7.wdp"/><Relationship Id="rId12" Type="http://schemas.openxmlformats.org/officeDocument/2006/relationships/image" Target="../media/image32.png"/><Relationship Id="rId17" Type="http://schemas.microsoft.com/office/2007/relationships/hdphoto" Target="../media/hdphoto12.wdp"/><Relationship Id="rId25" Type="http://schemas.microsoft.com/office/2007/relationships/hdphoto" Target="../media/hdphoto15.wdp"/><Relationship Id="rId2" Type="http://schemas.openxmlformats.org/officeDocument/2006/relationships/image" Target="../media/image27.png"/><Relationship Id="rId16" Type="http://schemas.openxmlformats.org/officeDocument/2006/relationships/image" Target="../media/image34.png"/><Relationship Id="rId20" Type="http://schemas.openxmlformats.org/officeDocument/2006/relationships/image" Target="../media/image36.png"/><Relationship Id="rId29" Type="http://schemas.openxmlformats.org/officeDocument/2006/relationships/image" Target="../media/image42.png"/><Relationship Id="rId1" Type="http://schemas.openxmlformats.org/officeDocument/2006/relationships/slideLayout" Target="../slideLayouts/slideLayout7.xml"/><Relationship Id="rId6" Type="http://schemas.openxmlformats.org/officeDocument/2006/relationships/image" Target="../media/image29.png"/><Relationship Id="rId11" Type="http://schemas.microsoft.com/office/2007/relationships/hdphoto" Target="../media/hdphoto9.wdp"/><Relationship Id="rId24" Type="http://schemas.openxmlformats.org/officeDocument/2006/relationships/image" Target="../media/image39.png"/><Relationship Id="rId5" Type="http://schemas.microsoft.com/office/2007/relationships/hdphoto" Target="../media/hdphoto6.wdp"/><Relationship Id="rId15" Type="http://schemas.microsoft.com/office/2007/relationships/hdphoto" Target="../media/hdphoto11.wdp"/><Relationship Id="rId23" Type="http://schemas.openxmlformats.org/officeDocument/2006/relationships/image" Target="../media/image38.png"/><Relationship Id="rId28" Type="http://schemas.microsoft.com/office/2007/relationships/hdphoto" Target="../media/hdphoto16.wdp"/><Relationship Id="rId10" Type="http://schemas.openxmlformats.org/officeDocument/2006/relationships/image" Target="../media/image31.png"/><Relationship Id="rId19" Type="http://schemas.microsoft.com/office/2007/relationships/hdphoto" Target="../media/hdphoto13.wdp"/><Relationship Id="rId31" Type="http://schemas.openxmlformats.org/officeDocument/2006/relationships/image" Target="../media/image44.png"/><Relationship Id="rId4" Type="http://schemas.openxmlformats.org/officeDocument/2006/relationships/image" Target="../media/image28.png"/><Relationship Id="rId9" Type="http://schemas.microsoft.com/office/2007/relationships/hdphoto" Target="../media/hdphoto8.wdp"/><Relationship Id="rId14" Type="http://schemas.openxmlformats.org/officeDocument/2006/relationships/image" Target="../media/image33.png"/><Relationship Id="rId22" Type="http://schemas.openxmlformats.org/officeDocument/2006/relationships/image" Target="../media/image37.png"/><Relationship Id="rId27" Type="http://schemas.openxmlformats.org/officeDocument/2006/relationships/image" Target="../media/image41.png"/><Relationship Id="rId30" Type="http://schemas.openxmlformats.org/officeDocument/2006/relationships/image" Target="../media/image43.png"/></Relationships>
</file>

<file path=ppt/slides/_rels/slide12.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emf"/><Relationship Id="rId1" Type="http://schemas.openxmlformats.org/officeDocument/2006/relationships/slideLayout" Target="../slideLayouts/slideLayout7.xml"/><Relationship Id="rId4" Type="http://schemas.openxmlformats.org/officeDocument/2006/relationships/image" Target="../media/image47.emf"/></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chart" Target="../charts/char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image" Target="../media/image5.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emf"/></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15.emf"/><Relationship Id="rId2" Type="http://schemas.openxmlformats.org/officeDocument/2006/relationships/image" Target="../media/image11.png"/><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7.xml"/><Relationship Id="rId4" Type="http://schemas.openxmlformats.org/officeDocument/2006/relationships/image" Target="../media/image18.emf"/></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0.png"/><Relationship Id="rId7" Type="http://schemas.microsoft.com/office/2007/relationships/hdphoto" Target="../media/hdphoto3.wdp"/><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22.png"/><Relationship Id="rId5" Type="http://schemas.microsoft.com/office/2007/relationships/hdphoto" Target="../media/hdphoto2.wdp"/><Relationship Id="rId4" Type="http://schemas.openxmlformats.org/officeDocument/2006/relationships/image" Target="../media/image21.png"/><Relationship Id="rId9" Type="http://schemas.microsoft.com/office/2007/relationships/hdphoto" Target="../media/hdphoto4.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 CuadroTexto"/>
          <p:cNvSpPr txBox="1"/>
          <p:nvPr/>
        </p:nvSpPr>
        <p:spPr>
          <a:xfrm>
            <a:off x="4653136" y="84365"/>
            <a:ext cx="2132856"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Table S1</a:t>
            </a:r>
            <a:endParaRPr lang="en-US" sz="1400" dirty="0">
              <a:latin typeface="Arial" panose="020B0604020202020204" pitchFamily="34" charset="0"/>
              <a:cs typeface="Arial" panose="020B0604020202020204" pitchFamily="34" charset="0"/>
            </a:endParaRPr>
          </a:p>
        </p:txBody>
      </p:sp>
      <p:sp>
        <p:nvSpPr>
          <p:cNvPr id="9" name="7 CuadroTexto"/>
          <p:cNvSpPr txBox="1"/>
          <p:nvPr/>
        </p:nvSpPr>
        <p:spPr>
          <a:xfrm>
            <a:off x="1301410" y="4314957"/>
            <a:ext cx="4260501" cy="553998"/>
          </a:xfrm>
          <a:prstGeom prst="rect">
            <a:avLst/>
          </a:prstGeom>
          <a:noFill/>
        </p:spPr>
        <p:txBody>
          <a:bodyPr wrap="square" rtlCol="0">
            <a:spAutoFit/>
          </a:bodyPr>
          <a:lstStyle/>
          <a:p>
            <a:pPr algn="just"/>
            <a:r>
              <a:rPr lang="en-US" sz="1000" b="1" dirty="0" smtClean="0">
                <a:latin typeface="Arial" panose="020B0604020202020204" pitchFamily="34" charset="0"/>
                <a:cs typeface="Arial" panose="020B0604020202020204" pitchFamily="34" charset="0"/>
              </a:rPr>
              <a:t>Supplementary Table S1. </a:t>
            </a:r>
            <a:r>
              <a:rPr lang="en-US" sz="1000" dirty="0" smtClean="0">
                <a:latin typeface="Arial" panose="020B0604020202020204" pitchFamily="34" charset="0"/>
                <a:cs typeface="Arial" panose="020B0604020202020204" pitchFamily="34" charset="0"/>
              </a:rPr>
              <a:t>List of primers used for </a:t>
            </a:r>
            <a:r>
              <a:rPr lang="en-US" sz="1000" dirty="0" err="1" smtClean="0">
                <a:latin typeface="Arial" panose="020B0604020202020204" pitchFamily="34" charset="0"/>
                <a:cs typeface="Arial" panose="020B0604020202020204" pitchFamily="34" charset="0"/>
              </a:rPr>
              <a:t>ChIP</a:t>
            </a:r>
            <a:r>
              <a:rPr lang="en-US" sz="1000" dirty="0" smtClean="0">
                <a:latin typeface="Arial" panose="020B0604020202020204" pitchFamily="34" charset="0"/>
                <a:cs typeface="Arial" panose="020B0604020202020204" pitchFamily="34" charset="0"/>
              </a:rPr>
              <a:t> validation of the p27- and PCAF- Binding sites for the gens GRIN3A, SPAG9, ROBO1 and UNC5D. </a:t>
            </a:r>
            <a:endParaRPr lang="en-US" sz="1000" dirty="0">
              <a:latin typeface="Arial" panose="020B0604020202020204" pitchFamily="34" charset="0"/>
              <a:cs typeface="Arial" panose="020B0604020202020204" pitchFamily="34" charset="0"/>
            </a:endParaRPr>
          </a:p>
        </p:txBody>
      </p:sp>
      <p:sp>
        <p:nvSpPr>
          <p:cNvPr id="4" name="3 Marcador de número de diapositiva"/>
          <p:cNvSpPr>
            <a:spLocks noGrp="1"/>
          </p:cNvSpPr>
          <p:nvPr>
            <p:ph type="sldNum" sz="quarter" idx="12"/>
          </p:nvPr>
        </p:nvSpPr>
        <p:spPr/>
        <p:txBody>
          <a:bodyPr/>
          <a:lstStyle/>
          <a:p>
            <a:fld id="{43961510-E956-484D-A158-D9999620BD7C}" type="slidenum">
              <a:rPr lang="ca-ES" smtClean="0"/>
              <a:t>1</a:t>
            </a:fld>
            <a:endParaRPr lang="ca-ES"/>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0175" y="791580"/>
            <a:ext cx="4057650" cy="344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552704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43961510-E956-484D-A158-D9999620BD7C}" type="slidenum">
              <a:rPr lang="ca-ES" smtClean="0"/>
              <a:t>10</a:t>
            </a:fld>
            <a:endParaRPr lang="ca-ES"/>
          </a:p>
        </p:txBody>
      </p:sp>
      <p:sp>
        <p:nvSpPr>
          <p:cNvPr id="5" name="7 CuadroTexto"/>
          <p:cNvSpPr txBox="1"/>
          <p:nvPr/>
        </p:nvSpPr>
        <p:spPr>
          <a:xfrm>
            <a:off x="4873136" y="84365"/>
            <a:ext cx="1984864"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 S7</a:t>
            </a:r>
            <a:endParaRPr lang="en-US" sz="1400" dirty="0">
              <a:latin typeface="Arial" panose="020B0604020202020204" pitchFamily="34" charset="0"/>
              <a:cs typeface="Arial" panose="020B0604020202020204" pitchFamily="34" charset="0"/>
            </a:endParaRPr>
          </a:p>
        </p:txBody>
      </p:sp>
      <p:grpSp>
        <p:nvGrpSpPr>
          <p:cNvPr id="7" name="6 Grupo"/>
          <p:cNvGrpSpPr/>
          <p:nvPr/>
        </p:nvGrpSpPr>
        <p:grpSpPr>
          <a:xfrm>
            <a:off x="1798240" y="1048265"/>
            <a:ext cx="3206536" cy="1598731"/>
            <a:chOff x="1798240" y="1316636"/>
            <a:chExt cx="3206536" cy="1598731"/>
          </a:xfrm>
        </p:grpSpPr>
        <p:grpSp>
          <p:nvGrpSpPr>
            <p:cNvPr id="8" name="7 Grupo"/>
            <p:cNvGrpSpPr/>
            <p:nvPr/>
          </p:nvGrpSpPr>
          <p:grpSpPr>
            <a:xfrm>
              <a:off x="1842006" y="1767557"/>
              <a:ext cx="3162770" cy="1091704"/>
              <a:chOff x="1842006" y="1767557"/>
              <a:chExt cx="3162770" cy="1091704"/>
            </a:xfrm>
          </p:grpSpPr>
          <p:pic>
            <p:nvPicPr>
              <p:cNvPr id="1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2006" y="1767557"/>
                <a:ext cx="3162770" cy="47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2"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40153" y="2638615"/>
                <a:ext cx="1656184" cy="22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3" name="12 Conector recto"/>
              <p:cNvCxnSpPr/>
              <p:nvPr/>
            </p:nvCxnSpPr>
            <p:spPr>
              <a:xfrm rot="720000" flipV="1">
                <a:off x="2889092" y="2333258"/>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4" name="13 Conector recto"/>
              <p:cNvCxnSpPr/>
              <p:nvPr/>
            </p:nvCxnSpPr>
            <p:spPr>
              <a:xfrm rot="720000" flipV="1">
                <a:off x="2683697" y="2333258"/>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5" name="14 Conector recto"/>
              <p:cNvCxnSpPr/>
              <p:nvPr/>
            </p:nvCxnSpPr>
            <p:spPr>
              <a:xfrm rot="720000" flipV="1">
                <a:off x="3073296" y="2333258"/>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6" name="15 Conector recto"/>
              <p:cNvCxnSpPr/>
              <p:nvPr/>
            </p:nvCxnSpPr>
            <p:spPr>
              <a:xfrm rot="-1020000" flipV="1">
                <a:off x="3424600" y="2333258"/>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 name="16 Conector recto"/>
              <p:cNvCxnSpPr/>
              <p:nvPr/>
            </p:nvCxnSpPr>
            <p:spPr>
              <a:xfrm rot="-1020000" flipV="1">
                <a:off x="3600853" y="2333258"/>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8" name="17 Conector recto"/>
              <p:cNvCxnSpPr/>
              <p:nvPr/>
            </p:nvCxnSpPr>
            <p:spPr>
              <a:xfrm rot="-1020000" flipV="1">
                <a:off x="3785057" y="2333258"/>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18 Conector recto"/>
              <p:cNvCxnSpPr/>
              <p:nvPr/>
            </p:nvCxnSpPr>
            <p:spPr>
              <a:xfrm rot="-1020000" flipV="1">
                <a:off x="3977212" y="2333258"/>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19 Conector recto"/>
              <p:cNvCxnSpPr/>
              <p:nvPr/>
            </p:nvCxnSpPr>
            <p:spPr>
              <a:xfrm rot="-5280000" flipV="1">
                <a:off x="3243660" y="2367492"/>
                <a:ext cx="0" cy="147532"/>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9" name="8 CuadroTexto"/>
            <p:cNvSpPr txBox="1"/>
            <p:nvPr/>
          </p:nvSpPr>
          <p:spPr>
            <a:xfrm>
              <a:off x="1798240" y="1316636"/>
              <a:ext cx="656590" cy="369332"/>
            </a:xfrm>
            <a:prstGeom prst="rect">
              <a:avLst/>
            </a:prstGeom>
            <a:noFill/>
          </p:spPr>
          <p:txBody>
            <a:bodyPr wrap="none" rtlCol="0">
              <a:spAutoFit/>
            </a:bodyPr>
            <a:lstStyle/>
            <a:p>
              <a:r>
                <a:rPr lang="es-ES" dirty="0" smtClean="0"/>
                <a:t>PAX5</a:t>
              </a:r>
              <a:endParaRPr lang="es-ES" dirty="0"/>
            </a:p>
          </p:txBody>
        </p:sp>
        <p:sp>
          <p:nvSpPr>
            <p:cNvPr id="10" name="9 CuadroTexto"/>
            <p:cNvSpPr txBox="1"/>
            <p:nvPr/>
          </p:nvSpPr>
          <p:spPr>
            <a:xfrm>
              <a:off x="1799571" y="2546035"/>
              <a:ext cx="540533" cy="369332"/>
            </a:xfrm>
            <a:prstGeom prst="rect">
              <a:avLst/>
            </a:prstGeom>
            <a:noFill/>
          </p:spPr>
          <p:txBody>
            <a:bodyPr wrap="none" rtlCol="0">
              <a:spAutoFit/>
            </a:bodyPr>
            <a:lstStyle/>
            <a:p>
              <a:r>
                <a:rPr lang="es-ES" dirty="0" smtClean="0"/>
                <a:t>p27</a:t>
              </a:r>
              <a:endParaRPr lang="es-ES" dirty="0"/>
            </a:p>
          </p:txBody>
        </p:sp>
      </p:grpSp>
      <p:grpSp>
        <p:nvGrpSpPr>
          <p:cNvPr id="21" name="20 Grupo"/>
          <p:cNvGrpSpPr/>
          <p:nvPr/>
        </p:nvGrpSpPr>
        <p:grpSpPr>
          <a:xfrm>
            <a:off x="1798240" y="3546363"/>
            <a:ext cx="3207867" cy="1552366"/>
            <a:chOff x="1798240" y="3194556"/>
            <a:chExt cx="3207867" cy="1552366"/>
          </a:xfrm>
        </p:grpSpPr>
        <p:grpSp>
          <p:nvGrpSpPr>
            <p:cNvPr id="22" name="21 Grupo"/>
            <p:cNvGrpSpPr/>
            <p:nvPr/>
          </p:nvGrpSpPr>
          <p:grpSpPr>
            <a:xfrm>
              <a:off x="1843337" y="3669177"/>
              <a:ext cx="3162770" cy="986955"/>
              <a:chOff x="1843337" y="3669177"/>
              <a:chExt cx="3162770" cy="986955"/>
            </a:xfrm>
          </p:grpSpPr>
          <p:pic>
            <p:nvPicPr>
              <p:cNvPr id="25"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21057" y="4435486"/>
                <a:ext cx="2142944" cy="2206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43337" y="3669177"/>
                <a:ext cx="3162770" cy="473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27" name="26 Conector recto"/>
              <p:cNvCxnSpPr/>
              <p:nvPr/>
            </p:nvCxnSpPr>
            <p:spPr>
              <a:xfrm rot="-1620000" flipV="1">
                <a:off x="3073524" y="4192912"/>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27 Conector recto"/>
              <p:cNvCxnSpPr/>
              <p:nvPr/>
            </p:nvCxnSpPr>
            <p:spPr>
              <a:xfrm rot="-1620000" flipV="1">
                <a:off x="3261807" y="4192912"/>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9" name="28 Conector recto"/>
              <p:cNvCxnSpPr/>
              <p:nvPr/>
            </p:nvCxnSpPr>
            <p:spPr>
              <a:xfrm rot="-420000" flipV="1">
                <a:off x="3550561" y="4192912"/>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29 Conector recto"/>
              <p:cNvCxnSpPr/>
              <p:nvPr/>
            </p:nvCxnSpPr>
            <p:spPr>
              <a:xfrm rot="-300000" flipV="1">
                <a:off x="3750667" y="4192912"/>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1" name="30 Conector recto"/>
              <p:cNvCxnSpPr/>
              <p:nvPr/>
            </p:nvCxnSpPr>
            <p:spPr>
              <a:xfrm rot="-300000" flipV="1">
                <a:off x="3973295" y="4192912"/>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2" name="31 Conector recto"/>
              <p:cNvCxnSpPr/>
              <p:nvPr/>
            </p:nvCxnSpPr>
            <p:spPr>
              <a:xfrm rot="-480000" flipV="1">
                <a:off x="4173401" y="4192912"/>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3" name="32 Conector recto"/>
              <p:cNvCxnSpPr/>
              <p:nvPr/>
            </p:nvCxnSpPr>
            <p:spPr>
              <a:xfrm rot="-1620000" flipV="1">
                <a:off x="2868129" y="4192912"/>
                <a:ext cx="0" cy="216000"/>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23" name="22 CuadroTexto"/>
            <p:cNvSpPr txBox="1"/>
            <p:nvPr/>
          </p:nvSpPr>
          <p:spPr>
            <a:xfrm>
              <a:off x="1798240" y="3194556"/>
              <a:ext cx="656590" cy="369332"/>
            </a:xfrm>
            <a:prstGeom prst="rect">
              <a:avLst/>
            </a:prstGeom>
            <a:noFill/>
          </p:spPr>
          <p:txBody>
            <a:bodyPr wrap="none" rtlCol="0">
              <a:spAutoFit/>
            </a:bodyPr>
            <a:lstStyle/>
            <a:p>
              <a:r>
                <a:rPr lang="es-ES" dirty="0" smtClean="0"/>
                <a:t>PAX5</a:t>
              </a:r>
              <a:endParaRPr lang="es-ES" dirty="0"/>
            </a:p>
          </p:txBody>
        </p:sp>
        <p:sp>
          <p:nvSpPr>
            <p:cNvPr id="24" name="23 CuadroTexto"/>
            <p:cNvSpPr txBox="1"/>
            <p:nvPr/>
          </p:nvSpPr>
          <p:spPr>
            <a:xfrm>
              <a:off x="1800902" y="4377590"/>
              <a:ext cx="665567" cy="369332"/>
            </a:xfrm>
            <a:prstGeom prst="rect">
              <a:avLst/>
            </a:prstGeom>
            <a:noFill/>
          </p:spPr>
          <p:txBody>
            <a:bodyPr wrap="none" rtlCol="0">
              <a:spAutoFit/>
            </a:bodyPr>
            <a:lstStyle/>
            <a:p>
              <a:r>
                <a:rPr lang="es-ES" dirty="0" smtClean="0"/>
                <a:t>PCAF</a:t>
              </a:r>
              <a:endParaRPr lang="es-ES" dirty="0"/>
            </a:p>
          </p:txBody>
        </p:sp>
      </p:grpSp>
      <p:sp>
        <p:nvSpPr>
          <p:cNvPr id="35" name="7 CuadroTexto"/>
          <p:cNvSpPr txBox="1"/>
          <p:nvPr/>
        </p:nvSpPr>
        <p:spPr>
          <a:xfrm>
            <a:off x="324696" y="6019997"/>
            <a:ext cx="5922338" cy="707886"/>
          </a:xfrm>
          <a:prstGeom prst="rect">
            <a:avLst/>
          </a:prstGeom>
          <a:noFill/>
        </p:spPr>
        <p:txBody>
          <a:bodyPr wrap="square" rtlCol="0">
            <a:spAutoFit/>
          </a:bodyPr>
          <a:lstStyle/>
          <a:p>
            <a:pPr algn="just"/>
            <a:r>
              <a:rPr lang="en-US" sz="1000" b="1" dirty="0" smtClean="0">
                <a:latin typeface="Arial" panose="020B0604020202020204" pitchFamily="34" charset="0"/>
                <a:cs typeface="Arial" panose="020B0604020202020204" pitchFamily="34" charset="0"/>
              </a:rPr>
              <a:t>Supplementary Figure S7. </a:t>
            </a:r>
            <a:r>
              <a:rPr lang="en-US" sz="1000" dirty="0" smtClean="0">
                <a:latin typeface="Arial" panose="020B0604020202020204" pitchFamily="34" charset="0"/>
                <a:cs typeface="Arial" panose="020B0604020202020204" pitchFamily="34" charset="0"/>
              </a:rPr>
              <a:t>Alignment of the canonical PAX5 consensus sequence with sequence motifs enriched in p27 and PCAF binding sites. The sequence motifs  enriched in p27 (upper panel) or PCAF binding sites (bottom panel) obtained from Figure 2E were aligned with the canonical PAX5 consensus sequence obtained from </a:t>
            </a:r>
            <a:r>
              <a:rPr lang="en-US" sz="1000" dirty="0" err="1" smtClean="0">
                <a:latin typeface="Arial" panose="020B0604020202020204" pitchFamily="34" charset="0"/>
                <a:cs typeface="Arial" panose="020B0604020202020204" pitchFamily="34" charset="0"/>
              </a:rPr>
              <a:t>genecards</a:t>
            </a:r>
            <a:r>
              <a:rPr lang="en-US" sz="1000"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data base </a:t>
            </a:r>
            <a:r>
              <a:rPr lang="en-US" sz="1000" dirty="0" smtClean="0">
                <a:latin typeface="Arial" panose="020B0604020202020204" pitchFamily="34" charset="0"/>
                <a:cs typeface="Arial" panose="020B0604020202020204" pitchFamily="34" charset="0"/>
              </a:rPr>
              <a:t>(http</a:t>
            </a:r>
            <a:r>
              <a:rPr lang="en-US" sz="1000" dirty="0">
                <a:latin typeface="Arial" panose="020B0604020202020204" pitchFamily="34" charset="0"/>
                <a:cs typeface="Arial" panose="020B0604020202020204" pitchFamily="34" charset="0"/>
              </a:rPr>
              <a:t>://www.genecards.org/).</a:t>
            </a:r>
          </a:p>
        </p:txBody>
      </p:sp>
    </p:spTree>
    <p:extLst>
      <p:ext uri="{BB962C8B-B14F-4D97-AF65-F5344CB8AC3E}">
        <p14:creationId xmlns:p14="http://schemas.microsoft.com/office/powerpoint/2010/main" val="22360923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 CuadroTexto"/>
          <p:cNvSpPr txBox="1"/>
          <p:nvPr/>
        </p:nvSpPr>
        <p:spPr>
          <a:xfrm>
            <a:off x="4873136" y="84365"/>
            <a:ext cx="1984864"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 S8</a:t>
            </a:r>
            <a:endParaRPr lang="en-US" sz="1400" dirty="0">
              <a:latin typeface="Arial" panose="020B0604020202020204" pitchFamily="34" charset="0"/>
              <a:cs typeface="Arial" panose="020B0604020202020204" pitchFamily="34" charset="0"/>
            </a:endParaRPr>
          </a:p>
        </p:txBody>
      </p:sp>
      <p:grpSp>
        <p:nvGrpSpPr>
          <p:cNvPr id="20" name="19 Grupo"/>
          <p:cNvGrpSpPr/>
          <p:nvPr/>
        </p:nvGrpSpPr>
        <p:grpSpPr>
          <a:xfrm>
            <a:off x="2250468" y="1011510"/>
            <a:ext cx="2338078" cy="762959"/>
            <a:chOff x="1642517" y="1297287"/>
            <a:chExt cx="2338078" cy="762959"/>
          </a:xfrm>
        </p:grpSpPr>
        <p:sp>
          <p:nvSpPr>
            <p:cNvPr id="3" name="2 CuadroTexto"/>
            <p:cNvSpPr txBox="1"/>
            <p:nvPr/>
          </p:nvSpPr>
          <p:spPr>
            <a:xfrm>
              <a:off x="1713528" y="1511660"/>
              <a:ext cx="545342"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PAX5 </a:t>
              </a:r>
              <a:endParaRPr lang="ca-ES" sz="1000" dirty="0">
                <a:latin typeface="Arial" panose="020B0604020202020204" pitchFamily="34" charset="0"/>
                <a:cs typeface="Arial" panose="020B0604020202020204" pitchFamily="34" charset="0"/>
              </a:endParaRPr>
            </a:p>
          </p:txBody>
        </p:sp>
        <p:pic>
          <p:nvPicPr>
            <p:cNvPr id="4" name="Picture 8"/>
            <p:cNvPicPr>
              <a:picLocks noChangeArrowheads="1"/>
            </p:cNvPicPr>
            <p:nvPr/>
          </p:nvPicPr>
          <p:blipFill rotWithShape="1">
            <a:blip r:embed="rId2" cstate="print">
              <a:extLst>
                <a:ext uri="{BEBA8EAE-BF5A-486C-A8C5-ECC9F3942E4B}">
                  <a14:imgProps xmlns:a14="http://schemas.microsoft.com/office/drawing/2010/main">
                    <a14:imgLayer r:embed="rId3">
                      <a14:imgEffect>
                        <a14:brightnessContrast bright="42000" contrast="8000"/>
                      </a14:imgEffect>
                    </a14:imgLayer>
                  </a14:imgProps>
                </a:ext>
                <a:ext uri="{28A0092B-C50C-407E-A947-70E740481C1C}">
                  <a14:useLocalDpi xmlns:a14="http://schemas.microsoft.com/office/drawing/2010/main" val="0"/>
                </a:ext>
              </a:extLst>
            </a:blip>
            <a:srcRect l="3560"/>
            <a:stretch/>
          </p:blipFill>
          <p:spPr bwMode="auto">
            <a:xfrm>
              <a:off x="2180595" y="1520214"/>
              <a:ext cx="1800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10"/>
            <p:cNvPicPr>
              <a:picLocks noChangeArrowheads="1"/>
            </p:cNvPicPr>
            <p:nvPr/>
          </p:nvPicPr>
          <p:blipFill rotWithShape="1">
            <a:blip r:embed="rId4" cstate="print">
              <a:extLst>
                <a:ext uri="{BEBA8EAE-BF5A-486C-A8C5-ECC9F3942E4B}">
                  <a14:imgProps xmlns:a14="http://schemas.microsoft.com/office/drawing/2010/main">
                    <a14:imgLayer r:embed="rId5">
                      <a14:imgEffect>
                        <a14:sharpenSoften amount="50000"/>
                      </a14:imgEffect>
                      <a14:imgEffect>
                        <a14:brightnessContrast bright="20000"/>
                      </a14:imgEffect>
                    </a14:imgLayer>
                  </a14:imgProps>
                </a:ext>
                <a:ext uri="{28A0092B-C50C-407E-A947-70E740481C1C}">
                  <a14:useLocalDpi xmlns:a14="http://schemas.microsoft.com/office/drawing/2010/main" val="0"/>
                </a:ext>
              </a:extLst>
            </a:blip>
            <a:srcRect l="4637"/>
            <a:stretch/>
          </p:blipFill>
          <p:spPr bwMode="auto">
            <a:xfrm>
              <a:off x="2180595" y="1808246"/>
              <a:ext cx="1800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6" name="5 CuadroTexto"/>
            <p:cNvSpPr txBox="1"/>
            <p:nvPr/>
          </p:nvSpPr>
          <p:spPr>
            <a:xfrm>
              <a:off x="1642517" y="1774069"/>
              <a:ext cx="603050" cy="246221"/>
            </a:xfrm>
            <a:prstGeom prst="rect">
              <a:avLst/>
            </a:prstGeom>
            <a:noFill/>
          </p:spPr>
          <p:txBody>
            <a:bodyPr wrap="none" rtlCol="0">
              <a:spAutoFit/>
            </a:bodyPr>
            <a:lstStyle/>
            <a:p>
              <a:r>
                <a:rPr lang="ca-ES" sz="1000" dirty="0" err="1" smtClean="0">
                  <a:latin typeface="Arial" panose="020B0604020202020204" pitchFamily="34" charset="0"/>
                  <a:cs typeface="Arial" panose="020B0604020202020204" pitchFamily="34" charset="0"/>
                </a:rPr>
                <a:t>Tubulin</a:t>
              </a:r>
              <a:endParaRPr lang="ca-ES" sz="1000" dirty="0">
                <a:latin typeface="Arial" panose="020B0604020202020204" pitchFamily="34" charset="0"/>
                <a:cs typeface="Arial" panose="020B0604020202020204" pitchFamily="34" charset="0"/>
              </a:endParaRPr>
            </a:p>
          </p:txBody>
        </p:sp>
        <p:sp>
          <p:nvSpPr>
            <p:cNvPr id="7" name="6 CuadroTexto"/>
            <p:cNvSpPr txBox="1"/>
            <p:nvPr/>
          </p:nvSpPr>
          <p:spPr>
            <a:xfrm>
              <a:off x="2219600" y="1297287"/>
              <a:ext cx="1736373"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0h      3h     6h      9h     12h</a:t>
              </a:r>
              <a:endParaRPr lang="ca-ES" sz="1000" dirty="0">
                <a:latin typeface="Arial" panose="020B0604020202020204" pitchFamily="34" charset="0"/>
                <a:cs typeface="Arial" panose="020B0604020202020204" pitchFamily="34" charset="0"/>
              </a:endParaRPr>
            </a:p>
          </p:txBody>
        </p:sp>
      </p:grpSp>
      <p:sp>
        <p:nvSpPr>
          <p:cNvPr id="61" name="7 CuadroTexto"/>
          <p:cNvSpPr txBox="1"/>
          <p:nvPr/>
        </p:nvSpPr>
        <p:spPr>
          <a:xfrm>
            <a:off x="324696" y="6019997"/>
            <a:ext cx="5922338" cy="1785104"/>
          </a:xfrm>
          <a:prstGeom prst="rect">
            <a:avLst/>
          </a:prstGeom>
          <a:noFill/>
        </p:spPr>
        <p:txBody>
          <a:bodyPr wrap="square" rtlCol="0">
            <a:spAutoFit/>
          </a:bodyPr>
          <a:lstStyle/>
          <a:p>
            <a:pPr algn="just"/>
            <a:r>
              <a:rPr lang="en-US" sz="1000" b="1" dirty="0" smtClean="0">
                <a:latin typeface="Arial" panose="020B0604020202020204" pitchFamily="34" charset="0"/>
                <a:cs typeface="Arial" panose="020B0604020202020204" pitchFamily="34" charset="0"/>
              </a:rPr>
              <a:t>Supplementary Figure S8. </a:t>
            </a:r>
            <a:r>
              <a:rPr lang="en-US" sz="1000" dirty="0" smtClean="0">
                <a:latin typeface="Arial" panose="020B0604020202020204" pitchFamily="34" charset="0"/>
                <a:cs typeface="Arial" panose="020B0604020202020204" pitchFamily="34" charset="0"/>
              </a:rPr>
              <a:t>PAX5</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interacts with both p27 and PCAF. (</a:t>
            </a:r>
            <a:r>
              <a:rPr lang="en-US" sz="1000" b="1" dirty="0" smtClean="0">
                <a:latin typeface="Arial" panose="020B0604020202020204" pitchFamily="34" charset="0"/>
                <a:cs typeface="Arial" panose="020B0604020202020204" pitchFamily="34" charset="0"/>
              </a:rPr>
              <a:t>A</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Quiescent HCT116 cells were activated to proliferate by serum addition. Then, at different times they were collected and the levels of PAX5 were determined by WB. Tubulin levels were used as a loading control. HCT116 proliferating cells were subjected to immunoprecipitation (IP) with anti-p27 (</a:t>
            </a:r>
            <a:r>
              <a:rPr lang="en-US" sz="1000" b="1" dirty="0" smtClean="0">
                <a:latin typeface="Arial" pitchFamily="34" charset="0"/>
                <a:cs typeface="Arial" pitchFamily="34" charset="0"/>
              </a:rPr>
              <a:t>B</a:t>
            </a:r>
            <a:r>
              <a:rPr lang="en-US" sz="1000" dirty="0" smtClean="0">
                <a:latin typeface="Arial" pitchFamily="34" charset="0"/>
                <a:cs typeface="Arial" pitchFamily="34" charset="0"/>
              </a:rPr>
              <a:t>) or anti-PCAF (</a:t>
            </a:r>
            <a:r>
              <a:rPr lang="en-US" sz="1000" b="1" dirty="0" smtClean="0">
                <a:latin typeface="Arial" pitchFamily="34" charset="0"/>
                <a:cs typeface="Arial" pitchFamily="34" charset="0"/>
              </a:rPr>
              <a:t>C</a:t>
            </a:r>
            <a:r>
              <a:rPr lang="en-US" sz="1000" dirty="0" smtClean="0">
                <a:latin typeface="Arial" pitchFamily="34" charset="0"/>
                <a:cs typeface="Arial" pitchFamily="34" charset="0"/>
              </a:rPr>
              <a:t>). Then levels of PCAF, PAX5 and p27 were determined by WB. IP with an unspecific IgG was used as a control. (</a:t>
            </a:r>
            <a:r>
              <a:rPr lang="en-US" sz="1000" b="1" dirty="0" smtClean="0">
                <a:latin typeface="Arial" pitchFamily="34" charset="0"/>
                <a:cs typeface="Arial" pitchFamily="34" charset="0"/>
              </a:rPr>
              <a:t>D</a:t>
            </a:r>
            <a:r>
              <a:rPr lang="en-US" sz="1000" dirty="0" smtClean="0">
                <a:latin typeface="Arial" pitchFamily="34" charset="0"/>
                <a:cs typeface="Arial" pitchFamily="34" charset="0"/>
              </a:rPr>
              <a:t>) HCT116 cells were knocked down for PCAF using the CRISPR/Cas9 methodology </a:t>
            </a:r>
            <a:r>
              <a:rPr lang="en-US" sz="1000" dirty="0">
                <a:latin typeface="Arial" pitchFamily="34" charset="0"/>
                <a:cs typeface="Arial" pitchFamily="34" charset="0"/>
              </a:rPr>
              <a:t>(</a:t>
            </a:r>
            <a:r>
              <a:rPr lang="en-US" sz="1000" dirty="0" smtClean="0">
                <a:latin typeface="Arial" pitchFamily="34" charset="0"/>
                <a:cs typeface="Arial" pitchFamily="34" charset="0"/>
              </a:rPr>
              <a:t>CR-PCAF) (see also Supplementary Figure S4A). Then CR-PCAF-cells and control cells (CR-Ctrl) were subjected to IP with anti-p27 or with unspecific IgG used as a control. PAX5 and p27 levels were subsequently determined by WB. (</a:t>
            </a:r>
            <a:r>
              <a:rPr lang="en-US" sz="1000" b="1" dirty="0" smtClean="0">
                <a:latin typeface="Arial" pitchFamily="34" charset="0"/>
                <a:cs typeface="Arial" pitchFamily="34" charset="0"/>
              </a:rPr>
              <a:t>E</a:t>
            </a:r>
            <a:r>
              <a:rPr lang="en-US" sz="1000" dirty="0" smtClean="0">
                <a:latin typeface="Arial" pitchFamily="34" charset="0"/>
                <a:cs typeface="Arial" pitchFamily="34" charset="0"/>
              </a:rPr>
              <a:t>) Proliferating Mice </a:t>
            </a:r>
            <a:r>
              <a:rPr lang="en-US" sz="1000" dirty="0">
                <a:latin typeface="Arial" pitchFamily="34" charset="0"/>
                <a:cs typeface="Arial" pitchFamily="34" charset="0"/>
              </a:rPr>
              <a:t>E</a:t>
            </a:r>
            <a:r>
              <a:rPr lang="en-US" sz="1000" dirty="0" smtClean="0">
                <a:latin typeface="Arial" pitchFamily="34" charset="0"/>
                <a:cs typeface="Arial" pitchFamily="34" charset="0"/>
              </a:rPr>
              <a:t>mbryo Fibroblasts (MEFs) from WT or  p27</a:t>
            </a:r>
            <a:r>
              <a:rPr lang="en-US" sz="1000" baseline="30000" dirty="0" smtClean="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animals were subjected to IP with anti-PAX5</a:t>
            </a:r>
            <a:r>
              <a:rPr lang="en-US" sz="1000" dirty="0">
                <a:latin typeface="Arial" pitchFamily="34" charset="0"/>
                <a:cs typeface="Arial" pitchFamily="34" charset="0"/>
              </a:rPr>
              <a:t> or with </a:t>
            </a:r>
            <a:r>
              <a:rPr lang="en-US" sz="1000" dirty="0" smtClean="0">
                <a:latin typeface="Arial" pitchFamily="34" charset="0"/>
                <a:cs typeface="Arial" pitchFamily="34" charset="0"/>
              </a:rPr>
              <a:t>an unspecific </a:t>
            </a:r>
            <a:r>
              <a:rPr lang="en-US" sz="1000" dirty="0">
                <a:latin typeface="Arial" pitchFamily="34" charset="0"/>
                <a:cs typeface="Arial" pitchFamily="34" charset="0"/>
              </a:rPr>
              <a:t>IgG used as a control. </a:t>
            </a:r>
            <a:r>
              <a:rPr lang="en-US" sz="1000" dirty="0" smtClean="0">
                <a:latin typeface="Arial" pitchFamily="34" charset="0"/>
                <a:cs typeface="Arial" pitchFamily="34" charset="0"/>
              </a:rPr>
              <a:t>PCAF, PAX5 </a:t>
            </a:r>
            <a:r>
              <a:rPr lang="en-US" sz="1000" dirty="0">
                <a:latin typeface="Arial" pitchFamily="34" charset="0"/>
                <a:cs typeface="Arial" pitchFamily="34" charset="0"/>
              </a:rPr>
              <a:t>and p27 levels were subsequently determined by </a:t>
            </a:r>
            <a:r>
              <a:rPr lang="en-US" sz="1000" dirty="0" smtClean="0">
                <a:latin typeface="Arial" pitchFamily="34" charset="0"/>
                <a:cs typeface="Arial" pitchFamily="34" charset="0"/>
              </a:rPr>
              <a:t>WB.</a:t>
            </a:r>
            <a:endParaRPr lang="en-US" sz="1000" dirty="0">
              <a:latin typeface="Arial" panose="020B0604020202020204" pitchFamily="34" charset="0"/>
              <a:cs typeface="Arial" panose="020B0604020202020204" pitchFamily="34" charset="0"/>
            </a:endParaRPr>
          </a:p>
        </p:txBody>
      </p:sp>
      <p:grpSp>
        <p:nvGrpSpPr>
          <p:cNvPr id="21" name="20 Grupo"/>
          <p:cNvGrpSpPr/>
          <p:nvPr/>
        </p:nvGrpSpPr>
        <p:grpSpPr>
          <a:xfrm>
            <a:off x="961981" y="2364072"/>
            <a:ext cx="2047092" cy="1248434"/>
            <a:chOff x="1095331" y="2325972"/>
            <a:chExt cx="2047092" cy="1248434"/>
          </a:xfrm>
        </p:grpSpPr>
        <p:pic>
          <p:nvPicPr>
            <p:cNvPr id="37" name="Picture 27"/>
            <p:cNvPicPr>
              <a:picLocks noChangeArrowheads="1"/>
            </p:cNvPicPr>
            <p:nvPr/>
          </p:nvPicPr>
          <p:blipFill rotWithShape="1">
            <a:blip r:embed="rId6" cstate="print">
              <a:extLst>
                <a:ext uri="{BEBA8EAE-BF5A-486C-A8C5-ECC9F3942E4B}">
                  <a14:imgProps xmlns:a14="http://schemas.microsoft.com/office/drawing/2010/main">
                    <a14:imgLayer r:embed="rId7">
                      <a14:imgEffect>
                        <a14:brightnessContrast bright="15000"/>
                      </a14:imgEffect>
                    </a14:imgLayer>
                  </a14:imgProps>
                </a:ext>
                <a:ext uri="{28A0092B-C50C-407E-A947-70E740481C1C}">
                  <a14:useLocalDpi xmlns:a14="http://schemas.microsoft.com/office/drawing/2010/main" val="0"/>
                </a:ext>
              </a:extLst>
            </a:blip>
            <a:srcRect r="7800"/>
            <a:stretch/>
          </p:blipFill>
          <p:spPr bwMode="auto">
            <a:xfrm>
              <a:off x="2062423" y="2733700"/>
              <a:ext cx="1080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38" name="Picture 7"/>
            <p:cNvPicPr>
              <a:picLocks noChangeArrowheads="1"/>
            </p:cNvPicPr>
            <p:nvPr/>
          </p:nvPicPr>
          <p:blipFill rotWithShape="1">
            <a:blip r:embed="rId8" cstate="print">
              <a:extLst>
                <a:ext uri="{BEBA8EAE-BF5A-486C-A8C5-ECC9F3942E4B}">
                  <a14:imgProps xmlns:a14="http://schemas.microsoft.com/office/drawing/2010/main">
                    <a14:imgLayer r:embed="rId9">
                      <a14:imgEffect>
                        <a14:brightnessContrast bright="50000"/>
                      </a14:imgEffect>
                    </a14:imgLayer>
                  </a14:imgProps>
                </a:ext>
                <a:ext uri="{28A0092B-C50C-407E-A947-70E740481C1C}">
                  <a14:useLocalDpi xmlns:a14="http://schemas.microsoft.com/office/drawing/2010/main" val="0"/>
                </a:ext>
              </a:extLst>
            </a:blip>
            <a:srcRect l="14130" r="22197"/>
            <a:stretch/>
          </p:blipFill>
          <p:spPr bwMode="auto">
            <a:xfrm>
              <a:off x="1595694" y="3028595"/>
              <a:ext cx="432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39" name="Picture 36"/>
            <p:cNvPicPr>
              <a:picLocks noChangeArrowheads="1"/>
            </p:cNvPicPr>
            <p:nvPr/>
          </p:nvPicPr>
          <p:blipFill rotWithShape="1">
            <a:blip r:embed="rId10" cstate="print">
              <a:extLst>
                <a:ext uri="{BEBA8EAE-BF5A-486C-A8C5-ECC9F3942E4B}">
                  <a14:imgProps xmlns:a14="http://schemas.microsoft.com/office/drawing/2010/main">
                    <a14:imgLayer r:embed="rId11">
                      <a14:imgEffect>
                        <a14:brightnessContrast bright="21000" contrast="16000"/>
                      </a14:imgEffect>
                    </a14:imgLayer>
                  </a14:imgProps>
                </a:ext>
                <a:ext uri="{28A0092B-C50C-407E-A947-70E740481C1C}">
                  <a14:useLocalDpi xmlns:a14="http://schemas.microsoft.com/office/drawing/2010/main" val="0"/>
                </a:ext>
              </a:extLst>
            </a:blip>
            <a:srcRect l="25588"/>
            <a:stretch/>
          </p:blipFill>
          <p:spPr bwMode="auto">
            <a:xfrm flipH="1">
              <a:off x="1595694" y="3322406"/>
              <a:ext cx="432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40" name="39 CuadroTexto"/>
            <p:cNvSpPr txBox="1"/>
            <p:nvPr/>
          </p:nvSpPr>
          <p:spPr>
            <a:xfrm>
              <a:off x="2118623" y="2484732"/>
              <a:ext cx="989373" cy="246221"/>
            </a:xfrm>
            <a:prstGeom prst="rect">
              <a:avLst/>
            </a:prstGeom>
            <a:noFill/>
          </p:spPr>
          <p:txBody>
            <a:bodyPr wrap="none" rtlCol="0">
              <a:spAutoFit/>
            </a:bodyPr>
            <a:lstStyle/>
            <a:p>
              <a:r>
                <a:rPr lang="ca-ES" sz="1000" dirty="0" err="1" smtClean="0">
                  <a:latin typeface="Arial" panose="020B0604020202020204" pitchFamily="34" charset="0"/>
                  <a:cs typeface="Arial" panose="020B0604020202020204" pitchFamily="34" charset="0"/>
                </a:rPr>
                <a:t>IgG</a:t>
              </a:r>
              <a:r>
                <a:rPr lang="ca-ES" sz="1000" dirty="0" smtClean="0">
                  <a:latin typeface="Arial" panose="020B0604020202020204" pitchFamily="34" charset="0"/>
                  <a:cs typeface="Arial" panose="020B0604020202020204" pitchFamily="34" charset="0"/>
                </a:rPr>
                <a:t>       </a:t>
              </a:r>
              <a:r>
                <a:rPr lang="ca-ES" sz="1000" dirty="0">
                  <a:latin typeface="Arial" panose="020B0604020202020204" pitchFamily="34" charset="0"/>
                  <a:cs typeface="Arial" panose="020B0604020202020204" pitchFamily="34" charset="0"/>
                </a:rPr>
                <a:t> </a:t>
              </a:r>
              <a:r>
                <a:rPr lang="ca-ES" sz="1000" dirty="0" smtClean="0">
                  <a:latin typeface="Arial" panose="020B0604020202020204" pitchFamily="34" charset="0"/>
                  <a:cs typeface="Arial" panose="020B0604020202020204" pitchFamily="34" charset="0"/>
                </a:rPr>
                <a:t>   p27</a:t>
              </a:r>
              <a:endParaRPr lang="ca-ES" sz="1000" dirty="0">
                <a:latin typeface="Arial" panose="020B0604020202020204" pitchFamily="34" charset="0"/>
                <a:cs typeface="Arial" panose="020B0604020202020204" pitchFamily="34" charset="0"/>
              </a:endParaRPr>
            </a:p>
          </p:txBody>
        </p:sp>
        <p:pic>
          <p:nvPicPr>
            <p:cNvPr id="41" name="Picture 2"/>
            <p:cNvPicPr>
              <a:picLocks noChangeArrowheads="1"/>
            </p:cNvPicPr>
            <p:nvPr/>
          </p:nvPicPr>
          <p:blipFill rotWithShape="1">
            <a:blip r:embed="rId12">
              <a:extLst>
                <a:ext uri="{BEBA8EAE-BF5A-486C-A8C5-ECC9F3942E4B}">
                  <a14:imgProps xmlns:a14="http://schemas.microsoft.com/office/drawing/2010/main">
                    <a14:imgLayer r:embed="rId13">
                      <a14:imgEffect>
                        <a14:brightnessContrast bright="12000" contrast="1000"/>
                      </a14:imgEffect>
                    </a14:imgLayer>
                  </a14:imgProps>
                </a:ext>
                <a:ext uri="{28A0092B-C50C-407E-A947-70E740481C1C}">
                  <a14:useLocalDpi xmlns:a14="http://schemas.microsoft.com/office/drawing/2010/main" val="0"/>
                </a:ext>
              </a:extLst>
            </a:blip>
            <a:srcRect r="7800"/>
            <a:stretch/>
          </p:blipFill>
          <p:spPr bwMode="auto">
            <a:xfrm>
              <a:off x="2062423" y="3028595"/>
              <a:ext cx="1080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42" name="Picture 3"/>
            <p:cNvPicPr>
              <a:picLocks noChangeArrowheads="1"/>
            </p:cNvPicPr>
            <p:nvPr/>
          </p:nvPicPr>
          <p:blipFill rotWithShape="1">
            <a:blip r:embed="rId14">
              <a:extLst>
                <a:ext uri="{BEBA8EAE-BF5A-486C-A8C5-ECC9F3942E4B}">
                  <a14:imgProps xmlns:a14="http://schemas.microsoft.com/office/drawing/2010/main">
                    <a14:imgLayer r:embed="rId15">
                      <a14:imgEffect>
                        <a14:brightnessContrast bright="20000" contrast="-5000"/>
                      </a14:imgEffect>
                    </a14:imgLayer>
                  </a14:imgProps>
                </a:ext>
                <a:ext uri="{28A0092B-C50C-407E-A947-70E740481C1C}">
                  <a14:useLocalDpi xmlns:a14="http://schemas.microsoft.com/office/drawing/2010/main" val="0"/>
                </a:ext>
              </a:extLst>
            </a:blip>
            <a:srcRect r="6917"/>
            <a:stretch/>
          </p:blipFill>
          <p:spPr bwMode="auto">
            <a:xfrm flipH="1">
              <a:off x="2062423" y="3322406"/>
              <a:ext cx="1080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43" name="42 CuadroTexto"/>
            <p:cNvSpPr txBox="1"/>
            <p:nvPr/>
          </p:nvSpPr>
          <p:spPr>
            <a:xfrm>
              <a:off x="1592115" y="2484732"/>
              <a:ext cx="460382"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input</a:t>
              </a:r>
              <a:endParaRPr lang="ca-ES" sz="1000" dirty="0">
                <a:latin typeface="Arial" panose="020B0604020202020204" pitchFamily="34" charset="0"/>
                <a:cs typeface="Arial" panose="020B0604020202020204" pitchFamily="34" charset="0"/>
              </a:endParaRPr>
            </a:p>
          </p:txBody>
        </p:sp>
        <p:sp>
          <p:nvSpPr>
            <p:cNvPr id="46" name="45 CuadroTexto"/>
            <p:cNvSpPr txBox="1"/>
            <p:nvPr/>
          </p:nvSpPr>
          <p:spPr>
            <a:xfrm>
              <a:off x="1136365" y="3041231"/>
              <a:ext cx="510076" cy="246221"/>
            </a:xfrm>
            <a:prstGeom prst="rect">
              <a:avLst/>
            </a:prstGeom>
            <a:noFill/>
            <a:ln>
              <a:noFill/>
            </a:ln>
          </p:spPr>
          <p:txBody>
            <a:bodyPr wrap="none" rtlCol="0">
              <a:spAutoFit/>
            </a:bodyPr>
            <a:lstStyle/>
            <a:p>
              <a:r>
                <a:rPr lang="ca-ES" sz="1000" dirty="0" smtClean="0">
                  <a:latin typeface="Arial" panose="020B0604020202020204" pitchFamily="34" charset="0"/>
                  <a:cs typeface="Arial" panose="020B0604020202020204" pitchFamily="34" charset="0"/>
                </a:rPr>
                <a:t>PAX5</a:t>
              </a:r>
              <a:endParaRPr lang="ca-ES" sz="1000" dirty="0">
                <a:latin typeface="Arial" panose="020B0604020202020204" pitchFamily="34" charset="0"/>
                <a:cs typeface="Arial" panose="020B0604020202020204" pitchFamily="34" charset="0"/>
              </a:endParaRPr>
            </a:p>
          </p:txBody>
        </p:sp>
        <p:sp>
          <p:nvSpPr>
            <p:cNvPr id="47" name="46 CuadroTexto"/>
            <p:cNvSpPr txBox="1"/>
            <p:nvPr/>
          </p:nvSpPr>
          <p:spPr>
            <a:xfrm>
              <a:off x="1231858" y="3307017"/>
              <a:ext cx="396262" cy="246221"/>
            </a:xfrm>
            <a:prstGeom prst="rect">
              <a:avLst/>
            </a:prstGeom>
            <a:noFill/>
            <a:ln>
              <a:noFill/>
            </a:ln>
          </p:spPr>
          <p:txBody>
            <a:bodyPr wrap="none" rtlCol="0">
              <a:spAutoFit/>
            </a:bodyPr>
            <a:lstStyle/>
            <a:p>
              <a:r>
                <a:rPr lang="ca-ES" sz="1000" dirty="0" smtClean="0">
                  <a:latin typeface="Arial" panose="020B0604020202020204" pitchFamily="34" charset="0"/>
                  <a:cs typeface="Arial" panose="020B0604020202020204" pitchFamily="34" charset="0"/>
                </a:rPr>
                <a:t>p27</a:t>
              </a:r>
              <a:endParaRPr lang="ca-ES" sz="1000" dirty="0">
                <a:latin typeface="Arial" panose="020B0604020202020204" pitchFamily="34" charset="0"/>
                <a:cs typeface="Arial" panose="020B0604020202020204" pitchFamily="34" charset="0"/>
              </a:endParaRPr>
            </a:p>
          </p:txBody>
        </p:sp>
        <p:sp>
          <p:nvSpPr>
            <p:cNvPr id="48" name="47 CuadroTexto"/>
            <p:cNvSpPr txBox="1"/>
            <p:nvPr/>
          </p:nvSpPr>
          <p:spPr>
            <a:xfrm>
              <a:off x="1095331" y="2723002"/>
              <a:ext cx="526106" cy="246221"/>
            </a:xfrm>
            <a:prstGeom prst="rect">
              <a:avLst/>
            </a:prstGeom>
            <a:noFill/>
            <a:ln>
              <a:noFill/>
            </a:ln>
          </p:spPr>
          <p:txBody>
            <a:bodyPr wrap="none" rtlCol="0">
              <a:spAutoFit/>
            </a:bodyPr>
            <a:lstStyle/>
            <a:p>
              <a:r>
                <a:rPr lang="ca-ES" sz="1000" dirty="0" smtClean="0">
                  <a:latin typeface="Arial" panose="020B0604020202020204" pitchFamily="34" charset="0"/>
                  <a:cs typeface="Arial" panose="020B0604020202020204" pitchFamily="34" charset="0"/>
                </a:rPr>
                <a:t>PCAF</a:t>
              </a:r>
              <a:endParaRPr lang="ca-ES" sz="1000" dirty="0">
                <a:latin typeface="Arial" panose="020B0604020202020204" pitchFamily="34" charset="0"/>
                <a:cs typeface="Arial" panose="020B0604020202020204" pitchFamily="34" charset="0"/>
              </a:endParaRPr>
            </a:p>
          </p:txBody>
        </p:sp>
        <p:pic>
          <p:nvPicPr>
            <p:cNvPr id="45" name="Picture 4"/>
            <p:cNvPicPr>
              <a:picLocks noChangeArrowheads="1"/>
            </p:cNvPicPr>
            <p:nvPr/>
          </p:nvPicPr>
          <p:blipFill rotWithShape="1">
            <a:blip r:embed="rId16" cstate="print">
              <a:extLst>
                <a:ext uri="{BEBA8EAE-BF5A-486C-A8C5-ECC9F3942E4B}">
                  <a14:imgProps xmlns:a14="http://schemas.microsoft.com/office/drawing/2010/main">
                    <a14:imgLayer r:embed="rId17">
                      <a14:imgEffect>
                        <a14:brightnessContrast bright="19000" contrast="2000"/>
                      </a14:imgEffect>
                    </a14:imgLayer>
                  </a14:imgProps>
                </a:ext>
                <a:ext uri="{28A0092B-C50C-407E-A947-70E740481C1C}">
                  <a14:useLocalDpi xmlns:a14="http://schemas.microsoft.com/office/drawing/2010/main" val="0"/>
                </a:ext>
              </a:extLst>
            </a:blip>
            <a:srcRect l="67919"/>
            <a:stretch/>
          </p:blipFill>
          <p:spPr bwMode="auto">
            <a:xfrm>
              <a:off x="1595694" y="2733700"/>
              <a:ext cx="432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4" name="73 CuadroTexto"/>
            <p:cNvSpPr txBox="1"/>
            <p:nvPr/>
          </p:nvSpPr>
          <p:spPr>
            <a:xfrm>
              <a:off x="2418640" y="2325972"/>
              <a:ext cx="304892"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IP</a:t>
              </a:r>
              <a:endParaRPr lang="ca-ES" sz="1000" dirty="0">
                <a:latin typeface="Arial" panose="020B0604020202020204" pitchFamily="34" charset="0"/>
                <a:cs typeface="Arial" panose="020B0604020202020204" pitchFamily="34" charset="0"/>
              </a:endParaRPr>
            </a:p>
          </p:txBody>
        </p:sp>
        <p:cxnSp>
          <p:nvCxnSpPr>
            <p:cNvPr id="76" name="75 Conector recto"/>
            <p:cNvCxnSpPr/>
            <p:nvPr/>
          </p:nvCxnSpPr>
          <p:spPr>
            <a:xfrm>
              <a:off x="2218808" y="2531215"/>
              <a:ext cx="78705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8" name="17 Grupo"/>
          <p:cNvGrpSpPr/>
          <p:nvPr/>
        </p:nvGrpSpPr>
        <p:grpSpPr>
          <a:xfrm>
            <a:off x="867548" y="4280604"/>
            <a:ext cx="2279805" cy="1250643"/>
            <a:chOff x="748018" y="5157129"/>
            <a:chExt cx="2279805" cy="1250643"/>
          </a:xfrm>
        </p:grpSpPr>
        <p:sp>
          <p:nvSpPr>
            <p:cNvPr id="75" name="QuadreDeText 16"/>
            <p:cNvSpPr txBox="1"/>
            <p:nvPr/>
          </p:nvSpPr>
          <p:spPr>
            <a:xfrm>
              <a:off x="1124744" y="5346568"/>
              <a:ext cx="434734" cy="230832"/>
            </a:xfrm>
            <a:prstGeom prst="rect">
              <a:avLst/>
            </a:prstGeom>
            <a:noFill/>
          </p:spPr>
          <p:txBody>
            <a:bodyPr wrap="none" rtlCol="0">
              <a:spAutoFit/>
            </a:bodyPr>
            <a:lstStyle/>
            <a:p>
              <a:r>
                <a:rPr lang="es-ES_tradnl" sz="900" dirty="0">
                  <a:latin typeface="Arial" panose="020B0604020202020204" pitchFamily="34" charset="0"/>
                  <a:cs typeface="Arial" panose="020B0604020202020204" pitchFamily="34" charset="0"/>
                </a:rPr>
                <a:t>i</a:t>
              </a:r>
              <a:r>
                <a:rPr lang="es-ES_tradnl" sz="900" dirty="0" smtClean="0">
                  <a:latin typeface="Arial" panose="020B0604020202020204" pitchFamily="34" charset="0"/>
                  <a:cs typeface="Arial" panose="020B0604020202020204" pitchFamily="34" charset="0"/>
                </a:rPr>
                <a:t>nput</a:t>
              </a:r>
              <a:endParaRPr lang="es-ES_tradnl" sz="900" dirty="0">
                <a:latin typeface="Arial" panose="020B0604020202020204" pitchFamily="34" charset="0"/>
                <a:cs typeface="Arial" panose="020B0604020202020204" pitchFamily="34" charset="0"/>
              </a:endParaRPr>
            </a:p>
          </p:txBody>
        </p:sp>
        <p:pic>
          <p:nvPicPr>
            <p:cNvPr id="80" name="Picture 4"/>
            <p:cNvPicPr>
              <a:picLocks noChangeAspect="1" noChangeArrowheads="1"/>
            </p:cNvPicPr>
            <p:nvPr/>
          </p:nvPicPr>
          <p:blipFill>
            <a:blip r:embed="rId18" cstate="print">
              <a:extLst>
                <a:ext uri="{BEBA8EAE-BF5A-486C-A8C5-ECC9F3942E4B}">
                  <a14:imgProps xmlns:a14="http://schemas.microsoft.com/office/drawing/2010/main">
                    <a14:imgLayer r:embed="rId19">
                      <a14:imgEffect>
                        <a14:brightnessContrast bright="28000"/>
                      </a14:imgEffect>
                    </a14:imgLayer>
                  </a14:imgProps>
                </a:ext>
                <a:ext uri="{28A0092B-C50C-407E-A947-70E740481C1C}">
                  <a14:useLocalDpi xmlns:a14="http://schemas.microsoft.com/office/drawing/2010/main" val="0"/>
                </a:ext>
              </a:extLst>
            </a:blip>
            <a:srcRect/>
            <a:stretch>
              <a:fillRect/>
            </a:stretch>
          </p:blipFill>
          <p:spPr bwMode="auto">
            <a:xfrm>
              <a:off x="1196752" y="5564934"/>
              <a:ext cx="1764000" cy="297188"/>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82" name="Picture 11"/>
            <p:cNvPicPr>
              <a:picLocks noChangeArrowheads="1"/>
            </p:cNvPicPr>
            <p:nvPr/>
          </p:nvPicPr>
          <p:blipFill>
            <a:blip r:embed="rId20" cstate="print">
              <a:extLst>
                <a:ext uri="{BEBA8EAE-BF5A-486C-A8C5-ECC9F3942E4B}">
                  <a14:imgProps xmlns:a14="http://schemas.microsoft.com/office/drawing/2010/main">
                    <a14:imgLayer r:embed="rId21">
                      <a14:imgEffect>
                        <a14:brightnessContrast bright="15000"/>
                      </a14:imgEffect>
                    </a14:imgLayer>
                  </a14:imgProps>
                </a:ext>
                <a:ext uri="{28A0092B-C50C-407E-A947-70E740481C1C}">
                  <a14:useLocalDpi xmlns:a14="http://schemas.microsoft.com/office/drawing/2010/main" val="0"/>
                </a:ext>
              </a:extLst>
            </a:blip>
            <a:stretch>
              <a:fillRect/>
            </a:stretch>
          </p:blipFill>
          <p:spPr bwMode="auto">
            <a:xfrm>
              <a:off x="1196752" y="5928312"/>
              <a:ext cx="1764000" cy="252000"/>
            </a:xfrm>
            <a:prstGeom prst="rect">
              <a:avLst/>
            </a:prstGeom>
            <a:noFill/>
            <a:ln w="0">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86" name="85 CuadroTexto"/>
            <p:cNvSpPr txBox="1"/>
            <p:nvPr/>
          </p:nvSpPr>
          <p:spPr>
            <a:xfrm>
              <a:off x="1705088" y="6156797"/>
              <a:ext cx="614271" cy="246221"/>
            </a:xfrm>
            <a:prstGeom prst="rect">
              <a:avLst/>
            </a:prstGeom>
            <a:noFill/>
          </p:spPr>
          <p:txBody>
            <a:bodyPr wrap="none" rtlCol="0">
              <a:spAutoFit/>
            </a:bodyPr>
            <a:lstStyle/>
            <a:p>
              <a:pPr algn="ctr"/>
              <a:r>
                <a:rPr lang="ca-ES" sz="1000" dirty="0" smtClean="0">
                  <a:latin typeface="Arial" panose="020B0604020202020204" pitchFamily="34" charset="0"/>
                  <a:cs typeface="Arial" panose="020B0604020202020204" pitchFamily="34" charset="0"/>
                </a:rPr>
                <a:t>CR-</a:t>
              </a:r>
              <a:r>
                <a:rPr lang="ca-ES" sz="1000" dirty="0" err="1" smtClean="0">
                  <a:latin typeface="Arial" panose="020B0604020202020204" pitchFamily="34" charset="0"/>
                  <a:cs typeface="Arial" panose="020B0604020202020204" pitchFamily="34" charset="0"/>
                </a:rPr>
                <a:t>Ctrl</a:t>
              </a:r>
              <a:endParaRPr lang="ca-ES" sz="1000" dirty="0">
                <a:latin typeface="Arial" panose="020B0604020202020204" pitchFamily="34" charset="0"/>
                <a:cs typeface="Arial" panose="020B0604020202020204" pitchFamily="34" charset="0"/>
              </a:endParaRPr>
            </a:p>
          </p:txBody>
        </p:sp>
        <p:cxnSp>
          <p:nvCxnSpPr>
            <p:cNvPr id="87" name="86 Conector recto"/>
            <p:cNvCxnSpPr/>
            <p:nvPr/>
          </p:nvCxnSpPr>
          <p:spPr>
            <a:xfrm>
              <a:off x="1778482" y="6208367"/>
              <a:ext cx="46748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6" name="QuadreDeText 33"/>
            <p:cNvSpPr txBox="1"/>
            <p:nvPr/>
          </p:nvSpPr>
          <p:spPr>
            <a:xfrm>
              <a:off x="748018" y="5596136"/>
              <a:ext cx="510076" cy="246221"/>
            </a:xfrm>
            <a:prstGeom prst="rect">
              <a:avLst/>
            </a:prstGeom>
            <a:noFill/>
          </p:spPr>
          <p:txBody>
            <a:bodyPr wrap="none" rtlCol="0">
              <a:spAutoFit/>
            </a:bodyPr>
            <a:lstStyle/>
            <a:p>
              <a:r>
                <a:rPr lang="es-ES_tradnl" sz="1000" dirty="0" smtClean="0">
                  <a:latin typeface="Arial" panose="020B0604020202020204" pitchFamily="34" charset="0"/>
                  <a:cs typeface="Arial" panose="020B0604020202020204" pitchFamily="34" charset="0"/>
                </a:rPr>
                <a:t>PAX5</a:t>
              </a:r>
              <a:endParaRPr lang="es-ES_tradnl" sz="1000" dirty="0">
                <a:latin typeface="Arial" panose="020B0604020202020204" pitchFamily="34" charset="0"/>
                <a:cs typeface="Arial" panose="020B0604020202020204" pitchFamily="34" charset="0"/>
              </a:endParaRPr>
            </a:p>
          </p:txBody>
        </p:sp>
        <p:sp>
          <p:nvSpPr>
            <p:cNvPr id="97" name="QuadreDeText 40"/>
            <p:cNvSpPr txBox="1"/>
            <p:nvPr/>
          </p:nvSpPr>
          <p:spPr>
            <a:xfrm>
              <a:off x="843268" y="5929511"/>
              <a:ext cx="396262" cy="246221"/>
            </a:xfrm>
            <a:prstGeom prst="rect">
              <a:avLst/>
            </a:prstGeom>
            <a:noFill/>
          </p:spPr>
          <p:txBody>
            <a:bodyPr wrap="none" rtlCol="0">
              <a:spAutoFit/>
            </a:bodyPr>
            <a:lstStyle/>
            <a:p>
              <a:r>
                <a:rPr lang="es-ES_tradnl" sz="1000" dirty="0" smtClean="0">
                  <a:latin typeface="Arial" panose="020B0604020202020204" pitchFamily="34" charset="0"/>
                  <a:cs typeface="Arial" panose="020B0604020202020204" pitchFamily="34" charset="0"/>
                </a:rPr>
                <a:t>p27</a:t>
              </a:r>
              <a:endParaRPr lang="es-ES_tradnl" sz="1000" dirty="0">
                <a:latin typeface="Arial" panose="020B0604020202020204" pitchFamily="34" charset="0"/>
                <a:cs typeface="Arial" panose="020B0604020202020204" pitchFamily="34" charset="0"/>
              </a:endParaRPr>
            </a:p>
          </p:txBody>
        </p:sp>
        <p:sp>
          <p:nvSpPr>
            <p:cNvPr id="98" name="97 CuadroTexto"/>
            <p:cNvSpPr txBox="1"/>
            <p:nvPr/>
          </p:nvSpPr>
          <p:spPr>
            <a:xfrm>
              <a:off x="1601068" y="5334939"/>
              <a:ext cx="707245" cy="246221"/>
            </a:xfrm>
            <a:prstGeom prst="rect">
              <a:avLst/>
            </a:prstGeom>
            <a:noFill/>
          </p:spPr>
          <p:txBody>
            <a:bodyPr wrap="none" rtlCol="0">
              <a:spAutoFit/>
            </a:bodyPr>
            <a:lstStyle/>
            <a:p>
              <a:r>
                <a:rPr lang="ca-ES" sz="1000" dirty="0">
                  <a:latin typeface="Arial" panose="020B0604020202020204" pitchFamily="34" charset="0"/>
                  <a:cs typeface="Arial" panose="020B0604020202020204" pitchFamily="34" charset="0"/>
                </a:rPr>
                <a:t>p</a:t>
              </a:r>
              <a:r>
                <a:rPr lang="ca-ES" sz="1000" dirty="0" smtClean="0">
                  <a:latin typeface="Arial" panose="020B0604020202020204" pitchFamily="34" charset="0"/>
                  <a:cs typeface="Arial" panose="020B0604020202020204" pitchFamily="34" charset="0"/>
                </a:rPr>
                <a:t>27   </a:t>
              </a:r>
              <a:r>
                <a:rPr lang="ca-ES" sz="1000" dirty="0" err="1" smtClean="0">
                  <a:latin typeface="Arial" panose="020B0604020202020204" pitchFamily="34" charset="0"/>
                  <a:cs typeface="Arial" panose="020B0604020202020204" pitchFamily="34" charset="0"/>
                </a:rPr>
                <a:t>IgG</a:t>
              </a:r>
              <a:endParaRPr lang="ca-ES" sz="1000" dirty="0">
                <a:latin typeface="Arial" panose="020B0604020202020204" pitchFamily="34" charset="0"/>
                <a:cs typeface="Arial" panose="020B0604020202020204" pitchFamily="34" charset="0"/>
              </a:endParaRPr>
            </a:p>
          </p:txBody>
        </p:sp>
        <p:sp>
          <p:nvSpPr>
            <p:cNvPr id="99" name="98 CuadroTexto"/>
            <p:cNvSpPr txBox="1"/>
            <p:nvPr/>
          </p:nvSpPr>
          <p:spPr>
            <a:xfrm>
              <a:off x="1799295" y="5157129"/>
              <a:ext cx="304892"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IP</a:t>
              </a:r>
              <a:endParaRPr lang="ca-ES" sz="1000" dirty="0">
                <a:latin typeface="Arial" panose="020B0604020202020204" pitchFamily="34" charset="0"/>
                <a:cs typeface="Arial" panose="020B0604020202020204" pitchFamily="34" charset="0"/>
              </a:endParaRPr>
            </a:p>
          </p:txBody>
        </p:sp>
        <p:cxnSp>
          <p:nvCxnSpPr>
            <p:cNvPr id="100" name="99 Conector recto"/>
            <p:cNvCxnSpPr/>
            <p:nvPr/>
          </p:nvCxnSpPr>
          <p:spPr>
            <a:xfrm>
              <a:off x="1765962" y="5362372"/>
              <a:ext cx="33379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1" name="100 CuadroTexto"/>
            <p:cNvSpPr txBox="1"/>
            <p:nvPr/>
          </p:nvSpPr>
          <p:spPr>
            <a:xfrm>
              <a:off x="2240636" y="5344496"/>
              <a:ext cx="707245" cy="246221"/>
            </a:xfrm>
            <a:prstGeom prst="rect">
              <a:avLst/>
            </a:prstGeom>
            <a:noFill/>
          </p:spPr>
          <p:txBody>
            <a:bodyPr wrap="none" rtlCol="0">
              <a:spAutoFit/>
            </a:bodyPr>
            <a:lstStyle/>
            <a:p>
              <a:r>
                <a:rPr lang="ca-ES" sz="1000" dirty="0">
                  <a:latin typeface="Arial" panose="020B0604020202020204" pitchFamily="34" charset="0"/>
                  <a:cs typeface="Arial" panose="020B0604020202020204" pitchFamily="34" charset="0"/>
                </a:rPr>
                <a:t>p</a:t>
              </a:r>
              <a:r>
                <a:rPr lang="ca-ES" sz="1000" dirty="0" smtClean="0">
                  <a:latin typeface="Arial" panose="020B0604020202020204" pitchFamily="34" charset="0"/>
                  <a:cs typeface="Arial" panose="020B0604020202020204" pitchFamily="34" charset="0"/>
                </a:rPr>
                <a:t>27   </a:t>
              </a:r>
              <a:r>
                <a:rPr lang="ca-ES" sz="1000" dirty="0" err="1" smtClean="0">
                  <a:latin typeface="Arial" panose="020B0604020202020204" pitchFamily="34" charset="0"/>
                  <a:cs typeface="Arial" panose="020B0604020202020204" pitchFamily="34" charset="0"/>
                </a:rPr>
                <a:t>IgG</a:t>
              </a:r>
              <a:endParaRPr lang="ca-ES" sz="1000" dirty="0">
                <a:latin typeface="Arial" panose="020B0604020202020204" pitchFamily="34" charset="0"/>
                <a:cs typeface="Arial" panose="020B0604020202020204" pitchFamily="34" charset="0"/>
              </a:endParaRPr>
            </a:p>
          </p:txBody>
        </p:sp>
        <p:sp>
          <p:nvSpPr>
            <p:cNvPr id="102" name="101 CuadroTexto"/>
            <p:cNvSpPr txBox="1"/>
            <p:nvPr/>
          </p:nvSpPr>
          <p:spPr>
            <a:xfrm>
              <a:off x="2438863" y="5166686"/>
              <a:ext cx="304892"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IP</a:t>
              </a:r>
              <a:endParaRPr lang="ca-ES" sz="1000" dirty="0">
                <a:latin typeface="Arial" panose="020B0604020202020204" pitchFamily="34" charset="0"/>
                <a:cs typeface="Arial" panose="020B0604020202020204" pitchFamily="34" charset="0"/>
              </a:endParaRPr>
            </a:p>
          </p:txBody>
        </p:sp>
        <p:cxnSp>
          <p:nvCxnSpPr>
            <p:cNvPr id="103" name="102 Conector recto"/>
            <p:cNvCxnSpPr/>
            <p:nvPr/>
          </p:nvCxnSpPr>
          <p:spPr>
            <a:xfrm>
              <a:off x="2405530" y="5371929"/>
              <a:ext cx="33379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4" name="103 CuadroTexto"/>
            <p:cNvSpPr txBox="1"/>
            <p:nvPr/>
          </p:nvSpPr>
          <p:spPr>
            <a:xfrm>
              <a:off x="2272487" y="6161551"/>
              <a:ext cx="755336" cy="246221"/>
            </a:xfrm>
            <a:prstGeom prst="rect">
              <a:avLst/>
            </a:prstGeom>
            <a:noFill/>
          </p:spPr>
          <p:txBody>
            <a:bodyPr wrap="none" rtlCol="0">
              <a:spAutoFit/>
            </a:bodyPr>
            <a:lstStyle/>
            <a:p>
              <a:pPr algn="ctr"/>
              <a:r>
                <a:rPr lang="ca-ES" sz="1000" dirty="0" smtClean="0">
                  <a:latin typeface="Arial" panose="020B0604020202020204" pitchFamily="34" charset="0"/>
                  <a:cs typeface="Arial" panose="020B0604020202020204" pitchFamily="34" charset="0"/>
                </a:rPr>
                <a:t>CR-PCAF</a:t>
              </a:r>
              <a:endParaRPr lang="ca-ES" sz="1000" dirty="0">
                <a:latin typeface="Arial" panose="020B0604020202020204" pitchFamily="34" charset="0"/>
                <a:cs typeface="Arial" panose="020B0604020202020204" pitchFamily="34" charset="0"/>
              </a:endParaRPr>
            </a:p>
          </p:txBody>
        </p:sp>
        <p:cxnSp>
          <p:nvCxnSpPr>
            <p:cNvPr id="105" name="104 Conector recto"/>
            <p:cNvCxnSpPr/>
            <p:nvPr/>
          </p:nvCxnSpPr>
          <p:spPr>
            <a:xfrm>
              <a:off x="2360429" y="6208367"/>
              <a:ext cx="58745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21 Grupo"/>
          <p:cNvGrpSpPr/>
          <p:nvPr/>
        </p:nvGrpSpPr>
        <p:grpSpPr>
          <a:xfrm>
            <a:off x="3835482" y="2364359"/>
            <a:ext cx="2038596" cy="1255004"/>
            <a:chOff x="3961886" y="2326259"/>
            <a:chExt cx="2038596" cy="1255004"/>
          </a:xfrm>
        </p:grpSpPr>
        <p:sp>
          <p:nvSpPr>
            <p:cNvPr id="51" name="50 CuadroTexto"/>
            <p:cNvSpPr txBox="1"/>
            <p:nvPr/>
          </p:nvSpPr>
          <p:spPr>
            <a:xfrm>
              <a:off x="4398967" y="2491589"/>
              <a:ext cx="460382"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input</a:t>
              </a:r>
              <a:endParaRPr lang="ca-ES" sz="1000" dirty="0">
                <a:latin typeface="Arial" panose="020B0604020202020204" pitchFamily="34" charset="0"/>
                <a:cs typeface="Arial" panose="020B0604020202020204" pitchFamily="34" charset="0"/>
              </a:endParaRPr>
            </a:p>
          </p:txBody>
        </p:sp>
        <p:pic>
          <p:nvPicPr>
            <p:cNvPr id="55" name="Picture 3"/>
            <p:cNvPicPr>
              <a:picLocks noChangeArrowheads="1"/>
            </p:cNvPicPr>
            <p:nvPr/>
          </p:nvPicPr>
          <p:blipFill rotWithShape="1">
            <a:blip r:embed="rId22" cstate="print">
              <a:extLst>
                <a:ext uri="{28A0092B-C50C-407E-A947-70E740481C1C}">
                  <a14:useLocalDpi xmlns:a14="http://schemas.microsoft.com/office/drawing/2010/main" val="0"/>
                </a:ext>
              </a:extLst>
            </a:blip>
            <a:srcRect l="69045"/>
            <a:stretch/>
          </p:blipFill>
          <p:spPr bwMode="auto">
            <a:xfrm>
              <a:off x="4448024" y="3329263"/>
              <a:ext cx="392727"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56" name="Picture 12"/>
            <p:cNvPicPr>
              <a:picLocks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4888410" y="3018589"/>
              <a:ext cx="1080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57" name="Picture 20"/>
            <p:cNvPicPr>
              <a:picLocks noChangeArrowheads="1"/>
            </p:cNvPicPr>
            <p:nvPr/>
          </p:nvPicPr>
          <p:blipFill>
            <a:blip r:embed="rId24" cstate="print">
              <a:extLst>
                <a:ext uri="{BEBA8EAE-BF5A-486C-A8C5-ECC9F3942E4B}">
                  <a14:imgProps xmlns:a14="http://schemas.microsoft.com/office/drawing/2010/main">
                    <a14:imgLayer r:embed="rId25">
                      <a14:imgEffect>
                        <a14:brightnessContrast bright="16000"/>
                      </a14:imgEffect>
                    </a14:imgLayer>
                  </a14:imgProps>
                </a:ext>
                <a:ext uri="{28A0092B-C50C-407E-A947-70E740481C1C}">
                  <a14:useLocalDpi xmlns:a14="http://schemas.microsoft.com/office/drawing/2010/main" val="0"/>
                </a:ext>
              </a:extLst>
            </a:blip>
            <a:srcRect/>
            <a:stretch>
              <a:fillRect/>
            </a:stretch>
          </p:blipFill>
          <p:spPr bwMode="auto">
            <a:xfrm>
              <a:off x="4888410" y="3329263"/>
              <a:ext cx="1080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58" name="Picture 7"/>
            <p:cNvPicPr>
              <a:picLocks noChangeArrowheads="1"/>
            </p:cNvPicPr>
            <p:nvPr/>
          </p:nvPicPr>
          <p:blipFill rotWithShape="1">
            <a:blip r:embed="rId8" cstate="print">
              <a:extLst>
                <a:ext uri="{BEBA8EAE-BF5A-486C-A8C5-ECC9F3942E4B}">
                  <a14:imgProps xmlns:a14="http://schemas.microsoft.com/office/drawing/2010/main">
                    <a14:imgLayer r:embed="rId9">
                      <a14:imgEffect>
                        <a14:brightnessContrast bright="50000"/>
                      </a14:imgEffect>
                    </a14:imgLayer>
                  </a14:imgProps>
                </a:ext>
                <a:ext uri="{28A0092B-C50C-407E-A947-70E740481C1C}">
                  <a14:useLocalDpi xmlns:a14="http://schemas.microsoft.com/office/drawing/2010/main" val="0"/>
                </a:ext>
              </a:extLst>
            </a:blip>
            <a:srcRect l="14130" r="22197"/>
            <a:stretch/>
          </p:blipFill>
          <p:spPr bwMode="auto">
            <a:xfrm>
              <a:off x="4443556" y="3018589"/>
              <a:ext cx="392727"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59" name="Picture 11"/>
            <p:cNvPicPr>
              <a:picLocks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4888410" y="2717223"/>
              <a:ext cx="1080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60" name="Picture 26"/>
            <p:cNvPicPr>
              <a:picLocks noChangeArrowheads="1"/>
            </p:cNvPicPr>
            <p:nvPr/>
          </p:nvPicPr>
          <p:blipFill>
            <a:blip r:embed="rId27" cstate="print">
              <a:extLst>
                <a:ext uri="{BEBA8EAE-BF5A-486C-A8C5-ECC9F3942E4B}">
                  <a14:imgProps xmlns:a14="http://schemas.microsoft.com/office/drawing/2010/main">
                    <a14:imgLayer r:embed="rId28">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4440146" y="2717223"/>
              <a:ext cx="392727"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78" name="77 CuadroTexto"/>
            <p:cNvSpPr txBox="1"/>
            <p:nvPr/>
          </p:nvSpPr>
          <p:spPr>
            <a:xfrm>
              <a:off x="4098413" y="3318214"/>
              <a:ext cx="396262" cy="246221"/>
            </a:xfrm>
            <a:prstGeom prst="rect">
              <a:avLst/>
            </a:prstGeom>
            <a:noFill/>
            <a:ln>
              <a:noFill/>
            </a:ln>
          </p:spPr>
          <p:txBody>
            <a:bodyPr wrap="none" rtlCol="0">
              <a:spAutoFit/>
            </a:bodyPr>
            <a:lstStyle/>
            <a:p>
              <a:r>
                <a:rPr lang="ca-ES" sz="1000" dirty="0" smtClean="0">
                  <a:latin typeface="Arial" panose="020B0604020202020204" pitchFamily="34" charset="0"/>
                  <a:cs typeface="Arial" panose="020B0604020202020204" pitchFamily="34" charset="0"/>
                </a:rPr>
                <a:t>p27</a:t>
              </a:r>
              <a:endParaRPr lang="ca-ES" sz="1000" dirty="0">
                <a:latin typeface="Arial" panose="020B0604020202020204" pitchFamily="34" charset="0"/>
                <a:cs typeface="Arial" panose="020B0604020202020204" pitchFamily="34" charset="0"/>
              </a:endParaRPr>
            </a:p>
          </p:txBody>
        </p:sp>
        <p:sp>
          <p:nvSpPr>
            <p:cNvPr id="79" name="78 CuadroTexto"/>
            <p:cNvSpPr txBox="1"/>
            <p:nvPr/>
          </p:nvSpPr>
          <p:spPr>
            <a:xfrm>
              <a:off x="3961886" y="2753249"/>
              <a:ext cx="526106" cy="246221"/>
            </a:xfrm>
            <a:prstGeom prst="rect">
              <a:avLst/>
            </a:prstGeom>
            <a:noFill/>
            <a:ln>
              <a:noFill/>
            </a:ln>
          </p:spPr>
          <p:txBody>
            <a:bodyPr wrap="none" rtlCol="0">
              <a:spAutoFit/>
            </a:bodyPr>
            <a:lstStyle/>
            <a:p>
              <a:r>
                <a:rPr lang="ca-ES" sz="1000" dirty="0" smtClean="0">
                  <a:latin typeface="Arial" panose="020B0604020202020204" pitchFamily="34" charset="0"/>
                  <a:cs typeface="Arial" panose="020B0604020202020204" pitchFamily="34" charset="0"/>
                </a:rPr>
                <a:t>PCAF</a:t>
              </a:r>
              <a:endParaRPr lang="ca-ES" sz="1000" dirty="0">
                <a:latin typeface="Arial" panose="020B0604020202020204" pitchFamily="34" charset="0"/>
                <a:cs typeface="Arial" panose="020B0604020202020204" pitchFamily="34" charset="0"/>
              </a:endParaRPr>
            </a:p>
          </p:txBody>
        </p:sp>
        <p:sp>
          <p:nvSpPr>
            <p:cNvPr id="85" name="84 CuadroTexto"/>
            <p:cNvSpPr txBox="1"/>
            <p:nvPr/>
          </p:nvSpPr>
          <p:spPr>
            <a:xfrm>
              <a:off x="4881265" y="2485019"/>
              <a:ext cx="1119217" cy="246221"/>
            </a:xfrm>
            <a:prstGeom prst="rect">
              <a:avLst/>
            </a:prstGeom>
            <a:noFill/>
          </p:spPr>
          <p:txBody>
            <a:bodyPr wrap="none" rtlCol="0">
              <a:spAutoFit/>
            </a:bodyPr>
            <a:lstStyle/>
            <a:p>
              <a:r>
                <a:rPr lang="ca-ES" sz="1000" dirty="0" err="1" smtClean="0">
                  <a:latin typeface="Arial" panose="020B0604020202020204" pitchFamily="34" charset="0"/>
                  <a:cs typeface="Arial" panose="020B0604020202020204" pitchFamily="34" charset="0"/>
                </a:rPr>
                <a:t>IgG</a:t>
              </a:r>
              <a:r>
                <a:rPr lang="ca-ES" sz="1000" dirty="0" smtClean="0">
                  <a:latin typeface="Arial" panose="020B0604020202020204" pitchFamily="34" charset="0"/>
                  <a:cs typeface="Arial" panose="020B0604020202020204" pitchFamily="34" charset="0"/>
                </a:rPr>
                <a:t>       </a:t>
              </a:r>
              <a:r>
                <a:rPr lang="ca-ES" sz="1000" dirty="0">
                  <a:latin typeface="Arial" panose="020B0604020202020204" pitchFamily="34" charset="0"/>
                  <a:cs typeface="Arial" panose="020B0604020202020204" pitchFamily="34" charset="0"/>
                </a:rPr>
                <a:t> </a:t>
              </a:r>
              <a:r>
                <a:rPr lang="ca-ES" sz="1000" dirty="0" smtClean="0">
                  <a:latin typeface="Arial" panose="020B0604020202020204" pitchFamily="34" charset="0"/>
                  <a:cs typeface="Arial" panose="020B0604020202020204" pitchFamily="34" charset="0"/>
                </a:rPr>
                <a:t>  PCAF</a:t>
              </a:r>
              <a:endParaRPr lang="ca-ES" sz="1000" dirty="0">
                <a:latin typeface="Arial" panose="020B0604020202020204" pitchFamily="34" charset="0"/>
                <a:cs typeface="Arial" panose="020B0604020202020204" pitchFamily="34" charset="0"/>
              </a:endParaRPr>
            </a:p>
          </p:txBody>
        </p:sp>
        <p:sp>
          <p:nvSpPr>
            <p:cNvPr id="92" name="91 CuadroTexto"/>
            <p:cNvSpPr txBox="1"/>
            <p:nvPr/>
          </p:nvSpPr>
          <p:spPr>
            <a:xfrm>
              <a:off x="5181282" y="2326259"/>
              <a:ext cx="304892"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IP</a:t>
              </a:r>
              <a:endParaRPr lang="ca-ES" sz="1000" dirty="0">
                <a:latin typeface="Arial" panose="020B0604020202020204" pitchFamily="34" charset="0"/>
                <a:cs typeface="Arial" panose="020B0604020202020204" pitchFamily="34" charset="0"/>
              </a:endParaRPr>
            </a:p>
          </p:txBody>
        </p:sp>
        <p:cxnSp>
          <p:nvCxnSpPr>
            <p:cNvPr id="93" name="92 Conector recto"/>
            <p:cNvCxnSpPr/>
            <p:nvPr/>
          </p:nvCxnSpPr>
          <p:spPr>
            <a:xfrm>
              <a:off x="4981450" y="2531502"/>
              <a:ext cx="78705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6" name="105 CuadroTexto"/>
            <p:cNvSpPr txBox="1"/>
            <p:nvPr/>
          </p:nvSpPr>
          <p:spPr>
            <a:xfrm>
              <a:off x="3995532" y="3039814"/>
              <a:ext cx="510076" cy="246221"/>
            </a:xfrm>
            <a:prstGeom prst="rect">
              <a:avLst/>
            </a:prstGeom>
            <a:noFill/>
            <a:ln>
              <a:noFill/>
            </a:ln>
          </p:spPr>
          <p:txBody>
            <a:bodyPr wrap="none" rtlCol="0">
              <a:spAutoFit/>
            </a:bodyPr>
            <a:lstStyle/>
            <a:p>
              <a:r>
                <a:rPr lang="ca-ES" sz="1000" dirty="0" smtClean="0">
                  <a:latin typeface="Arial" panose="020B0604020202020204" pitchFamily="34" charset="0"/>
                  <a:cs typeface="Arial" panose="020B0604020202020204" pitchFamily="34" charset="0"/>
                </a:rPr>
                <a:t>PAX5</a:t>
              </a:r>
              <a:endParaRPr lang="ca-ES" sz="1000" dirty="0">
                <a:latin typeface="Arial" panose="020B0604020202020204" pitchFamily="34" charset="0"/>
                <a:cs typeface="Arial" panose="020B0604020202020204" pitchFamily="34" charset="0"/>
              </a:endParaRPr>
            </a:p>
          </p:txBody>
        </p:sp>
      </p:grpSp>
      <p:grpSp>
        <p:nvGrpSpPr>
          <p:cNvPr id="19" name="18 Grupo"/>
          <p:cNvGrpSpPr/>
          <p:nvPr/>
        </p:nvGrpSpPr>
        <p:grpSpPr>
          <a:xfrm>
            <a:off x="3679724" y="4144575"/>
            <a:ext cx="2350113" cy="1522700"/>
            <a:chOff x="3774974" y="3896925"/>
            <a:chExt cx="2350113" cy="1522700"/>
          </a:xfrm>
        </p:grpSpPr>
        <p:pic>
          <p:nvPicPr>
            <p:cNvPr id="63" name="Picture 7"/>
            <p:cNvPicPr>
              <a:picLocks noChangeArrowheads="1"/>
            </p:cNvPicPr>
            <p:nvPr/>
          </p:nvPicPr>
          <p:blipFill rotWithShape="1">
            <a:blip r:embed="rId29" cstate="print">
              <a:extLst>
                <a:ext uri="{28A0092B-C50C-407E-A947-70E740481C1C}">
                  <a14:useLocalDpi xmlns:a14="http://schemas.microsoft.com/office/drawing/2010/main" val="0"/>
                </a:ext>
              </a:extLst>
            </a:blip>
            <a:srcRect l="18926" t="14490" r="15557" b="-1"/>
            <a:stretch/>
          </p:blipFill>
          <p:spPr bwMode="auto">
            <a:xfrm>
              <a:off x="4242516" y="4621433"/>
              <a:ext cx="1781129"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64" name="Picture 8"/>
            <p:cNvPicPr>
              <a:picLocks noChangeArrowheads="1"/>
            </p:cNvPicPr>
            <p:nvPr/>
          </p:nvPicPr>
          <p:blipFill rotWithShape="1">
            <a:blip r:embed="rId30" cstate="print">
              <a:extLst>
                <a:ext uri="{28A0092B-C50C-407E-A947-70E740481C1C}">
                  <a14:useLocalDpi xmlns:a14="http://schemas.microsoft.com/office/drawing/2010/main" val="0"/>
                </a:ext>
              </a:extLst>
            </a:blip>
            <a:srcRect l="14971" r="18234"/>
            <a:stretch/>
          </p:blipFill>
          <p:spPr bwMode="auto">
            <a:xfrm>
              <a:off x="4241684" y="4313918"/>
              <a:ext cx="1782000"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grpSp>
          <p:nvGrpSpPr>
            <p:cNvPr id="17" name="16 Grupo"/>
            <p:cNvGrpSpPr/>
            <p:nvPr/>
          </p:nvGrpSpPr>
          <p:grpSpPr>
            <a:xfrm>
              <a:off x="4247237" y="5173404"/>
              <a:ext cx="866145" cy="246221"/>
              <a:chOff x="4247237" y="6027511"/>
              <a:chExt cx="866145" cy="246221"/>
            </a:xfrm>
          </p:grpSpPr>
          <p:sp>
            <p:nvSpPr>
              <p:cNvPr id="67" name="66 CuadroTexto"/>
              <p:cNvSpPr txBox="1"/>
              <p:nvPr/>
            </p:nvSpPr>
            <p:spPr>
              <a:xfrm>
                <a:off x="4247237" y="6027511"/>
                <a:ext cx="866145" cy="246221"/>
              </a:xfrm>
              <a:prstGeom prst="rect">
                <a:avLst/>
              </a:prstGeom>
              <a:noFill/>
            </p:spPr>
            <p:txBody>
              <a:bodyPr wrap="square" rtlCol="0">
                <a:spAutoFit/>
              </a:bodyPr>
              <a:lstStyle/>
              <a:p>
                <a:pPr algn="ctr"/>
                <a:r>
                  <a:rPr lang="ca-ES" sz="1000" dirty="0" err="1" smtClean="0">
                    <a:latin typeface="Arial" panose="020B0604020202020204" pitchFamily="34" charset="0"/>
                    <a:cs typeface="Arial" panose="020B0604020202020204" pitchFamily="34" charset="0"/>
                  </a:rPr>
                  <a:t>MEFs</a:t>
                </a:r>
                <a:r>
                  <a:rPr lang="ca-ES" sz="1000" dirty="0" smtClean="0">
                    <a:latin typeface="Arial" panose="020B0604020202020204" pitchFamily="34" charset="0"/>
                    <a:cs typeface="Arial" panose="020B0604020202020204" pitchFamily="34" charset="0"/>
                  </a:rPr>
                  <a:t> p27</a:t>
                </a:r>
                <a:r>
                  <a:rPr lang="ca-ES" sz="1000" baseline="30000" dirty="0" smtClean="0">
                    <a:latin typeface="Arial" panose="020B0604020202020204" pitchFamily="34" charset="0"/>
                    <a:cs typeface="Arial" panose="020B0604020202020204" pitchFamily="34" charset="0"/>
                  </a:rPr>
                  <a:t>-/-</a:t>
                </a:r>
                <a:r>
                  <a:rPr lang="ca-ES" sz="1000" dirty="0" smtClean="0">
                    <a:latin typeface="Arial" panose="020B0604020202020204" pitchFamily="34" charset="0"/>
                    <a:cs typeface="Arial" panose="020B0604020202020204" pitchFamily="34" charset="0"/>
                  </a:rPr>
                  <a:t>                </a:t>
                </a:r>
                <a:endParaRPr lang="ca-ES" sz="1000" dirty="0">
                  <a:latin typeface="Arial" panose="020B0604020202020204" pitchFamily="34" charset="0"/>
                  <a:cs typeface="Arial" panose="020B0604020202020204" pitchFamily="34" charset="0"/>
                </a:endParaRPr>
              </a:p>
            </p:txBody>
          </p:sp>
          <p:cxnSp>
            <p:nvCxnSpPr>
              <p:cNvPr id="70" name="69 Conector recto"/>
              <p:cNvCxnSpPr/>
              <p:nvPr/>
            </p:nvCxnSpPr>
            <p:spPr>
              <a:xfrm>
                <a:off x="4352086" y="6072480"/>
                <a:ext cx="5913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72" name="Picture 4"/>
            <p:cNvPicPr>
              <a:picLocks noChangeArrowheads="1"/>
            </p:cNvPicPr>
            <p:nvPr/>
          </p:nvPicPr>
          <p:blipFill rotWithShape="1">
            <a:blip r:embed="rId31" cstate="print">
              <a:extLst>
                <a:ext uri="{28A0092B-C50C-407E-A947-70E740481C1C}">
                  <a14:useLocalDpi xmlns:a14="http://schemas.microsoft.com/office/drawing/2010/main" val="0"/>
                </a:ext>
              </a:extLst>
            </a:blip>
            <a:srcRect r="4150"/>
            <a:stretch/>
          </p:blipFill>
          <p:spPr bwMode="auto">
            <a:xfrm>
              <a:off x="4242516" y="4925958"/>
              <a:ext cx="1785535" cy="252000"/>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107" name="106 CuadroTexto"/>
            <p:cNvSpPr txBox="1"/>
            <p:nvPr/>
          </p:nvSpPr>
          <p:spPr>
            <a:xfrm>
              <a:off x="3798726" y="4606332"/>
              <a:ext cx="510076"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PAX5</a:t>
              </a:r>
              <a:endParaRPr lang="ca-ES" sz="1000" dirty="0">
                <a:latin typeface="Arial" panose="020B0604020202020204" pitchFamily="34" charset="0"/>
                <a:cs typeface="Arial" panose="020B0604020202020204" pitchFamily="34" charset="0"/>
              </a:endParaRPr>
            </a:p>
          </p:txBody>
        </p:sp>
        <p:sp>
          <p:nvSpPr>
            <p:cNvPr id="108" name="107 CuadroTexto"/>
            <p:cNvSpPr txBox="1"/>
            <p:nvPr/>
          </p:nvSpPr>
          <p:spPr>
            <a:xfrm>
              <a:off x="3905610" y="4891764"/>
              <a:ext cx="396262"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p27</a:t>
              </a:r>
              <a:endParaRPr lang="ca-ES" sz="1000" dirty="0">
                <a:latin typeface="Arial" panose="020B0604020202020204" pitchFamily="34" charset="0"/>
                <a:cs typeface="Arial" panose="020B0604020202020204" pitchFamily="34" charset="0"/>
              </a:endParaRPr>
            </a:p>
          </p:txBody>
        </p:sp>
        <p:sp>
          <p:nvSpPr>
            <p:cNvPr id="109" name="108 CuadroTexto"/>
            <p:cNvSpPr txBox="1"/>
            <p:nvPr/>
          </p:nvSpPr>
          <p:spPr>
            <a:xfrm>
              <a:off x="3774974" y="4319697"/>
              <a:ext cx="526106"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PCAF</a:t>
              </a:r>
              <a:endParaRPr lang="ca-ES" sz="1000" dirty="0">
                <a:latin typeface="Arial" panose="020B0604020202020204" pitchFamily="34" charset="0"/>
                <a:cs typeface="Arial" panose="020B0604020202020204" pitchFamily="34" charset="0"/>
              </a:endParaRPr>
            </a:p>
          </p:txBody>
        </p:sp>
        <p:sp>
          <p:nvSpPr>
            <p:cNvPr id="110" name="109 CuadroTexto"/>
            <p:cNvSpPr txBox="1"/>
            <p:nvPr/>
          </p:nvSpPr>
          <p:spPr>
            <a:xfrm>
              <a:off x="4237219" y="4081316"/>
              <a:ext cx="821059"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PAX5   </a:t>
              </a:r>
              <a:r>
                <a:rPr lang="ca-ES" sz="1000" dirty="0" err="1" smtClean="0">
                  <a:latin typeface="Arial" panose="020B0604020202020204" pitchFamily="34" charset="0"/>
                  <a:cs typeface="Arial" panose="020B0604020202020204" pitchFamily="34" charset="0"/>
                </a:rPr>
                <a:t>IgG</a:t>
              </a:r>
              <a:endParaRPr lang="ca-ES" sz="1000" dirty="0">
                <a:latin typeface="Arial" panose="020B0604020202020204" pitchFamily="34" charset="0"/>
                <a:cs typeface="Arial" panose="020B0604020202020204" pitchFamily="34" charset="0"/>
              </a:endParaRPr>
            </a:p>
          </p:txBody>
        </p:sp>
        <p:sp>
          <p:nvSpPr>
            <p:cNvPr id="111" name="110 CuadroTexto"/>
            <p:cNvSpPr txBox="1"/>
            <p:nvPr/>
          </p:nvSpPr>
          <p:spPr>
            <a:xfrm>
              <a:off x="4500764" y="3896925"/>
              <a:ext cx="304892"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IP</a:t>
              </a:r>
              <a:endParaRPr lang="ca-ES" sz="1000" dirty="0">
                <a:latin typeface="Arial" panose="020B0604020202020204" pitchFamily="34" charset="0"/>
                <a:cs typeface="Arial" panose="020B0604020202020204" pitchFamily="34" charset="0"/>
              </a:endParaRPr>
            </a:p>
          </p:txBody>
        </p:sp>
        <p:cxnSp>
          <p:nvCxnSpPr>
            <p:cNvPr id="112" name="111 Conector recto"/>
            <p:cNvCxnSpPr/>
            <p:nvPr/>
          </p:nvCxnSpPr>
          <p:spPr>
            <a:xfrm>
              <a:off x="4444259" y="4102168"/>
              <a:ext cx="403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 name="14 CuadroTexto"/>
            <p:cNvSpPr txBox="1"/>
            <p:nvPr/>
          </p:nvSpPr>
          <p:spPr>
            <a:xfrm>
              <a:off x="4986833" y="4089010"/>
              <a:ext cx="434734" cy="230832"/>
            </a:xfrm>
            <a:prstGeom prst="rect">
              <a:avLst/>
            </a:prstGeom>
            <a:noFill/>
          </p:spPr>
          <p:txBody>
            <a:bodyPr wrap="none" rtlCol="0">
              <a:spAutoFit/>
            </a:bodyPr>
            <a:lstStyle/>
            <a:p>
              <a:r>
                <a:rPr lang="es-ES" sz="900" dirty="0" smtClean="0">
                  <a:latin typeface="Arial" panose="020B0604020202020204" pitchFamily="34" charset="0"/>
                  <a:cs typeface="Arial" panose="020B0604020202020204" pitchFamily="34" charset="0"/>
                </a:rPr>
                <a:t>input</a:t>
              </a:r>
              <a:endParaRPr lang="es-ES" sz="900" dirty="0">
                <a:latin typeface="Arial" panose="020B0604020202020204" pitchFamily="34" charset="0"/>
                <a:cs typeface="Arial" panose="020B0604020202020204" pitchFamily="34" charset="0"/>
              </a:endParaRPr>
            </a:p>
          </p:txBody>
        </p:sp>
        <p:sp>
          <p:nvSpPr>
            <p:cNvPr id="113" name="112 CuadroTexto"/>
            <p:cNvSpPr txBox="1"/>
            <p:nvPr/>
          </p:nvSpPr>
          <p:spPr>
            <a:xfrm>
              <a:off x="5293838" y="4081316"/>
              <a:ext cx="785793" cy="246221"/>
            </a:xfrm>
            <a:prstGeom prst="rect">
              <a:avLst/>
            </a:prstGeom>
            <a:noFill/>
          </p:spPr>
          <p:txBody>
            <a:bodyPr wrap="none" rtlCol="0">
              <a:spAutoFit/>
            </a:bodyPr>
            <a:lstStyle/>
            <a:p>
              <a:r>
                <a:rPr lang="ca-ES" sz="1000" dirty="0" err="1" smtClean="0">
                  <a:latin typeface="Arial" panose="020B0604020202020204" pitchFamily="34" charset="0"/>
                  <a:cs typeface="Arial" panose="020B0604020202020204" pitchFamily="34" charset="0"/>
                </a:rPr>
                <a:t>IgG</a:t>
              </a:r>
              <a:r>
                <a:rPr lang="ca-ES" sz="1000" dirty="0" smtClean="0">
                  <a:latin typeface="Arial" panose="020B0604020202020204" pitchFamily="34" charset="0"/>
                  <a:cs typeface="Arial" panose="020B0604020202020204" pitchFamily="34" charset="0"/>
                </a:rPr>
                <a:t>  PAX5</a:t>
              </a:r>
              <a:endParaRPr lang="ca-ES" sz="1000" dirty="0">
                <a:latin typeface="Arial" panose="020B0604020202020204" pitchFamily="34" charset="0"/>
                <a:cs typeface="Arial" panose="020B0604020202020204" pitchFamily="34" charset="0"/>
              </a:endParaRPr>
            </a:p>
          </p:txBody>
        </p:sp>
        <p:sp>
          <p:nvSpPr>
            <p:cNvPr id="114" name="113 CuadroTexto"/>
            <p:cNvSpPr txBox="1"/>
            <p:nvPr/>
          </p:nvSpPr>
          <p:spPr>
            <a:xfrm>
              <a:off x="5539569" y="3898210"/>
              <a:ext cx="304892"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IP</a:t>
              </a:r>
              <a:endParaRPr lang="ca-ES" sz="1000" dirty="0">
                <a:latin typeface="Arial" panose="020B0604020202020204" pitchFamily="34" charset="0"/>
                <a:cs typeface="Arial" panose="020B0604020202020204" pitchFamily="34" charset="0"/>
              </a:endParaRPr>
            </a:p>
          </p:txBody>
        </p:sp>
        <p:cxnSp>
          <p:nvCxnSpPr>
            <p:cNvPr id="115" name="114 Conector recto"/>
            <p:cNvCxnSpPr/>
            <p:nvPr/>
          </p:nvCxnSpPr>
          <p:spPr>
            <a:xfrm>
              <a:off x="5483064" y="4103453"/>
              <a:ext cx="40388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15 Grupo"/>
            <p:cNvGrpSpPr/>
            <p:nvPr/>
          </p:nvGrpSpPr>
          <p:grpSpPr>
            <a:xfrm>
              <a:off x="5258942" y="5173404"/>
              <a:ext cx="866145" cy="246221"/>
              <a:chOff x="5258942" y="6024976"/>
              <a:chExt cx="866145" cy="246221"/>
            </a:xfrm>
          </p:grpSpPr>
          <p:sp>
            <p:nvSpPr>
              <p:cNvPr id="116" name="115 CuadroTexto"/>
              <p:cNvSpPr txBox="1"/>
              <p:nvPr/>
            </p:nvSpPr>
            <p:spPr>
              <a:xfrm>
                <a:off x="5258942" y="6024976"/>
                <a:ext cx="866145" cy="246221"/>
              </a:xfrm>
              <a:prstGeom prst="rect">
                <a:avLst/>
              </a:prstGeom>
              <a:noFill/>
            </p:spPr>
            <p:txBody>
              <a:bodyPr wrap="square" rtlCol="0">
                <a:spAutoFit/>
              </a:bodyPr>
              <a:lstStyle/>
              <a:p>
                <a:pPr algn="ctr"/>
                <a:r>
                  <a:rPr lang="ca-ES" sz="1000" dirty="0" err="1" smtClean="0">
                    <a:latin typeface="Arial" panose="020B0604020202020204" pitchFamily="34" charset="0"/>
                    <a:cs typeface="Arial" panose="020B0604020202020204" pitchFamily="34" charset="0"/>
                  </a:rPr>
                  <a:t>MEFs</a:t>
                </a:r>
                <a:r>
                  <a:rPr lang="ca-ES" sz="1000" dirty="0" smtClean="0">
                    <a:latin typeface="Arial" panose="020B0604020202020204" pitchFamily="34" charset="0"/>
                    <a:cs typeface="Arial" panose="020B0604020202020204" pitchFamily="34" charset="0"/>
                  </a:rPr>
                  <a:t> WT                 </a:t>
                </a:r>
                <a:endParaRPr lang="ca-ES" sz="1000" dirty="0">
                  <a:latin typeface="Arial" panose="020B0604020202020204" pitchFamily="34" charset="0"/>
                  <a:cs typeface="Arial" panose="020B0604020202020204" pitchFamily="34" charset="0"/>
                </a:endParaRPr>
              </a:p>
            </p:txBody>
          </p:sp>
          <p:cxnSp>
            <p:nvCxnSpPr>
              <p:cNvPr id="117" name="116 Conector recto"/>
              <p:cNvCxnSpPr/>
              <p:nvPr/>
            </p:nvCxnSpPr>
            <p:spPr>
              <a:xfrm>
                <a:off x="5363791" y="6069945"/>
                <a:ext cx="591329"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8" name="7 Marcador de número de diapositiva"/>
          <p:cNvSpPr>
            <a:spLocks noGrp="1"/>
          </p:cNvSpPr>
          <p:nvPr>
            <p:ph type="sldNum" sz="quarter" idx="12"/>
          </p:nvPr>
        </p:nvSpPr>
        <p:spPr/>
        <p:txBody>
          <a:bodyPr/>
          <a:lstStyle/>
          <a:p>
            <a:fld id="{43961510-E956-484D-A158-D9999620BD7C}" type="slidenum">
              <a:rPr lang="ca-ES" smtClean="0"/>
              <a:t>11</a:t>
            </a:fld>
            <a:endParaRPr lang="ca-ES"/>
          </a:p>
        </p:txBody>
      </p:sp>
      <p:sp>
        <p:nvSpPr>
          <p:cNvPr id="81" name="11 CuadroTexto"/>
          <p:cNvSpPr txBox="1"/>
          <p:nvPr/>
        </p:nvSpPr>
        <p:spPr>
          <a:xfrm>
            <a:off x="2293148" y="661500"/>
            <a:ext cx="432048" cy="400110"/>
          </a:xfrm>
          <a:prstGeom prst="rect">
            <a:avLst/>
          </a:prstGeom>
          <a:noFill/>
        </p:spPr>
        <p:txBody>
          <a:bodyPr wrap="square" rtlCol="0">
            <a:spAutoFit/>
          </a:bodyPr>
          <a:lstStyle/>
          <a:p>
            <a:pPr algn="ctr"/>
            <a:r>
              <a:rPr lang="es-ES" sz="2000" b="1" dirty="0" smtClean="0">
                <a:latin typeface="Arial" panose="020B0604020202020204" pitchFamily="34" charset="0"/>
                <a:cs typeface="Arial" panose="020B0604020202020204" pitchFamily="34" charset="0"/>
              </a:rPr>
              <a:t>A</a:t>
            </a:r>
            <a:endParaRPr lang="ca-ES" sz="2000" b="1" dirty="0">
              <a:latin typeface="Arial" panose="020B0604020202020204" pitchFamily="34" charset="0"/>
              <a:cs typeface="Arial" panose="020B0604020202020204" pitchFamily="34" charset="0"/>
            </a:endParaRPr>
          </a:p>
        </p:txBody>
      </p:sp>
      <p:sp>
        <p:nvSpPr>
          <p:cNvPr id="83" name="11 CuadroTexto"/>
          <p:cNvSpPr txBox="1"/>
          <p:nvPr/>
        </p:nvSpPr>
        <p:spPr>
          <a:xfrm>
            <a:off x="1080007" y="2146665"/>
            <a:ext cx="357065" cy="400110"/>
          </a:xfrm>
          <a:prstGeom prst="rect">
            <a:avLst/>
          </a:prstGeom>
          <a:noFill/>
        </p:spPr>
        <p:txBody>
          <a:bodyPr wrap="square" rtlCol="0">
            <a:spAutoFit/>
          </a:bodyPr>
          <a:lstStyle/>
          <a:p>
            <a:pPr algn="ctr"/>
            <a:r>
              <a:rPr lang="es-ES" sz="2000" b="1" dirty="0">
                <a:latin typeface="Arial" panose="020B0604020202020204" pitchFamily="34" charset="0"/>
                <a:cs typeface="Arial" panose="020B0604020202020204" pitchFamily="34" charset="0"/>
              </a:rPr>
              <a:t>B</a:t>
            </a:r>
            <a:endParaRPr lang="ca-ES" sz="2000" b="1" dirty="0">
              <a:latin typeface="Arial" panose="020B0604020202020204" pitchFamily="34" charset="0"/>
              <a:cs typeface="Arial" panose="020B0604020202020204" pitchFamily="34" charset="0"/>
            </a:endParaRPr>
          </a:p>
        </p:txBody>
      </p:sp>
      <p:sp>
        <p:nvSpPr>
          <p:cNvPr id="84" name="11 CuadroTexto"/>
          <p:cNvSpPr txBox="1"/>
          <p:nvPr/>
        </p:nvSpPr>
        <p:spPr>
          <a:xfrm>
            <a:off x="3729069" y="2146665"/>
            <a:ext cx="432048" cy="400110"/>
          </a:xfrm>
          <a:prstGeom prst="rect">
            <a:avLst/>
          </a:prstGeom>
          <a:noFill/>
        </p:spPr>
        <p:txBody>
          <a:bodyPr wrap="square" rtlCol="0">
            <a:spAutoFit/>
          </a:bodyPr>
          <a:lstStyle/>
          <a:p>
            <a:pPr algn="ctr"/>
            <a:r>
              <a:rPr lang="es-ES" sz="2000" b="1" dirty="0" smtClean="0">
                <a:latin typeface="Arial" panose="020B0604020202020204" pitchFamily="34" charset="0"/>
                <a:cs typeface="Arial" panose="020B0604020202020204" pitchFamily="34" charset="0"/>
              </a:rPr>
              <a:t>C</a:t>
            </a:r>
            <a:endParaRPr lang="ca-ES" sz="2000" b="1" dirty="0">
              <a:latin typeface="Arial" panose="020B0604020202020204" pitchFamily="34" charset="0"/>
              <a:cs typeface="Arial" panose="020B0604020202020204" pitchFamily="34" charset="0"/>
            </a:endParaRPr>
          </a:p>
        </p:txBody>
      </p:sp>
      <p:sp>
        <p:nvSpPr>
          <p:cNvPr id="88" name="11 CuadroTexto"/>
          <p:cNvSpPr txBox="1"/>
          <p:nvPr/>
        </p:nvSpPr>
        <p:spPr>
          <a:xfrm>
            <a:off x="1043735" y="3946865"/>
            <a:ext cx="432048" cy="400110"/>
          </a:xfrm>
          <a:prstGeom prst="rect">
            <a:avLst/>
          </a:prstGeom>
          <a:noFill/>
        </p:spPr>
        <p:txBody>
          <a:bodyPr wrap="square" rtlCol="0">
            <a:spAutoFit/>
          </a:bodyPr>
          <a:lstStyle/>
          <a:p>
            <a:pPr algn="ctr"/>
            <a:r>
              <a:rPr lang="es-ES" sz="2000" b="1" dirty="0">
                <a:latin typeface="Arial" panose="020B0604020202020204" pitchFamily="34" charset="0"/>
                <a:cs typeface="Arial" panose="020B0604020202020204" pitchFamily="34" charset="0"/>
              </a:rPr>
              <a:t>D</a:t>
            </a:r>
            <a:endParaRPr lang="ca-ES" sz="2000" b="1" dirty="0">
              <a:latin typeface="Arial" panose="020B0604020202020204" pitchFamily="34" charset="0"/>
              <a:cs typeface="Arial" panose="020B0604020202020204" pitchFamily="34" charset="0"/>
            </a:endParaRPr>
          </a:p>
        </p:txBody>
      </p:sp>
      <p:sp>
        <p:nvSpPr>
          <p:cNvPr id="89" name="11 CuadroTexto"/>
          <p:cNvSpPr txBox="1"/>
          <p:nvPr/>
        </p:nvSpPr>
        <p:spPr>
          <a:xfrm>
            <a:off x="3782791" y="3945958"/>
            <a:ext cx="324605" cy="400110"/>
          </a:xfrm>
          <a:prstGeom prst="rect">
            <a:avLst/>
          </a:prstGeom>
          <a:noFill/>
        </p:spPr>
        <p:txBody>
          <a:bodyPr wrap="square" rtlCol="0">
            <a:spAutoFit/>
          </a:bodyPr>
          <a:lstStyle/>
          <a:p>
            <a:pPr algn="ctr"/>
            <a:r>
              <a:rPr lang="ca-ES" sz="2000" b="1" dirty="0" smtClean="0">
                <a:latin typeface="Arial" panose="020B0604020202020204" pitchFamily="34" charset="0"/>
                <a:cs typeface="Arial" panose="020B0604020202020204" pitchFamily="34" charset="0"/>
              </a:rPr>
              <a:t>E</a:t>
            </a:r>
            <a:endParaRPr lang="ca-ES" sz="2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32050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43961510-E956-484D-A158-D9999620BD7C}" type="slidenum">
              <a:rPr lang="ca-ES" smtClean="0"/>
              <a:t>12</a:t>
            </a:fld>
            <a:endParaRPr lang="ca-ES"/>
          </a:p>
        </p:txBody>
      </p:sp>
      <p:sp>
        <p:nvSpPr>
          <p:cNvPr id="4" name="7 CuadroTexto"/>
          <p:cNvSpPr txBox="1"/>
          <p:nvPr/>
        </p:nvSpPr>
        <p:spPr>
          <a:xfrm>
            <a:off x="4873136" y="84365"/>
            <a:ext cx="1984864"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 S9</a:t>
            </a:r>
            <a:endParaRPr lang="en-US" sz="1400" dirty="0">
              <a:latin typeface="Arial" panose="020B0604020202020204" pitchFamily="34" charset="0"/>
              <a:cs typeface="Arial" panose="020B0604020202020204" pitchFamily="34" charset="0"/>
            </a:endParaRPr>
          </a:p>
        </p:txBody>
      </p:sp>
      <p:sp>
        <p:nvSpPr>
          <p:cNvPr id="10" name="7 CuadroTexto"/>
          <p:cNvSpPr txBox="1"/>
          <p:nvPr/>
        </p:nvSpPr>
        <p:spPr>
          <a:xfrm>
            <a:off x="467243" y="6353980"/>
            <a:ext cx="5922338" cy="1631216"/>
          </a:xfrm>
          <a:prstGeom prst="rect">
            <a:avLst/>
          </a:prstGeom>
          <a:noFill/>
        </p:spPr>
        <p:txBody>
          <a:bodyPr wrap="square" rtlCol="0">
            <a:spAutoFit/>
          </a:bodyPr>
          <a:lstStyle/>
          <a:p>
            <a:pPr algn="just"/>
            <a:r>
              <a:rPr lang="en-US" sz="1000" b="1" dirty="0" smtClean="0">
                <a:latin typeface="Arial" panose="020B0604020202020204" pitchFamily="34" charset="0"/>
                <a:cs typeface="Arial" panose="020B0604020202020204" pitchFamily="34" charset="0"/>
              </a:rPr>
              <a:t>Supplementary Figure S9</a:t>
            </a:r>
            <a:r>
              <a:rPr lang="en-US" sz="1000" b="1" dirty="0">
                <a:latin typeface="Arial" panose="020B0604020202020204" pitchFamily="34" charset="0"/>
                <a:cs typeface="Arial" panose="020B0604020202020204" pitchFamily="34" charset="0"/>
              </a:rPr>
              <a:t>. </a:t>
            </a:r>
            <a:r>
              <a:rPr lang="en-US" sz="1000" b="1" dirty="0" smtClean="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Interaction of p27 and PCAF with their chromatin binding sites under different </a:t>
            </a:r>
            <a:r>
              <a:rPr lang="en-US" sz="1000" dirty="0">
                <a:latin typeface="Arial" panose="020B0604020202020204" pitchFamily="34" charset="0"/>
                <a:cs typeface="Arial" panose="020B0604020202020204" pitchFamily="34" charset="0"/>
              </a:rPr>
              <a:t>conditions</a:t>
            </a:r>
            <a:r>
              <a:rPr lang="en-US" sz="1000" dirty="0" smtClean="0">
                <a:latin typeface="Arial" panose="020B0604020202020204" pitchFamily="34" charset="0"/>
                <a:cs typeface="Arial" panose="020B0604020202020204" pitchFamily="34" charset="0"/>
              </a:rPr>
              <a:t>.</a:t>
            </a:r>
            <a:r>
              <a:rPr lang="en-US" sz="1000" b="1" dirty="0" smtClean="0">
                <a:latin typeface="Arial" panose="020B0604020202020204" pitchFamily="34" charset="0"/>
                <a:cs typeface="Arial" panose="020B0604020202020204" pitchFamily="34" charset="0"/>
              </a:rPr>
              <a:t> (A</a:t>
            </a:r>
            <a:r>
              <a:rPr lang="en-US" sz="1000" b="1"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An homozygous </a:t>
            </a:r>
            <a:r>
              <a:rPr lang="en-US" sz="1000" dirty="0" err="1" smtClean="0">
                <a:latin typeface="Arial" panose="020B0604020202020204" pitchFamily="34" charset="0"/>
                <a:cs typeface="Arial" panose="020B0604020202020204" pitchFamily="34" charset="0"/>
              </a:rPr>
              <a:t>clon</a:t>
            </a:r>
            <a:r>
              <a:rPr lang="en-US" sz="1000" dirty="0" smtClean="0">
                <a:latin typeface="Arial" panose="020B0604020202020204" pitchFamily="34" charset="0"/>
                <a:cs typeface="Arial" panose="020B0604020202020204" pitchFamily="34" charset="0"/>
              </a:rPr>
              <a:t> of HCT116 </a:t>
            </a:r>
            <a:r>
              <a:rPr lang="en-US" sz="1000" dirty="0">
                <a:latin typeface="Arial" panose="020B0604020202020204" pitchFamily="34" charset="0"/>
                <a:cs typeface="Arial" panose="020B0604020202020204" pitchFamily="34" charset="0"/>
              </a:rPr>
              <a:t>cells </a:t>
            </a:r>
            <a:r>
              <a:rPr lang="en-US" sz="1000" dirty="0" smtClean="0">
                <a:latin typeface="Arial" panose="020B0604020202020204" pitchFamily="34" charset="0"/>
                <a:cs typeface="Arial" panose="020B0604020202020204" pitchFamily="34" charset="0"/>
              </a:rPr>
              <a:t>knocked out for p27 </a:t>
            </a:r>
            <a:r>
              <a:rPr lang="en-US" sz="1000" dirty="0">
                <a:latin typeface="Arial" panose="020B0604020202020204" pitchFamily="34" charset="0"/>
                <a:cs typeface="Arial" panose="020B0604020202020204" pitchFamily="34" charset="0"/>
              </a:rPr>
              <a:t>using </a:t>
            </a:r>
            <a:r>
              <a:rPr lang="en-US" sz="1000" dirty="0" smtClean="0">
                <a:latin typeface="Arial" panose="020B0604020202020204" pitchFamily="34" charset="0"/>
                <a:cs typeface="Arial" panose="020B0604020202020204" pitchFamily="34" charset="0"/>
              </a:rPr>
              <a:t>CRISPR/Cas9</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(p27KO, see Supplementary Figure S4A) was used to determine the specificity of the interaction </a:t>
            </a:r>
            <a:r>
              <a:rPr lang="en-US" sz="1000" dirty="0">
                <a:latin typeface="Arial" panose="020B0604020202020204" pitchFamily="34" charset="0"/>
                <a:cs typeface="Arial" panose="020B0604020202020204" pitchFamily="34" charset="0"/>
              </a:rPr>
              <a:t>of </a:t>
            </a:r>
            <a:r>
              <a:rPr lang="en-US" sz="1000" dirty="0" smtClean="0">
                <a:latin typeface="Arial" panose="020B0604020202020204" pitchFamily="34" charset="0"/>
                <a:cs typeface="Arial" panose="020B0604020202020204" pitchFamily="34" charset="0"/>
              </a:rPr>
              <a:t>p27 </a:t>
            </a:r>
            <a:r>
              <a:rPr lang="en-US" sz="1000" dirty="0">
                <a:latin typeface="Arial" panose="020B0604020202020204" pitchFamily="34" charset="0"/>
                <a:cs typeface="Arial" panose="020B0604020202020204" pitchFamily="34" charset="0"/>
              </a:rPr>
              <a:t>with </a:t>
            </a:r>
            <a:r>
              <a:rPr lang="en-US" sz="1000" dirty="0" smtClean="0">
                <a:latin typeface="Arial" panose="020B0604020202020204" pitchFamily="34" charset="0"/>
                <a:cs typeface="Arial" panose="020B0604020202020204" pitchFamily="34" charset="0"/>
              </a:rPr>
              <a:t>its specific </a:t>
            </a:r>
            <a:r>
              <a:rPr lang="en-US" sz="1000" dirty="0">
                <a:latin typeface="Arial" panose="020B0604020202020204" pitchFamily="34" charset="0"/>
                <a:cs typeface="Arial" panose="020B0604020202020204" pitchFamily="34" charset="0"/>
              </a:rPr>
              <a:t>chromatin binding </a:t>
            </a:r>
            <a:r>
              <a:rPr lang="en-US" sz="1000" dirty="0" smtClean="0">
                <a:latin typeface="Arial" panose="020B0604020202020204" pitchFamily="34" charset="0"/>
                <a:cs typeface="Arial" panose="020B0604020202020204" pitchFamily="34" charset="0"/>
              </a:rPr>
              <a:t>site </a:t>
            </a:r>
            <a:r>
              <a:rPr lang="en-US" sz="1000" dirty="0">
                <a:latin typeface="Arial" panose="020B0604020202020204" pitchFamily="34" charset="0"/>
                <a:cs typeface="Arial" panose="020B0604020202020204" pitchFamily="34" charset="0"/>
              </a:rPr>
              <a:t>in several target </a:t>
            </a:r>
            <a:r>
              <a:rPr lang="en-US" sz="1000" dirty="0" smtClean="0">
                <a:latin typeface="Arial" panose="020B0604020202020204" pitchFamily="34" charset="0"/>
                <a:cs typeface="Arial" panose="020B0604020202020204" pitchFamily="34" charset="0"/>
              </a:rPr>
              <a:t>genes. Determination was performed by </a:t>
            </a:r>
            <a:r>
              <a:rPr lang="en-US" sz="1000" dirty="0" err="1" smtClean="0">
                <a:latin typeface="Arial" panose="020B0604020202020204" pitchFamily="34" charset="0"/>
                <a:cs typeface="Arial" panose="020B0604020202020204" pitchFamily="34" charset="0"/>
              </a:rPr>
              <a:t>ChIP</a:t>
            </a:r>
            <a:r>
              <a:rPr lang="en-US" sz="1000"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using </a:t>
            </a:r>
            <a:r>
              <a:rPr lang="en-US" sz="1000" dirty="0" smtClean="0">
                <a:latin typeface="Arial" panose="020B0604020202020204" pitchFamily="34" charset="0"/>
                <a:cs typeface="Arial" panose="020B0604020202020204" pitchFamily="34" charset="0"/>
              </a:rPr>
              <a:t>anti-p27 in HCT116 p27KO cells vs control. </a:t>
            </a:r>
            <a:r>
              <a:rPr lang="en-US" sz="1000" dirty="0">
                <a:latin typeface="Arial" panose="020B0604020202020204" pitchFamily="34" charset="0"/>
                <a:cs typeface="Arial" panose="020B0604020202020204" pitchFamily="34" charset="0"/>
              </a:rPr>
              <a:t>Results are represented </a:t>
            </a:r>
            <a:r>
              <a:rPr lang="en-US" sz="1000" dirty="0" smtClean="0">
                <a:latin typeface="Arial" panose="020B0604020202020204" pitchFamily="34" charset="0"/>
                <a:cs typeface="Arial" panose="020B0604020202020204" pitchFamily="34" charset="0"/>
              </a:rPr>
              <a:t>as the binding of p27 in control cells relative </a:t>
            </a:r>
            <a:r>
              <a:rPr lang="en-US" sz="1000" dirty="0">
                <a:latin typeface="Arial" panose="020B0604020202020204" pitchFamily="34" charset="0"/>
                <a:cs typeface="Arial" panose="020B0604020202020204" pitchFamily="34" charset="0"/>
              </a:rPr>
              <a:t>to </a:t>
            </a:r>
            <a:r>
              <a:rPr lang="en-US" sz="1000" dirty="0" smtClean="0">
                <a:latin typeface="Arial" panose="020B0604020202020204" pitchFamily="34" charset="0"/>
                <a:cs typeface="Arial" panose="020B0604020202020204" pitchFamily="34" charset="0"/>
              </a:rPr>
              <a:t>p27KO </a:t>
            </a:r>
            <a:r>
              <a:rPr lang="en-US" sz="1000" dirty="0">
                <a:latin typeface="Arial" panose="020B0604020202020204" pitchFamily="34" charset="0"/>
                <a:cs typeface="Arial" panose="020B0604020202020204" pitchFamily="34" charset="0"/>
              </a:rPr>
              <a:t>cells. </a:t>
            </a:r>
            <a:r>
              <a:rPr lang="en-US" sz="1000" b="1" dirty="0" smtClean="0">
                <a:latin typeface="Arial" panose="020B0604020202020204" pitchFamily="34" charset="0"/>
                <a:cs typeface="Arial" panose="020B0604020202020204" pitchFamily="34" charset="0"/>
              </a:rPr>
              <a:t>(B) </a:t>
            </a:r>
            <a:r>
              <a:rPr lang="en-US" sz="1000" dirty="0" err="1" smtClean="0">
                <a:latin typeface="Arial" panose="020B0604020202020204" pitchFamily="34" charset="0"/>
                <a:cs typeface="Arial" panose="020B0604020202020204" pitchFamily="34" charset="0"/>
              </a:rPr>
              <a:t>ChIP</a:t>
            </a:r>
            <a:r>
              <a:rPr lang="en-US" sz="1000" dirty="0" smtClean="0">
                <a:latin typeface="Arial" panose="020B0604020202020204" pitchFamily="34" charset="0"/>
                <a:cs typeface="Arial" panose="020B0604020202020204" pitchFamily="34" charset="0"/>
              </a:rPr>
              <a:t> analysis of the association of p27 (left panel) or PCAF (right panel) with their respective chromatin binding sites in several target genes were performed in control HCT116 cells or in cells knocked down for PAX5 by using an specific shRNA (see Figure 6). All results </a:t>
            </a:r>
            <a:r>
              <a:rPr lang="en-US" sz="1000" dirty="0">
                <a:latin typeface="Arial" panose="020B0604020202020204" pitchFamily="34" charset="0"/>
                <a:cs typeface="Arial" panose="020B0604020202020204" pitchFamily="34" charset="0"/>
              </a:rPr>
              <a:t>are the mean value ± SD of three independent experiments. Statistical analyses were performed using the T-student’s test. (*) P &lt;0.05, (**) P &lt;0.01 and (***) P &lt;0.001.</a:t>
            </a:r>
          </a:p>
        </p:txBody>
      </p:sp>
      <p:sp>
        <p:nvSpPr>
          <p:cNvPr id="11" name="11 CuadroTexto"/>
          <p:cNvSpPr txBox="1"/>
          <p:nvPr/>
        </p:nvSpPr>
        <p:spPr>
          <a:xfrm>
            <a:off x="1691719" y="642011"/>
            <a:ext cx="432048" cy="400110"/>
          </a:xfrm>
          <a:prstGeom prst="rect">
            <a:avLst/>
          </a:prstGeom>
          <a:noFill/>
        </p:spPr>
        <p:txBody>
          <a:bodyPr wrap="square" rtlCol="0">
            <a:spAutoFit/>
          </a:bodyPr>
          <a:lstStyle/>
          <a:p>
            <a:pPr algn="ctr"/>
            <a:r>
              <a:rPr lang="es-ES" sz="2000" b="1" dirty="0" smtClean="0">
                <a:latin typeface="Arial" panose="020B0604020202020204" pitchFamily="34" charset="0"/>
                <a:cs typeface="Arial" panose="020B0604020202020204" pitchFamily="34" charset="0"/>
              </a:rPr>
              <a:t>A</a:t>
            </a:r>
            <a:endParaRPr lang="ca-ES" sz="2000" b="1" dirty="0">
              <a:latin typeface="Arial" panose="020B0604020202020204" pitchFamily="34" charset="0"/>
              <a:cs typeface="Arial" panose="020B0604020202020204" pitchFamily="34" charset="0"/>
            </a:endParaRPr>
          </a:p>
        </p:txBody>
      </p:sp>
      <p:sp>
        <p:nvSpPr>
          <p:cNvPr id="12" name="11 CuadroTexto"/>
          <p:cNvSpPr txBox="1"/>
          <p:nvPr/>
        </p:nvSpPr>
        <p:spPr>
          <a:xfrm>
            <a:off x="249111" y="3145631"/>
            <a:ext cx="432048" cy="400110"/>
          </a:xfrm>
          <a:prstGeom prst="rect">
            <a:avLst/>
          </a:prstGeom>
          <a:noFill/>
        </p:spPr>
        <p:txBody>
          <a:bodyPr wrap="square" rtlCol="0">
            <a:spAutoFit/>
          </a:bodyPr>
          <a:lstStyle/>
          <a:p>
            <a:pPr algn="ctr"/>
            <a:r>
              <a:rPr lang="es-ES" sz="2000" b="1" dirty="0">
                <a:latin typeface="Arial" panose="020B0604020202020204" pitchFamily="34" charset="0"/>
                <a:cs typeface="Arial" panose="020B0604020202020204" pitchFamily="34" charset="0"/>
              </a:rPr>
              <a:t>B</a:t>
            </a:r>
            <a:endParaRPr lang="ca-ES" sz="2000" b="1" dirty="0">
              <a:latin typeface="Arial" panose="020B0604020202020204" pitchFamily="34" charset="0"/>
              <a:cs typeface="Arial" panose="020B0604020202020204" pitchFamily="34" charset="0"/>
            </a:endParaRPr>
          </a:p>
        </p:txBody>
      </p:sp>
      <p:sp>
        <p:nvSpPr>
          <p:cNvPr id="39" name="38 CuadroTexto"/>
          <p:cNvSpPr txBox="1"/>
          <p:nvPr/>
        </p:nvSpPr>
        <p:spPr>
          <a:xfrm>
            <a:off x="1403775" y="3642681"/>
            <a:ext cx="582211" cy="230832"/>
          </a:xfrm>
          <a:prstGeom prst="rect">
            <a:avLst/>
          </a:prstGeom>
          <a:noFill/>
        </p:spPr>
        <p:txBody>
          <a:bodyPr wrap="none" rtlCol="0">
            <a:spAutoFit/>
          </a:bodyPr>
          <a:lstStyle/>
          <a:p>
            <a:r>
              <a:rPr lang="ca-ES" sz="900" b="1" dirty="0" smtClean="0">
                <a:latin typeface="Arial" panose="020B0604020202020204" pitchFamily="34" charset="0"/>
                <a:cs typeface="Arial" panose="020B0604020202020204" pitchFamily="34" charset="0"/>
              </a:rPr>
              <a:t>p27-BS</a:t>
            </a:r>
            <a:endParaRPr lang="ca-ES" sz="900" b="1" dirty="0">
              <a:latin typeface="Arial" panose="020B0604020202020204" pitchFamily="34" charset="0"/>
              <a:cs typeface="Arial" panose="020B0604020202020204" pitchFamily="34" charset="0"/>
            </a:endParaRPr>
          </a:p>
        </p:txBody>
      </p:sp>
      <p:sp>
        <p:nvSpPr>
          <p:cNvPr id="40" name="39 CuadroTexto"/>
          <p:cNvSpPr txBox="1"/>
          <p:nvPr/>
        </p:nvSpPr>
        <p:spPr>
          <a:xfrm>
            <a:off x="4819926" y="3642681"/>
            <a:ext cx="697627" cy="230832"/>
          </a:xfrm>
          <a:prstGeom prst="rect">
            <a:avLst/>
          </a:prstGeom>
          <a:noFill/>
        </p:spPr>
        <p:txBody>
          <a:bodyPr wrap="none" rtlCol="0">
            <a:spAutoFit/>
          </a:bodyPr>
          <a:lstStyle/>
          <a:p>
            <a:r>
              <a:rPr lang="ca-ES" sz="900" b="1" dirty="0" smtClean="0">
                <a:latin typeface="Arial" panose="020B0604020202020204" pitchFamily="34" charset="0"/>
                <a:cs typeface="Arial" panose="020B0604020202020204" pitchFamily="34" charset="0"/>
              </a:rPr>
              <a:t>PCAF-BS</a:t>
            </a:r>
            <a:endParaRPr lang="ca-ES" sz="900" b="1" dirty="0">
              <a:latin typeface="Arial" panose="020B0604020202020204" pitchFamily="34" charset="0"/>
              <a:cs typeface="Arial" panose="020B0604020202020204" pitchFamily="34" charset="0"/>
            </a:endParaRPr>
          </a:p>
        </p:txBody>
      </p:sp>
      <p:pic>
        <p:nvPicPr>
          <p:cNvPr id="2091" name="Picture 4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435" y="3725531"/>
            <a:ext cx="3326780" cy="1995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92" name="Picture 4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4015" y="3763409"/>
            <a:ext cx="3240360" cy="19430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 name="71 CuadroTexto"/>
          <p:cNvSpPr txBox="1"/>
          <p:nvPr/>
        </p:nvSpPr>
        <p:spPr>
          <a:xfrm>
            <a:off x="3242830" y="1286635"/>
            <a:ext cx="582211" cy="230832"/>
          </a:xfrm>
          <a:prstGeom prst="rect">
            <a:avLst/>
          </a:prstGeom>
          <a:noFill/>
        </p:spPr>
        <p:txBody>
          <a:bodyPr wrap="none" rtlCol="0">
            <a:spAutoFit/>
          </a:bodyPr>
          <a:lstStyle/>
          <a:p>
            <a:r>
              <a:rPr lang="ca-ES" sz="900" b="1" dirty="0" smtClean="0">
                <a:latin typeface="Arial" panose="020B0604020202020204" pitchFamily="34" charset="0"/>
                <a:cs typeface="Arial" panose="020B0604020202020204" pitchFamily="34" charset="0"/>
              </a:rPr>
              <a:t>p27-BS</a:t>
            </a:r>
            <a:endParaRPr lang="ca-ES" sz="900" b="1" dirty="0">
              <a:latin typeface="Arial" panose="020B0604020202020204" pitchFamily="34" charset="0"/>
              <a:cs typeface="Arial" panose="020B0604020202020204" pitchFamily="34" charset="0"/>
            </a:endParaRPr>
          </a:p>
        </p:txBody>
      </p:sp>
      <p:pic>
        <p:nvPicPr>
          <p:cNvPr id="2093" name="Picture 4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7960" y="1022542"/>
            <a:ext cx="3670951" cy="2202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5" name="64 CuadroTexto"/>
          <p:cNvSpPr txBox="1"/>
          <p:nvPr/>
        </p:nvSpPr>
        <p:spPr>
          <a:xfrm>
            <a:off x="4031686" y="3832528"/>
            <a:ext cx="255198"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
        <p:nvSpPr>
          <p:cNvPr id="76" name="75 CuadroTexto"/>
          <p:cNvSpPr txBox="1"/>
          <p:nvPr/>
        </p:nvSpPr>
        <p:spPr>
          <a:xfrm>
            <a:off x="560826" y="4393130"/>
            <a:ext cx="325730"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
        <p:nvSpPr>
          <p:cNvPr id="77" name="76 CuadroTexto"/>
          <p:cNvSpPr txBox="1"/>
          <p:nvPr/>
        </p:nvSpPr>
        <p:spPr>
          <a:xfrm>
            <a:off x="4524699" y="4240484"/>
            <a:ext cx="396262"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
        <p:nvSpPr>
          <p:cNvPr id="78" name="77 CuadroTexto"/>
          <p:cNvSpPr txBox="1"/>
          <p:nvPr/>
        </p:nvSpPr>
        <p:spPr>
          <a:xfrm>
            <a:off x="1712979" y="4602550"/>
            <a:ext cx="325730"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
        <p:nvSpPr>
          <p:cNvPr id="79" name="78 CuadroTexto"/>
          <p:cNvSpPr txBox="1"/>
          <p:nvPr/>
        </p:nvSpPr>
        <p:spPr>
          <a:xfrm>
            <a:off x="5127660" y="4204103"/>
            <a:ext cx="325730"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
        <p:nvSpPr>
          <p:cNvPr id="80" name="79 CuadroTexto"/>
          <p:cNvSpPr txBox="1"/>
          <p:nvPr/>
        </p:nvSpPr>
        <p:spPr>
          <a:xfrm>
            <a:off x="3595970" y="1786525"/>
            <a:ext cx="396262"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
        <p:nvSpPr>
          <p:cNvPr id="81" name="80 CuadroTexto"/>
          <p:cNvSpPr txBox="1"/>
          <p:nvPr/>
        </p:nvSpPr>
        <p:spPr>
          <a:xfrm>
            <a:off x="2961875" y="2115568"/>
            <a:ext cx="396262"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
        <p:nvSpPr>
          <p:cNvPr id="84" name="83 CuadroTexto"/>
          <p:cNvSpPr txBox="1"/>
          <p:nvPr/>
        </p:nvSpPr>
        <p:spPr>
          <a:xfrm>
            <a:off x="2314508" y="1613164"/>
            <a:ext cx="396262"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
        <p:nvSpPr>
          <p:cNvPr id="85" name="84 CuadroTexto"/>
          <p:cNvSpPr txBox="1"/>
          <p:nvPr/>
        </p:nvSpPr>
        <p:spPr>
          <a:xfrm>
            <a:off x="2250710" y="3797651"/>
            <a:ext cx="396262"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
        <p:nvSpPr>
          <p:cNvPr id="86" name="85 CuadroTexto"/>
          <p:cNvSpPr txBox="1"/>
          <p:nvPr/>
        </p:nvSpPr>
        <p:spPr>
          <a:xfrm>
            <a:off x="5644878" y="5008783"/>
            <a:ext cx="396262"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
        <p:nvSpPr>
          <p:cNvPr id="87" name="86 CuadroTexto"/>
          <p:cNvSpPr txBox="1"/>
          <p:nvPr/>
        </p:nvSpPr>
        <p:spPr>
          <a:xfrm>
            <a:off x="4239090" y="1294747"/>
            <a:ext cx="396262"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
        <p:nvSpPr>
          <p:cNvPr id="88" name="87 CuadroTexto"/>
          <p:cNvSpPr txBox="1"/>
          <p:nvPr/>
        </p:nvSpPr>
        <p:spPr>
          <a:xfrm>
            <a:off x="1119989" y="4246635"/>
            <a:ext cx="325730" cy="307777"/>
          </a:xfrm>
          <a:prstGeom prst="rect">
            <a:avLst/>
          </a:prstGeom>
          <a:noFill/>
        </p:spPr>
        <p:txBody>
          <a:bodyPr wrap="none" rtlCol="0">
            <a:spAutoFit/>
          </a:bodyPr>
          <a:lstStyle/>
          <a:p>
            <a:r>
              <a:rPr lang="es-ES" sz="1400" dirty="0" smtClean="0">
                <a:latin typeface="Arial "/>
              </a:rPr>
              <a:t>**</a:t>
            </a:r>
            <a:endParaRPr lang="es-ES" sz="1400" dirty="0">
              <a:latin typeface="Arial "/>
            </a:endParaRPr>
          </a:p>
        </p:txBody>
      </p:sp>
    </p:spTree>
    <p:extLst>
      <p:ext uri="{BB962C8B-B14F-4D97-AF65-F5344CB8AC3E}">
        <p14:creationId xmlns:p14="http://schemas.microsoft.com/office/powerpoint/2010/main" val="34160974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 CuadroTexto"/>
          <p:cNvSpPr txBox="1"/>
          <p:nvPr/>
        </p:nvSpPr>
        <p:spPr>
          <a:xfrm>
            <a:off x="4653136" y="84365"/>
            <a:ext cx="2132856"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Table S2</a:t>
            </a:r>
            <a:endParaRPr lang="en-US" sz="1400" dirty="0">
              <a:latin typeface="Arial" panose="020B0604020202020204" pitchFamily="34" charset="0"/>
              <a:cs typeface="Arial" panose="020B0604020202020204" pitchFamily="34" charset="0"/>
            </a:endParaRPr>
          </a:p>
        </p:txBody>
      </p:sp>
      <p:sp>
        <p:nvSpPr>
          <p:cNvPr id="4" name="7 CuadroTexto"/>
          <p:cNvSpPr txBox="1"/>
          <p:nvPr/>
        </p:nvSpPr>
        <p:spPr>
          <a:xfrm>
            <a:off x="953725" y="8622450"/>
            <a:ext cx="5184576" cy="400110"/>
          </a:xfrm>
          <a:prstGeom prst="rect">
            <a:avLst/>
          </a:prstGeom>
          <a:noFill/>
        </p:spPr>
        <p:txBody>
          <a:bodyPr wrap="square" rtlCol="0">
            <a:spAutoFit/>
          </a:bodyPr>
          <a:lstStyle/>
          <a:p>
            <a:r>
              <a:rPr lang="en-US" sz="1000" b="1" dirty="0" smtClean="0">
                <a:latin typeface="Arial" panose="020B0604020202020204" pitchFamily="34" charset="0"/>
                <a:cs typeface="Arial" panose="020B0604020202020204" pitchFamily="34" charset="0"/>
              </a:rPr>
              <a:t>Supplementary Table S2. </a:t>
            </a:r>
            <a:r>
              <a:rPr lang="en-US" sz="1000" dirty="0" smtClean="0">
                <a:latin typeface="Arial" panose="020B0604020202020204" pitchFamily="34" charset="0"/>
                <a:cs typeface="Arial" panose="020B0604020202020204" pitchFamily="34" charset="0"/>
              </a:rPr>
              <a:t>List of primers used in the RT-PCR experiments to determine the levels of the mRNAs of the p27- and PCAF- target genes.  </a:t>
            </a:r>
            <a:r>
              <a:rPr lang="en-US" sz="1000" b="1" dirty="0" smtClean="0">
                <a:solidFill>
                  <a:srgbClr val="C00000"/>
                </a:solidFill>
                <a:latin typeface="Arial" panose="020B0604020202020204" pitchFamily="34" charset="0"/>
                <a:cs typeface="Arial" panose="020B0604020202020204" pitchFamily="34" charset="0"/>
              </a:rPr>
              <a:t> </a:t>
            </a:r>
            <a:endParaRPr lang="en-US" sz="1000" b="1" dirty="0">
              <a:solidFill>
                <a:srgbClr val="C00000"/>
              </a:solidFill>
              <a:latin typeface="Arial" panose="020B0604020202020204" pitchFamily="34" charset="0"/>
              <a:cs typeface="Arial" panose="020B0604020202020204" pitchFamily="34" charset="0"/>
            </a:endParaRPr>
          </a:p>
        </p:txBody>
      </p:sp>
      <p:sp>
        <p:nvSpPr>
          <p:cNvPr id="3" name="2 Marcador de número de diapositiva"/>
          <p:cNvSpPr>
            <a:spLocks noGrp="1"/>
          </p:cNvSpPr>
          <p:nvPr>
            <p:ph type="sldNum" sz="quarter" idx="12"/>
          </p:nvPr>
        </p:nvSpPr>
        <p:spPr/>
        <p:txBody>
          <a:bodyPr/>
          <a:lstStyle/>
          <a:p>
            <a:fld id="{43961510-E956-484D-A158-D9999620BD7C}" type="slidenum">
              <a:rPr lang="ca-ES" smtClean="0"/>
              <a:t>2</a:t>
            </a:fld>
            <a:endParaRPr lang="ca-ES"/>
          </a:p>
        </p:txBody>
      </p:sp>
      <p:pic>
        <p:nvPicPr>
          <p:cNvPr id="102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14513" y="251520"/>
            <a:ext cx="3228975" cy="8391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046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 CuadroTexto"/>
          <p:cNvSpPr txBox="1"/>
          <p:nvPr/>
        </p:nvSpPr>
        <p:spPr>
          <a:xfrm>
            <a:off x="4653136" y="84365"/>
            <a:ext cx="2132856"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Table S3</a:t>
            </a:r>
            <a:endParaRPr lang="en-US" sz="1400" dirty="0">
              <a:latin typeface="Arial" panose="020B0604020202020204" pitchFamily="34" charset="0"/>
              <a:cs typeface="Arial" panose="020B0604020202020204"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7375" y="981075"/>
            <a:ext cx="3143250" cy="267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7 CuadroTexto"/>
          <p:cNvSpPr txBox="1"/>
          <p:nvPr/>
        </p:nvSpPr>
        <p:spPr>
          <a:xfrm>
            <a:off x="835571" y="3650754"/>
            <a:ext cx="5184576" cy="553998"/>
          </a:xfrm>
          <a:prstGeom prst="rect">
            <a:avLst/>
          </a:prstGeom>
          <a:noFill/>
        </p:spPr>
        <p:txBody>
          <a:bodyPr wrap="square" rtlCol="0">
            <a:spAutoFit/>
          </a:bodyPr>
          <a:lstStyle/>
          <a:p>
            <a:pPr algn="just"/>
            <a:r>
              <a:rPr lang="en-US" sz="1000" b="1" dirty="0" smtClean="0">
                <a:latin typeface="Arial" panose="020B0604020202020204" pitchFamily="34" charset="0"/>
                <a:cs typeface="Arial" panose="020B0604020202020204" pitchFamily="34" charset="0"/>
              </a:rPr>
              <a:t>Supplementary Table S3. </a:t>
            </a:r>
            <a:r>
              <a:rPr lang="en-US" sz="1000" dirty="0" smtClean="0">
                <a:latin typeface="Arial" panose="020B0604020202020204" pitchFamily="34" charset="0"/>
                <a:cs typeface="Arial" panose="020B0604020202020204" pitchFamily="34" charset="0"/>
              </a:rPr>
              <a:t>List of primers used in the RT-PCR experiments to determine the levels of the primary non-spliced transcripts (pre-mRNAs) of p27- and PCAF- target genes.  </a:t>
            </a:r>
            <a:endParaRPr lang="en-US" sz="1000" dirty="0">
              <a:latin typeface="Arial" panose="020B0604020202020204" pitchFamily="34" charset="0"/>
              <a:cs typeface="Arial" panose="020B0604020202020204" pitchFamily="34" charset="0"/>
            </a:endParaRPr>
          </a:p>
        </p:txBody>
      </p:sp>
      <p:sp>
        <p:nvSpPr>
          <p:cNvPr id="3" name="2 Marcador de número de diapositiva"/>
          <p:cNvSpPr>
            <a:spLocks noGrp="1"/>
          </p:cNvSpPr>
          <p:nvPr>
            <p:ph type="sldNum" sz="quarter" idx="12"/>
          </p:nvPr>
        </p:nvSpPr>
        <p:spPr/>
        <p:txBody>
          <a:bodyPr/>
          <a:lstStyle/>
          <a:p>
            <a:fld id="{43961510-E956-484D-A158-D9999620BD7C}" type="slidenum">
              <a:rPr lang="ca-ES" smtClean="0"/>
              <a:t>3</a:t>
            </a:fld>
            <a:endParaRPr lang="ca-ES"/>
          </a:p>
        </p:txBody>
      </p:sp>
    </p:spTree>
    <p:extLst>
      <p:ext uri="{BB962C8B-B14F-4D97-AF65-F5344CB8AC3E}">
        <p14:creationId xmlns:p14="http://schemas.microsoft.com/office/powerpoint/2010/main" val="35213486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7 CuadroTexto"/>
          <p:cNvSpPr txBox="1"/>
          <p:nvPr/>
        </p:nvSpPr>
        <p:spPr>
          <a:xfrm>
            <a:off x="4873136" y="84365"/>
            <a:ext cx="1984864"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 S1</a:t>
            </a:r>
            <a:endParaRPr lang="en-US" sz="1400" dirty="0">
              <a:latin typeface="Arial" panose="020B0604020202020204" pitchFamily="34" charset="0"/>
              <a:cs typeface="Arial" panose="020B0604020202020204" pitchFamily="34" charset="0"/>
            </a:endParaRPr>
          </a:p>
        </p:txBody>
      </p:sp>
      <p:sp>
        <p:nvSpPr>
          <p:cNvPr id="4" name="11 CuadroTexto"/>
          <p:cNvSpPr txBox="1"/>
          <p:nvPr/>
        </p:nvSpPr>
        <p:spPr>
          <a:xfrm>
            <a:off x="188640" y="611560"/>
            <a:ext cx="1944216" cy="400110"/>
          </a:xfrm>
          <a:prstGeom prst="rect">
            <a:avLst/>
          </a:prstGeom>
          <a:noFill/>
        </p:spPr>
        <p:txBody>
          <a:bodyPr wrap="square" rtlCol="0">
            <a:spAutoFit/>
          </a:bodyPr>
          <a:lstStyle/>
          <a:p>
            <a:r>
              <a:rPr lang="es-ES" sz="2000" b="1" dirty="0" smtClean="0">
                <a:latin typeface="Arial" panose="020B0604020202020204" pitchFamily="34" charset="0"/>
                <a:cs typeface="Arial" panose="020B0604020202020204" pitchFamily="34" charset="0"/>
              </a:rPr>
              <a:t>A</a:t>
            </a:r>
            <a:endParaRPr lang="ca-ES" sz="2000" b="1" dirty="0">
              <a:latin typeface="Arial" panose="020B0604020202020204" pitchFamily="34" charset="0"/>
              <a:cs typeface="Arial" panose="020B0604020202020204" pitchFamily="34" charset="0"/>
            </a:endParaRPr>
          </a:p>
        </p:txBody>
      </p:sp>
      <p:sp>
        <p:nvSpPr>
          <p:cNvPr id="7" name="5 CuadroTexto"/>
          <p:cNvSpPr txBox="1"/>
          <p:nvPr/>
        </p:nvSpPr>
        <p:spPr>
          <a:xfrm>
            <a:off x="984224" y="4469795"/>
            <a:ext cx="1580679" cy="246221"/>
          </a:xfrm>
          <a:prstGeom prst="rect">
            <a:avLst/>
          </a:prstGeom>
          <a:noFill/>
        </p:spPr>
        <p:txBody>
          <a:bodyPr wrap="square" rtlCol="0">
            <a:spAutoFit/>
          </a:bodyPr>
          <a:lstStyle/>
          <a:p>
            <a:pPr algn="ctr">
              <a:defRPr sz="1000" b="1" i="0" u="none" strike="noStrike" kern="1200" baseline="0">
                <a:solidFill>
                  <a:prstClr val="black"/>
                </a:solidFill>
                <a:latin typeface="+mn-lt"/>
                <a:ea typeface="+mn-ea"/>
                <a:cs typeface="+mn-cs"/>
              </a:defRPr>
            </a:pPr>
            <a:r>
              <a:rPr lang="en-US" dirty="0">
                <a:latin typeface="Arial" panose="020B0604020202020204" pitchFamily="34" charset="0"/>
                <a:cs typeface="Arial" panose="020B0604020202020204" pitchFamily="34" charset="0"/>
              </a:rPr>
              <a:t>Percentage %</a:t>
            </a:r>
          </a:p>
        </p:txBody>
      </p:sp>
      <p:sp>
        <p:nvSpPr>
          <p:cNvPr id="8" name="5 CuadroTexto"/>
          <p:cNvSpPr txBox="1"/>
          <p:nvPr/>
        </p:nvSpPr>
        <p:spPr>
          <a:xfrm>
            <a:off x="4365103" y="4433246"/>
            <a:ext cx="1580679" cy="246221"/>
          </a:xfrm>
          <a:prstGeom prst="rect">
            <a:avLst/>
          </a:prstGeom>
          <a:noFill/>
        </p:spPr>
        <p:txBody>
          <a:bodyPr wrap="square" rtlCol="0">
            <a:spAutoFit/>
          </a:bodyPr>
          <a:lstStyle/>
          <a:p>
            <a:pPr algn="ctr">
              <a:defRPr sz="1000" b="1" i="0" u="none" strike="noStrike" kern="1200" baseline="0">
                <a:solidFill>
                  <a:prstClr val="black"/>
                </a:solidFill>
                <a:latin typeface="+mn-lt"/>
                <a:ea typeface="+mn-ea"/>
                <a:cs typeface="+mn-cs"/>
              </a:defRPr>
            </a:pPr>
            <a:r>
              <a:rPr lang="en-US" dirty="0">
                <a:latin typeface="Arial" panose="020B0604020202020204" pitchFamily="34" charset="0"/>
                <a:cs typeface="Arial" panose="020B0604020202020204" pitchFamily="34" charset="0"/>
              </a:rPr>
              <a:t>Percentage %</a:t>
            </a:r>
          </a:p>
        </p:txBody>
      </p:sp>
      <p:sp>
        <p:nvSpPr>
          <p:cNvPr id="9" name="5 CuadroTexto"/>
          <p:cNvSpPr txBox="1"/>
          <p:nvPr/>
        </p:nvSpPr>
        <p:spPr>
          <a:xfrm rot="16200000">
            <a:off x="-478589" y="2502925"/>
            <a:ext cx="1580679" cy="246221"/>
          </a:xfrm>
          <a:prstGeom prst="rect">
            <a:avLst/>
          </a:prstGeom>
          <a:noFill/>
        </p:spPr>
        <p:txBody>
          <a:bodyPr wrap="square" rtlCol="0">
            <a:spAutoFit/>
          </a:bodyPr>
          <a:lstStyle/>
          <a:p>
            <a:pPr algn="ctr">
              <a:defRPr sz="1000" b="1" i="0" u="none" strike="noStrike" kern="1200" baseline="0">
                <a:solidFill>
                  <a:prstClr val="black"/>
                </a:solidFill>
                <a:latin typeface="+mn-lt"/>
                <a:ea typeface="+mn-ea"/>
                <a:cs typeface="+mn-cs"/>
              </a:defRPr>
            </a:pPr>
            <a:r>
              <a:rPr lang="en-US" dirty="0" smtClean="0">
                <a:latin typeface="Arial" panose="020B0604020202020204" pitchFamily="34" charset="0"/>
                <a:cs typeface="Arial" panose="020B0604020202020204" pitchFamily="34" charset="0"/>
              </a:rPr>
              <a:t>Chromosome</a:t>
            </a:r>
            <a:endParaRPr lang="en-US" dirty="0">
              <a:latin typeface="Arial" panose="020B0604020202020204" pitchFamily="34" charset="0"/>
              <a:cs typeface="Arial" panose="020B0604020202020204" pitchFamily="34" charset="0"/>
            </a:endParaRPr>
          </a:p>
        </p:txBody>
      </p:sp>
      <p:sp>
        <p:nvSpPr>
          <p:cNvPr id="10" name="5 CuadroTexto"/>
          <p:cNvSpPr txBox="1"/>
          <p:nvPr/>
        </p:nvSpPr>
        <p:spPr>
          <a:xfrm rot="16200000">
            <a:off x="2878963" y="2506422"/>
            <a:ext cx="1580679" cy="246221"/>
          </a:xfrm>
          <a:prstGeom prst="rect">
            <a:avLst/>
          </a:prstGeom>
          <a:noFill/>
        </p:spPr>
        <p:txBody>
          <a:bodyPr wrap="square" rtlCol="0">
            <a:spAutoFit/>
          </a:bodyPr>
          <a:lstStyle/>
          <a:p>
            <a:pPr algn="ctr">
              <a:defRPr sz="1000" b="1" i="0" u="none" strike="noStrike" kern="1200" baseline="0">
                <a:solidFill>
                  <a:prstClr val="black"/>
                </a:solidFill>
                <a:latin typeface="+mn-lt"/>
                <a:ea typeface="+mn-ea"/>
                <a:cs typeface="+mn-cs"/>
              </a:defRPr>
            </a:pPr>
            <a:r>
              <a:rPr lang="en-US" dirty="0" smtClean="0">
                <a:latin typeface="Arial" panose="020B0604020202020204" pitchFamily="34" charset="0"/>
                <a:cs typeface="Arial" panose="020B0604020202020204" pitchFamily="34" charset="0"/>
              </a:rPr>
              <a:t>Chromosome</a:t>
            </a:r>
            <a:endParaRPr lang="en-US" dirty="0">
              <a:latin typeface="Arial" panose="020B0604020202020204" pitchFamily="34" charset="0"/>
              <a:cs typeface="Arial" panose="020B0604020202020204" pitchFamily="34" charset="0"/>
            </a:endParaRPr>
          </a:p>
        </p:txBody>
      </p:sp>
      <p:sp>
        <p:nvSpPr>
          <p:cNvPr id="11" name="11 CuadroTexto"/>
          <p:cNvSpPr txBox="1"/>
          <p:nvPr/>
        </p:nvSpPr>
        <p:spPr>
          <a:xfrm>
            <a:off x="3501008" y="611560"/>
            <a:ext cx="1944216" cy="400110"/>
          </a:xfrm>
          <a:prstGeom prst="rect">
            <a:avLst/>
          </a:prstGeom>
          <a:noFill/>
        </p:spPr>
        <p:txBody>
          <a:bodyPr wrap="square" rtlCol="0">
            <a:spAutoFit/>
          </a:bodyPr>
          <a:lstStyle/>
          <a:p>
            <a:r>
              <a:rPr lang="es-ES" sz="2000" b="1" dirty="0" smtClean="0">
                <a:latin typeface="Arial" panose="020B0604020202020204" pitchFamily="34" charset="0"/>
                <a:cs typeface="Arial" panose="020B0604020202020204" pitchFamily="34" charset="0"/>
              </a:rPr>
              <a:t>B</a:t>
            </a:r>
            <a:endParaRPr lang="ca-ES" sz="2000" b="1" dirty="0">
              <a:latin typeface="Arial" panose="020B0604020202020204" pitchFamily="34" charset="0"/>
              <a:cs typeface="Arial" panose="020B0604020202020204" pitchFamily="34" charset="0"/>
            </a:endParaRPr>
          </a:p>
        </p:txBody>
      </p:sp>
      <p:graphicFrame>
        <p:nvGraphicFramePr>
          <p:cNvPr id="13" name="Chart 12"/>
          <p:cNvGraphicFramePr>
            <a:graphicFrameLocks noChangeAspect="1"/>
          </p:cNvGraphicFramePr>
          <p:nvPr>
            <p:extLst>
              <p:ext uri="{D42A27DB-BD31-4B8C-83A1-F6EECF244321}">
                <p14:modId xmlns:p14="http://schemas.microsoft.com/office/powerpoint/2010/main" val="3277250053"/>
              </p:ext>
            </p:extLst>
          </p:nvPr>
        </p:nvGraphicFramePr>
        <p:xfrm>
          <a:off x="434861" y="1068869"/>
          <a:ext cx="3172975" cy="34200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4" name="Chart 13"/>
          <p:cNvGraphicFramePr>
            <a:graphicFrameLocks/>
          </p:cNvGraphicFramePr>
          <p:nvPr>
            <p:extLst>
              <p:ext uri="{D42A27DB-BD31-4B8C-83A1-F6EECF244321}">
                <p14:modId xmlns:p14="http://schemas.microsoft.com/office/powerpoint/2010/main" val="2073733109"/>
              </p:ext>
            </p:extLst>
          </p:nvPr>
        </p:nvGraphicFramePr>
        <p:xfrm>
          <a:off x="3792414" y="1043608"/>
          <a:ext cx="2998800" cy="3420000"/>
        </p:xfrm>
        <a:graphic>
          <a:graphicData uri="http://schemas.openxmlformats.org/drawingml/2006/chart">
            <c:chart xmlns:c="http://schemas.openxmlformats.org/drawingml/2006/chart" xmlns:r="http://schemas.openxmlformats.org/officeDocument/2006/relationships" r:id="rId4"/>
          </a:graphicData>
        </a:graphic>
      </p:graphicFrame>
      <p:sp>
        <p:nvSpPr>
          <p:cNvPr id="2" name="1 CuadroTexto"/>
          <p:cNvSpPr txBox="1"/>
          <p:nvPr/>
        </p:nvSpPr>
        <p:spPr>
          <a:xfrm>
            <a:off x="1844824" y="731132"/>
            <a:ext cx="428322" cy="261610"/>
          </a:xfrm>
          <a:prstGeom prst="rect">
            <a:avLst/>
          </a:prstGeom>
          <a:noFill/>
        </p:spPr>
        <p:txBody>
          <a:bodyPr wrap="none" rtlCol="0">
            <a:spAutoFit/>
          </a:bodyPr>
          <a:lstStyle/>
          <a:p>
            <a:r>
              <a:rPr lang="ca-ES" sz="1100" b="1" dirty="0" smtClean="0">
                <a:latin typeface="Arial" pitchFamily="34" charset="0"/>
                <a:cs typeface="Arial" pitchFamily="34" charset="0"/>
              </a:rPr>
              <a:t>p27</a:t>
            </a:r>
            <a:endParaRPr lang="en-GB" sz="1100" b="1" dirty="0">
              <a:latin typeface="Arial" pitchFamily="34" charset="0"/>
              <a:cs typeface="Arial" pitchFamily="34" charset="0"/>
            </a:endParaRPr>
          </a:p>
        </p:txBody>
      </p:sp>
      <p:sp>
        <p:nvSpPr>
          <p:cNvPr id="12" name="11 CuadroTexto"/>
          <p:cNvSpPr txBox="1"/>
          <p:nvPr/>
        </p:nvSpPr>
        <p:spPr>
          <a:xfrm>
            <a:off x="4933164" y="731132"/>
            <a:ext cx="728084" cy="261610"/>
          </a:xfrm>
          <a:prstGeom prst="rect">
            <a:avLst/>
          </a:prstGeom>
          <a:noFill/>
        </p:spPr>
        <p:txBody>
          <a:bodyPr wrap="none" rtlCol="0">
            <a:spAutoFit/>
          </a:bodyPr>
          <a:lstStyle/>
          <a:p>
            <a:r>
              <a:rPr lang="ca-ES" sz="1100" b="1" dirty="0" smtClean="0">
                <a:latin typeface="Arial" pitchFamily="34" charset="0"/>
                <a:cs typeface="Arial" pitchFamily="34" charset="0"/>
              </a:rPr>
              <a:t>PCAF27</a:t>
            </a:r>
            <a:endParaRPr lang="en-GB" sz="1100" b="1" dirty="0">
              <a:latin typeface="Arial" pitchFamily="34" charset="0"/>
              <a:cs typeface="Arial" pitchFamily="34" charset="0"/>
            </a:endParaRPr>
          </a:p>
        </p:txBody>
      </p:sp>
      <p:sp>
        <p:nvSpPr>
          <p:cNvPr id="15" name="7 CuadroTexto"/>
          <p:cNvSpPr txBox="1"/>
          <p:nvPr/>
        </p:nvSpPr>
        <p:spPr>
          <a:xfrm>
            <a:off x="530998" y="5004048"/>
            <a:ext cx="5922338" cy="707886"/>
          </a:xfrm>
          <a:prstGeom prst="rect">
            <a:avLst/>
          </a:prstGeom>
          <a:noFill/>
        </p:spPr>
        <p:txBody>
          <a:bodyPr wrap="square" rtlCol="0">
            <a:spAutoFit/>
          </a:bodyPr>
          <a:lstStyle/>
          <a:p>
            <a:pPr algn="just"/>
            <a:r>
              <a:rPr lang="en-US" sz="1000" b="1" dirty="0" smtClean="0">
                <a:latin typeface="Arial" panose="020B0604020202020204" pitchFamily="34" charset="0"/>
                <a:cs typeface="Arial" panose="020B0604020202020204" pitchFamily="34" charset="0"/>
              </a:rPr>
              <a:t>Supplementary Figure S1. </a:t>
            </a:r>
            <a:r>
              <a:rPr lang="en-US" sz="1000" dirty="0" smtClean="0">
                <a:latin typeface="Arial" panose="020B0604020202020204" pitchFamily="34" charset="0"/>
                <a:cs typeface="Arial" panose="020B0604020202020204" pitchFamily="34" charset="0"/>
              </a:rPr>
              <a:t>Distribution of p27- and PCAF- binding sites (BSs) over chromosomes. </a:t>
            </a:r>
            <a:r>
              <a:rPr lang="en-US" sz="1000" dirty="0" err="1" smtClean="0">
                <a:latin typeface="Arial" panose="020B0604020202020204" pitchFamily="34" charset="0"/>
                <a:cs typeface="Arial" panose="020B0604020202020204" pitchFamily="34" charset="0"/>
              </a:rPr>
              <a:t>ChIP-seq</a:t>
            </a:r>
            <a:r>
              <a:rPr lang="en-US" sz="1000" dirty="0" smtClean="0">
                <a:latin typeface="Arial" panose="020B0604020202020204" pitchFamily="34" charset="0"/>
                <a:cs typeface="Arial" panose="020B0604020202020204" pitchFamily="34" charset="0"/>
              </a:rPr>
              <a:t> using anti-p27 or anti-PCAF were performed in HCT116 cells. Distribution of p27-BSs (</a:t>
            </a:r>
            <a:r>
              <a:rPr lang="en-US" sz="1000" b="1" dirty="0" smtClean="0">
                <a:latin typeface="Arial" panose="020B0604020202020204" pitchFamily="34" charset="0"/>
                <a:cs typeface="Arial" panose="020B0604020202020204" pitchFamily="34" charset="0"/>
              </a:rPr>
              <a:t>A</a:t>
            </a:r>
            <a:r>
              <a:rPr lang="en-US" sz="1000" dirty="0" smtClean="0">
                <a:latin typeface="Arial" panose="020B0604020202020204" pitchFamily="34" charset="0"/>
                <a:cs typeface="Arial" panose="020B0604020202020204" pitchFamily="34" charset="0"/>
              </a:rPr>
              <a:t>) or PCAF-BSs (</a:t>
            </a:r>
            <a:r>
              <a:rPr lang="en-US" sz="1000" b="1" dirty="0" smtClean="0">
                <a:latin typeface="Arial" panose="020B0604020202020204" pitchFamily="34" charset="0"/>
                <a:cs typeface="Arial" panose="020B0604020202020204" pitchFamily="34" charset="0"/>
              </a:rPr>
              <a:t>B</a:t>
            </a:r>
            <a:r>
              <a:rPr lang="en-US" sz="1000" dirty="0" smtClean="0">
                <a:latin typeface="Arial" panose="020B0604020202020204" pitchFamily="34" charset="0"/>
                <a:cs typeface="Arial" panose="020B0604020202020204" pitchFamily="34" charset="0"/>
              </a:rPr>
              <a:t>) over chromosomes is represented as a </a:t>
            </a:r>
            <a:r>
              <a:rPr lang="en-US" sz="1000" dirty="0" err="1" smtClean="0">
                <a:latin typeface="Arial" panose="020B0604020202020204" pitchFamily="34" charset="0"/>
                <a:cs typeface="Arial" panose="020B0604020202020204" pitchFamily="34" charset="0"/>
              </a:rPr>
              <a:t>percentage.The</a:t>
            </a:r>
            <a:r>
              <a:rPr lang="en-US" sz="1000" dirty="0" smtClean="0">
                <a:latin typeface="Arial" panose="020B0604020202020204" pitchFamily="34" charset="0"/>
                <a:cs typeface="Arial" panose="020B0604020202020204" pitchFamily="34" charset="0"/>
              </a:rPr>
              <a:t> percentage of chromatin corresponding to each chromosome respect to the total is referred as genome.</a:t>
            </a:r>
            <a:endParaRPr lang="en-US" sz="1000" dirty="0">
              <a:latin typeface="Arial" panose="020B0604020202020204" pitchFamily="34" charset="0"/>
              <a:cs typeface="Arial" panose="020B0604020202020204" pitchFamily="34" charset="0"/>
            </a:endParaRPr>
          </a:p>
        </p:txBody>
      </p:sp>
      <p:sp>
        <p:nvSpPr>
          <p:cNvPr id="5" name="4 Marcador de número de diapositiva"/>
          <p:cNvSpPr>
            <a:spLocks noGrp="1"/>
          </p:cNvSpPr>
          <p:nvPr>
            <p:ph type="sldNum" sz="quarter" idx="12"/>
          </p:nvPr>
        </p:nvSpPr>
        <p:spPr/>
        <p:txBody>
          <a:bodyPr/>
          <a:lstStyle/>
          <a:p>
            <a:fld id="{43961510-E956-484D-A158-D9999620BD7C}" type="slidenum">
              <a:rPr lang="ca-ES" smtClean="0"/>
              <a:t>4</a:t>
            </a:fld>
            <a:endParaRPr lang="ca-ES"/>
          </a:p>
        </p:txBody>
      </p:sp>
    </p:spTree>
    <p:extLst>
      <p:ext uri="{BB962C8B-B14F-4D97-AF65-F5344CB8AC3E}">
        <p14:creationId xmlns:p14="http://schemas.microsoft.com/office/powerpoint/2010/main" val="38830257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7 CuadroTexto"/>
          <p:cNvSpPr txBox="1"/>
          <p:nvPr/>
        </p:nvSpPr>
        <p:spPr>
          <a:xfrm>
            <a:off x="4873136" y="84365"/>
            <a:ext cx="1984864"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 S2</a:t>
            </a:r>
            <a:endParaRPr lang="en-US" sz="1400" dirty="0">
              <a:latin typeface="Arial" panose="020B0604020202020204" pitchFamily="34" charset="0"/>
              <a:cs typeface="Arial" panose="020B0604020202020204" pitchFamily="34" charset="0"/>
            </a:endParaRPr>
          </a:p>
        </p:txBody>
      </p:sp>
      <p:sp>
        <p:nvSpPr>
          <p:cNvPr id="4" name="7 CuadroTexto"/>
          <p:cNvSpPr txBox="1"/>
          <p:nvPr/>
        </p:nvSpPr>
        <p:spPr>
          <a:xfrm>
            <a:off x="530998" y="2411760"/>
            <a:ext cx="5922338" cy="707886"/>
          </a:xfrm>
          <a:prstGeom prst="rect">
            <a:avLst/>
          </a:prstGeom>
          <a:noFill/>
        </p:spPr>
        <p:txBody>
          <a:bodyPr wrap="square" rtlCol="0">
            <a:spAutoFit/>
          </a:bodyPr>
          <a:lstStyle/>
          <a:p>
            <a:pPr algn="just"/>
            <a:r>
              <a:rPr lang="en-US" sz="1000" b="1" dirty="0" smtClean="0">
                <a:latin typeface="Arial" panose="020B0604020202020204" pitchFamily="34" charset="0"/>
                <a:cs typeface="Arial" panose="020B0604020202020204" pitchFamily="34" charset="0"/>
              </a:rPr>
              <a:t>Supplementary Figure S2. </a:t>
            </a:r>
            <a:r>
              <a:rPr lang="en-US" sz="1000" dirty="0" smtClean="0">
                <a:latin typeface="Arial" panose="020B0604020202020204" pitchFamily="34" charset="0"/>
                <a:cs typeface="Arial" panose="020B0604020202020204" pitchFamily="34" charset="0"/>
              </a:rPr>
              <a:t>Distribution of p27- and PCAF-binding sites (BSs) according to biological functions. The number of genes showing p27- or PCAF-BSs and </a:t>
            </a:r>
            <a:r>
              <a:rPr lang="en-US" sz="1000" dirty="0">
                <a:latin typeface="Arial" panose="020B0604020202020204" pitchFamily="34" charset="0"/>
                <a:cs typeface="Arial" panose="020B0604020202020204" pitchFamily="34" charset="0"/>
              </a:rPr>
              <a:t>involved in four </a:t>
            </a:r>
            <a:r>
              <a:rPr lang="en-US" sz="1000" dirty="0" smtClean="0">
                <a:latin typeface="Arial" panose="020B0604020202020204" pitchFamily="34" charset="0"/>
                <a:cs typeface="Arial" panose="020B0604020202020204" pitchFamily="34" charset="0"/>
              </a:rPr>
              <a:t>specific biological </a:t>
            </a:r>
            <a:r>
              <a:rPr lang="en-US" sz="1000" dirty="0">
                <a:latin typeface="Arial" panose="020B0604020202020204" pitchFamily="34" charset="0"/>
                <a:cs typeface="Arial" panose="020B0604020202020204" pitchFamily="34" charset="0"/>
              </a:rPr>
              <a:t>functions </a:t>
            </a:r>
            <a:r>
              <a:rPr lang="en-US" sz="1000" dirty="0" smtClean="0">
                <a:latin typeface="Arial" panose="020B0604020202020204" pitchFamily="34" charset="0"/>
                <a:cs typeface="Arial" panose="020B0604020202020204" pitchFamily="34" charset="0"/>
              </a:rPr>
              <a:t>are represented. The percentage of genes having p27-BSs that also show PCAF-BSs is also indicated.</a:t>
            </a:r>
            <a:endParaRPr lang="en-US" sz="1000" dirty="0">
              <a:latin typeface="Arial" panose="020B0604020202020204" pitchFamily="34" charset="0"/>
              <a:cs typeface="Arial" panose="020B0604020202020204" pitchFamily="34" charset="0"/>
            </a:endParaRPr>
          </a:p>
        </p:txBody>
      </p:sp>
      <p:sp>
        <p:nvSpPr>
          <p:cNvPr id="2" name="1 Marcador de número de diapositiva"/>
          <p:cNvSpPr>
            <a:spLocks noGrp="1"/>
          </p:cNvSpPr>
          <p:nvPr>
            <p:ph type="sldNum" sz="quarter" idx="12"/>
          </p:nvPr>
        </p:nvSpPr>
        <p:spPr/>
        <p:txBody>
          <a:bodyPr/>
          <a:lstStyle/>
          <a:p>
            <a:fld id="{43961510-E956-484D-A158-D9999620BD7C}" type="slidenum">
              <a:rPr lang="ca-ES" smtClean="0"/>
              <a:t>5</a:t>
            </a:fld>
            <a:endParaRPr lang="ca-ES"/>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425" y="1441184"/>
            <a:ext cx="4629150"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431294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3 Grupo"/>
          <p:cNvGrpSpPr/>
          <p:nvPr/>
        </p:nvGrpSpPr>
        <p:grpSpPr>
          <a:xfrm>
            <a:off x="203498" y="2642642"/>
            <a:ext cx="3351268" cy="2211459"/>
            <a:chOff x="481205" y="1054655"/>
            <a:chExt cx="3351268" cy="2211459"/>
          </a:xfrm>
        </p:grpSpPr>
        <p:pic>
          <p:nvPicPr>
            <p:cNvPr id="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205" y="1156272"/>
              <a:ext cx="3351268" cy="210984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2 CuadroTexto"/>
            <p:cNvSpPr txBox="1"/>
            <p:nvPr/>
          </p:nvSpPr>
          <p:spPr>
            <a:xfrm>
              <a:off x="1090814" y="1054655"/>
              <a:ext cx="2161169" cy="246221"/>
            </a:xfrm>
            <a:prstGeom prst="rect">
              <a:avLst/>
            </a:prstGeom>
            <a:noFill/>
          </p:spPr>
          <p:txBody>
            <a:bodyPr wrap="none" rtlCol="0">
              <a:spAutoFit/>
            </a:bodyPr>
            <a:lstStyle/>
            <a:p>
              <a:pPr algn="ctr"/>
              <a:r>
                <a:rPr lang="es-ES" sz="1000" b="1" dirty="0" smtClean="0">
                  <a:latin typeface="Arial" panose="020B0604020202020204" pitchFamily="34" charset="0"/>
                  <a:cs typeface="Arial" panose="020B0604020202020204" pitchFamily="34" charset="0"/>
                </a:rPr>
                <a:t>GO PCAF </a:t>
              </a:r>
              <a:r>
                <a:rPr lang="es-ES" sz="1000" b="1" dirty="0" err="1" smtClean="0">
                  <a:latin typeface="Arial" panose="020B0604020202020204" pitchFamily="34" charset="0"/>
                  <a:cs typeface="Arial" panose="020B0604020202020204" pitchFamily="34" charset="0"/>
                </a:rPr>
                <a:t>down-regulated</a:t>
              </a:r>
              <a:r>
                <a:rPr lang="es-ES" sz="1000" b="1" dirty="0" smtClean="0">
                  <a:latin typeface="Arial" panose="020B0604020202020204" pitchFamily="34" charset="0"/>
                  <a:cs typeface="Arial" panose="020B0604020202020204" pitchFamily="34" charset="0"/>
                </a:rPr>
                <a:t> genes</a:t>
              </a:r>
              <a:endParaRPr lang="ca-ES" sz="1000" b="1" dirty="0">
                <a:latin typeface="Arial" panose="020B0604020202020204" pitchFamily="34" charset="0"/>
                <a:cs typeface="Arial" panose="020B0604020202020204" pitchFamily="34" charset="0"/>
              </a:endParaRPr>
            </a:p>
          </p:txBody>
        </p:sp>
      </p:grpSp>
      <p:grpSp>
        <p:nvGrpSpPr>
          <p:cNvPr id="15" name="14 Grupo"/>
          <p:cNvGrpSpPr/>
          <p:nvPr/>
        </p:nvGrpSpPr>
        <p:grpSpPr>
          <a:xfrm>
            <a:off x="3554766" y="2657499"/>
            <a:ext cx="3056933" cy="2201688"/>
            <a:chOff x="3540419" y="1054655"/>
            <a:chExt cx="3056933" cy="2201688"/>
          </a:xfrm>
        </p:grpSpPr>
        <p:pic>
          <p:nvPicPr>
            <p:cNvPr id="1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0419" y="1311540"/>
              <a:ext cx="3056933" cy="19448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16 CuadroTexto"/>
            <p:cNvSpPr txBox="1"/>
            <p:nvPr/>
          </p:nvSpPr>
          <p:spPr>
            <a:xfrm>
              <a:off x="4066850" y="1054655"/>
              <a:ext cx="1983236" cy="246221"/>
            </a:xfrm>
            <a:prstGeom prst="rect">
              <a:avLst/>
            </a:prstGeom>
            <a:noFill/>
          </p:spPr>
          <p:txBody>
            <a:bodyPr wrap="none" rtlCol="0">
              <a:spAutoFit/>
            </a:bodyPr>
            <a:lstStyle/>
            <a:p>
              <a:pPr algn="ctr"/>
              <a:r>
                <a:rPr lang="es-ES" sz="1000" b="1" dirty="0" smtClean="0">
                  <a:latin typeface="Arial" panose="020B0604020202020204" pitchFamily="34" charset="0"/>
                  <a:cs typeface="Arial" panose="020B0604020202020204" pitchFamily="34" charset="0"/>
                </a:rPr>
                <a:t>GO PCAF up-</a:t>
              </a:r>
              <a:r>
                <a:rPr lang="es-ES" sz="1000" b="1" dirty="0" err="1" smtClean="0">
                  <a:latin typeface="Arial" panose="020B0604020202020204" pitchFamily="34" charset="0"/>
                  <a:cs typeface="Arial" panose="020B0604020202020204" pitchFamily="34" charset="0"/>
                </a:rPr>
                <a:t>regulated</a:t>
              </a:r>
              <a:r>
                <a:rPr lang="es-ES" sz="1000" b="1" dirty="0" smtClean="0">
                  <a:latin typeface="Arial" panose="020B0604020202020204" pitchFamily="34" charset="0"/>
                  <a:cs typeface="Arial" panose="020B0604020202020204" pitchFamily="34" charset="0"/>
                </a:rPr>
                <a:t> genes</a:t>
              </a:r>
              <a:endParaRPr lang="ca-ES" sz="1000" b="1" dirty="0">
                <a:latin typeface="Arial" panose="020B0604020202020204" pitchFamily="34" charset="0"/>
                <a:cs typeface="Arial" panose="020B0604020202020204" pitchFamily="34" charset="0"/>
              </a:endParaRPr>
            </a:p>
          </p:txBody>
        </p:sp>
      </p:grpSp>
      <p:sp>
        <p:nvSpPr>
          <p:cNvPr id="18" name="11 CuadroTexto"/>
          <p:cNvSpPr txBox="1"/>
          <p:nvPr/>
        </p:nvSpPr>
        <p:spPr>
          <a:xfrm>
            <a:off x="188640" y="611560"/>
            <a:ext cx="342358" cy="400110"/>
          </a:xfrm>
          <a:prstGeom prst="rect">
            <a:avLst/>
          </a:prstGeom>
          <a:noFill/>
        </p:spPr>
        <p:txBody>
          <a:bodyPr wrap="square" rtlCol="0">
            <a:spAutoFit/>
          </a:bodyPr>
          <a:lstStyle/>
          <a:p>
            <a:r>
              <a:rPr lang="es-ES" sz="2000" b="1" dirty="0" smtClean="0">
                <a:latin typeface="Arial" panose="020B0604020202020204" pitchFamily="34" charset="0"/>
                <a:cs typeface="Arial" panose="020B0604020202020204" pitchFamily="34" charset="0"/>
              </a:rPr>
              <a:t>A</a:t>
            </a:r>
            <a:endParaRPr lang="ca-ES" sz="2000" b="1" dirty="0">
              <a:latin typeface="Arial" panose="020B0604020202020204" pitchFamily="34" charset="0"/>
              <a:cs typeface="Arial" panose="020B0604020202020204" pitchFamily="34" charset="0"/>
            </a:endParaRPr>
          </a:p>
        </p:txBody>
      </p:sp>
      <p:sp>
        <p:nvSpPr>
          <p:cNvPr id="19" name="11 CuadroTexto"/>
          <p:cNvSpPr txBox="1"/>
          <p:nvPr/>
        </p:nvSpPr>
        <p:spPr>
          <a:xfrm>
            <a:off x="203498" y="2239227"/>
            <a:ext cx="403473" cy="400110"/>
          </a:xfrm>
          <a:prstGeom prst="rect">
            <a:avLst/>
          </a:prstGeom>
          <a:noFill/>
        </p:spPr>
        <p:txBody>
          <a:bodyPr wrap="square" rtlCol="0">
            <a:spAutoFit/>
          </a:bodyPr>
          <a:lstStyle/>
          <a:p>
            <a:r>
              <a:rPr lang="es-ES" sz="2000" b="1" dirty="0">
                <a:latin typeface="Arial" panose="020B0604020202020204" pitchFamily="34" charset="0"/>
                <a:cs typeface="Arial" panose="020B0604020202020204" pitchFamily="34" charset="0"/>
              </a:rPr>
              <a:t>B</a:t>
            </a:r>
            <a:endParaRPr lang="ca-ES" sz="2000" b="1" dirty="0">
              <a:latin typeface="Arial" panose="020B0604020202020204" pitchFamily="34" charset="0"/>
              <a:cs typeface="Arial" panose="020B0604020202020204" pitchFamily="34" charset="0"/>
            </a:endParaRPr>
          </a:p>
        </p:txBody>
      </p:sp>
      <p:sp>
        <p:nvSpPr>
          <p:cNvPr id="20" name="11 CuadroTexto"/>
          <p:cNvSpPr txBox="1"/>
          <p:nvPr/>
        </p:nvSpPr>
        <p:spPr>
          <a:xfrm>
            <a:off x="3615686" y="2349771"/>
            <a:ext cx="403473" cy="400110"/>
          </a:xfrm>
          <a:prstGeom prst="rect">
            <a:avLst/>
          </a:prstGeom>
          <a:noFill/>
        </p:spPr>
        <p:txBody>
          <a:bodyPr wrap="square" rtlCol="0">
            <a:spAutoFit/>
          </a:bodyPr>
          <a:lstStyle/>
          <a:p>
            <a:r>
              <a:rPr lang="es-ES" sz="2000" b="1" dirty="0">
                <a:latin typeface="Arial" panose="020B0604020202020204" pitchFamily="34" charset="0"/>
                <a:cs typeface="Arial" panose="020B0604020202020204" pitchFamily="34" charset="0"/>
              </a:rPr>
              <a:t>C</a:t>
            </a:r>
            <a:endParaRPr lang="ca-ES" sz="2000" b="1" dirty="0">
              <a:latin typeface="Arial" panose="020B0604020202020204" pitchFamily="34" charset="0"/>
              <a:cs typeface="Arial" panose="020B0604020202020204" pitchFamily="34" charset="0"/>
            </a:endParaRPr>
          </a:p>
        </p:txBody>
      </p:sp>
      <p:sp>
        <p:nvSpPr>
          <p:cNvPr id="21" name="7 CuadroTexto"/>
          <p:cNvSpPr txBox="1"/>
          <p:nvPr/>
        </p:nvSpPr>
        <p:spPr>
          <a:xfrm>
            <a:off x="4873136" y="84365"/>
            <a:ext cx="1984864"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 S3</a:t>
            </a:r>
            <a:endParaRPr lang="en-US" sz="1400" dirty="0">
              <a:latin typeface="Arial" panose="020B0604020202020204" pitchFamily="34" charset="0"/>
              <a:cs typeface="Arial" panose="020B0604020202020204" pitchFamily="34" charset="0"/>
            </a:endParaRPr>
          </a:p>
        </p:txBody>
      </p:sp>
      <p:pic>
        <p:nvPicPr>
          <p:cNvPr id="22"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92120" y="5364088"/>
            <a:ext cx="3067050" cy="18367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3" name="22 CuadroTexto"/>
          <p:cNvSpPr txBox="1"/>
          <p:nvPr/>
        </p:nvSpPr>
        <p:spPr>
          <a:xfrm>
            <a:off x="1676096" y="5120044"/>
            <a:ext cx="342358" cy="400110"/>
          </a:xfrm>
          <a:prstGeom prst="rect">
            <a:avLst/>
          </a:prstGeom>
          <a:noFill/>
        </p:spPr>
        <p:txBody>
          <a:bodyPr wrap="square" rtlCol="0">
            <a:spAutoFit/>
          </a:bodyPr>
          <a:lstStyle/>
          <a:p>
            <a:r>
              <a:rPr lang="es-ES" sz="2000" b="1" dirty="0">
                <a:latin typeface="Arial" panose="020B0604020202020204" pitchFamily="34" charset="0"/>
                <a:cs typeface="Arial" panose="020B0604020202020204" pitchFamily="34" charset="0"/>
              </a:rPr>
              <a:t>D</a:t>
            </a:r>
            <a:endParaRPr lang="ca-ES" sz="2000" b="1" dirty="0">
              <a:latin typeface="Arial" panose="020B0604020202020204" pitchFamily="34" charset="0"/>
              <a:cs typeface="Arial" panose="020B0604020202020204" pitchFamily="34" charset="0"/>
            </a:endParaRPr>
          </a:p>
        </p:txBody>
      </p:sp>
      <p:sp>
        <p:nvSpPr>
          <p:cNvPr id="24" name="7 CuadroTexto"/>
          <p:cNvSpPr txBox="1"/>
          <p:nvPr/>
        </p:nvSpPr>
        <p:spPr>
          <a:xfrm>
            <a:off x="462587" y="7444769"/>
            <a:ext cx="5922338" cy="1323439"/>
          </a:xfrm>
          <a:prstGeom prst="rect">
            <a:avLst/>
          </a:prstGeom>
          <a:noFill/>
        </p:spPr>
        <p:txBody>
          <a:bodyPr wrap="square" rtlCol="0">
            <a:spAutoFit/>
          </a:bodyPr>
          <a:lstStyle/>
          <a:p>
            <a:pPr algn="just"/>
            <a:r>
              <a:rPr lang="en-US" sz="1000" b="1" dirty="0" smtClean="0">
                <a:latin typeface="Arial" panose="020B0604020202020204" pitchFamily="34" charset="0"/>
                <a:cs typeface="Arial" panose="020B0604020202020204" pitchFamily="34" charset="0"/>
              </a:rPr>
              <a:t>Supplementary Figure S3. </a:t>
            </a:r>
            <a:r>
              <a:rPr lang="en-US" sz="1000" dirty="0" smtClean="0">
                <a:latin typeface="Arial" panose="020B0604020202020204" pitchFamily="34" charset="0"/>
                <a:cs typeface="Arial" panose="020B0604020202020204" pitchFamily="34" charset="0"/>
              </a:rPr>
              <a:t>Gene ontology analysis of differentially expressed genes in PCAF knock down (PCAF-KD</a:t>
            </a:r>
            <a:r>
              <a:rPr lang="en-US" sz="1000" dirty="0">
                <a:latin typeface="Arial" panose="020B0604020202020204" pitchFamily="34" charset="0"/>
                <a:cs typeface="Arial" panose="020B0604020202020204" pitchFamily="34" charset="0"/>
              </a:rPr>
              <a:t>) HCT116 </a:t>
            </a:r>
            <a:r>
              <a:rPr lang="en-US" sz="1000" dirty="0" smtClean="0">
                <a:latin typeface="Arial" panose="020B0604020202020204" pitchFamily="34" charset="0"/>
                <a:cs typeface="Arial" panose="020B0604020202020204" pitchFamily="34" charset="0"/>
              </a:rPr>
              <a:t>cells. (</a:t>
            </a:r>
            <a:r>
              <a:rPr lang="en-US" sz="1000" b="1" dirty="0" smtClean="0">
                <a:latin typeface="Arial" panose="020B0604020202020204" pitchFamily="34" charset="0"/>
                <a:cs typeface="Arial" panose="020B0604020202020204" pitchFamily="34" charset="0"/>
              </a:rPr>
              <a:t>A</a:t>
            </a:r>
            <a:r>
              <a:rPr lang="en-US" sz="1000"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Knock down of p27 or PCAF in HCT116 cells. Cells were infected with lentiviral vectors including specific </a:t>
            </a:r>
            <a:r>
              <a:rPr lang="en-US" sz="1000" dirty="0" err="1">
                <a:latin typeface="Arial" panose="020B0604020202020204" pitchFamily="34" charset="0"/>
                <a:cs typeface="Arial" panose="020B0604020202020204" pitchFamily="34" charset="0"/>
              </a:rPr>
              <a:t>shRNAs</a:t>
            </a:r>
            <a:r>
              <a:rPr lang="en-US" sz="1000" dirty="0">
                <a:latin typeface="Arial" panose="020B0604020202020204" pitchFamily="34" charset="0"/>
                <a:cs typeface="Arial" panose="020B0604020202020204" pitchFamily="34" charset="0"/>
              </a:rPr>
              <a:t> for PCAF </a:t>
            </a:r>
            <a:r>
              <a:rPr lang="en-US" sz="1000" dirty="0" smtClean="0">
                <a:latin typeface="Arial" panose="020B0604020202020204" pitchFamily="34" charset="0"/>
                <a:cs typeface="Arial" panose="020B0604020202020204" pitchFamily="34" charset="0"/>
              </a:rPr>
              <a:t>or </a:t>
            </a:r>
            <a:r>
              <a:rPr lang="en-US" sz="1000" dirty="0">
                <a:latin typeface="Arial" panose="020B0604020202020204" pitchFamily="34" charset="0"/>
                <a:cs typeface="Arial" panose="020B0604020202020204" pitchFamily="34" charset="0"/>
              </a:rPr>
              <a:t>for </a:t>
            </a:r>
            <a:r>
              <a:rPr lang="en-US" sz="1000" dirty="0" smtClean="0">
                <a:latin typeface="Arial" panose="020B0604020202020204" pitchFamily="34" charset="0"/>
                <a:cs typeface="Arial" panose="020B0604020202020204" pitchFamily="34" charset="0"/>
              </a:rPr>
              <a:t>p27. </a:t>
            </a:r>
            <a:r>
              <a:rPr lang="en-US" sz="1000" dirty="0">
                <a:latin typeface="Arial" panose="020B0604020202020204" pitchFamily="34" charset="0"/>
                <a:cs typeface="Arial" panose="020B0604020202020204" pitchFamily="34" charset="0"/>
              </a:rPr>
              <a:t>Then, the </a:t>
            </a:r>
            <a:r>
              <a:rPr lang="en-US" sz="1000" dirty="0" smtClean="0">
                <a:latin typeface="Arial" panose="020B0604020202020204" pitchFamily="34" charset="0"/>
                <a:cs typeface="Arial" panose="020B0604020202020204" pitchFamily="34" charset="0"/>
              </a:rPr>
              <a:t>amount of </a:t>
            </a:r>
            <a:r>
              <a:rPr lang="en-US" sz="1000" dirty="0">
                <a:latin typeface="Arial" panose="020B0604020202020204" pitchFamily="34" charset="0"/>
                <a:cs typeface="Arial" panose="020B0604020202020204" pitchFamily="34" charset="0"/>
              </a:rPr>
              <a:t>p27 </a:t>
            </a:r>
            <a:r>
              <a:rPr lang="en-US" sz="1000" dirty="0" smtClean="0">
                <a:latin typeface="Arial" panose="020B0604020202020204" pitchFamily="34" charset="0"/>
                <a:cs typeface="Arial" panose="020B0604020202020204" pitchFamily="34" charset="0"/>
              </a:rPr>
              <a:t>and PCAF was </a:t>
            </a:r>
            <a:r>
              <a:rPr lang="en-US" sz="1000" dirty="0">
                <a:latin typeface="Arial" panose="020B0604020202020204" pitchFamily="34" charset="0"/>
                <a:cs typeface="Arial" panose="020B0604020202020204" pitchFamily="34" charset="0"/>
              </a:rPr>
              <a:t>determined by WB. </a:t>
            </a:r>
            <a:r>
              <a:rPr lang="en-US" sz="1000" dirty="0" smtClean="0">
                <a:latin typeface="Arial" panose="020B0604020202020204" pitchFamily="34" charset="0"/>
                <a:cs typeface="Arial" panose="020B0604020202020204" pitchFamily="34" charset="0"/>
              </a:rPr>
              <a:t>Actin levels were </a:t>
            </a:r>
            <a:r>
              <a:rPr lang="en-US" sz="1000" dirty="0">
                <a:latin typeface="Arial" panose="020B0604020202020204" pitchFamily="34" charset="0"/>
                <a:cs typeface="Arial" panose="020B0604020202020204" pitchFamily="34" charset="0"/>
              </a:rPr>
              <a:t>used as a loading control</a:t>
            </a:r>
            <a:r>
              <a:rPr lang="en-US" sz="1000" dirty="0" smtClean="0">
                <a:latin typeface="Arial" panose="020B0604020202020204" pitchFamily="34" charset="0"/>
                <a:cs typeface="Arial" panose="020B0604020202020204" pitchFamily="34" charset="0"/>
              </a:rPr>
              <a:t>.</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a:t>
            </a:r>
            <a:r>
              <a:rPr lang="en-US" sz="1000" b="1" dirty="0" smtClean="0">
                <a:latin typeface="Arial" panose="020B0604020202020204" pitchFamily="34" charset="0"/>
                <a:cs typeface="Arial" panose="020B0604020202020204" pitchFamily="34" charset="0"/>
              </a:rPr>
              <a:t>B</a:t>
            </a:r>
            <a:r>
              <a:rPr lang="en-US" sz="1000" dirty="0" smtClean="0">
                <a:latin typeface="Arial" panose="020B0604020202020204" pitchFamily="34" charset="0"/>
                <a:cs typeface="Arial" panose="020B0604020202020204" pitchFamily="34" charset="0"/>
              </a:rPr>
              <a:t>) Biological functions enriched in down-regulated genes in PCAF-KD cells. (</a:t>
            </a:r>
            <a:r>
              <a:rPr lang="en-US" sz="1000" b="1" dirty="0">
                <a:latin typeface="Arial" panose="020B0604020202020204" pitchFamily="34" charset="0"/>
                <a:cs typeface="Arial" panose="020B0604020202020204" pitchFamily="34" charset="0"/>
              </a:rPr>
              <a:t>C</a:t>
            </a:r>
            <a:r>
              <a:rPr lang="en-US" sz="1000"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Biological functions enriched in </a:t>
            </a:r>
            <a:r>
              <a:rPr lang="en-US" sz="1000" dirty="0" smtClean="0">
                <a:latin typeface="Arial" panose="020B0604020202020204" pitchFamily="34" charset="0"/>
                <a:cs typeface="Arial" panose="020B0604020202020204" pitchFamily="34" charset="0"/>
              </a:rPr>
              <a:t>up-regulated </a:t>
            </a:r>
            <a:r>
              <a:rPr lang="en-US" sz="1000" dirty="0">
                <a:latin typeface="Arial" panose="020B0604020202020204" pitchFamily="34" charset="0"/>
                <a:cs typeface="Arial" panose="020B0604020202020204" pitchFamily="34" charset="0"/>
              </a:rPr>
              <a:t>genes in </a:t>
            </a:r>
            <a:r>
              <a:rPr lang="en-US" sz="1000" dirty="0" smtClean="0">
                <a:latin typeface="Arial" panose="020B0604020202020204" pitchFamily="34" charset="0"/>
                <a:cs typeface="Arial" panose="020B0604020202020204" pitchFamily="34" charset="0"/>
              </a:rPr>
              <a:t>PCAF-KD cells. Gene Ontology (GO) analysis was performed using the DAVID program</a:t>
            </a:r>
            <a:r>
              <a:rPr lang="en-US" sz="1000" dirty="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a:t>
            </a:r>
            <a:r>
              <a:rPr lang="en-US" sz="1000" b="1" dirty="0">
                <a:latin typeface="Arial" panose="020B0604020202020204" pitchFamily="34" charset="0"/>
                <a:cs typeface="Arial" panose="020B0604020202020204" pitchFamily="34" charset="0"/>
              </a:rPr>
              <a:t>D</a:t>
            </a:r>
            <a:r>
              <a:rPr lang="en-US" sz="1000" dirty="0" smtClean="0">
                <a:latin typeface="Arial" panose="020B0604020202020204" pitchFamily="34" charset="0"/>
                <a:cs typeface="Arial" panose="020B0604020202020204" pitchFamily="34" charset="0"/>
              </a:rPr>
              <a:t>) Biological </a:t>
            </a:r>
            <a:r>
              <a:rPr lang="en-US" sz="1000" dirty="0">
                <a:latin typeface="Arial" panose="020B0604020202020204" pitchFamily="34" charset="0"/>
                <a:cs typeface="Arial" panose="020B0604020202020204" pitchFamily="34" charset="0"/>
              </a:rPr>
              <a:t>processes enriched in the group of 156 genes that are differentially expressed in PCAF-KD cells and containing </a:t>
            </a:r>
            <a:r>
              <a:rPr lang="en-US" sz="1000" dirty="0" smtClean="0">
                <a:latin typeface="Arial" panose="020B0604020202020204" pitchFamily="34" charset="0"/>
                <a:cs typeface="Arial" panose="020B0604020202020204" pitchFamily="34" charset="0"/>
              </a:rPr>
              <a:t>PCAF-BSs</a:t>
            </a:r>
            <a:r>
              <a:rPr lang="en-US" sz="1000" dirty="0">
                <a:latin typeface="Arial" panose="020B0604020202020204" pitchFamily="34" charset="0"/>
                <a:cs typeface="Arial" panose="020B0604020202020204" pitchFamily="34" charset="0"/>
              </a:rPr>
              <a:t>.</a:t>
            </a:r>
            <a:endParaRPr lang="ca-ES" sz="1000" dirty="0">
              <a:latin typeface="Arial" panose="020B0604020202020204" pitchFamily="34" charset="0"/>
              <a:cs typeface="Arial" panose="020B0604020202020204" pitchFamily="34" charset="0"/>
            </a:endParaRPr>
          </a:p>
        </p:txBody>
      </p:sp>
      <p:grpSp>
        <p:nvGrpSpPr>
          <p:cNvPr id="39" name="38 Grupo"/>
          <p:cNvGrpSpPr/>
          <p:nvPr/>
        </p:nvGrpSpPr>
        <p:grpSpPr>
          <a:xfrm>
            <a:off x="2860812" y="1186576"/>
            <a:ext cx="1101011" cy="821357"/>
            <a:chOff x="2860812" y="1186576"/>
            <a:chExt cx="1101011" cy="821357"/>
          </a:xfrm>
        </p:grpSpPr>
        <p:pic>
          <p:nvPicPr>
            <p:cNvPr id="31"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864860" y="1468183"/>
              <a:ext cx="1096963" cy="2476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2" name="Picture 1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860812" y="1186576"/>
              <a:ext cx="1096963" cy="24765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865574" y="1763458"/>
              <a:ext cx="1096249" cy="24447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grpSp>
      <p:sp>
        <p:nvSpPr>
          <p:cNvPr id="33" name="32 CuadroTexto"/>
          <p:cNvSpPr txBox="1"/>
          <p:nvPr/>
        </p:nvSpPr>
        <p:spPr>
          <a:xfrm>
            <a:off x="2376365" y="1210385"/>
            <a:ext cx="526106" cy="246221"/>
          </a:xfrm>
          <a:prstGeom prst="rect">
            <a:avLst/>
          </a:prstGeom>
          <a:noFill/>
        </p:spPr>
        <p:txBody>
          <a:bodyPr wrap="none" rtlCol="0">
            <a:spAutoFit/>
          </a:bodyPr>
          <a:lstStyle/>
          <a:p>
            <a:r>
              <a:rPr lang="es-ES" sz="1000" dirty="0" smtClean="0">
                <a:latin typeface="Arial" panose="020B0604020202020204" pitchFamily="34" charset="0"/>
                <a:cs typeface="Arial" panose="020B0604020202020204" pitchFamily="34" charset="0"/>
              </a:rPr>
              <a:t>PCAF</a:t>
            </a:r>
            <a:endParaRPr lang="es-ES" sz="1000" dirty="0">
              <a:latin typeface="Arial" panose="020B0604020202020204" pitchFamily="34" charset="0"/>
              <a:cs typeface="Arial" panose="020B0604020202020204" pitchFamily="34" charset="0"/>
            </a:endParaRPr>
          </a:p>
        </p:txBody>
      </p:sp>
      <p:sp>
        <p:nvSpPr>
          <p:cNvPr id="35" name="34 CuadroTexto"/>
          <p:cNvSpPr txBox="1"/>
          <p:nvPr/>
        </p:nvSpPr>
        <p:spPr>
          <a:xfrm>
            <a:off x="2504692" y="1478163"/>
            <a:ext cx="396262" cy="246221"/>
          </a:xfrm>
          <a:prstGeom prst="rect">
            <a:avLst/>
          </a:prstGeom>
          <a:noFill/>
        </p:spPr>
        <p:txBody>
          <a:bodyPr wrap="none" rtlCol="0">
            <a:spAutoFit/>
          </a:bodyPr>
          <a:lstStyle/>
          <a:p>
            <a:r>
              <a:rPr lang="es-ES" sz="1000" dirty="0" smtClean="0">
                <a:latin typeface="Arial" panose="020B0604020202020204" pitchFamily="34" charset="0"/>
                <a:cs typeface="Arial" panose="020B0604020202020204" pitchFamily="34" charset="0"/>
              </a:rPr>
              <a:t>p27</a:t>
            </a:r>
            <a:endParaRPr lang="es-ES" sz="1000" dirty="0">
              <a:latin typeface="Arial" panose="020B0604020202020204" pitchFamily="34" charset="0"/>
              <a:cs typeface="Arial" panose="020B0604020202020204" pitchFamily="34" charset="0"/>
            </a:endParaRPr>
          </a:p>
        </p:txBody>
      </p:sp>
      <p:sp>
        <p:nvSpPr>
          <p:cNvPr id="36" name="35 CuadroTexto"/>
          <p:cNvSpPr txBox="1"/>
          <p:nvPr/>
        </p:nvSpPr>
        <p:spPr>
          <a:xfrm>
            <a:off x="2418253" y="1731708"/>
            <a:ext cx="468398" cy="246221"/>
          </a:xfrm>
          <a:prstGeom prst="rect">
            <a:avLst/>
          </a:prstGeom>
          <a:noFill/>
        </p:spPr>
        <p:txBody>
          <a:bodyPr wrap="none" rtlCol="0">
            <a:spAutoFit/>
          </a:bodyPr>
          <a:lstStyle/>
          <a:p>
            <a:r>
              <a:rPr lang="es-ES" sz="1000" dirty="0" err="1" smtClean="0">
                <a:latin typeface="Arial" panose="020B0604020202020204" pitchFamily="34" charset="0"/>
                <a:cs typeface="Arial" panose="020B0604020202020204" pitchFamily="34" charset="0"/>
              </a:rPr>
              <a:t>Actin</a:t>
            </a:r>
            <a:endParaRPr lang="es-ES" sz="1000" dirty="0">
              <a:latin typeface="Arial" panose="020B0604020202020204" pitchFamily="34" charset="0"/>
              <a:cs typeface="Arial" panose="020B0604020202020204" pitchFamily="34" charset="0"/>
            </a:endParaRPr>
          </a:p>
        </p:txBody>
      </p:sp>
      <p:sp>
        <p:nvSpPr>
          <p:cNvPr id="37" name="36 CuadroTexto"/>
          <p:cNvSpPr txBox="1"/>
          <p:nvPr/>
        </p:nvSpPr>
        <p:spPr>
          <a:xfrm>
            <a:off x="3205415" y="969759"/>
            <a:ext cx="492443" cy="230832"/>
          </a:xfrm>
          <a:prstGeom prst="rect">
            <a:avLst/>
          </a:prstGeom>
          <a:noFill/>
        </p:spPr>
        <p:txBody>
          <a:bodyPr wrap="none" rtlCol="0">
            <a:spAutoFit/>
          </a:bodyPr>
          <a:lstStyle/>
          <a:p>
            <a:r>
              <a:rPr lang="es-ES" sz="900" dirty="0" smtClean="0">
                <a:latin typeface="Arial" panose="020B0604020202020204" pitchFamily="34" charset="0"/>
                <a:cs typeface="Arial" panose="020B0604020202020204" pitchFamily="34" charset="0"/>
              </a:rPr>
              <a:t>PCAF</a:t>
            </a:r>
            <a:endParaRPr lang="es-ES" sz="900" dirty="0">
              <a:latin typeface="Arial" panose="020B0604020202020204" pitchFamily="34" charset="0"/>
              <a:cs typeface="Arial" panose="020B0604020202020204" pitchFamily="34" charset="0"/>
            </a:endParaRPr>
          </a:p>
        </p:txBody>
      </p:sp>
      <p:cxnSp>
        <p:nvCxnSpPr>
          <p:cNvPr id="38" name="37 Conector recto"/>
          <p:cNvCxnSpPr/>
          <p:nvPr/>
        </p:nvCxnSpPr>
        <p:spPr>
          <a:xfrm>
            <a:off x="2900954" y="1002825"/>
            <a:ext cx="105682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39 CuadroTexto"/>
          <p:cNvSpPr txBox="1"/>
          <p:nvPr/>
        </p:nvSpPr>
        <p:spPr>
          <a:xfrm>
            <a:off x="3609020" y="969759"/>
            <a:ext cx="377026" cy="230832"/>
          </a:xfrm>
          <a:prstGeom prst="rect">
            <a:avLst/>
          </a:prstGeom>
          <a:noFill/>
        </p:spPr>
        <p:txBody>
          <a:bodyPr wrap="none" rtlCol="0">
            <a:spAutoFit/>
          </a:bodyPr>
          <a:lstStyle/>
          <a:p>
            <a:r>
              <a:rPr lang="es-ES" sz="900" dirty="0" smtClean="0">
                <a:latin typeface="Arial" panose="020B0604020202020204" pitchFamily="34" charset="0"/>
                <a:cs typeface="Arial" panose="020B0604020202020204" pitchFamily="34" charset="0"/>
              </a:rPr>
              <a:t>p27</a:t>
            </a:r>
            <a:endParaRPr lang="es-ES" sz="900" dirty="0">
              <a:latin typeface="Arial" panose="020B0604020202020204" pitchFamily="34" charset="0"/>
              <a:cs typeface="Arial" panose="020B0604020202020204" pitchFamily="34" charset="0"/>
            </a:endParaRPr>
          </a:p>
        </p:txBody>
      </p:sp>
      <p:sp>
        <p:nvSpPr>
          <p:cNvPr id="41" name="40 CuadroTexto"/>
          <p:cNvSpPr txBox="1"/>
          <p:nvPr/>
        </p:nvSpPr>
        <p:spPr>
          <a:xfrm>
            <a:off x="2847074" y="969759"/>
            <a:ext cx="364202" cy="230832"/>
          </a:xfrm>
          <a:prstGeom prst="rect">
            <a:avLst/>
          </a:prstGeom>
          <a:noFill/>
        </p:spPr>
        <p:txBody>
          <a:bodyPr wrap="none" rtlCol="0">
            <a:spAutoFit/>
          </a:bodyPr>
          <a:lstStyle/>
          <a:p>
            <a:r>
              <a:rPr lang="es-ES" sz="900" dirty="0" err="1" smtClean="0">
                <a:latin typeface="Arial" panose="020B0604020202020204" pitchFamily="34" charset="0"/>
                <a:cs typeface="Arial" panose="020B0604020202020204" pitchFamily="34" charset="0"/>
              </a:rPr>
              <a:t>Ctrl</a:t>
            </a:r>
            <a:endParaRPr lang="es-ES" sz="900" dirty="0">
              <a:latin typeface="Arial" panose="020B0604020202020204" pitchFamily="34" charset="0"/>
              <a:cs typeface="Arial" panose="020B0604020202020204" pitchFamily="34" charset="0"/>
            </a:endParaRPr>
          </a:p>
        </p:txBody>
      </p:sp>
      <p:sp>
        <p:nvSpPr>
          <p:cNvPr id="42" name="41 CuadroTexto"/>
          <p:cNvSpPr txBox="1"/>
          <p:nvPr/>
        </p:nvSpPr>
        <p:spPr>
          <a:xfrm>
            <a:off x="3146825" y="804823"/>
            <a:ext cx="569387" cy="230832"/>
          </a:xfrm>
          <a:prstGeom prst="rect">
            <a:avLst/>
          </a:prstGeom>
          <a:noFill/>
        </p:spPr>
        <p:txBody>
          <a:bodyPr wrap="none" rtlCol="0">
            <a:spAutoFit/>
          </a:bodyPr>
          <a:lstStyle/>
          <a:p>
            <a:r>
              <a:rPr lang="es-ES" sz="900" b="1" dirty="0" err="1" smtClean="0">
                <a:latin typeface="Arial" panose="020B0604020202020204" pitchFamily="34" charset="0"/>
                <a:cs typeface="Arial" panose="020B0604020202020204" pitchFamily="34" charset="0"/>
              </a:rPr>
              <a:t>shRNA</a:t>
            </a:r>
            <a:endParaRPr lang="es-ES" sz="900" b="1" dirty="0">
              <a:latin typeface="Arial" panose="020B0604020202020204" pitchFamily="34" charset="0"/>
              <a:cs typeface="Arial" panose="020B0604020202020204" pitchFamily="34" charset="0"/>
            </a:endParaRPr>
          </a:p>
        </p:txBody>
      </p:sp>
      <p:sp>
        <p:nvSpPr>
          <p:cNvPr id="5" name="4 Marcador de número de diapositiva"/>
          <p:cNvSpPr>
            <a:spLocks noGrp="1"/>
          </p:cNvSpPr>
          <p:nvPr>
            <p:ph type="sldNum" sz="quarter" idx="12"/>
          </p:nvPr>
        </p:nvSpPr>
        <p:spPr/>
        <p:txBody>
          <a:bodyPr/>
          <a:lstStyle/>
          <a:p>
            <a:fld id="{43961510-E956-484D-A158-D9999620BD7C}" type="slidenum">
              <a:rPr lang="ca-ES" smtClean="0"/>
              <a:t>6</a:t>
            </a:fld>
            <a:endParaRPr lang="ca-ES"/>
          </a:p>
        </p:txBody>
      </p:sp>
    </p:spTree>
    <p:extLst>
      <p:ext uri="{BB962C8B-B14F-4D97-AF65-F5344CB8AC3E}">
        <p14:creationId xmlns:p14="http://schemas.microsoft.com/office/powerpoint/2010/main" val="7614039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número de diapositiva"/>
          <p:cNvSpPr>
            <a:spLocks noGrp="1"/>
          </p:cNvSpPr>
          <p:nvPr>
            <p:ph type="sldNum" sz="quarter" idx="12"/>
          </p:nvPr>
        </p:nvSpPr>
        <p:spPr/>
        <p:txBody>
          <a:bodyPr/>
          <a:lstStyle/>
          <a:p>
            <a:fld id="{43961510-E956-484D-A158-D9999620BD7C}" type="slidenum">
              <a:rPr lang="ca-ES" smtClean="0"/>
              <a:t>7</a:t>
            </a:fld>
            <a:endParaRPr lang="ca-ES"/>
          </a:p>
        </p:txBody>
      </p:sp>
      <p:sp>
        <p:nvSpPr>
          <p:cNvPr id="3" name="7 CuadroTexto"/>
          <p:cNvSpPr txBox="1"/>
          <p:nvPr/>
        </p:nvSpPr>
        <p:spPr>
          <a:xfrm>
            <a:off x="4873136" y="84365"/>
            <a:ext cx="1984864"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 S4</a:t>
            </a:r>
            <a:endParaRPr lang="en-US" sz="1400" dirty="0">
              <a:latin typeface="Arial" panose="020B0604020202020204" pitchFamily="34" charset="0"/>
              <a:cs typeface="Arial" panose="020B0604020202020204" pitchFamily="34" charset="0"/>
            </a:endParaRPr>
          </a:p>
        </p:txBody>
      </p:sp>
      <p:sp>
        <p:nvSpPr>
          <p:cNvPr id="17" name="11 CuadroTexto"/>
          <p:cNvSpPr txBox="1"/>
          <p:nvPr/>
        </p:nvSpPr>
        <p:spPr>
          <a:xfrm>
            <a:off x="1209375" y="1064998"/>
            <a:ext cx="358043" cy="400110"/>
          </a:xfrm>
          <a:prstGeom prst="rect">
            <a:avLst/>
          </a:prstGeom>
          <a:noFill/>
        </p:spPr>
        <p:txBody>
          <a:bodyPr wrap="square" rtlCol="0">
            <a:spAutoFit/>
          </a:bodyPr>
          <a:lstStyle/>
          <a:p>
            <a:r>
              <a:rPr lang="es-ES" sz="2000" b="1" dirty="0">
                <a:latin typeface="Arial" panose="020B0604020202020204" pitchFamily="34" charset="0"/>
                <a:cs typeface="Arial" panose="020B0604020202020204" pitchFamily="34" charset="0"/>
              </a:rPr>
              <a:t>A</a:t>
            </a:r>
            <a:endParaRPr lang="ca-ES" sz="2000" b="1" dirty="0">
              <a:latin typeface="Arial" panose="020B0604020202020204" pitchFamily="34" charset="0"/>
              <a:cs typeface="Arial" panose="020B0604020202020204" pitchFamily="34" charset="0"/>
            </a:endParaRPr>
          </a:p>
        </p:txBody>
      </p:sp>
      <p:sp>
        <p:nvSpPr>
          <p:cNvPr id="19" name="7 CuadroTexto"/>
          <p:cNvSpPr txBox="1"/>
          <p:nvPr/>
        </p:nvSpPr>
        <p:spPr>
          <a:xfrm>
            <a:off x="463182" y="6062611"/>
            <a:ext cx="5922338" cy="1477328"/>
          </a:xfrm>
          <a:prstGeom prst="rect">
            <a:avLst/>
          </a:prstGeom>
          <a:noFill/>
        </p:spPr>
        <p:txBody>
          <a:bodyPr wrap="square" rtlCol="0">
            <a:spAutoFit/>
          </a:bodyPr>
          <a:lstStyle/>
          <a:p>
            <a:pPr algn="just"/>
            <a:r>
              <a:rPr lang="en-US" sz="1000" b="1" dirty="0" smtClean="0">
                <a:latin typeface="Arial" panose="020B0604020202020204" pitchFamily="34" charset="0"/>
                <a:cs typeface="Arial" panose="020B0604020202020204" pitchFamily="34" charset="0"/>
              </a:rPr>
              <a:t>Supplementary Figure S4</a:t>
            </a:r>
            <a:r>
              <a:rPr lang="en-US" sz="1000" dirty="0" smtClean="0">
                <a:latin typeface="Arial" panose="020B0604020202020204" pitchFamily="34" charset="0"/>
                <a:cs typeface="Arial" panose="020B0604020202020204" pitchFamily="34" charset="0"/>
              </a:rPr>
              <a:t>. </a:t>
            </a:r>
            <a:r>
              <a:rPr lang="en-US" sz="1000" dirty="0">
                <a:latin typeface="Arial" panose="020B0604020202020204" pitchFamily="34" charset="0"/>
                <a:cs typeface="Arial" panose="020B0604020202020204" pitchFamily="34" charset="0"/>
              </a:rPr>
              <a:t>P</a:t>
            </a:r>
            <a:r>
              <a:rPr lang="en-US" sz="1000" dirty="0" smtClean="0">
                <a:latin typeface="Arial" panose="020B0604020202020204" pitchFamily="34" charset="0"/>
                <a:cs typeface="Arial" panose="020B0604020202020204" pitchFamily="34" charset="0"/>
              </a:rPr>
              <a:t>roliferation rates in HCT116 knocked down (KD) for p27 or PCAF by using the CRISPR/Cas9 methodology. In the case of p27 experiments were performed in cells from an homozygous </a:t>
            </a:r>
            <a:r>
              <a:rPr lang="en-US" sz="1000" dirty="0" err="1" smtClean="0">
                <a:latin typeface="Arial" panose="020B0604020202020204" pitchFamily="34" charset="0"/>
                <a:cs typeface="Arial" panose="020B0604020202020204" pitchFamily="34" charset="0"/>
              </a:rPr>
              <a:t>clon</a:t>
            </a:r>
            <a:r>
              <a:rPr lang="en-US" sz="1000" dirty="0" smtClean="0">
                <a:latin typeface="Arial" panose="020B0604020202020204" pitchFamily="34" charset="0"/>
                <a:cs typeface="Arial" panose="020B0604020202020204" pitchFamily="34" charset="0"/>
              </a:rPr>
              <a:t> (p27KO) whereas in the case of PCAF we used cells knocked down but prior to selection of </a:t>
            </a:r>
            <a:r>
              <a:rPr lang="en-US" sz="1000" dirty="0" err="1" smtClean="0">
                <a:latin typeface="Arial" panose="020B0604020202020204" pitchFamily="34" charset="0"/>
                <a:cs typeface="Arial" panose="020B0604020202020204" pitchFamily="34" charset="0"/>
              </a:rPr>
              <a:t>clons</a:t>
            </a:r>
            <a:r>
              <a:rPr lang="en-US" sz="1000" dirty="0" smtClean="0">
                <a:latin typeface="Arial" panose="020B0604020202020204" pitchFamily="34" charset="0"/>
                <a:cs typeface="Arial" panose="020B0604020202020204" pitchFamily="34" charset="0"/>
              </a:rPr>
              <a:t>   </a:t>
            </a:r>
            <a:r>
              <a:rPr lang="en-US" sz="1000" b="1" dirty="0" smtClean="0">
                <a:latin typeface="Arial" panose="020B0604020202020204" pitchFamily="34" charset="0"/>
                <a:cs typeface="Arial" panose="020B0604020202020204" pitchFamily="34" charset="0"/>
              </a:rPr>
              <a:t>(A)</a:t>
            </a:r>
            <a:r>
              <a:rPr lang="en-US" sz="1000" dirty="0" smtClean="0">
                <a:latin typeface="Arial" panose="020B0604020202020204" pitchFamily="34" charset="0"/>
                <a:cs typeface="Arial" panose="020B0604020202020204" pitchFamily="34" charset="0"/>
              </a:rPr>
              <a:t> Levels of PCAF and p27 in HCT116 control, p27KO or PCAFKD as determined by WB. </a:t>
            </a:r>
            <a:r>
              <a:rPr lang="en-US" sz="1000" dirty="0">
                <a:latin typeface="Arial" panose="020B0604020202020204" pitchFamily="34" charset="0"/>
                <a:cs typeface="Arial" panose="020B0604020202020204" pitchFamily="34" charset="0"/>
              </a:rPr>
              <a:t>Tubulin </a:t>
            </a:r>
            <a:r>
              <a:rPr lang="en-US" sz="1000" dirty="0" smtClean="0">
                <a:latin typeface="Arial" panose="020B0604020202020204" pitchFamily="34" charset="0"/>
                <a:cs typeface="Arial" panose="020B0604020202020204" pitchFamily="34" charset="0"/>
              </a:rPr>
              <a:t>levels were used </a:t>
            </a:r>
            <a:r>
              <a:rPr lang="en-US" sz="1000" dirty="0">
                <a:latin typeface="Arial" panose="020B0604020202020204" pitchFamily="34" charset="0"/>
                <a:cs typeface="Arial" panose="020B0604020202020204" pitchFamily="34" charset="0"/>
              </a:rPr>
              <a:t>as a loading control</a:t>
            </a:r>
            <a:r>
              <a:rPr lang="en-US" sz="1000" dirty="0" smtClean="0">
                <a:latin typeface="Arial" panose="020B0604020202020204" pitchFamily="34" charset="0"/>
                <a:cs typeface="Arial" panose="020B0604020202020204" pitchFamily="34" charset="0"/>
              </a:rPr>
              <a:t>. </a:t>
            </a:r>
            <a:r>
              <a:rPr lang="en-US" sz="1000" b="1" dirty="0" smtClean="0">
                <a:latin typeface="Arial" panose="020B0604020202020204" pitchFamily="34" charset="0"/>
                <a:cs typeface="Arial" panose="020B0604020202020204" pitchFamily="34" charset="0"/>
              </a:rPr>
              <a:t>(B) </a:t>
            </a:r>
            <a:r>
              <a:rPr lang="en-US" sz="1000" dirty="0" smtClean="0">
                <a:latin typeface="Arial" panose="020B0604020202020204" pitchFamily="34" charset="0"/>
                <a:cs typeface="Arial" panose="020B0604020202020204" pitchFamily="34" charset="0"/>
              </a:rPr>
              <a:t>Generation times in the different cells were determined by counting the cells at different times (1, 2 and 3 days) after plating</a:t>
            </a:r>
            <a:r>
              <a:rPr lang="en-US" sz="1000" dirty="0">
                <a:latin typeface="Arial" panose="020B0604020202020204" pitchFamily="34" charset="0"/>
                <a:cs typeface="Arial" panose="020B0604020202020204" pitchFamily="34" charset="0"/>
              </a:rPr>
              <a:t>. Results are the mean value ± SD of three different </a:t>
            </a:r>
            <a:r>
              <a:rPr lang="en-US" sz="1000" dirty="0" smtClean="0">
                <a:latin typeface="Arial" panose="020B0604020202020204" pitchFamily="34" charset="0"/>
                <a:cs typeface="Arial" panose="020B0604020202020204" pitchFamily="34" charset="0"/>
              </a:rPr>
              <a:t>experiments. </a:t>
            </a:r>
            <a:r>
              <a:rPr lang="en-US" sz="1000" dirty="0">
                <a:latin typeface="Arial" panose="020B0604020202020204" pitchFamily="34" charset="0"/>
                <a:cs typeface="Arial" panose="020B0604020202020204" pitchFamily="34" charset="0"/>
              </a:rPr>
              <a:t>Statistical analyses were performed using the T-student’s </a:t>
            </a:r>
            <a:r>
              <a:rPr lang="en-US" sz="1000" dirty="0" smtClean="0">
                <a:latin typeface="Arial" panose="020B0604020202020204" pitchFamily="34" charset="0"/>
                <a:cs typeface="Arial" panose="020B0604020202020204" pitchFamily="34" charset="0"/>
              </a:rPr>
              <a:t>test comparing p27KO CR cells vs control (   ) or PCAF CR cells vs control (   ). </a:t>
            </a:r>
            <a:r>
              <a:rPr lang="en-US" sz="1000" dirty="0">
                <a:latin typeface="Arial" panose="020B0604020202020204" pitchFamily="34" charset="0"/>
                <a:cs typeface="Arial" panose="020B0604020202020204" pitchFamily="34" charset="0"/>
              </a:rPr>
              <a:t>(*) P &lt;0.05, (**) P &lt;0.01 and (***) P &lt;0.001. </a:t>
            </a:r>
            <a:endParaRPr lang="ca-ES" sz="1000" dirty="0"/>
          </a:p>
        </p:txBody>
      </p:sp>
      <p:sp>
        <p:nvSpPr>
          <p:cNvPr id="4" name="3 CuadroTexto"/>
          <p:cNvSpPr txBox="1"/>
          <p:nvPr/>
        </p:nvSpPr>
        <p:spPr>
          <a:xfrm>
            <a:off x="1203089" y="2922073"/>
            <a:ext cx="370614" cy="400110"/>
          </a:xfrm>
          <a:prstGeom prst="rect">
            <a:avLst/>
          </a:prstGeom>
          <a:noFill/>
        </p:spPr>
        <p:txBody>
          <a:bodyPr wrap="none" rtlCol="0">
            <a:spAutoFit/>
          </a:bodyPr>
          <a:lstStyle/>
          <a:p>
            <a:r>
              <a:rPr lang="es-ES" sz="2000" b="1" dirty="0">
                <a:latin typeface="Arial "/>
              </a:rPr>
              <a:t>B</a:t>
            </a:r>
          </a:p>
        </p:txBody>
      </p:sp>
      <p:grpSp>
        <p:nvGrpSpPr>
          <p:cNvPr id="7" name="6 Grupo"/>
          <p:cNvGrpSpPr/>
          <p:nvPr/>
        </p:nvGrpSpPr>
        <p:grpSpPr>
          <a:xfrm>
            <a:off x="1874637" y="1465108"/>
            <a:ext cx="3090058" cy="975210"/>
            <a:chOff x="874021" y="1465108"/>
            <a:chExt cx="3090058" cy="975210"/>
          </a:xfrm>
        </p:grpSpPr>
        <p:grpSp>
          <p:nvGrpSpPr>
            <p:cNvPr id="55" name="54 Grupo"/>
            <p:cNvGrpSpPr/>
            <p:nvPr/>
          </p:nvGrpSpPr>
          <p:grpSpPr>
            <a:xfrm>
              <a:off x="2526579" y="1469563"/>
              <a:ext cx="1437500" cy="966301"/>
              <a:chOff x="980745" y="2830588"/>
              <a:chExt cx="1437500" cy="966301"/>
            </a:xfrm>
          </p:grpSpPr>
          <p:sp>
            <p:nvSpPr>
              <p:cNvPr id="56" name="55 CuadroTexto"/>
              <p:cNvSpPr txBox="1"/>
              <p:nvPr/>
            </p:nvSpPr>
            <p:spPr>
              <a:xfrm>
                <a:off x="1486580" y="3046612"/>
                <a:ext cx="931665"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CTR    PCAF</a:t>
                </a:r>
                <a:endParaRPr lang="ca-ES" sz="1000" dirty="0">
                  <a:latin typeface="Arial" panose="020B0604020202020204" pitchFamily="34" charset="0"/>
                  <a:cs typeface="Arial" panose="020B0604020202020204" pitchFamily="34" charset="0"/>
                </a:endParaRPr>
              </a:p>
            </p:txBody>
          </p:sp>
          <p:sp>
            <p:nvSpPr>
              <p:cNvPr id="57" name="56 CuadroTexto"/>
              <p:cNvSpPr txBox="1"/>
              <p:nvPr/>
            </p:nvSpPr>
            <p:spPr>
              <a:xfrm>
                <a:off x="1605456" y="2830588"/>
                <a:ext cx="668773" cy="246221"/>
              </a:xfrm>
              <a:prstGeom prst="rect">
                <a:avLst/>
              </a:prstGeom>
              <a:noFill/>
            </p:spPr>
            <p:txBody>
              <a:bodyPr wrap="none" rtlCol="0">
                <a:spAutoFit/>
              </a:bodyPr>
              <a:lstStyle/>
              <a:p>
                <a:r>
                  <a:rPr lang="ca-ES" sz="1000" dirty="0">
                    <a:latin typeface="Arial" panose="020B0604020202020204" pitchFamily="34" charset="0"/>
                    <a:cs typeface="Arial" panose="020B0604020202020204" pitchFamily="34" charset="0"/>
                  </a:rPr>
                  <a:t>C</a:t>
                </a:r>
                <a:r>
                  <a:rPr lang="ca-ES" sz="1000" dirty="0" smtClean="0">
                    <a:latin typeface="Arial" panose="020B0604020202020204" pitchFamily="34" charset="0"/>
                    <a:cs typeface="Arial" panose="020B0604020202020204" pitchFamily="34" charset="0"/>
                  </a:rPr>
                  <a:t>RISPR</a:t>
                </a:r>
                <a:endParaRPr lang="ca-ES" sz="1000" dirty="0">
                  <a:latin typeface="Arial" panose="020B0604020202020204" pitchFamily="34" charset="0"/>
                  <a:cs typeface="Arial" panose="020B0604020202020204" pitchFamily="34" charset="0"/>
                </a:endParaRPr>
              </a:p>
            </p:txBody>
          </p:sp>
          <p:pic>
            <p:nvPicPr>
              <p:cNvPr id="58" name="Picture 2"/>
              <p:cNvPicPr>
                <a:picLocks noChangeArrowheads="1"/>
              </p:cNvPicPr>
              <p:nvPr/>
            </p:nvPicPr>
            <p:blipFill rotWithShape="1">
              <a:blip r:embed="rId2" cstate="print">
                <a:extLst>
                  <a:ext uri="{BEBA8EAE-BF5A-486C-A8C5-ECC9F3942E4B}">
                    <a14:imgProps xmlns:a14="http://schemas.microsoft.com/office/drawing/2010/main">
                      <a14:imgLayer r:embed="rId3">
                        <a14:imgEffect>
                          <a14:brightnessContrast bright="21000"/>
                        </a14:imgEffect>
                      </a14:imgLayer>
                    </a14:imgProps>
                  </a:ext>
                  <a:ext uri="{28A0092B-C50C-407E-A947-70E740481C1C}">
                    <a14:useLocalDpi xmlns:a14="http://schemas.microsoft.com/office/drawing/2010/main" val="0"/>
                  </a:ext>
                </a:extLst>
              </a:blip>
              <a:srcRect l="34435" r="3260"/>
              <a:stretch/>
            </p:blipFill>
            <p:spPr bwMode="auto">
              <a:xfrm>
                <a:off x="1517278" y="3544889"/>
                <a:ext cx="792000" cy="252000"/>
              </a:xfrm>
              <a:prstGeom prst="rect">
                <a:avLst/>
              </a:prstGeom>
              <a:noFill/>
              <a:ln w="3175">
                <a:solidFill>
                  <a:schemeClr val="tx1">
                    <a:lumMod val="50000"/>
                    <a:lumOff val="5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59" name="Picture 16"/>
              <p:cNvPicPr>
                <a:picLocks noChangeArrowheads="1"/>
              </p:cNvPicPr>
              <p:nvPr/>
            </p:nvPicPr>
            <p:blipFill rotWithShape="1">
              <a:blip r:embed="rId4" cstate="print">
                <a:extLst>
                  <a:ext uri="{28A0092B-C50C-407E-A947-70E740481C1C}">
                    <a14:useLocalDpi xmlns:a14="http://schemas.microsoft.com/office/drawing/2010/main" val="0"/>
                  </a:ext>
                </a:extLst>
              </a:blip>
              <a:srcRect l="31286"/>
              <a:stretch/>
            </p:blipFill>
            <p:spPr bwMode="auto">
              <a:xfrm flipH="1">
                <a:off x="1517278" y="3256857"/>
                <a:ext cx="792000" cy="252000"/>
              </a:xfrm>
              <a:prstGeom prst="rect">
                <a:avLst/>
              </a:prstGeom>
              <a:noFill/>
              <a:ln w="3175">
                <a:solidFill>
                  <a:schemeClr val="tx1">
                    <a:lumMod val="50000"/>
                    <a:lumOff val="50000"/>
                  </a:schemeClr>
                </a:solidFill>
                <a:miter lim="800000"/>
                <a:headEnd/>
                <a:tailEnd/>
              </a:ln>
              <a:extLst>
                <a:ext uri="{909E8E84-426E-40DD-AFC4-6F175D3DCCD1}">
                  <a14:hiddenFill xmlns:a14="http://schemas.microsoft.com/office/drawing/2010/main">
                    <a:solidFill>
                      <a:schemeClr val="accent1"/>
                    </a:solidFill>
                  </a14:hiddenFill>
                </a:ext>
              </a:extLst>
            </p:spPr>
          </p:pic>
          <p:cxnSp>
            <p:nvCxnSpPr>
              <p:cNvPr id="60" name="59 Conector recto"/>
              <p:cNvCxnSpPr/>
              <p:nvPr/>
            </p:nvCxnSpPr>
            <p:spPr>
              <a:xfrm>
                <a:off x="1554149" y="3076809"/>
                <a:ext cx="784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61" name="60 Rectángulo"/>
              <p:cNvSpPr/>
              <p:nvPr/>
            </p:nvSpPr>
            <p:spPr>
              <a:xfrm>
                <a:off x="980745" y="3262636"/>
                <a:ext cx="526106" cy="246221"/>
              </a:xfrm>
              <a:prstGeom prst="rect">
                <a:avLst/>
              </a:prstGeom>
            </p:spPr>
            <p:txBody>
              <a:bodyPr wrap="none">
                <a:spAutoFit/>
              </a:bodyPr>
              <a:lstStyle/>
              <a:p>
                <a:r>
                  <a:rPr lang="ca-ES" sz="1000" dirty="0" smtClean="0">
                    <a:latin typeface="Arial" panose="020B0604020202020204" pitchFamily="34" charset="0"/>
                    <a:cs typeface="Arial" panose="020B0604020202020204" pitchFamily="34" charset="0"/>
                  </a:rPr>
                  <a:t>PCAF</a:t>
                </a:r>
                <a:endParaRPr lang="ca-ES" sz="1000" dirty="0">
                  <a:latin typeface="Arial" panose="020B0604020202020204" pitchFamily="34" charset="0"/>
                  <a:cs typeface="Arial" panose="020B0604020202020204" pitchFamily="34" charset="0"/>
                </a:endParaRPr>
              </a:p>
            </p:txBody>
          </p:sp>
          <p:sp>
            <p:nvSpPr>
              <p:cNvPr id="62" name="61 CuadroTexto"/>
              <p:cNvSpPr txBox="1"/>
              <p:nvPr/>
            </p:nvSpPr>
            <p:spPr>
              <a:xfrm>
                <a:off x="980745" y="3547778"/>
                <a:ext cx="603050" cy="246221"/>
              </a:xfrm>
              <a:prstGeom prst="rect">
                <a:avLst/>
              </a:prstGeom>
              <a:noFill/>
            </p:spPr>
            <p:txBody>
              <a:bodyPr wrap="none" rtlCol="0">
                <a:spAutoFit/>
              </a:bodyPr>
              <a:lstStyle/>
              <a:p>
                <a:r>
                  <a:rPr lang="ca-ES" sz="1000" dirty="0" err="1" smtClean="0">
                    <a:latin typeface="Arial" panose="020B0604020202020204" pitchFamily="34" charset="0"/>
                    <a:cs typeface="Arial" panose="020B0604020202020204" pitchFamily="34" charset="0"/>
                  </a:rPr>
                  <a:t>Tubulin</a:t>
                </a:r>
                <a:endParaRPr lang="ca-ES" sz="1000" dirty="0">
                  <a:latin typeface="Arial" panose="020B0604020202020204" pitchFamily="34" charset="0"/>
                  <a:cs typeface="Arial" panose="020B0604020202020204" pitchFamily="34" charset="0"/>
                </a:endParaRPr>
              </a:p>
            </p:txBody>
          </p:sp>
        </p:grpSp>
        <p:grpSp>
          <p:nvGrpSpPr>
            <p:cNvPr id="6" name="5 Grupo"/>
            <p:cNvGrpSpPr/>
            <p:nvPr/>
          </p:nvGrpSpPr>
          <p:grpSpPr>
            <a:xfrm>
              <a:off x="874021" y="1465108"/>
              <a:ext cx="1416978" cy="975210"/>
              <a:chOff x="874021" y="1386613"/>
              <a:chExt cx="1416978" cy="975210"/>
            </a:xfrm>
          </p:grpSpPr>
          <p:grpSp>
            <p:nvGrpSpPr>
              <p:cNvPr id="63" name="62 Grupo"/>
              <p:cNvGrpSpPr/>
              <p:nvPr/>
            </p:nvGrpSpPr>
            <p:grpSpPr>
              <a:xfrm>
                <a:off x="874021" y="1552512"/>
                <a:ext cx="1416978" cy="809311"/>
                <a:chOff x="980745" y="1834062"/>
                <a:chExt cx="1416978" cy="809311"/>
              </a:xfrm>
            </p:grpSpPr>
            <p:sp>
              <p:nvSpPr>
                <p:cNvPr id="64" name="63 CuadroTexto"/>
                <p:cNvSpPr txBox="1"/>
                <p:nvPr/>
              </p:nvSpPr>
              <p:spPr>
                <a:xfrm>
                  <a:off x="1482088" y="1857120"/>
                  <a:ext cx="915635"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CTR  p27KO</a:t>
                  </a:r>
                  <a:endParaRPr lang="ca-ES" sz="1000" dirty="0">
                    <a:latin typeface="Arial" panose="020B0604020202020204" pitchFamily="34" charset="0"/>
                    <a:cs typeface="Arial" panose="020B0604020202020204" pitchFamily="34" charset="0"/>
                  </a:endParaRPr>
                </a:p>
              </p:txBody>
            </p:sp>
            <p:cxnSp>
              <p:nvCxnSpPr>
                <p:cNvPr id="65" name="64 Conector recto"/>
                <p:cNvCxnSpPr/>
                <p:nvPr/>
              </p:nvCxnSpPr>
              <p:spPr>
                <a:xfrm>
                  <a:off x="1490714" y="1887317"/>
                  <a:ext cx="78424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66" name="Picture 6"/>
                <p:cNvPicPr>
                  <a:picLocks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flipH="1">
                  <a:off x="1517278" y="2391373"/>
                  <a:ext cx="792000" cy="252000"/>
                </a:xfrm>
                <a:prstGeom prst="rect">
                  <a:avLst/>
                </a:prstGeom>
                <a:noFill/>
                <a:ln w="3175">
                  <a:solidFill>
                    <a:schemeClr val="tx1">
                      <a:lumMod val="50000"/>
                      <a:lumOff val="50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67" name="Picture 8"/>
                <p:cNvPicPr>
                  <a:picLocks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flipH="1">
                  <a:off x="1517278" y="2103341"/>
                  <a:ext cx="792000" cy="252000"/>
                </a:xfrm>
                <a:prstGeom prst="rect">
                  <a:avLst/>
                </a:prstGeom>
                <a:noFill/>
                <a:ln w="3175">
                  <a:solidFill>
                    <a:schemeClr val="tx1">
                      <a:lumMod val="50000"/>
                      <a:lumOff val="50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68" name="67 CuadroTexto"/>
                <p:cNvSpPr txBox="1"/>
                <p:nvPr/>
              </p:nvSpPr>
              <p:spPr>
                <a:xfrm>
                  <a:off x="980745" y="2073144"/>
                  <a:ext cx="396262" cy="246221"/>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p27</a:t>
                  </a:r>
                  <a:endParaRPr lang="ca-ES" sz="1000" dirty="0">
                    <a:latin typeface="Arial" panose="020B0604020202020204" pitchFamily="34" charset="0"/>
                    <a:cs typeface="Arial" panose="020B0604020202020204" pitchFamily="34" charset="0"/>
                  </a:endParaRPr>
                </a:p>
              </p:txBody>
            </p:sp>
            <p:sp>
              <p:nvSpPr>
                <p:cNvPr id="69" name="68 CuadroTexto"/>
                <p:cNvSpPr txBox="1"/>
                <p:nvPr/>
              </p:nvSpPr>
              <p:spPr>
                <a:xfrm>
                  <a:off x="980745" y="2378790"/>
                  <a:ext cx="603050" cy="246221"/>
                </a:xfrm>
                <a:prstGeom prst="rect">
                  <a:avLst/>
                </a:prstGeom>
                <a:noFill/>
              </p:spPr>
              <p:txBody>
                <a:bodyPr wrap="none" rtlCol="0">
                  <a:spAutoFit/>
                </a:bodyPr>
                <a:lstStyle/>
                <a:p>
                  <a:r>
                    <a:rPr lang="ca-ES" sz="1000" dirty="0" err="1" smtClean="0">
                      <a:latin typeface="Arial" panose="020B0604020202020204" pitchFamily="34" charset="0"/>
                      <a:cs typeface="Arial" panose="020B0604020202020204" pitchFamily="34" charset="0"/>
                    </a:rPr>
                    <a:t>Tubulin</a:t>
                  </a:r>
                  <a:endParaRPr lang="ca-ES" sz="1000" dirty="0">
                    <a:latin typeface="Arial" panose="020B0604020202020204" pitchFamily="34" charset="0"/>
                    <a:cs typeface="Arial" panose="020B0604020202020204" pitchFamily="34" charset="0"/>
                  </a:endParaRPr>
                </a:p>
              </p:txBody>
            </p:sp>
            <p:sp>
              <p:nvSpPr>
                <p:cNvPr id="70" name="69 CuadroTexto"/>
                <p:cNvSpPr txBox="1"/>
                <p:nvPr/>
              </p:nvSpPr>
              <p:spPr>
                <a:xfrm>
                  <a:off x="980745" y="1834062"/>
                  <a:ext cx="401072" cy="253916"/>
                </a:xfrm>
                <a:prstGeom prst="rect">
                  <a:avLst/>
                </a:prstGeom>
                <a:noFill/>
              </p:spPr>
              <p:txBody>
                <a:bodyPr wrap="none" rtlCol="0">
                  <a:spAutoFit/>
                </a:bodyPr>
                <a:lstStyle/>
                <a:p>
                  <a:r>
                    <a:rPr lang="ca-ES" sz="1000" dirty="0" smtClean="0">
                      <a:latin typeface="Arial" panose="020B0604020202020204" pitchFamily="34" charset="0"/>
                      <a:cs typeface="Arial" panose="020B0604020202020204" pitchFamily="34" charset="0"/>
                    </a:rPr>
                    <a:t>WB</a:t>
                  </a:r>
                  <a:endParaRPr lang="ca-ES" sz="1000" dirty="0">
                    <a:latin typeface="Arial" panose="020B0604020202020204" pitchFamily="34" charset="0"/>
                    <a:cs typeface="Arial" panose="020B0604020202020204" pitchFamily="34" charset="0"/>
                  </a:endParaRPr>
                </a:p>
              </p:txBody>
            </p:sp>
          </p:grpSp>
          <p:sp>
            <p:nvSpPr>
              <p:cNvPr id="71" name="70 CuadroTexto"/>
              <p:cNvSpPr txBox="1"/>
              <p:nvPr/>
            </p:nvSpPr>
            <p:spPr>
              <a:xfrm>
                <a:off x="1470356" y="1386613"/>
                <a:ext cx="668773" cy="246221"/>
              </a:xfrm>
              <a:prstGeom prst="rect">
                <a:avLst/>
              </a:prstGeom>
              <a:noFill/>
            </p:spPr>
            <p:txBody>
              <a:bodyPr wrap="none" rtlCol="0">
                <a:spAutoFit/>
              </a:bodyPr>
              <a:lstStyle/>
              <a:p>
                <a:r>
                  <a:rPr lang="ca-ES" sz="1000" dirty="0">
                    <a:latin typeface="Arial" panose="020B0604020202020204" pitchFamily="34" charset="0"/>
                    <a:cs typeface="Arial" panose="020B0604020202020204" pitchFamily="34" charset="0"/>
                  </a:rPr>
                  <a:t>C</a:t>
                </a:r>
                <a:r>
                  <a:rPr lang="ca-ES" sz="1000" dirty="0" smtClean="0">
                    <a:latin typeface="Arial" panose="020B0604020202020204" pitchFamily="34" charset="0"/>
                    <a:cs typeface="Arial" panose="020B0604020202020204" pitchFamily="34" charset="0"/>
                  </a:rPr>
                  <a:t>RISPR</a:t>
                </a:r>
                <a:endParaRPr lang="ca-ES" sz="1000" dirty="0">
                  <a:latin typeface="Arial" panose="020B0604020202020204" pitchFamily="34" charset="0"/>
                  <a:cs typeface="Arial" panose="020B0604020202020204" pitchFamily="34" charset="0"/>
                </a:endParaRPr>
              </a:p>
            </p:txBody>
          </p:sp>
        </p:grpSp>
      </p:grpSp>
      <p:grpSp>
        <p:nvGrpSpPr>
          <p:cNvPr id="13" name="12 Grupo"/>
          <p:cNvGrpSpPr/>
          <p:nvPr/>
        </p:nvGrpSpPr>
        <p:grpSpPr>
          <a:xfrm>
            <a:off x="4233757" y="5397051"/>
            <a:ext cx="323272" cy="307777"/>
            <a:chOff x="5519067" y="3001325"/>
            <a:chExt cx="323272" cy="307777"/>
          </a:xfrm>
        </p:grpSpPr>
        <p:sp>
          <p:nvSpPr>
            <p:cNvPr id="31" name="30 Triángulo isósceles"/>
            <p:cNvSpPr/>
            <p:nvPr/>
          </p:nvSpPr>
          <p:spPr>
            <a:xfrm>
              <a:off x="5519067" y="3059861"/>
              <a:ext cx="111778" cy="105414"/>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CuadroTexto"/>
            <p:cNvSpPr txBox="1"/>
            <p:nvPr/>
          </p:nvSpPr>
          <p:spPr>
            <a:xfrm>
              <a:off x="5587141" y="3001325"/>
              <a:ext cx="255198" cy="307777"/>
            </a:xfrm>
            <a:prstGeom prst="rect">
              <a:avLst/>
            </a:prstGeom>
            <a:noFill/>
          </p:spPr>
          <p:txBody>
            <a:bodyPr wrap="none" rtlCol="0">
              <a:spAutoFit/>
            </a:bodyPr>
            <a:lstStyle/>
            <a:p>
              <a:r>
                <a:rPr lang="es-ES" sz="1400" dirty="0" smtClean="0">
                  <a:latin typeface="Arial" panose="020B0604020202020204" pitchFamily="34" charset="0"/>
                  <a:cs typeface="Arial" panose="020B0604020202020204" pitchFamily="34" charset="0"/>
                </a:rPr>
                <a:t>*</a:t>
              </a:r>
              <a:endParaRPr lang="es-ES" sz="1400" dirty="0">
                <a:latin typeface="Arial" panose="020B0604020202020204" pitchFamily="34" charset="0"/>
                <a:cs typeface="Arial" panose="020B0604020202020204" pitchFamily="34" charset="0"/>
              </a:endParaRPr>
            </a:p>
          </p:txBody>
        </p:sp>
      </p:grpSp>
      <p:grpSp>
        <p:nvGrpSpPr>
          <p:cNvPr id="12" name="11 Grupo"/>
          <p:cNvGrpSpPr/>
          <p:nvPr/>
        </p:nvGrpSpPr>
        <p:grpSpPr>
          <a:xfrm>
            <a:off x="2191827" y="5397051"/>
            <a:ext cx="371265" cy="307777"/>
            <a:chOff x="5520181" y="2790306"/>
            <a:chExt cx="371265" cy="307777"/>
          </a:xfrm>
        </p:grpSpPr>
        <p:sp>
          <p:nvSpPr>
            <p:cNvPr id="35" name="34 CuadroTexto"/>
            <p:cNvSpPr txBox="1"/>
            <p:nvPr/>
          </p:nvSpPr>
          <p:spPr>
            <a:xfrm>
              <a:off x="5565716" y="2790306"/>
              <a:ext cx="325730" cy="307777"/>
            </a:xfrm>
            <a:prstGeom prst="rect">
              <a:avLst/>
            </a:prstGeom>
            <a:noFill/>
          </p:spPr>
          <p:txBody>
            <a:bodyPr wrap="none" rtlCol="0">
              <a:spAutoFit/>
            </a:bodyPr>
            <a:lstStyle/>
            <a:p>
              <a:r>
                <a:rPr lang="es-ES" sz="1400" dirty="0" smtClean="0">
                  <a:latin typeface="Arial" panose="020B0604020202020204" pitchFamily="34" charset="0"/>
                  <a:cs typeface="Arial" panose="020B0604020202020204" pitchFamily="34" charset="0"/>
                </a:rPr>
                <a:t>**</a:t>
              </a:r>
              <a:endParaRPr lang="es-ES" sz="1400" dirty="0">
                <a:latin typeface="Arial" panose="020B0604020202020204" pitchFamily="34" charset="0"/>
                <a:cs typeface="Arial" panose="020B0604020202020204" pitchFamily="34" charset="0"/>
              </a:endParaRPr>
            </a:p>
          </p:txBody>
        </p:sp>
        <p:sp>
          <p:nvSpPr>
            <p:cNvPr id="8" name="7 Triángulo isósceles"/>
            <p:cNvSpPr/>
            <p:nvPr/>
          </p:nvSpPr>
          <p:spPr>
            <a:xfrm>
              <a:off x="5520181" y="2849538"/>
              <a:ext cx="111778" cy="105414"/>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40" name="39 Grupo"/>
          <p:cNvGrpSpPr/>
          <p:nvPr/>
        </p:nvGrpSpPr>
        <p:grpSpPr>
          <a:xfrm>
            <a:off x="2871992" y="5397051"/>
            <a:ext cx="371265" cy="307777"/>
            <a:chOff x="5520181" y="2790306"/>
            <a:chExt cx="371265" cy="307777"/>
          </a:xfrm>
        </p:grpSpPr>
        <p:sp>
          <p:nvSpPr>
            <p:cNvPr id="41" name="40 CuadroTexto"/>
            <p:cNvSpPr txBox="1"/>
            <p:nvPr/>
          </p:nvSpPr>
          <p:spPr>
            <a:xfrm>
              <a:off x="5565716" y="2790306"/>
              <a:ext cx="325730" cy="307777"/>
            </a:xfrm>
            <a:prstGeom prst="rect">
              <a:avLst/>
            </a:prstGeom>
            <a:noFill/>
          </p:spPr>
          <p:txBody>
            <a:bodyPr wrap="none" rtlCol="0">
              <a:spAutoFit/>
            </a:bodyPr>
            <a:lstStyle/>
            <a:p>
              <a:r>
                <a:rPr lang="es-ES" sz="1400" dirty="0" smtClean="0">
                  <a:latin typeface="Arial" panose="020B0604020202020204" pitchFamily="34" charset="0"/>
                  <a:cs typeface="Arial" panose="020B0604020202020204" pitchFamily="34" charset="0"/>
                </a:rPr>
                <a:t>**</a:t>
              </a:r>
              <a:endParaRPr lang="es-ES" sz="1400" dirty="0">
                <a:latin typeface="Arial" panose="020B0604020202020204" pitchFamily="34" charset="0"/>
                <a:cs typeface="Arial" panose="020B0604020202020204" pitchFamily="34" charset="0"/>
              </a:endParaRPr>
            </a:p>
          </p:txBody>
        </p:sp>
        <p:sp>
          <p:nvSpPr>
            <p:cNvPr id="42" name="41 Triángulo isósceles"/>
            <p:cNvSpPr/>
            <p:nvPr/>
          </p:nvSpPr>
          <p:spPr>
            <a:xfrm>
              <a:off x="5520181" y="2849538"/>
              <a:ext cx="111778" cy="105414"/>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43" name="42 Grupo"/>
          <p:cNvGrpSpPr/>
          <p:nvPr/>
        </p:nvGrpSpPr>
        <p:grpSpPr>
          <a:xfrm>
            <a:off x="3555341" y="5397051"/>
            <a:ext cx="441797" cy="307777"/>
            <a:chOff x="5520181" y="2790306"/>
            <a:chExt cx="441797" cy="307777"/>
          </a:xfrm>
        </p:grpSpPr>
        <p:sp>
          <p:nvSpPr>
            <p:cNvPr id="44" name="43 CuadroTexto"/>
            <p:cNvSpPr txBox="1"/>
            <p:nvPr/>
          </p:nvSpPr>
          <p:spPr>
            <a:xfrm>
              <a:off x="5565716" y="2790306"/>
              <a:ext cx="396262" cy="307777"/>
            </a:xfrm>
            <a:prstGeom prst="rect">
              <a:avLst/>
            </a:prstGeom>
            <a:noFill/>
          </p:spPr>
          <p:txBody>
            <a:bodyPr wrap="none" rtlCol="0">
              <a:spAutoFit/>
            </a:bodyPr>
            <a:lstStyle/>
            <a:p>
              <a:r>
                <a:rPr lang="es-ES" sz="1400" dirty="0" smtClean="0">
                  <a:latin typeface="Arial" panose="020B0604020202020204" pitchFamily="34" charset="0"/>
                  <a:cs typeface="Arial" panose="020B0604020202020204" pitchFamily="34" charset="0"/>
                </a:rPr>
                <a:t>***</a:t>
              </a:r>
              <a:endParaRPr lang="es-ES" sz="1400" dirty="0">
                <a:latin typeface="Arial" panose="020B0604020202020204" pitchFamily="34" charset="0"/>
                <a:cs typeface="Arial" panose="020B0604020202020204" pitchFamily="34" charset="0"/>
              </a:endParaRPr>
            </a:p>
          </p:txBody>
        </p:sp>
        <p:sp>
          <p:nvSpPr>
            <p:cNvPr id="45" name="44 Triángulo isósceles"/>
            <p:cNvSpPr/>
            <p:nvPr/>
          </p:nvSpPr>
          <p:spPr>
            <a:xfrm>
              <a:off x="5520181" y="2849538"/>
              <a:ext cx="111778" cy="105414"/>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8" name="17 Grupo"/>
          <p:cNvGrpSpPr/>
          <p:nvPr/>
        </p:nvGrpSpPr>
        <p:grpSpPr>
          <a:xfrm>
            <a:off x="2210151" y="5545837"/>
            <a:ext cx="2344460" cy="320128"/>
            <a:chOff x="2210151" y="5563089"/>
            <a:chExt cx="2344460" cy="320128"/>
          </a:xfrm>
        </p:grpSpPr>
        <p:grpSp>
          <p:nvGrpSpPr>
            <p:cNvPr id="16" name="15 Grupo"/>
            <p:cNvGrpSpPr/>
            <p:nvPr/>
          </p:nvGrpSpPr>
          <p:grpSpPr>
            <a:xfrm>
              <a:off x="4257223" y="5570541"/>
              <a:ext cx="297388" cy="307777"/>
              <a:chOff x="5839580" y="2295055"/>
              <a:chExt cx="297388" cy="307777"/>
            </a:xfrm>
          </p:grpSpPr>
          <p:sp>
            <p:nvSpPr>
              <p:cNvPr id="36" name="35 CuadroTexto"/>
              <p:cNvSpPr txBox="1"/>
              <p:nvPr/>
            </p:nvSpPr>
            <p:spPr>
              <a:xfrm>
                <a:off x="5881770" y="2295055"/>
                <a:ext cx="255198" cy="307777"/>
              </a:xfrm>
              <a:prstGeom prst="rect">
                <a:avLst/>
              </a:prstGeom>
              <a:noFill/>
            </p:spPr>
            <p:txBody>
              <a:bodyPr wrap="none" rtlCol="0">
                <a:spAutoFit/>
              </a:bodyPr>
              <a:lstStyle/>
              <a:p>
                <a:r>
                  <a:rPr lang="es-ES" sz="1400" dirty="0" smtClean="0">
                    <a:latin typeface="Arial" panose="020B0604020202020204" pitchFamily="34" charset="0"/>
                    <a:cs typeface="Arial" panose="020B0604020202020204" pitchFamily="34" charset="0"/>
                  </a:rPr>
                  <a:t>*</a:t>
                </a:r>
                <a:endParaRPr lang="es-ES" sz="1400" dirty="0">
                  <a:latin typeface="Arial" panose="020B0604020202020204" pitchFamily="34" charset="0"/>
                  <a:cs typeface="Arial" panose="020B0604020202020204" pitchFamily="34" charset="0"/>
                </a:endParaRPr>
              </a:p>
            </p:txBody>
          </p:sp>
          <p:sp>
            <p:nvSpPr>
              <p:cNvPr id="49" name="48 Rectángulo"/>
              <p:cNvSpPr/>
              <p:nvPr/>
            </p:nvSpPr>
            <p:spPr>
              <a:xfrm>
                <a:off x="5839580" y="2373106"/>
                <a:ext cx="77767" cy="85763"/>
              </a:xfrm>
              <a:prstGeom prst="rect">
                <a:avLst/>
              </a:prstGeom>
              <a:solidFill>
                <a:srgbClr val="CC3300"/>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15" name="14 Grupo"/>
            <p:cNvGrpSpPr/>
            <p:nvPr/>
          </p:nvGrpSpPr>
          <p:grpSpPr>
            <a:xfrm>
              <a:off x="3580572" y="5571714"/>
              <a:ext cx="346484" cy="246221"/>
              <a:chOff x="6173126" y="3671900"/>
              <a:chExt cx="346484" cy="246221"/>
            </a:xfrm>
          </p:grpSpPr>
          <p:sp>
            <p:nvSpPr>
              <p:cNvPr id="10" name="9 CuadroTexto"/>
              <p:cNvSpPr txBox="1"/>
              <p:nvPr/>
            </p:nvSpPr>
            <p:spPr>
              <a:xfrm>
                <a:off x="6200292" y="3671900"/>
                <a:ext cx="319318" cy="246221"/>
              </a:xfrm>
              <a:prstGeom prst="rect">
                <a:avLst/>
              </a:prstGeom>
              <a:noFill/>
            </p:spPr>
            <p:txBody>
              <a:bodyPr wrap="none" rtlCol="0">
                <a:spAutoFit/>
              </a:bodyPr>
              <a:lstStyle/>
              <a:p>
                <a:r>
                  <a:rPr lang="es-ES" sz="1000" dirty="0" err="1" smtClean="0">
                    <a:latin typeface="Arial "/>
                  </a:rPr>
                  <a:t>ns</a:t>
                </a:r>
                <a:endParaRPr lang="es-ES" sz="1000" dirty="0">
                  <a:latin typeface="Arial "/>
                </a:endParaRPr>
              </a:p>
            </p:txBody>
          </p:sp>
          <p:sp>
            <p:nvSpPr>
              <p:cNvPr id="50" name="49 Rectángulo"/>
              <p:cNvSpPr/>
              <p:nvPr/>
            </p:nvSpPr>
            <p:spPr>
              <a:xfrm>
                <a:off x="6173126" y="3752129"/>
                <a:ext cx="77767" cy="85763"/>
              </a:xfrm>
              <a:prstGeom prst="rect">
                <a:avLst/>
              </a:prstGeom>
              <a:solidFill>
                <a:srgbClr val="CC3300"/>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52" name="51 Grupo"/>
            <p:cNvGrpSpPr/>
            <p:nvPr/>
          </p:nvGrpSpPr>
          <p:grpSpPr>
            <a:xfrm>
              <a:off x="2210151" y="5563089"/>
              <a:ext cx="346484" cy="246221"/>
              <a:chOff x="6173126" y="3671900"/>
              <a:chExt cx="346484" cy="246221"/>
            </a:xfrm>
          </p:grpSpPr>
          <p:sp>
            <p:nvSpPr>
              <p:cNvPr id="53" name="52 CuadroTexto"/>
              <p:cNvSpPr txBox="1"/>
              <p:nvPr/>
            </p:nvSpPr>
            <p:spPr>
              <a:xfrm>
                <a:off x="6200292" y="3671900"/>
                <a:ext cx="319318" cy="246221"/>
              </a:xfrm>
              <a:prstGeom prst="rect">
                <a:avLst/>
              </a:prstGeom>
              <a:noFill/>
            </p:spPr>
            <p:txBody>
              <a:bodyPr wrap="none" rtlCol="0">
                <a:spAutoFit/>
              </a:bodyPr>
              <a:lstStyle/>
              <a:p>
                <a:r>
                  <a:rPr lang="es-ES" sz="1000" dirty="0" err="1" smtClean="0">
                    <a:latin typeface="Arial "/>
                  </a:rPr>
                  <a:t>ns</a:t>
                </a:r>
                <a:endParaRPr lang="es-ES" sz="1000" dirty="0">
                  <a:latin typeface="Arial "/>
                </a:endParaRPr>
              </a:p>
            </p:txBody>
          </p:sp>
          <p:sp>
            <p:nvSpPr>
              <p:cNvPr id="72" name="71 Rectángulo"/>
              <p:cNvSpPr/>
              <p:nvPr/>
            </p:nvSpPr>
            <p:spPr>
              <a:xfrm>
                <a:off x="6173126" y="3752129"/>
                <a:ext cx="77767" cy="85763"/>
              </a:xfrm>
              <a:prstGeom prst="rect">
                <a:avLst/>
              </a:prstGeom>
              <a:solidFill>
                <a:srgbClr val="CC3300"/>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nvGrpSpPr>
            <p:cNvPr id="73" name="72 Grupo"/>
            <p:cNvGrpSpPr/>
            <p:nvPr/>
          </p:nvGrpSpPr>
          <p:grpSpPr>
            <a:xfrm>
              <a:off x="2895458" y="5575440"/>
              <a:ext cx="297388" cy="307777"/>
              <a:chOff x="5839580" y="2295055"/>
              <a:chExt cx="297388" cy="307777"/>
            </a:xfrm>
          </p:grpSpPr>
          <p:sp>
            <p:nvSpPr>
              <p:cNvPr id="74" name="73 CuadroTexto"/>
              <p:cNvSpPr txBox="1"/>
              <p:nvPr/>
            </p:nvSpPr>
            <p:spPr>
              <a:xfrm>
                <a:off x="5881770" y="2295055"/>
                <a:ext cx="255198" cy="307777"/>
              </a:xfrm>
              <a:prstGeom prst="rect">
                <a:avLst/>
              </a:prstGeom>
              <a:noFill/>
            </p:spPr>
            <p:txBody>
              <a:bodyPr wrap="none" rtlCol="0">
                <a:spAutoFit/>
              </a:bodyPr>
              <a:lstStyle/>
              <a:p>
                <a:r>
                  <a:rPr lang="es-ES" sz="1400" dirty="0" smtClean="0">
                    <a:latin typeface="Arial" panose="020B0604020202020204" pitchFamily="34" charset="0"/>
                    <a:cs typeface="Arial" panose="020B0604020202020204" pitchFamily="34" charset="0"/>
                  </a:rPr>
                  <a:t>*</a:t>
                </a:r>
                <a:endParaRPr lang="es-ES" sz="1400" dirty="0">
                  <a:latin typeface="Arial" panose="020B0604020202020204" pitchFamily="34" charset="0"/>
                  <a:cs typeface="Arial" panose="020B0604020202020204" pitchFamily="34" charset="0"/>
                </a:endParaRPr>
              </a:p>
            </p:txBody>
          </p:sp>
          <p:sp>
            <p:nvSpPr>
              <p:cNvPr id="75" name="74 Rectángulo"/>
              <p:cNvSpPr/>
              <p:nvPr/>
            </p:nvSpPr>
            <p:spPr>
              <a:xfrm>
                <a:off x="5839580" y="2373106"/>
                <a:ext cx="77767" cy="85763"/>
              </a:xfrm>
              <a:prstGeom prst="rect">
                <a:avLst/>
              </a:prstGeom>
              <a:solidFill>
                <a:srgbClr val="CC3300"/>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grpSp>
      </p:grpSp>
      <p:pic>
        <p:nvPicPr>
          <p:cNvPr id="1100" name="Picture 7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296373" y="3088528"/>
            <a:ext cx="4381200" cy="2403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1" name="140 Rectángulo"/>
          <p:cNvSpPr/>
          <p:nvPr/>
        </p:nvSpPr>
        <p:spPr>
          <a:xfrm>
            <a:off x="3074298" y="7223382"/>
            <a:ext cx="77767" cy="85763"/>
          </a:xfrm>
          <a:prstGeom prst="rect">
            <a:avLst/>
          </a:prstGeom>
          <a:solidFill>
            <a:srgbClr val="CC3300"/>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1" name="160 Triángulo isósceles"/>
          <p:cNvSpPr/>
          <p:nvPr/>
        </p:nvSpPr>
        <p:spPr>
          <a:xfrm>
            <a:off x="4998837" y="7204031"/>
            <a:ext cx="111778" cy="105414"/>
          </a:xfrm>
          <a:prstGeom prst="triangle">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63025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1 CuadroTexto"/>
          <p:cNvSpPr txBox="1"/>
          <p:nvPr/>
        </p:nvSpPr>
        <p:spPr>
          <a:xfrm>
            <a:off x="901604" y="554318"/>
            <a:ext cx="358043" cy="400110"/>
          </a:xfrm>
          <a:prstGeom prst="rect">
            <a:avLst/>
          </a:prstGeom>
          <a:noFill/>
        </p:spPr>
        <p:txBody>
          <a:bodyPr wrap="square" rtlCol="0">
            <a:spAutoFit/>
          </a:bodyPr>
          <a:lstStyle/>
          <a:p>
            <a:r>
              <a:rPr lang="es-ES" sz="2000" b="1" dirty="0">
                <a:latin typeface="Arial" panose="020B0604020202020204" pitchFamily="34" charset="0"/>
                <a:cs typeface="Arial" panose="020B0604020202020204" pitchFamily="34" charset="0"/>
              </a:rPr>
              <a:t>A</a:t>
            </a:r>
            <a:endParaRPr lang="ca-ES" sz="2000" b="1" dirty="0">
              <a:latin typeface="Arial" panose="020B0604020202020204" pitchFamily="34" charset="0"/>
              <a:cs typeface="Arial" panose="020B0604020202020204" pitchFamily="34" charset="0"/>
            </a:endParaRPr>
          </a:p>
        </p:txBody>
      </p:sp>
      <p:sp>
        <p:nvSpPr>
          <p:cNvPr id="5" name="11 CuadroTexto"/>
          <p:cNvSpPr txBox="1"/>
          <p:nvPr/>
        </p:nvSpPr>
        <p:spPr>
          <a:xfrm>
            <a:off x="878889" y="3487993"/>
            <a:ext cx="403473" cy="400110"/>
          </a:xfrm>
          <a:prstGeom prst="rect">
            <a:avLst/>
          </a:prstGeom>
          <a:noFill/>
        </p:spPr>
        <p:txBody>
          <a:bodyPr wrap="square" rtlCol="0">
            <a:spAutoFit/>
          </a:bodyPr>
          <a:lstStyle/>
          <a:p>
            <a:r>
              <a:rPr lang="es-ES" sz="2000" b="1" dirty="0">
                <a:latin typeface="Arial" panose="020B0604020202020204" pitchFamily="34" charset="0"/>
                <a:cs typeface="Arial" panose="020B0604020202020204" pitchFamily="34" charset="0"/>
              </a:rPr>
              <a:t>B</a:t>
            </a:r>
            <a:endParaRPr lang="ca-ES" sz="2000" b="1" dirty="0">
              <a:latin typeface="Arial" panose="020B0604020202020204" pitchFamily="34" charset="0"/>
              <a:cs typeface="Arial" panose="020B0604020202020204" pitchFamily="34" charset="0"/>
            </a:endParaRPr>
          </a:p>
        </p:txBody>
      </p:sp>
      <p:sp>
        <p:nvSpPr>
          <p:cNvPr id="9" name="7 CuadroTexto"/>
          <p:cNvSpPr txBox="1"/>
          <p:nvPr/>
        </p:nvSpPr>
        <p:spPr>
          <a:xfrm>
            <a:off x="4873136" y="84365"/>
            <a:ext cx="1984864"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 S5</a:t>
            </a:r>
            <a:endParaRPr lang="en-US" sz="1400" dirty="0">
              <a:latin typeface="Arial" panose="020B0604020202020204" pitchFamily="34" charset="0"/>
              <a:cs typeface="Arial" panose="020B0604020202020204" pitchFamily="34" charset="0"/>
            </a:endParaRPr>
          </a:p>
        </p:txBody>
      </p:sp>
      <p:sp>
        <p:nvSpPr>
          <p:cNvPr id="32" name="11 CuadroTexto"/>
          <p:cNvSpPr txBox="1"/>
          <p:nvPr/>
        </p:nvSpPr>
        <p:spPr>
          <a:xfrm>
            <a:off x="4385523" y="3487993"/>
            <a:ext cx="342358" cy="400110"/>
          </a:xfrm>
          <a:prstGeom prst="rect">
            <a:avLst/>
          </a:prstGeom>
          <a:noFill/>
        </p:spPr>
        <p:txBody>
          <a:bodyPr wrap="square" rtlCol="0">
            <a:spAutoFit/>
          </a:bodyPr>
          <a:lstStyle/>
          <a:p>
            <a:r>
              <a:rPr lang="es-ES" sz="2000" b="1" dirty="0" smtClean="0">
                <a:latin typeface="Arial" panose="020B0604020202020204" pitchFamily="34" charset="0"/>
                <a:cs typeface="Arial" panose="020B0604020202020204" pitchFamily="34" charset="0"/>
              </a:rPr>
              <a:t>C</a:t>
            </a:r>
            <a:endParaRPr lang="ca-ES" sz="2000" b="1" dirty="0">
              <a:latin typeface="Arial" panose="020B0604020202020204" pitchFamily="34" charset="0"/>
              <a:cs typeface="Arial" panose="020B0604020202020204" pitchFamily="34" charset="0"/>
            </a:endParaRPr>
          </a:p>
        </p:txBody>
      </p:sp>
      <p:sp>
        <p:nvSpPr>
          <p:cNvPr id="68" name="7 CuadroTexto"/>
          <p:cNvSpPr txBox="1"/>
          <p:nvPr/>
        </p:nvSpPr>
        <p:spPr>
          <a:xfrm>
            <a:off x="458898" y="7272300"/>
            <a:ext cx="5922338" cy="1631216"/>
          </a:xfrm>
          <a:prstGeom prst="rect">
            <a:avLst/>
          </a:prstGeom>
          <a:noFill/>
        </p:spPr>
        <p:txBody>
          <a:bodyPr wrap="square" rtlCol="0">
            <a:spAutoFit/>
          </a:bodyPr>
          <a:lstStyle/>
          <a:p>
            <a:pPr algn="just"/>
            <a:r>
              <a:rPr lang="en-US" sz="1000" b="1" dirty="0" smtClean="0">
                <a:latin typeface="Arial" panose="020B0604020202020204" pitchFamily="34" charset="0"/>
                <a:cs typeface="Arial" panose="020B0604020202020204" pitchFamily="34" charset="0"/>
              </a:rPr>
              <a:t>Supplementary Figure S5. </a:t>
            </a:r>
            <a:r>
              <a:rPr lang="en-US" sz="1000" dirty="0" smtClean="0">
                <a:latin typeface="Arial" panose="020B0604020202020204" pitchFamily="34" charset="0"/>
                <a:cs typeface="Arial" panose="020B0604020202020204" pitchFamily="34" charset="0"/>
              </a:rPr>
              <a:t>Expression of p27- or PCAF-Target genes (TGs) in p27-Knock down (KD), PCAF-KD and double KD (2KD)-cells. </a:t>
            </a:r>
            <a:r>
              <a:rPr lang="en-US" sz="1000" dirty="0">
                <a:latin typeface="Arial" panose="020B0604020202020204" pitchFamily="34" charset="0"/>
                <a:cs typeface="Arial" panose="020B0604020202020204" pitchFamily="34" charset="0"/>
              </a:rPr>
              <a:t>(</a:t>
            </a:r>
            <a:r>
              <a:rPr lang="en-US" sz="1000" b="1" dirty="0">
                <a:latin typeface="Arial" panose="020B0604020202020204" pitchFamily="34" charset="0"/>
                <a:cs typeface="Arial" panose="020B0604020202020204" pitchFamily="34" charset="0"/>
              </a:rPr>
              <a:t>A</a:t>
            </a:r>
            <a:r>
              <a:rPr lang="en-US" sz="1000" dirty="0">
                <a:latin typeface="Arial" panose="020B0604020202020204" pitchFamily="34" charset="0"/>
                <a:cs typeface="Arial" panose="020B0604020202020204" pitchFamily="34" charset="0"/>
              </a:rPr>
              <a:t>) HCT116 </a:t>
            </a:r>
            <a:r>
              <a:rPr lang="en-US" sz="1000" dirty="0" smtClean="0">
                <a:latin typeface="Arial" panose="020B0604020202020204" pitchFamily="34" charset="0"/>
                <a:cs typeface="Arial" panose="020B0604020202020204" pitchFamily="34" charset="0"/>
              </a:rPr>
              <a:t>cells were knocked down for PCAF or p27 using CRISPR/Cas9. Then, the mRNA levels of several target genes having only p27- or PCAF- Binding sites in their vicinity were analyzed by qPCR. </a:t>
            </a:r>
            <a:r>
              <a:rPr lang="en-US" sz="1000" dirty="0">
                <a:latin typeface="Arial" panose="020B0604020202020204" pitchFamily="34" charset="0"/>
                <a:cs typeface="Arial" panose="020B0604020202020204" pitchFamily="34" charset="0"/>
              </a:rPr>
              <a:t>R</a:t>
            </a:r>
            <a:r>
              <a:rPr lang="en-US" sz="1000" dirty="0" smtClean="0">
                <a:latin typeface="Arial" panose="020B0604020202020204" pitchFamily="34" charset="0"/>
                <a:cs typeface="Arial" panose="020B0604020202020204" pitchFamily="34" charset="0"/>
              </a:rPr>
              <a:t>esults </a:t>
            </a:r>
            <a:r>
              <a:rPr lang="en-US" sz="1000" dirty="0">
                <a:latin typeface="Arial" panose="020B0604020202020204" pitchFamily="34" charset="0"/>
                <a:cs typeface="Arial" panose="020B0604020202020204" pitchFamily="34" charset="0"/>
              </a:rPr>
              <a:t>are the mean value ± SD of three different experiments and are represented as fold change vs control. Statistical analyses were performed using the T-student’s test. (*) P &lt;0.05, (**) P &lt;0.01 and (***) P &lt;0.001</a:t>
            </a:r>
            <a:r>
              <a:rPr lang="en-US" sz="1000" dirty="0" smtClean="0">
                <a:latin typeface="Arial" panose="020B0604020202020204" pitchFamily="34" charset="0"/>
                <a:cs typeface="Arial" panose="020B0604020202020204" pitchFamily="34" charset="0"/>
              </a:rPr>
              <a:t>.</a:t>
            </a:r>
            <a:r>
              <a:rPr lang="ca-ES" sz="1000" dirty="0" smtClean="0">
                <a:latin typeface="Arial" panose="020B0604020202020204" pitchFamily="34" charset="0"/>
                <a:cs typeface="Arial" panose="020B0604020202020204" pitchFamily="34" charset="0"/>
              </a:rPr>
              <a:t> </a:t>
            </a:r>
            <a:r>
              <a:rPr lang="en-US" sz="1000" dirty="0" smtClean="0">
                <a:latin typeface="Arial" panose="020B0604020202020204" pitchFamily="34" charset="0"/>
                <a:cs typeface="Arial" panose="020B0604020202020204" pitchFamily="34" charset="0"/>
              </a:rPr>
              <a:t>(</a:t>
            </a:r>
            <a:r>
              <a:rPr lang="en-US" sz="1000" b="1" dirty="0" smtClean="0">
                <a:latin typeface="Arial" panose="020B0604020202020204" pitchFamily="34" charset="0"/>
                <a:cs typeface="Arial" panose="020B0604020202020204" pitchFamily="34" charset="0"/>
              </a:rPr>
              <a:t>B</a:t>
            </a:r>
            <a:r>
              <a:rPr lang="en-US" sz="1000" dirty="0" smtClean="0">
                <a:latin typeface="Arial" panose="020B0604020202020204" pitchFamily="34" charset="0"/>
                <a:cs typeface="Arial" panose="020B0604020202020204" pitchFamily="34" charset="0"/>
              </a:rPr>
              <a:t>) The protein levels of common TGs (p27- and PCAF-TGs) were determined by WB in p27KO or PCAF-KD cells (see also Supplementary Figure S4A). Tubulin was used as a loading control. (</a:t>
            </a:r>
            <a:r>
              <a:rPr lang="en-US" sz="1000" b="1" dirty="0">
                <a:latin typeface="Arial" panose="020B0604020202020204" pitchFamily="34" charset="0"/>
                <a:cs typeface="Arial" panose="020B0604020202020204" pitchFamily="34" charset="0"/>
              </a:rPr>
              <a:t>C</a:t>
            </a:r>
            <a:r>
              <a:rPr lang="en-US" sz="1000" dirty="0" smtClean="0">
                <a:latin typeface="Arial" panose="020B0604020202020204" pitchFamily="34" charset="0"/>
                <a:cs typeface="Arial" panose="020B0604020202020204" pitchFamily="34" charset="0"/>
              </a:rPr>
              <a:t>) The levels of p27, PCAF and several common TGs were determined by WB in double knock down cells (2KD). </a:t>
            </a:r>
            <a:r>
              <a:rPr lang="en-US" sz="1000" dirty="0">
                <a:latin typeface="Arial" panose="020B0604020202020204" pitchFamily="34" charset="0"/>
                <a:cs typeface="Arial" panose="020B0604020202020204" pitchFamily="34" charset="0"/>
              </a:rPr>
              <a:t>Tubulin </a:t>
            </a:r>
            <a:r>
              <a:rPr lang="en-US" sz="1000" dirty="0" smtClean="0">
                <a:latin typeface="Arial" panose="020B0604020202020204" pitchFamily="34" charset="0"/>
                <a:cs typeface="Arial" panose="020B0604020202020204" pitchFamily="34" charset="0"/>
              </a:rPr>
              <a:t>levels were </a:t>
            </a:r>
            <a:r>
              <a:rPr lang="en-US" sz="1000" dirty="0">
                <a:latin typeface="Arial" panose="020B0604020202020204" pitchFamily="34" charset="0"/>
                <a:cs typeface="Arial" panose="020B0604020202020204" pitchFamily="34" charset="0"/>
              </a:rPr>
              <a:t>used as a loading </a:t>
            </a:r>
            <a:r>
              <a:rPr lang="en-US" sz="1000" dirty="0" smtClean="0">
                <a:latin typeface="Arial" panose="020B0604020202020204" pitchFamily="34" charset="0"/>
                <a:cs typeface="Arial" panose="020B0604020202020204" pitchFamily="34" charset="0"/>
              </a:rPr>
              <a:t>control</a:t>
            </a:r>
            <a:r>
              <a:rPr lang="en-US" sz="1000" dirty="0">
                <a:latin typeface="Arial" panose="020B0604020202020204" pitchFamily="34" charset="0"/>
                <a:cs typeface="Arial" panose="020B0604020202020204" pitchFamily="34" charset="0"/>
              </a:rPr>
              <a:t>.</a:t>
            </a:r>
          </a:p>
        </p:txBody>
      </p:sp>
      <p:sp>
        <p:nvSpPr>
          <p:cNvPr id="3" name="2 Marcador de número de diapositiva"/>
          <p:cNvSpPr>
            <a:spLocks noGrp="1"/>
          </p:cNvSpPr>
          <p:nvPr>
            <p:ph type="sldNum" sz="quarter" idx="12"/>
          </p:nvPr>
        </p:nvSpPr>
        <p:spPr/>
        <p:txBody>
          <a:bodyPr/>
          <a:lstStyle/>
          <a:p>
            <a:r>
              <a:rPr lang="ca-ES" dirty="0" smtClean="0"/>
              <a:t>.</a:t>
            </a:r>
            <a:fld id="{43961510-E956-484D-A158-D9999620BD7C}" type="slidenum">
              <a:rPr lang="ca-ES" smtClean="0"/>
              <a:t>8</a:t>
            </a:fld>
            <a:endParaRPr lang="ca-ES" dirty="0"/>
          </a:p>
        </p:txBody>
      </p:sp>
      <p:grpSp>
        <p:nvGrpSpPr>
          <p:cNvPr id="8" name="7 Grupo"/>
          <p:cNvGrpSpPr/>
          <p:nvPr/>
        </p:nvGrpSpPr>
        <p:grpSpPr>
          <a:xfrm>
            <a:off x="1426966" y="825317"/>
            <a:ext cx="4570413" cy="2741613"/>
            <a:chOff x="1426966" y="825317"/>
            <a:chExt cx="4570413" cy="2741613"/>
          </a:xfrm>
        </p:grpSpPr>
        <p:pic>
          <p:nvPicPr>
            <p:cNvPr id="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426966" y="825317"/>
              <a:ext cx="4570413" cy="2741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6 Grupo"/>
            <p:cNvGrpSpPr/>
            <p:nvPr/>
          </p:nvGrpSpPr>
          <p:grpSpPr>
            <a:xfrm>
              <a:off x="2203232" y="1408544"/>
              <a:ext cx="2508021" cy="1409163"/>
              <a:chOff x="2203232" y="1408544"/>
              <a:chExt cx="2508021" cy="1409163"/>
            </a:xfrm>
          </p:grpSpPr>
          <p:sp>
            <p:nvSpPr>
              <p:cNvPr id="6" name="5 CuadroTexto"/>
              <p:cNvSpPr txBox="1"/>
              <p:nvPr/>
            </p:nvSpPr>
            <p:spPr>
              <a:xfrm>
                <a:off x="2203232" y="1615597"/>
                <a:ext cx="255198" cy="307777"/>
              </a:xfrm>
              <a:prstGeom prst="rect">
                <a:avLst/>
              </a:prstGeom>
              <a:noFill/>
            </p:spPr>
            <p:txBody>
              <a:bodyPr wrap="none" rtlCol="0">
                <a:spAutoFit/>
              </a:bodyPr>
              <a:lstStyle/>
              <a:p>
                <a:r>
                  <a:rPr lang="es-ES" sz="1400" dirty="0" smtClean="0">
                    <a:latin typeface="Arial" panose="020B0604020202020204" pitchFamily="34" charset="0"/>
                    <a:cs typeface="Arial" panose="020B0604020202020204" pitchFamily="34" charset="0"/>
                  </a:rPr>
                  <a:t>*</a:t>
                </a:r>
                <a:endParaRPr lang="es-ES" sz="1400" dirty="0">
                  <a:latin typeface="Arial" panose="020B0604020202020204" pitchFamily="34" charset="0"/>
                  <a:cs typeface="Arial" panose="020B0604020202020204" pitchFamily="34" charset="0"/>
                </a:endParaRPr>
              </a:p>
            </p:txBody>
          </p:sp>
          <p:sp>
            <p:nvSpPr>
              <p:cNvPr id="13" name="12 CuadroTexto"/>
              <p:cNvSpPr txBox="1"/>
              <p:nvPr/>
            </p:nvSpPr>
            <p:spPr>
              <a:xfrm>
                <a:off x="2855299" y="1408544"/>
                <a:ext cx="325730" cy="307777"/>
              </a:xfrm>
              <a:prstGeom prst="rect">
                <a:avLst/>
              </a:prstGeom>
              <a:noFill/>
            </p:spPr>
            <p:txBody>
              <a:bodyPr wrap="none" rtlCol="0">
                <a:spAutoFit/>
              </a:bodyPr>
              <a:lstStyle/>
              <a:p>
                <a:r>
                  <a:rPr lang="es-ES" sz="1400" dirty="0" smtClean="0">
                    <a:latin typeface="Arial" panose="020B0604020202020204" pitchFamily="34" charset="0"/>
                    <a:cs typeface="Arial" panose="020B0604020202020204" pitchFamily="34" charset="0"/>
                  </a:rPr>
                  <a:t>**</a:t>
                </a:r>
                <a:endParaRPr lang="es-ES" sz="1400" dirty="0">
                  <a:latin typeface="Arial" panose="020B0604020202020204" pitchFamily="34" charset="0"/>
                  <a:cs typeface="Arial" panose="020B0604020202020204" pitchFamily="34" charset="0"/>
                </a:endParaRPr>
              </a:p>
            </p:txBody>
          </p:sp>
          <p:sp>
            <p:nvSpPr>
              <p:cNvPr id="15" name="14 CuadroTexto"/>
              <p:cNvSpPr txBox="1"/>
              <p:nvPr/>
            </p:nvSpPr>
            <p:spPr>
              <a:xfrm>
                <a:off x="3708457" y="2509930"/>
                <a:ext cx="325730" cy="307777"/>
              </a:xfrm>
              <a:prstGeom prst="rect">
                <a:avLst/>
              </a:prstGeom>
              <a:noFill/>
            </p:spPr>
            <p:txBody>
              <a:bodyPr wrap="none" rtlCol="0">
                <a:spAutoFit/>
              </a:bodyPr>
              <a:lstStyle/>
              <a:p>
                <a:r>
                  <a:rPr lang="es-ES" sz="1400" dirty="0" smtClean="0">
                    <a:latin typeface="Arial" panose="020B0604020202020204" pitchFamily="34" charset="0"/>
                    <a:cs typeface="Arial" panose="020B0604020202020204" pitchFamily="34" charset="0"/>
                  </a:rPr>
                  <a:t>**</a:t>
                </a:r>
                <a:endParaRPr lang="es-ES" sz="1400" dirty="0">
                  <a:latin typeface="Arial" panose="020B0604020202020204" pitchFamily="34" charset="0"/>
                  <a:cs typeface="Arial" panose="020B0604020202020204" pitchFamily="34" charset="0"/>
                </a:endParaRPr>
              </a:p>
            </p:txBody>
          </p:sp>
          <p:sp>
            <p:nvSpPr>
              <p:cNvPr id="16" name="15 CuadroTexto"/>
              <p:cNvSpPr txBox="1"/>
              <p:nvPr/>
            </p:nvSpPr>
            <p:spPr>
              <a:xfrm>
                <a:off x="4385523" y="2418423"/>
                <a:ext cx="325730" cy="307777"/>
              </a:xfrm>
              <a:prstGeom prst="rect">
                <a:avLst/>
              </a:prstGeom>
              <a:noFill/>
            </p:spPr>
            <p:txBody>
              <a:bodyPr wrap="none" rtlCol="0">
                <a:spAutoFit/>
              </a:bodyPr>
              <a:lstStyle/>
              <a:p>
                <a:r>
                  <a:rPr lang="es-ES" sz="1400" dirty="0" smtClean="0">
                    <a:latin typeface="Arial" panose="020B0604020202020204" pitchFamily="34" charset="0"/>
                    <a:cs typeface="Arial" panose="020B0604020202020204" pitchFamily="34" charset="0"/>
                  </a:rPr>
                  <a:t>**</a:t>
                </a:r>
                <a:endParaRPr lang="es-ES" sz="1400" dirty="0">
                  <a:latin typeface="Arial" panose="020B0604020202020204" pitchFamily="34" charset="0"/>
                  <a:cs typeface="Arial" panose="020B0604020202020204" pitchFamily="34" charset="0"/>
                </a:endParaRPr>
              </a:p>
            </p:txBody>
          </p:sp>
        </p:grpSp>
      </p:grpSp>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2116" y="4227247"/>
            <a:ext cx="2651727" cy="24817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52553" y="3972054"/>
            <a:ext cx="1211109" cy="29816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07497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7 CuadroTexto"/>
          <p:cNvSpPr txBox="1"/>
          <p:nvPr/>
        </p:nvSpPr>
        <p:spPr>
          <a:xfrm>
            <a:off x="2665719" y="728375"/>
            <a:ext cx="1511845" cy="369332"/>
          </a:xfrm>
          <a:prstGeom prst="rect">
            <a:avLst/>
          </a:prstGeom>
          <a:noFill/>
        </p:spPr>
        <p:txBody>
          <a:bodyPr wrap="square" rtlCol="0">
            <a:spAutoFit/>
          </a:bodyPr>
          <a:lstStyle/>
          <a:p>
            <a:r>
              <a:rPr lang="es-ES" dirty="0" smtClean="0">
                <a:latin typeface="Arial" panose="020B0604020202020204" pitchFamily="34" charset="0"/>
                <a:cs typeface="Arial" panose="020B0604020202020204" pitchFamily="34" charset="0"/>
              </a:rPr>
              <a:t>MCF7-cells</a:t>
            </a:r>
          </a:p>
        </p:txBody>
      </p:sp>
      <p:sp>
        <p:nvSpPr>
          <p:cNvPr id="3" name="11 CuadroTexto"/>
          <p:cNvSpPr txBox="1"/>
          <p:nvPr/>
        </p:nvSpPr>
        <p:spPr>
          <a:xfrm>
            <a:off x="803481" y="1228274"/>
            <a:ext cx="432048" cy="400110"/>
          </a:xfrm>
          <a:prstGeom prst="rect">
            <a:avLst/>
          </a:prstGeom>
          <a:noFill/>
        </p:spPr>
        <p:txBody>
          <a:bodyPr wrap="square" rtlCol="0">
            <a:spAutoFit/>
          </a:bodyPr>
          <a:lstStyle/>
          <a:p>
            <a:r>
              <a:rPr lang="es-ES" sz="2000" b="1" dirty="0" smtClean="0">
                <a:latin typeface="Arial" panose="020B0604020202020204" pitchFamily="34" charset="0"/>
                <a:cs typeface="Arial" panose="020B0604020202020204" pitchFamily="34" charset="0"/>
              </a:rPr>
              <a:t>A</a:t>
            </a:r>
            <a:endParaRPr lang="ca-ES" sz="2000" b="1" dirty="0">
              <a:latin typeface="Arial" panose="020B0604020202020204" pitchFamily="34" charset="0"/>
              <a:cs typeface="Arial" panose="020B0604020202020204" pitchFamily="34" charset="0"/>
            </a:endParaRPr>
          </a:p>
        </p:txBody>
      </p:sp>
      <p:sp>
        <p:nvSpPr>
          <p:cNvPr id="5" name="11 CuadroTexto"/>
          <p:cNvSpPr txBox="1"/>
          <p:nvPr/>
        </p:nvSpPr>
        <p:spPr>
          <a:xfrm>
            <a:off x="3247014" y="1228274"/>
            <a:ext cx="432048" cy="400110"/>
          </a:xfrm>
          <a:prstGeom prst="rect">
            <a:avLst/>
          </a:prstGeom>
          <a:noFill/>
        </p:spPr>
        <p:txBody>
          <a:bodyPr wrap="square" rtlCol="0">
            <a:spAutoFit/>
          </a:bodyPr>
          <a:lstStyle/>
          <a:p>
            <a:r>
              <a:rPr lang="es-ES" sz="2000" b="1" dirty="0">
                <a:latin typeface="Arial" panose="020B0604020202020204" pitchFamily="34" charset="0"/>
                <a:cs typeface="Arial" panose="020B0604020202020204" pitchFamily="34" charset="0"/>
              </a:rPr>
              <a:t>B</a:t>
            </a:r>
            <a:endParaRPr lang="ca-ES" sz="2000" b="1" dirty="0">
              <a:latin typeface="Arial" panose="020B0604020202020204" pitchFamily="34" charset="0"/>
              <a:cs typeface="Arial" panose="020B0604020202020204" pitchFamily="34" charset="0"/>
            </a:endParaRPr>
          </a:p>
        </p:txBody>
      </p:sp>
      <p:sp>
        <p:nvSpPr>
          <p:cNvPr id="10" name="11 CuadroTexto"/>
          <p:cNvSpPr txBox="1"/>
          <p:nvPr/>
        </p:nvSpPr>
        <p:spPr>
          <a:xfrm>
            <a:off x="1556792" y="3491880"/>
            <a:ext cx="432048" cy="400110"/>
          </a:xfrm>
          <a:prstGeom prst="rect">
            <a:avLst/>
          </a:prstGeom>
          <a:noFill/>
        </p:spPr>
        <p:txBody>
          <a:bodyPr wrap="square" rtlCol="0">
            <a:spAutoFit/>
          </a:bodyPr>
          <a:lstStyle/>
          <a:p>
            <a:r>
              <a:rPr lang="es-ES" sz="2000" b="1" dirty="0" smtClean="0">
                <a:latin typeface="Arial" panose="020B0604020202020204" pitchFamily="34" charset="0"/>
                <a:cs typeface="Arial" panose="020B0604020202020204" pitchFamily="34" charset="0"/>
              </a:rPr>
              <a:t>C</a:t>
            </a:r>
            <a:endParaRPr lang="ca-ES" sz="2000" b="1" dirty="0">
              <a:latin typeface="Arial" panose="020B0604020202020204" pitchFamily="34" charset="0"/>
              <a:cs typeface="Arial" panose="020B0604020202020204" pitchFamily="34" charset="0"/>
            </a:endParaRPr>
          </a:p>
        </p:txBody>
      </p:sp>
      <p:sp>
        <p:nvSpPr>
          <p:cNvPr id="12" name="7 CuadroTexto"/>
          <p:cNvSpPr txBox="1"/>
          <p:nvPr/>
        </p:nvSpPr>
        <p:spPr>
          <a:xfrm>
            <a:off x="4873136" y="84365"/>
            <a:ext cx="1984864" cy="307777"/>
          </a:xfrm>
          <a:prstGeom prst="rect">
            <a:avLst/>
          </a:prstGeom>
          <a:noFill/>
        </p:spPr>
        <p:txBody>
          <a:bodyPr wrap="square" rtlCol="0">
            <a:spAutoFit/>
          </a:bodyPr>
          <a:lstStyle/>
          <a:p>
            <a:r>
              <a:rPr lang="en-US" sz="1400" dirty="0" smtClean="0">
                <a:latin typeface="Arial" panose="020B0604020202020204" pitchFamily="34" charset="0"/>
                <a:cs typeface="Arial" panose="020B0604020202020204" pitchFamily="34" charset="0"/>
              </a:rPr>
              <a:t>Supplementary Fig S6</a:t>
            </a:r>
            <a:endParaRPr lang="en-US" sz="1400" dirty="0">
              <a:latin typeface="Arial" panose="020B0604020202020204" pitchFamily="34" charset="0"/>
              <a:cs typeface="Arial" panose="020B0604020202020204" pitchFamily="34" charset="0"/>
            </a:endParaRPr>
          </a:p>
        </p:txBody>
      </p:sp>
      <p:sp>
        <p:nvSpPr>
          <p:cNvPr id="11" name="7 CuadroTexto"/>
          <p:cNvSpPr txBox="1"/>
          <p:nvPr/>
        </p:nvSpPr>
        <p:spPr>
          <a:xfrm>
            <a:off x="324696" y="6599016"/>
            <a:ext cx="5922338" cy="1323439"/>
          </a:xfrm>
          <a:prstGeom prst="rect">
            <a:avLst/>
          </a:prstGeom>
          <a:noFill/>
        </p:spPr>
        <p:txBody>
          <a:bodyPr wrap="square" rtlCol="0">
            <a:spAutoFit/>
          </a:bodyPr>
          <a:lstStyle/>
          <a:p>
            <a:pPr algn="just"/>
            <a:r>
              <a:rPr lang="en-US" sz="1000" b="1" dirty="0" smtClean="0">
                <a:latin typeface="Arial" panose="020B0604020202020204" pitchFamily="34" charset="0"/>
                <a:cs typeface="Arial" panose="020B0604020202020204" pitchFamily="34" charset="0"/>
              </a:rPr>
              <a:t>Supplementary Figure S6. </a:t>
            </a:r>
            <a:r>
              <a:rPr lang="en-US" sz="1000" dirty="0" smtClean="0">
                <a:latin typeface="Arial" panose="020B0604020202020204" pitchFamily="34" charset="0"/>
                <a:cs typeface="Arial" panose="020B0604020202020204" pitchFamily="34" charset="0"/>
              </a:rPr>
              <a:t>Effect of the knock down of p27 or PCAF on the expression of target genes in MCF7 cells. (</a:t>
            </a:r>
            <a:r>
              <a:rPr lang="en-US" sz="1000" b="1" dirty="0" smtClean="0">
                <a:latin typeface="Arial" panose="020B0604020202020204" pitchFamily="34" charset="0"/>
                <a:cs typeface="Arial" panose="020B0604020202020204" pitchFamily="34" charset="0"/>
              </a:rPr>
              <a:t>A</a:t>
            </a:r>
            <a:r>
              <a:rPr lang="en-US" sz="1000" dirty="0">
                <a:latin typeface="Arial" panose="020B0604020202020204" pitchFamily="34" charset="0"/>
                <a:cs typeface="Arial" panose="020B0604020202020204" pitchFamily="34" charset="0"/>
              </a:rPr>
              <a:t>) Cells were infected with lentiviral vectors including specific </a:t>
            </a:r>
            <a:r>
              <a:rPr lang="en-US" sz="1000" dirty="0" err="1">
                <a:latin typeface="Arial" panose="020B0604020202020204" pitchFamily="34" charset="0"/>
                <a:cs typeface="Arial" panose="020B0604020202020204" pitchFamily="34" charset="0"/>
              </a:rPr>
              <a:t>shRNAs</a:t>
            </a:r>
            <a:r>
              <a:rPr lang="en-US" sz="1000" dirty="0">
                <a:latin typeface="Arial" panose="020B0604020202020204" pitchFamily="34" charset="0"/>
                <a:cs typeface="Arial" panose="020B0604020202020204" pitchFamily="34" charset="0"/>
              </a:rPr>
              <a:t> for </a:t>
            </a:r>
            <a:r>
              <a:rPr lang="en-US" sz="1000" dirty="0" smtClean="0">
                <a:latin typeface="Arial" panose="020B0604020202020204" pitchFamily="34" charset="0"/>
                <a:cs typeface="Arial" panose="020B0604020202020204" pitchFamily="34" charset="0"/>
              </a:rPr>
              <a:t>PCAF, p27 or control (Ctrl). Then, the effect </a:t>
            </a:r>
            <a:r>
              <a:rPr lang="en-US" sz="1000" dirty="0">
                <a:latin typeface="Arial" panose="020B0604020202020204" pitchFamily="34" charset="0"/>
                <a:cs typeface="Arial" panose="020B0604020202020204" pitchFamily="34" charset="0"/>
              </a:rPr>
              <a:t>on p27 or PCAF levels was determined by </a:t>
            </a:r>
            <a:r>
              <a:rPr lang="en-US" sz="1000" dirty="0" smtClean="0">
                <a:latin typeface="Arial" panose="020B0604020202020204" pitchFamily="34" charset="0"/>
                <a:cs typeface="Arial" panose="020B0604020202020204" pitchFamily="34" charset="0"/>
              </a:rPr>
              <a:t>WB. Actin levels were used </a:t>
            </a:r>
            <a:r>
              <a:rPr lang="en-US" sz="1000" dirty="0">
                <a:latin typeface="Arial" panose="020B0604020202020204" pitchFamily="34" charset="0"/>
                <a:cs typeface="Arial" panose="020B0604020202020204" pitchFamily="34" charset="0"/>
              </a:rPr>
              <a:t>as a loading control. </a:t>
            </a:r>
            <a:r>
              <a:rPr lang="en-US" sz="1000" dirty="0" smtClean="0">
                <a:latin typeface="Arial" panose="020B0604020202020204" pitchFamily="34" charset="0"/>
                <a:cs typeface="Arial" panose="020B0604020202020204" pitchFamily="34" charset="0"/>
              </a:rPr>
              <a:t>The  </a:t>
            </a:r>
            <a:r>
              <a:rPr lang="en-US" sz="1000" dirty="0">
                <a:latin typeface="Arial" pitchFamily="34" charset="0"/>
                <a:cs typeface="Arial" pitchFamily="34" charset="0"/>
              </a:rPr>
              <a:t>levels of mRNA </a:t>
            </a:r>
            <a:r>
              <a:rPr lang="en-US" sz="1000" dirty="0" smtClean="0">
                <a:latin typeface="Arial" pitchFamily="34" charset="0"/>
                <a:cs typeface="Arial" pitchFamily="34" charset="0"/>
              </a:rPr>
              <a:t>or of the primary non spliced transcript (pre-mRNA) of </a:t>
            </a:r>
            <a:r>
              <a:rPr lang="en-US" sz="1000" dirty="0">
                <a:latin typeface="Arial" pitchFamily="34" charset="0"/>
                <a:cs typeface="Arial" pitchFamily="34" charset="0"/>
              </a:rPr>
              <a:t>different target genes were determined by </a:t>
            </a:r>
            <a:r>
              <a:rPr lang="en-US" sz="1000" dirty="0" smtClean="0">
                <a:latin typeface="Arial" pitchFamily="34" charset="0"/>
                <a:cs typeface="Arial" pitchFamily="34" charset="0"/>
              </a:rPr>
              <a:t>qPCR in p27-KD cells (shp27) vs control (</a:t>
            </a:r>
            <a:r>
              <a:rPr lang="en-US" sz="1000" dirty="0" err="1" smtClean="0">
                <a:latin typeface="Arial" pitchFamily="34" charset="0"/>
                <a:cs typeface="Arial" pitchFamily="34" charset="0"/>
              </a:rPr>
              <a:t>sh</a:t>
            </a:r>
            <a:r>
              <a:rPr lang="en-US" sz="1000" dirty="0">
                <a:latin typeface="Arial" pitchFamily="34" charset="0"/>
                <a:cs typeface="Arial" pitchFamily="34" charset="0"/>
              </a:rPr>
              <a:t>(-)) (</a:t>
            </a:r>
            <a:r>
              <a:rPr lang="en-US" sz="1000" b="1" dirty="0">
                <a:latin typeface="Arial" panose="020B0604020202020204" pitchFamily="34" charset="0"/>
                <a:cs typeface="Arial" panose="020B0604020202020204" pitchFamily="34" charset="0"/>
              </a:rPr>
              <a:t>B</a:t>
            </a:r>
            <a:r>
              <a:rPr lang="en-US" sz="1000" dirty="0" smtClean="0">
                <a:latin typeface="Arial" pitchFamily="34" charset="0"/>
                <a:cs typeface="Arial" pitchFamily="34" charset="0"/>
              </a:rPr>
              <a:t>) or in PCAF-KD cells (</a:t>
            </a:r>
            <a:r>
              <a:rPr lang="en-US" sz="1000" dirty="0" err="1" smtClean="0">
                <a:latin typeface="Arial" panose="020B0604020202020204" pitchFamily="34" charset="0"/>
                <a:cs typeface="Arial" panose="020B0604020202020204" pitchFamily="34" charset="0"/>
              </a:rPr>
              <a:t>shPCAF</a:t>
            </a:r>
            <a:r>
              <a:rPr lang="en-US" sz="1000" dirty="0">
                <a:latin typeface="Arial" panose="020B0604020202020204" pitchFamily="34" charset="0"/>
                <a:cs typeface="Arial" panose="020B0604020202020204" pitchFamily="34" charset="0"/>
              </a:rPr>
              <a:t>)</a:t>
            </a:r>
            <a:r>
              <a:rPr lang="en-US" sz="1000" dirty="0" smtClean="0">
                <a:latin typeface="Arial" panose="020B0604020202020204" pitchFamily="34" charset="0"/>
                <a:cs typeface="Arial" panose="020B0604020202020204" pitchFamily="34" charset="0"/>
              </a:rPr>
              <a:t> vs control (</a:t>
            </a:r>
            <a:r>
              <a:rPr lang="en-US" sz="1000" dirty="0" err="1">
                <a:latin typeface="Arial" panose="020B0604020202020204" pitchFamily="34" charset="0"/>
                <a:cs typeface="Arial" panose="020B0604020202020204" pitchFamily="34" charset="0"/>
              </a:rPr>
              <a:t>sh</a:t>
            </a:r>
            <a:r>
              <a:rPr lang="en-US" sz="1000" dirty="0" smtClean="0">
                <a:latin typeface="Arial" panose="020B0604020202020204" pitchFamily="34" charset="0"/>
                <a:cs typeface="Arial" panose="020B0604020202020204" pitchFamily="34" charset="0"/>
              </a:rPr>
              <a:t>(-)) (</a:t>
            </a:r>
            <a:r>
              <a:rPr lang="en-US" sz="1000" b="1" dirty="0" smtClean="0">
                <a:latin typeface="Arial" pitchFamily="34" charset="0"/>
                <a:cs typeface="Arial" pitchFamily="34" charset="0"/>
              </a:rPr>
              <a:t>C</a:t>
            </a:r>
            <a:r>
              <a:rPr lang="en-US" sz="1000" dirty="0" smtClean="0">
                <a:latin typeface="Arial" panose="020B0604020202020204" pitchFamily="34" charset="0"/>
                <a:cs typeface="Arial" panose="020B0604020202020204" pitchFamily="34" charset="0"/>
              </a:rPr>
              <a:t>). In </a:t>
            </a:r>
            <a:r>
              <a:rPr lang="en-US" sz="1000" dirty="0">
                <a:latin typeface="Arial" panose="020B0604020202020204" pitchFamily="34" charset="0"/>
                <a:cs typeface="Arial" panose="020B0604020202020204" pitchFamily="34" charset="0"/>
              </a:rPr>
              <a:t>all experiments results are the mean value ± SD of three different experiments and are represented as fold </a:t>
            </a:r>
            <a:r>
              <a:rPr lang="en-US" sz="1000" dirty="0" smtClean="0">
                <a:latin typeface="Arial" panose="020B0604020202020204" pitchFamily="34" charset="0"/>
                <a:cs typeface="Arial" panose="020B0604020202020204" pitchFamily="34" charset="0"/>
              </a:rPr>
              <a:t>change vs control</a:t>
            </a:r>
            <a:r>
              <a:rPr lang="en-US" sz="1000" dirty="0">
                <a:latin typeface="Arial" panose="020B0604020202020204" pitchFamily="34" charset="0"/>
                <a:cs typeface="Arial" panose="020B0604020202020204" pitchFamily="34" charset="0"/>
              </a:rPr>
              <a:t>. Statistical analyses were performed using the T-student’s test. (*) P &lt;0.05, (**) P &lt;0.01 and (***) P &lt;0.001</a:t>
            </a:r>
            <a:r>
              <a:rPr lang="en-US" sz="1000" dirty="0" smtClean="0">
                <a:latin typeface="Arial" panose="020B0604020202020204" pitchFamily="34" charset="0"/>
                <a:cs typeface="Arial" panose="020B0604020202020204" pitchFamily="34" charset="0"/>
              </a:rPr>
              <a:t>.</a:t>
            </a:r>
            <a:endParaRPr lang="ca-ES" sz="1000" dirty="0">
              <a:latin typeface="Arial" panose="020B0604020202020204" pitchFamily="34" charset="0"/>
              <a:cs typeface="Arial" panose="020B0604020202020204" pitchFamily="34" charset="0"/>
            </a:endParaRPr>
          </a:p>
        </p:txBody>
      </p:sp>
      <p:grpSp>
        <p:nvGrpSpPr>
          <p:cNvPr id="8" name="7 Grupo"/>
          <p:cNvGrpSpPr/>
          <p:nvPr/>
        </p:nvGrpSpPr>
        <p:grpSpPr>
          <a:xfrm>
            <a:off x="3649216" y="1506826"/>
            <a:ext cx="2430272" cy="2103393"/>
            <a:chOff x="3573016" y="1792111"/>
            <a:chExt cx="2430272" cy="2103393"/>
          </a:xfrm>
        </p:grpSpPr>
        <p:pic>
          <p:nvPicPr>
            <p:cNvPr id="1030"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73016" y="1792111"/>
              <a:ext cx="2430272" cy="21033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5 CuadroTexto"/>
            <p:cNvSpPr txBox="1"/>
            <p:nvPr/>
          </p:nvSpPr>
          <p:spPr>
            <a:xfrm>
              <a:off x="5140841" y="2300128"/>
              <a:ext cx="224742" cy="215444"/>
            </a:xfrm>
            <a:prstGeom prst="rect">
              <a:avLst/>
            </a:prstGeom>
            <a:noFill/>
          </p:spPr>
          <p:txBody>
            <a:bodyPr wrap="none" rtlCol="0">
              <a:spAutoFit/>
            </a:bodyPr>
            <a:lstStyle/>
            <a:p>
              <a:r>
                <a:rPr lang="ca-ES" sz="800" dirty="0" smtClean="0">
                  <a:latin typeface="Arial" pitchFamily="34" charset="0"/>
                  <a:cs typeface="Arial" pitchFamily="34" charset="0"/>
                </a:rPr>
                <a:t>*</a:t>
              </a:r>
              <a:endParaRPr lang="en-GB" sz="800" dirty="0">
                <a:latin typeface="Arial" pitchFamily="34" charset="0"/>
                <a:cs typeface="Arial" pitchFamily="34" charset="0"/>
              </a:endParaRPr>
            </a:p>
          </p:txBody>
        </p:sp>
        <p:sp>
          <p:nvSpPr>
            <p:cNvPr id="13" name="12 CuadroTexto"/>
            <p:cNvSpPr txBox="1"/>
            <p:nvPr/>
          </p:nvSpPr>
          <p:spPr>
            <a:xfrm>
              <a:off x="5420457" y="2261704"/>
              <a:ext cx="224742" cy="215444"/>
            </a:xfrm>
            <a:prstGeom prst="rect">
              <a:avLst/>
            </a:prstGeom>
            <a:noFill/>
          </p:spPr>
          <p:txBody>
            <a:bodyPr wrap="none" rtlCol="0">
              <a:spAutoFit/>
            </a:bodyPr>
            <a:lstStyle/>
            <a:p>
              <a:r>
                <a:rPr lang="ca-ES" sz="800" dirty="0" smtClean="0">
                  <a:latin typeface="Arial" pitchFamily="34" charset="0"/>
                  <a:cs typeface="Arial" pitchFamily="34" charset="0"/>
                </a:rPr>
                <a:t>*</a:t>
              </a:r>
              <a:endParaRPr lang="en-GB" sz="800" dirty="0">
                <a:latin typeface="Arial" pitchFamily="34" charset="0"/>
                <a:cs typeface="Arial" pitchFamily="34" charset="0"/>
              </a:endParaRPr>
            </a:p>
          </p:txBody>
        </p:sp>
        <p:sp>
          <p:nvSpPr>
            <p:cNvPr id="7" name="6 Rectángulo"/>
            <p:cNvSpPr/>
            <p:nvPr/>
          </p:nvSpPr>
          <p:spPr>
            <a:xfrm>
              <a:off x="5759686" y="2016714"/>
              <a:ext cx="90008"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13 Rectángulo"/>
            <p:cNvSpPr/>
            <p:nvPr/>
          </p:nvSpPr>
          <p:spPr>
            <a:xfrm>
              <a:off x="4921172" y="2454288"/>
              <a:ext cx="90008"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14 Rectángulo"/>
            <p:cNvSpPr/>
            <p:nvPr/>
          </p:nvSpPr>
          <p:spPr>
            <a:xfrm>
              <a:off x="4642564" y="2475702"/>
              <a:ext cx="90008"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15 CuadroTexto"/>
            <p:cNvSpPr txBox="1"/>
            <p:nvPr/>
          </p:nvSpPr>
          <p:spPr>
            <a:xfrm>
              <a:off x="5679998" y="1956905"/>
              <a:ext cx="264816" cy="215444"/>
            </a:xfrm>
            <a:prstGeom prst="rect">
              <a:avLst/>
            </a:prstGeom>
            <a:noFill/>
          </p:spPr>
          <p:txBody>
            <a:bodyPr wrap="none" rtlCol="0">
              <a:spAutoFit/>
            </a:bodyPr>
            <a:lstStyle/>
            <a:p>
              <a:r>
                <a:rPr lang="ca-ES" sz="800" dirty="0" smtClean="0">
                  <a:latin typeface="Arial" pitchFamily="34" charset="0"/>
                  <a:cs typeface="Arial" pitchFamily="34" charset="0"/>
                </a:rPr>
                <a:t>**</a:t>
              </a:r>
              <a:endParaRPr lang="en-GB" sz="800" dirty="0">
                <a:latin typeface="Arial" pitchFamily="34" charset="0"/>
                <a:cs typeface="Arial" pitchFamily="34" charset="0"/>
              </a:endParaRPr>
            </a:p>
          </p:txBody>
        </p:sp>
        <p:sp>
          <p:nvSpPr>
            <p:cNvPr id="18" name="17 CuadroTexto"/>
            <p:cNvSpPr txBox="1"/>
            <p:nvPr/>
          </p:nvSpPr>
          <p:spPr>
            <a:xfrm>
              <a:off x="4559984" y="2412270"/>
              <a:ext cx="264816" cy="215444"/>
            </a:xfrm>
            <a:prstGeom prst="rect">
              <a:avLst/>
            </a:prstGeom>
            <a:noFill/>
          </p:spPr>
          <p:txBody>
            <a:bodyPr wrap="none" rtlCol="0">
              <a:spAutoFit/>
            </a:bodyPr>
            <a:lstStyle/>
            <a:p>
              <a:r>
                <a:rPr lang="ca-ES" sz="800" dirty="0" smtClean="0">
                  <a:latin typeface="Arial" pitchFamily="34" charset="0"/>
                  <a:cs typeface="Arial" pitchFamily="34" charset="0"/>
                </a:rPr>
                <a:t>**</a:t>
              </a:r>
              <a:endParaRPr lang="en-GB" sz="800" dirty="0">
                <a:latin typeface="Arial" pitchFamily="34" charset="0"/>
                <a:cs typeface="Arial" pitchFamily="34" charset="0"/>
              </a:endParaRPr>
            </a:p>
          </p:txBody>
        </p:sp>
        <p:sp>
          <p:nvSpPr>
            <p:cNvPr id="19" name="18 CuadroTexto"/>
            <p:cNvSpPr txBox="1"/>
            <p:nvPr/>
          </p:nvSpPr>
          <p:spPr>
            <a:xfrm>
              <a:off x="4832158" y="2384946"/>
              <a:ext cx="264816" cy="215444"/>
            </a:xfrm>
            <a:prstGeom prst="rect">
              <a:avLst/>
            </a:prstGeom>
            <a:noFill/>
          </p:spPr>
          <p:txBody>
            <a:bodyPr wrap="none" rtlCol="0">
              <a:spAutoFit/>
            </a:bodyPr>
            <a:lstStyle/>
            <a:p>
              <a:r>
                <a:rPr lang="ca-ES" sz="800" dirty="0" smtClean="0">
                  <a:latin typeface="Arial" pitchFamily="34" charset="0"/>
                  <a:cs typeface="Arial" pitchFamily="34" charset="0"/>
                </a:rPr>
                <a:t>**</a:t>
              </a:r>
              <a:endParaRPr lang="en-GB" sz="800" dirty="0">
                <a:latin typeface="Arial" pitchFamily="34" charset="0"/>
                <a:cs typeface="Arial" pitchFamily="34" charset="0"/>
              </a:endParaRPr>
            </a:p>
          </p:txBody>
        </p:sp>
        <p:sp>
          <p:nvSpPr>
            <p:cNvPr id="22" name="21 Rectángulo"/>
            <p:cNvSpPr/>
            <p:nvPr/>
          </p:nvSpPr>
          <p:spPr>
            <a:xfrm>
              <a:off x="4369196" y="2280135"/>
              <a:ext cx="81825" cy="312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19 CuadroTexto"/>
            <p:cNvSpPr txBox="1"/>
            <p:nvPr/>
          </p:nvSpPr>
          <p:spPr>
            <a:xfrm>
              <a:off x="4297737" y="2208264"/>
              <a:ext cx="224742" cy="215444"/>
            </a:xfrm>
            <a:prstGeom prst="rect">
              <a:avLst/>
            </a:prstGeom>
            <a:noFill/>
          </p:spPr>
          <p:txBody>
            <a:bodyPr wrap="none" rtlCol="0">
              <a:spAutoFit/>
            </a:bodyPr>
            <a:lstStyle/>
            <a:p>
              <a:r>
                <a:rPr lang="ca-ES" sz="800" dirty="0" smtClean="0">
                  <a:latin typeface="Arial" pitchFamily="34" charset="0"/>
                  <a:cs typeface="Arial" pitchFamily="34" charset="0"/>
                </a:rPr>
                <a:t>*</a:t>
              </a:r>
              <a:endParaRPr lang="en-GB" sz="800" dirty="0">
                <a:latin typeface="Arial" pitchFamily="34" charset="0"/>
                <a:cs typeface="Arial" pitchFamily="34" charset="0"/>
              </a:endParaRPr>
            </a:p>
          </p:txBody>
        </p:sp>
      </p:grpSp>
      <p:grpSp>
        <p:nvGrpSpPr>
          <p:cNvPr id="23" name="22 Grupo"/>
          <p:cNvGrpSpPr/>
          <p:nvPr/>
        </p:nvGrpSpPr>
        <p:grpSpPr>
          <a:xfrm>
            <a:off x="1838710" y="3819982"/>
            <a:ext cx="3177602" cy="2690613"/>
            <a:chOff x="1838710" y="3819982"/>
            <a:chExt cx="3177602" cy="2690613"/>
          </a:xfrm>
        </p:grpSpPr>
        <p:pic>
          <p:nvPicPr>
            <p:cNvPr id="103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8710" y="3819982"/>
              <a:ext cx="3177602" cy="26906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33 CuadroTexto"/>
            <p:cNvSpPr txBox="1"/>
            <p:nvPr/>
          </p:nvSpPr>
          <p:spPr>
            <a:xfrm>
              <a:off x="3213703" y="4566119"/>
              <a:ext cx="224742" cy="215444"/>
            </a:xfrm>
            <a:prstGeom prst="rect">
              <a:avLst/>
            </a:prstGeom>
            <a:noFill/>
          </p:spPr>
          <p:txBody>
            <a:bodyPr wrap="none" rtlCol="0">
              <a:spAutoFit/>
            </a:bodyPr>
            <a:lstStyle/>
            <a:p>
              <a:r>
                <a:rPr lang="ca-ES" sz="800" dirty="0" smtClean="0">
                  <a:latin typeface="Arial" pitchFamily="34" charset="0"/>
                  <a:cs typeface="Arial" pitchFamily="34" charset="0"/>
                </a:rPr>
                <a:t>*</a:t>
              </a:r>
              <a:endParaRPr lang="en-GB" sz="800" dirty="0">
                <a:latin typeface="Arial" pitchFamily="34" charset="0"/>
                <a:cs typeface="Arial" pitchFamily="34" charset="0"/>
              </a:endParaRPr>
            </a:p>
          </p:txBody>
        </p:sp>
      </p:grpSp>
      <p:grpSp>
        <p:nvGrpSpPr>
          <p:cNvPr id="21" name="20 Grupo"/>
          <p:cNvGrpSpPr/>
          <p:nvPr/>
        </p:nvGrpSpPr>
        <p:grpSpPr>
          <a:xfrm>
            <a:off x="818710" y="1942632"/>
            <a:ext cx="1885184" cy="1231781"/>
            <a:chOff x="818710" y="1507127"/>
            <a:chExt cx="1885184" cy="1231781"/>
          </a:xfrm>
        </p:grpSpPr>
        <p:pic>
          <p:nvPicPr>
            <p:cNvPr id="2050" name="Picture 2"/>
            <p:cNvPicPr>
              <a:picLocks noChangeAspect="1" noChangeArrowheads="1"/>
            </p:cNvPicPr>
            <p:nvPr/>
          </p:nvPicPr>
          <p:blipFill>
            <a:blip r:embed="rId4" cstate="print">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val="0"/>
                </a:ext>
              </a:extLst>
            </a:blip>
            <a:srcRect/>
            <a:stretch>
              <a:fillRect/>
            </a:stretch>
          </p:blipFill>
          <p:spPr bwMode="auto">
            <a:xfrm>
              <a:off x="1268794" y="1911779"/>
              <a:ext cx="1435100" cy="255587"/>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2051" name="Picture 3"/>
            <p:cNvPicPr>
              <a:picLocks noChangeAspect="1" noChangeArrowheads="1"/>
            </p:cNvPicPr>
            <p:nvPr/>
          </p:nvPicPr>
          <p:blipFill>
            <a:blip r:embed="rId6" cstate="print">
              <a:extLst>
                <a:ext uri="{BEBA8EAE-BF5A-486C-A8C5-ECC9F3942E4B}">
                  <a14:imgProps xmlns:a14="http://schemas.microsoft.com/office/drawing/2010/main">
                    <a14:imgLayer r:embed="rId7">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1267805" y="2200545"/>
              <a:ext cx="1435100" cy="255587"/>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pic>
          <p:nvPicPr>
            <p:cNvPr id="2052" name="Picture 4"/>
            <p:cNvPicPr>
              <a:picLocks noChangeAspect="1" noChangeArrowheads="1"/>
            </p:cNvPicPr>
            <p:nvPr/>
          </p:nvPicPr>
          <p:blipFill>
            <a:blip r:embed="rId8" cstate="print">
              <a:extLst>
                <a:ext uri="{BEBA8EAE-BF5A-486C-A8C5-ECC9F3942E4B}">
                  <a14:imgProps xmlns:a14="http://schemas.microsoft.com/office/drawing/2010/main">
                    <a14:imgLayer r:embed="rId9">
                      <a14:imgEffect>
                        <a14:brightnessContrast bright="15000"/>
                      </a14:imgEffect>
                    </a14:imgLayer>
                  </a14:imgProps>
                </a:ext>
                <a:ext uri="{28A0092B-C50C-407E-A947-70E740481C1C}">
                  <a14:useLocalDpi xmlns:a14="http://schemas.microsoft.com/office/drawing/2010/main" val="0"/>
                </a:ext>
              </a:extLst>
            </a:blip>
            <a:srcRect/>
            <a:stretch>
              <a:fillRect/>
            </a:stretch>
          </p:blipFill>
          <p:spPr bwMode="auto">
            <a:xfrm>
              <a:off x="1267805" y="2483321"/>
              <a:ext cx="1435100" cy="255587"/>
            </a:xfrm>
            <a:prstGeom prst="rect">
              <a:avLst/>
            </a:prstGeom>
            <a:noFill/>
            <a:ln w="3175">
              <a:solidFill>
                <a:schemeClr val="bg1">
                  <a:lumMod val="75000"/>
                </a:schemeClr>
              </a:solidFill>
              <a:miter lim="800000"/>
              <a:headEnd/>
              <a:tailEnd/>
            </a:ln>
            <a:extLst>
              <a:ext uri="{909E8E84-426E-40DD-AFC4-6F175D3DCCD1}">
                <a14:hiddenFill xmlns:a14="http://schemas.microsoft.com/office/drawing/2010/main">
                  <a:solidFill>
                    <a:schemeClr val="accent1"/>
                  </a:solidFill>
                </a14:hiddenFill>
              </a:ext>
            </a:extLst>
          </p:spPr>
        </p:pic>
        <p:sp>
          <p:nvSpPr>
            <p:cNvPr id="39" name="38 CuadroTexto"/>
            <p:cNvSpPr txBox="1"/>
            <p:nvPr/>
          </p:nvSpPr>
          <p:spPr>
            <a:xfrm>
              <a:off x="1769001" y="1672063"/>
              <a:ext cx="492443" cy="230832"/>
            </a:xfrm>
            <a:prstGeom prst="rect">
              <a:avLst/>
            </a:prstGeom>
            <a:noFill/>
          </p:spPr>
          <p:txBody>
            <a:bodyPr wrap="none" rtlCol="0">
              <a:spAutoFit/>
            </a:bodyPr>
            <a:lstStyle/>
            <a:p>
              <a:r>
                <a:rPr lang="es-ES" sz="900" dirty="0" smtClean="0">
                  <a:latin typeface="Arial" panose="020B0604020202020204" pitchFamily="34" charset="0"/>
                  <a:cs typeface="Arial" panose="020B0604020202020204" pitchFamily="34" charset="0"/>
                </a:rPr>
                <a:t>PCAF</a:t>
              </a:r>
              <a:endParaRPr lang="es-ES" sz="900" dirty="0">
                <a:latin typeface="Arial" panose="020B0604020202020204" pitchFamily="34" charset="0"/>
                <a:cs typeface="Arial" panose="020B0604020202020204" pitchFamily="34" charset="0"/>
              </a:endParaRPr>
            </a:p>
          </p:txBody>
        </p:sp>
        <p:cxnSp>
          <p:nvCxnSpPr>
            <p:cNvPr id="40" name="39 Conector recto"/>
            <p:cNvCxnSpPr/>
            <p:nvPr/>
          </p:nvCxnSpPr>
          <p:spPr>
            <a:xfrm>
              <a:off x="1384075" y="1705129"/>
              <a:ext cx="105682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40 CuadroTexto"/>
            <p:cNvSpPr txBox="1"/>
            <p:nvPr/>
          </p:nvSpPr>
          <p:spPr>
            <a:xfrm>
              <a:off x="2270459" y="1672063"/>
              <a:ext cx="377026" cy="230832"/>
            </a:xfrm>
            <a:prstGeom prst="rect">
              <a:avLst/>
            </a:prstGeom>
            <a:noFill/>
          </p:spPr>
          <p:txBody>
            <a:bodyPr wrap="none" rtlCol="0">
              <a:spAutoFit/>
            </a:bodyPr>
            <a:lstStyle/>
            <a:p>
              <a:r>
                <a:rPr lang="es-ES" sz="900" dirty="0" smtClean="0">
                  <a:latin typeface="Arial" panose="020B0604020202020204" pitchFamily="34" charset="0"/>
                  <a:cs typeface="Arial" panose="020B0604020202020204" pitchFamily="34" charset="0"/>
                </a:rPr>
                <a:t>p27</a:t>
              </a:r>
              <a:endParaRPr lang="es-ES" sz="900" dirty="0">
                <a:latin typeface="Arial" panose="020B0604020202020204" pitchFamily="34" charset="0"/>
                <a:cs typeface="Arial" panose="020B0604020202020204" pitchFamily="34" charset="0"/>
              </a:endParaRPr>
            </a:p>
          </p:txBody>
        </p:sp>
        <p:sp>
          <p:nvSpPr>
            <p:cNvPr id="42" name="41 CuadroTexto"/>
            <p:cNvSpPr txBox="1"/>
            <p:nvPr/>
          </p:nvSpPr>
          <p:spPr>
            <a:xfrm>
              <a:off x="1330195" y="1672063"/>
              <a:ext cx="364202" cy="230832"/>
            </a:xfrm>
            <a:prstGeom prst="rect">
              <a:avLst/>
            </a:prstGeom>
            <a:noFill/>
          </p:spPr>
          <p:txBody>
            <a:bodyPr wrap="none" rtlCol="0">
              <a:spAutoFit/>
            </a:bodyPr>
            <a:lstStyle/>
            <a:p>
              <a:r>
                <a:rPr lang="es-ES" sz="900" dirty="0" err="1" smtClean="0">
                  <a:latin typeface="Arial" panose="020B0604020202020204" pitchFamily="34" charset="0"/>
                  <a:cs typeface="Arial" panose="020B0604020202020204" pitchFamily="34" charset="0"/>
                </a:rPr>
                <a:t>Ctrl</a:t>
              </a:r>
              <a:endParaRPr lang="es-ES" sz="900" dirty="0">
                <a:latin typeface="Arial" panose="020B0604020202020204" pitchFamily="34" charset="0"/>
                <a:cs typeface="Arial" panose="020B0604020202020204" pitchFamily="34" charset="0"/>
              </a:endParaRPr>
            </a:p>
          </p:txBody>
        </p:sp>
        <p:sp>
          <p:nvSpPr>
            <p:cNvPr id="43" name="42 CuadroTexto"/>
            <p:cNvSpPr txBox="1"/>
            <p:nvPr/>
          </p:nvSpPr>
          <p:spPr>
            <a:xfrm>
              <a:off x="1703096" y="1507127"/>
              <a:ext cx="569387" cy="230832"/>
            </a:xfrm>
            <a:prstGeom prst="rect">
              <a:avLst/>
            </a:prstGeom>
            <a:noFill/>
          </p:spPr>
          <p:txBody>
            <a:bodyPr wrap="none" rtlCol="0">
              <a:spAutoFit/>
            </a:bodyPr>
            <a:lstStyle/>
            <a:p>
              <a:r>
                <a:rPr lang="es-ES" sz="900" b="1" dirty="0" err="1" smtClean="0">
                  <a:latin typeface="Arial" panose="020B0604020202020204" pitchFamily="34" charset="0"/>
                  <a:cs typeface="Arial" panose="020B0604020202020204" pitchFamily="34" charset="0"/>
                </a:rPr>
                <a:t>shRNA</a:t>
              </a:r>
              <a:endParaRPr lang="es-ES" sz="900" b="1" dirty="0">
                <a:latin typeface="Arial" panose="020B0604020202020204" pitchFamily="34" charset="0"/>
                <a:cs typeface="Arial" panose="020B0604020202020204" pitchFamily="34" charset="0"/>
              </a:endParaRPr>
            </a:p>
          </p:txBody>
        </p:sp>
        <p:sp>
          <p:nvSpPr>
            <p:cNvPr id="44" name="43 CuadroTexto"/>
            <p:cNvSpPr txBox="1"/>
            <p:nvPr/>
          </p:nvSpPr>
          <p:spPr>
            <a:xfrm>
              <a:off x="818710" y="1905310"/>
              <a:ext cx="526106" cy="246221"/>
            </a:xfrm>
            <a:prstGeom prst="rect">
              <a:avLst/>
            </a:prstGeom>
            <a:noFill/>
          </p:spPr>
          <p:txBody>
            <a:bodyPr wrap="none" rtlCol="0">
              <a:spAutoFit/>
            </a:bodyPr>
            <a:lstStyle/>
            <a:p>
              <a:r>
                <a:rPr lang="es-ES" sz="1000" dirty="0" smtClean="0">
                  <a:latin typeface="Arial" panose="020B0604020202020204" pitchFamily="34" charset="0"/>
                  <a:cs typeface="Arial" panose="020B0604020202020204" pitchFamily="34" charset="0"/>
                </a:rPr>
                <a:t>PCAF</a:t>
              </a:r>
              <a:endParaRPr lang="es-ES" sz="1000" dirty="0">
                <a:latin typeface="Arial" panose="020B0604020202020204" pitchFamily="34" charset="0"/>
                <a:cs typeface="Arial" panose="020B0604020202020204" pitchFamily="34" charset="0"/>
              </a:endParaRPr>
            </a:p>
          </p:txBody>
        </p:sp>
        <p:sp>
          <p:nvSpPr>
            <p:cNvPr id="45" name="44 CuadroTexto"/>
            <p:cNvSpPr txBox="1"/>
            <p:nvPr/>
          </p:nvSpPr>
          <p:spPr>
            <a:xfrm>
              <a:off x="947037" y="2209663"/>
              <a:ext cx="396262" cy="246221"/>
            </a:xfrm>
            <a:prstGeom prst="rect">
              <a:avLst/>
            </a:prstGeom>
            <a:noFill/>
          </p:spPr>
          <p:txBody>
            <a:bodyPr wrap="none" rtlCol="0">
              <a:spAutoFit/>
            </a:bodyPr>
            <a:lstStyle/>
            <a:p>
              <a:r>
                <a:rPr lang="es-ES" sz="1000" dirty="0" smtClean="0">
                  <a:latin typeface="Arial" panose="020B0604020202020204" pitchFamily="34" charset="0"/>
                  <a:cs typeface="Arial" panose="020B0604020202020204" pitchFamily="34" charset="0"/>
                </a:rPr>
                <a:t>p27</a:t>
              </a:r>
              <a:endParaRPr lang="es-ES" sz="1000" dirty="0">
                <a:latin typeface="Arial" panose="020B0604020202020204" pitchFamily="34" charset="0"/>
                <a:cs typeface="Arial" panose="020B0604020202020204" pitchFamily="34" charset="0"/>
              </a:endParaRPr>
            </a:p>
          </p:txBody>
        </p:sp>
        <p:sp>
          <p:nvSpPr>
            <p:cNvPr id="46" name="45 CuadroTexto"/>
            <p:cNvSpPr txBox="1"/>
            <p:nvPr/>
          </p:nvSpPr>
          <p:spPr>
            <a:xfrm>
              <a:off x="860598" y="2441263"/>
              <a:ext cx="468398" cy="246221"/>
            </a:xfrm>
            <a:prstGeom prst="rect">
              <a:avLst/>
            </a:prstGeom>
            <a:noFill/>
          </p:spPr>
          <p:txBody>
            <a:bodyPr wrap="none" rtlCol="0">
              <a:spAutoFit/>
            </a:bodyPr>
            <a:lstStyle/>
            <a:p>
              <a:r>
                <a:rPr lang="es-ES" sz="1000" dirty="0" err="1" smtClean="0">
                  <a:latin typeface="Arial" panose="020B0604020202020204" pitchFamily="34" charset="0"/>
                  <a:cs typeface="Arial" panose="020B0604020202020204" pitchFamily="34" charset="0"/>
                </a:rPr>
                <a:t>Actin</a:t>
              </a:r>
              <a:endParaRPr lang="es-ES" sz="1000" dirty="0">
                <a:latin typeface="Arial" panose="020B0604020202020204" pitchFamily="34" charset="0"/>
                <a:cs typeface="Arial" panose="020B0604020202020204" pitchFamily="34" charset="0"/>
              </a:endParaRPr>
            </a:p>
          </p:txBody>
        </p:sp>
      </p:grpSp>
      <p:sp>
        <p:nvSpPr>
          <p:cNvPr id="4" name="3 Marcador de número de diapositiva"/>
          <p:cNvSpPr>
            <a:spLocks noGrp="1"/>
          </p:cNvSpPr>
          <p:nvPr>
            <p:ph type="sldNum" sz="quarter" idx="12"/>
          </p:nvPr>
        </p:nvSpPr>
        <p:spPr/>
        <p:txBody>
          <a:bodyPr/>
          <a:lstStyle/>
          <a:p>
            <a:fld id="{43961510-E956-484D-A158-D9999620BD7C}" type="slidenum">
              <a:rPr lang="ca-ES" smtClean="0"/>
              <a:t>9</a:t>
            </a:fld>
            <a:endParaRPr lang="ca-ES"/>
          </a:p>
        </p:txBody>
      </p:sp>
    </p:spTree>
    <p:extLst>
      <p:ext uri="{BB962C8B-B14F-4D97-AF65-F5344CB8AC3E}">
        <p14:creationId xmlns:p14="http://schemas.microsoft.com/office/powerpoint/2010/main" val="137731325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6765</TotalTime>
  <Words>1487</Words>
  <Application>Microsoft Office PowerPoint</Application>
  <PresentationFormat>Presentación en pantalla (4:3)</PresentationFormat>
  <Paragraphs>162</Paragraphs>
  <Slides>12</Slides>
  <Notes>1</Notes>
  <HiddenSlides>0</HiddenSlides>
  <MMClips>0</MMClips>
  <ScaleCrop>false</ScaleCrop>
  <HeadingPairs>
    <vt:vector size="4" baseType="variant">
      <vt:variant>
        <vt:lpstr>Tema</vt:lpstr>
      </vt:variant>
      <vt:variant>
        <vt:i4>1</vt:i4>
      </vt:variant>
      <vt:variant>
        <vt:lpstr>Títulos de diapositiva</vt:lpstr>
      </vt:variant>
      <vt:variant>
        <vt:i4>12</vt:i4>
      </vt:variant>
    </vt:vector>
  </HeadingPairs>
  <TitlesOfParts>
    <vt:vector size="13"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Oriol Bachs</dc:creator>
  <cp:lastModifiedBy>ub</cp:lastModifiedBy>
  <cp:revision>417</cp:revision>
  <cp:lastPrinted>2016-11-25T10:24:07Z</cp:lastPrinted>
  <dcterms:created xsi:type="dcterms:W3CDTF">2015-01-20T17:33:03Z</dcterms:created>
  <dcterms:modified xsi:type="dcterms:W3CDTF">2017-01-12T12:42:44Z</dcterms:modified>
</cp:coreProperties>
</file>