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64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C7396B-F655-4BC7-991B-BDCE3BDE0D13}" type="datetimeFigureOut">
              <a:rPr lang="en-US" smtClean="0"/>
              <a:t>5/12/2016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BE3589-49D0-40D3-8DD6-741957A60FF4}" type="slidenum">
              <a:rPr lang="en-US" smtClean="0"/>
              <a:t>‹#›</a:t>
            </a:fld>
            <a:endParaRPr lang="en-US"/>
          </a:p>
        </p:txBody>
      </p:sp>
    </p:spTree>
    <p:extLst>
      <p:ext uri="{BB962C8B-B14F-4D97-AF65-F5344CB8AC3E}">
        <p14:creationId xmlns:p14="http://schemas.microsoft.com/office/powerpoint/2010/main" val="242562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Suppl. Figure 1. Determination of sensitivity, specificity and accuracy using ROC curves. </a:t>
            </a:r>
          </a:p>
          <a:p>
            <a:r>
              <a:rPr lang="en-US" sz="1200" b="1"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Baseline (N=84). </a:t>
            </a:r>
            <a:r>
              <a:rPr lang="en-US" sz="1200" b="1" kern="1200" dirty="0" smtClean="0">
                <a:solidFill>
                  <a:schemeClr val="tx1"/>
                </a:solidFill>
                <a:effectLst/>
                <a:latin typeface="+mn-lt"/>
                <a:ea typeface="+mn-ea"/>
                <a:cs typeface="+mn-cs"/>
              </a:rPr>
              <a:t>(B)</a:t>
            </a:r>
            <a:r>
              <a:rPr lang="en-US" sz="1200" kern="1200" dirty="0" smtClean="0">
                <a:solidFill>
                  <a:schemeClr val="tx1"/>
                </a:solidFill>
                <a:effectLst/>
                <a:latin typeface="+mn-lt"/>
                <a:ea typeface="+mn-ea"/>
                <a:cs typeface="+mn-cs"/>
              </a:rPr>
              <a:t> </a:t>
            </a:r>
            <a:r>
              <a:rPr lang="en-US" sz="1200" dirty="0" smtClean="0">
                <a:latin typeface="Times New Roman"/>
                <a:cs typeface="Times New Roman"/>
              </a:rPr>
              <a:t>Baseline with longitudinal samples (N=176). D-2HG (in </a:t>
            </a:r>
            <a:r>
              <a:rPr lang="en-US" sz="1200" i="1" dirty="0" smtClean="0">
                <a:latin typeface="Times New Roman"/>
                <a:cs typeface="Times New Roman"/>
              </a:rPr>
              <a:t>red</a:t>
            </a:r>
            <a:r>
              <a:rPr lang="en-US" sz="1200" dirty="0" smtClean="0">
                <a:latin typeface="Times New Roman"/>
                <a:cs typeface="Times New Roman"/>
              </a:rPr>
              <a:t>) and L-2HG (in </a:t>
            </a:r>
            <a:r>
              <a:rPr lang="en-US" sz="1200" i="1" dirty="0" smtClean="0">
                <a:latin typeface="Times New Roman"/>
                <a:cs typeface="Times New Roman"/>
              </a:rPr>
              <a:t>black</a:t>
            </a:r>
            <a:r>
              <a:rPr lang="en-US" sz="1200" dirty="0" smtClean="0">
                <a:latin typeface="Times New Roman"/>
                <a:cs typeface="Times New Roman"/>
              </a:rPr>
              <a:t>) levels collectively collected from Cohorts 1, 2 and 3 from wild type and </a:t>
            </a:r>
            <a:r>
              <a:rPr lang="en-US" sz="1200" i="1" dirty="0" smtClean="0">
                <a:latin typeface="Times New Roman"/>
                <a:cs typeface="Times New Roman"/>
              </a:rPr>
              <a:t>IDH1/2-</a:t>
            </a:r>
            <a:r>
              <a:rPr lang="en-US" sz="1200" dirty="0" smtClean="0">
                <a:latin typeface="Times New Roman"/>
                <a:cs typeface="Times New Roman"/>
              </a:rPr>
              <a:t>mutated gliomas were used to generate ROC curves to assess the predictive validity of this subtype in our assay.  The area under the curve (AUC) of the ROC curve for the baseline and baseline + longitudinal progression D-2HG were 0.877 and 0.938, respectively (p&lt;0.0001).</a:t>
            </a:r>
            <a:endParaRPr lang="en-US" dirty="0"/>
          </a:p>
        </p:txBody>
      </p:sp>
      <p:sp>
        <p:nvSpPr>
          <p:cNvPr id="4" name="Slide Number Placeholder 3"/>
          <p:cNvSpPr>
            <a:spLocks noGrp="1"/>
          </p:cNvSpPr>
          <p:nvPr>
            <p:ph type="sldNum" sz="quarter" idx="10"/>
          </p:nvPr>
        </p:nvSpPr>
        <p:spPr/>
        <p:txBody>
          <a:bodyPr/>
          <a:lstStyle/>
          <a:p>
            <a:fld id="{00739E80-2006-3B42-8BA5-F6F2818A6CA3}" type="slidenum">
              <a:rPr lang="en-US" smtClean="0"/>
              <a:t>1</a:t>
            </a:fld>
            <a:endParaRPr lang="en-US"/>
          </a:p>
        </p:txBody>
      </p:sp>
    </p:spTree>
    <p:extLst>
      <p:ext uri="{BB962C8B-B14F-4D97-AF65-F5344CB8AC3E}">
        <p14:creationId xmlns:p14="http://schemas.microsoft.com/office/powerpoint/2010/main" val="3726829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739E80-2006-3B42-8BA5-F6F2818A6CA3}" type="slidenum">
              <a:rPr lang="en-US" smtClean="0"/>
              <a:t>4</a:t>
            </a:fld>
            <a:endParaRPr lang="en-US"/>
          </a:p>
        </p:txBody>
      </p:sp>
    </p:spTree>
    <p:extLst>
      <p:ext uri="{BB962C8B-B14F-4D97-AF65-F5344CB8AC3E}">
        <p14:creationId xmlns:p14="http://schemas.microsoft.com/office/powerpoint/2010/main" val="3886667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739E80-2006-3B42-8BA5-F6F2818A6CA3}" type="slidenum">
              <a:rPr lang="en-US" smtClean="0"/>
              <a:t>6</a:t>
            </a:fld>
            <a:endParaRPr lang="en-US"/>
          </a:p>
        </p:txBody>
      </p:sp>
    </p:spTree>
    <p:extLst>
      <p:ext uri="{BB962C8B-B14F-4D97-AF65-F5344CB8AC3E}">
        <p14:creationId xmlns:p14="http://schemas.microsoft.com/office/powerpoint/2010/main" val="162206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B43DC5-F383-4DE5-8C36-B75638839BBE}"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3334246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43DC5-F383-4DE5-8C36-B75638839BBE}"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4249989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43DC5-F383-4DE5-8C36-B75638839BBE}"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1228842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43DC5-F383-4DE5-8C36-B75638839BBE}"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344798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B43DC5-F383-4DE5-8C36-B75638839BBE}"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1169991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B43DC5-F383-4DE5-8C36-B75638839BBE}" type="datetimeFigureOut">
              <a:rPr lang="en-US" smtClean="0"/>
              <a:t>5/12/2016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3377540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B43DC5-F383-4DE5-8C36-B75638839BBE}" type="datetimeFigureOut">
              <a:rPr lang="en-US" smtClean="0"/>
              <a:t>5/12/2016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362120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B43DC5-F383-4DE5-8C36-B75638839BBE}" type="datetimeFigureOut">
              <a:rPr lang="en-US" smtClean="0"/>
              <a:t>5/12/2016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2733994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43DC5-F383-4DE5-8C36-B75638839BBE}" type="datetimeFigureOut">
              <a:rPr lang="en-US" smtClean="0"/>
              <a:t>5/12/2016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2202507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43DC5-F383-4DE5-8C36-B75638839BBE}" type="datetimeFigureOut">
              <a:rPr lang="en-US" smtClean="0"/>
              <a:t>5/12/2016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2517950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43DC5-F383-4DE5-8C36-B75638839BBE}" type="datetimeFigureOut">
              <a:rPr lang="en-US" smtClean="0"/>
              <a:t>5/12/2016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8FA11-5877-4CDC-B9E5-ADCBDD7D806F}" type="slidenum">
              <a:rPr lang="en-US" smtClean="0"/>
              <a:t>‹#›</a:t>
            </a:fld>
            <a:endParaRPr lang="en-US"/>
          </a:p>
        </p:txBody>
      </p:sp>
    </p:spTree>
    <p:extLst>
      <p:ext uri="{BB962C8B-B14F-4D97-AF65-F5344CB8AC3E}">
        <p14:creationId xmlns:p14="http://schemas.microsoft.com/office/powerpoint/2010/main" val="597309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B43DC5-F383-4DE5-8C36-B75638839BBE}" type="datetimeFigureOut">
              <a:rPr lang="en-US" smtClean="0"/>
              <a:t>5/12/2016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8FA11-5877-4CDC-B9E5-ADCBDD7D806F}" type="slidenum">
              <a:rPr lang="en-US" smtClean="0"/>
              <a:t>‹#›</a:t>
            </a:fld>
            <a:endParaRPr lang="en-US"/>
          </a:p>
        </p:txBody>
      </p:sp>
    </p:spTree>
    <p:extLst>
      <p:ext uri="{BB962C8B-B14F-4D97-AF65-F5344CB8AC3E}">
        <p14:creationId xmlns:p14="http://schemas.microsoft.com/office/powerpoint/2010/main" val="1861382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6308" y="5105400"/>
            <a:ext cx="8709439" cy="1169551"/>
          </a:xfrm>
          <a:prstGeom prst="rect">
            <a:avLst/>
          </a:prstGeom>
          <a:noFill/>
        </p:spPr>
        <p:txBody>
          <a:bodyPr wrap="square" rtlCol="0">
            <a:spAutoFit/>
          </a:bodyPr>
          <a:lstStyle/>
          <a:p>
            <a:r>
              <a:rPr lang="en-US" sz="1400" b="1" dirty="0" smtClean="0">
                <a:latin typeface="Times New Roman"/>
                <a:cs typeface="Times New Roman"/>
              </a:rPr>
              <a:t>Suppl. Figure </a:t>
            </a:r>
            <a:r>
              <a:rPr lang="en-US" sz="1400" b="1" dirty="0">
                <a:latin typeface="Times New Roman"/>
                <a:cs typeface="Times New Roman"/>
              </a:rPr>
              <a:t>1</a:t>
            </a:r>
            <a:r>
              <a:rPr lang="en-US" sz="1400" b="1" dirty="0" smtClean="0">
                <a:latin typeface="Times New Roman"/>
                <a:cs typeface="Times New Roman"/>
              </a:rPr>
              <a:t>. </a:t>
            </a:r>
            <a:r>
              <a:rPr lang="en-US" sz="1400" b="1" dirty="0">
                <a:latin typeface="Times New Roman"/>
                <a:cs typeface="Times New Roman"/>
              </a:rPr>
              <a:t>Determination of sensitivity, specificity and accuracy using ROC curves. (A) </a:t>
            </a:r>
            <a:r>
              <a:rPr lang="en-US" sz="1400" dirty="0">
                <a:latin typeface="Times New Roman"/>
                <a:cs typeface="Times New Roman"/>
              </a:rPr>
              <a:t>Baseline (N=84). </a:t>
            </a:r>
            <a:r>
              <a:rPr lang="en-US" sz="1400" b="1" dirty="0">
                <a:latin typeface="Times New Roman"/>
                <a:cs typeface="Times New Roman"/>
              </a:rPr>
              <a:t>(B)</a:t>
            </a:r>
            <a:r>
              <a:rPr lang="en-US" sz="1400" dirty="0">
                <a:latin typeface="Times New Roman"/>
                <a:cs typeface="Times New Roman"/>
              </a:rPr>
              <a:t> Baseline with longitudinal </a:t>
            </a:r>
            <a:r>
              <a:rPr lang="en-US" sz="1400" dirty="0" smtClean="0">
                <a:latin typeface="Times New Roman"/>
                <a:cs typeface="Times New Roman"/>
              </a:rPr>
              <a:t>samples </a:t>
            </a:r>
            <a:r>
              <a:rPr lang="en-US" sz="1400" dirty="0">
                <a:latin typeface="Times New Roman"/>
                <a:cs typeface="Times New Roman"/>
              </a:rPr>
              <a:t>(N=176</a:t>
            </a:r>
            <a:r>
              <a:rPr lang="en-US" sz="1400" dirty="0" smtClean="0">
                <a:latin typeface="Times New Roman"/>
                <a:cs typeface="Times New Roman"/>
              </a:rPr>
              <a:t>). </a:t>
            </a:r>
            <a:r>
              <a:rPr lang="en-US" sz="1400" dirty="0">
                <a:latin typeface="Times New Roman"/>
                <a:cs typeface="Times New Roman"/>
              </a:rPr>
              <a:t>D-2HG </a:t>
            </a:r>
            <a:r>
              <a:rPr lang="en-US" sz="1400" dirty="0" smtClean="0">
                <a:latin typeface="Times New Roman"/>
                <a:cs typeface="Times New Roman"/>
              </a:rPr>
              <a:t>(in </a:t>
            </a:r>
            <a:r>
              <a:rPr lang="en-US" sz="1400" i="1" dirty="0" smtClean="0">
                <a:latin typeface="Times New Roman"/>
                <a:cs typeface="Times New Roman"/>
              </a:rPr>
              <a:t>red</a:t>
            </a:r>
            <a:r>
              <a:rPr lang="en-US" sz="1400" dirty="0" smtClean="0">
                <a:latin typeface="Times New Roman"/>
                <a:cs typeface="Times New Roman"/>
              </a:rPr>
              <a:t>) and L-2HG (in </a:t>
            </a:r>
            <a:r>
              <a:rPr lang="en-US" sz="1400" i="1" dirty="0" smtClean="0">
                <a:latin typeface="Times New Roman"/>
                <a:cs typeface="Times New Roman"/>
              </a:rPr>
              <a:t>black</a:t>
            </a:r>
            <a:r>
              <a:rPr lang="en-US" sz="1400" dirty="0" smtClean="0">
                <a:latin typeface="Times New Roman"/>
                <a:cs typeface="Times New Roman"/>
              </a:rPr>
              <a:t>) levels </a:t>
            </a:r>
            <a:r>
              <a:rPr lang="en-US" sz="1400" dirty="0">
                <a:latin typeface="Times New Roman"/>
                <a:cs typeface="Times New Roman"/>
              </a:rPr>
              <a:t>collectively collected from Cohorts 1, 2 and 3 from wild type and </a:t>
            </a:r>
            <a:r>
              <a:rPr lang="en-US" sz="1400" i="1" dirty="0">
                <a:latin typeface="Times New Roman"/>
                <a:cs typeface="Times New Roman"/>
              </a:rPr>
              <a:t>IDH1/2-</a:t>
            </a:r>
            <a:r>
              <a:rPr lang="en-US" sz="1400" dirty="0">
                <a:latin typeface="Times New Roman"/>
                <a:cs typeface="Times New Roman"/>
              </a:rPr>
              <a:t>mutated gliomas were used to generate ROC </a:t>
            </a:r>
            <a:r>
              <a:rPr lang="en-US" sz="1400" dirty="0" smtClean="0">
                <a:latin typeface="Times New Roman"/>
                <a:cs typeface="Times New Roman"/>
              </a:rPr>
              <a:t>curves </a:t>
            </a:r>
            <a:r>
              <a:rPr lang="en-US" sz="1400" dirty="0">
                <a:latin typeface="Times New Roman"/>
                <a:cs typeface="Times New Roman"/>
              </a:rPr>
              <a:t>to assess the predictive validity of this subtype in our assay.  The area under the curve (AUC) of the ROC curve for the baseline and baseline </a:t>
            </a:r>
            <a:r>
              <a:rPr lang="en-US" sz="1400" dirty="0" smtClean="0">
                <a:latin typeface="Times New Roman"/>
                <a:cs typeface="Times New Roman"/>
              </a:rPr>
              <a:t>+ </a:t>
            </a:r>
            <a:r>
              <a:rPr lang="en-US" sz="1400" dirty="0">
                <a:latin typeface="Times New Roman"/>
                <a:cs typeface="Times New Roman"/>
              </a:rPr>
              <a:t>longitudinal progression D-2HG were 0.877 and 0.938, respectively (p&lt;0.0001</a:t>
            </a:r>
            <a:r>
              <a:rPr lang="en-US" sz="1400" dirty="0" smtClean="0">
                <a:latin typeface="Times New Roman"/>
                <a:cs typeface="Times New Roman"/>
              </a:rPr>
              <a:t>).</a:t>
            </a:r>
            <a:endParaRPr lang="en-US" sz="1400" dirty="0">
              <a:latin typeface="Times New Roman"/>
              <a:cs typeface="Times New Roman"/>
            </a:endParaRPr>
          </a:p>
        </p:txBody>
      </p:sp>
      <p:sp>
        <p:nvSpPr>
          <p:cNvPr id="15" name="TextBox 14"/>
          <p:cNvSpPr txBox="1"/>
          <p:nvPr/>
        </p:nvSpPr>
        <p:spPr>
          <a:xfrm>
            <a:off x="188454" y="165383"/>
            <a:ext cx="1868946"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Suppl. Figure 1</a:t>
            </a:r>
            <a:endParaRPr lang="en-US" sz="2000" b="1"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981" y="1143000"/>
            <a:ext cx="3301397"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6311" y="1143000"/>
            <a:ext cx="3171078"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848586" y="971490"/>
            <a:ext cx="370614"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A</a:t>
            </a:r>
            <a:endParaRPr lang="en-US" sz="2000" b="1"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4724400" y="971490"/>
            <a:ext cx="355736"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B</a:t>
            </a:r>
          </a:p>
        </p:txBody>
      </p:sp>
    </p:spTree>
    <p:extLst>
      <p:ext uri="{BB962C8B-B14F-4D97-AF65-F5344CB8AC3E}">
        <p14:creationId xmlns:p14="http://schemas.microsoft.com/office/powerpoint/2010/main" val="2916386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40268"/>
            <a:ext cx="1868946"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Suppl. Figure 2</a:t>
            </a:r>
            <a:endParaRPr lang="en-US" sz="20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1600201" y="5486400"/>
            <a:ext cx="6705600" cy="95410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Suppl. Figure 2</a:t>
            </a:r>
            <a:r>
              <a:rPr lang="en-US" sz="1400" b="1" dirty="0" smtClean="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  </a:t>
            </a:r>
            <a:r>
              <a:rPr lang="en-US" sz="1400" b="1" dirty="0" smtClean="0">
                <a:latin typeface="Times New Roman" panose="02020603050405020304" pitchFamily="18" charset="0"/>
                <a:cs typeface="Times New Roman" panose="02020603050405020304" pitchFamily="18" charset="0"/>
              </a:rPr>
              <a:t>CSF levels of D-2HG and WHO grade of IDH mutant </a:t>
            </a:r>
            <a:r>
              <a:rPr lang="en-US" sz="1400" b="1" dirty="0" err="1" smtClean="0">
                <a:latin typeface="Times New Roman" panose="02020603050405020304" pitchFamily="18" charset="0"/>
                <a:cs typeface="Times New Roman" panose="02020603050405020304" pitchFamily="18" charset="0"/>
              </a:rPr>
              <a:t>gliomas</a:t>
            </a:r>
            <a:r>
              <a:rPr lang="en-US" sz="1400" dirty="0" smtClean="0">
                <a:latin typeface="Times New Roman" panose="02020603050405020304" pitchFamily="18" charset="0"/>
                <a:cs typeface="Times New Roman" panose="02020603050405020304" pitchFamily="18" charset="0"/>
              </a:rPr>
              <a:t>. A positive trend is observed between the D</a:t>
            </a:r>
            <a:r>
              <a:rPr lang="en-US" sz="1400" dirty="0">
                <a:latin typeface="Times New Roman" panose="02020603050405020304" pitchFamily="18" charset="0"/>
                <a:cs typeface="Times New Roman" panose="02020603050405020304" pitchFamily="18" charset="0"/>
              </a:rPr>
              <a:t>-2HG </a:t>
            </a:r>
            <a:r>
              <a:rPr lang="en-US" sz="1400" dirty="0" smtClean="0">
                <a:latin typeface="Times New Roman" panose="02020603050405020304" pitchFamily="18" charset="0"/>
                <a:cs typeface="Times New Roman" panose="02020603050405020304" pitchFamily="18" charset="0"/>
              </a:rPr>
              <a:t>levels found in the CSF of patients with mutated IDH </a:t>
            </a:r>
            <a:r>
              <a:rPr lang="en-US" sz="1400" dirty="0" err="1" smtClean="0">
                <a:latin typeface="Times New Roman" panose="02020603050405020304" pitchFamily="18" charset="0"/>
                <a:cs typeface="Times New Roman" panose="02020603050405020304" pitchFamily="18" charset="0"/>
              </a:rPr>
              <a:t>gliomas</a:t>
            </a:r>
            <a:r>
              <a:rPr lang="en-US" sz="1400" dirty="0" smtClean="0">
                <a:latin typeface="Times New Roman" panose="02020603050405020304" pitchFamily="18" charset="0"/>
                <a:cs typeface="Times New Roman" panose="02020603050405020304" pitchFamily="18" charset="0"/>
              </a:rPr>
              <a:t> and tumor grade (WHO 2007 classification); however, it does not reach statistical significance.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5960" y="825108"/>
            <a:ext cx="4800600" cy="4356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4095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40268"/>
            <a:ext cx="1868946"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Suppl. Figure 3</a:t>
            </a:r>
            <a:endParaRPr lang="en-US" sz="2000" b="1" dirty="0">
              <a:latin typeface="Times New Roman" panose="02020603050405020304" pitchFamily="18" charset="0"/>
              <a:cs typeface="Times New Roman" panose="02020603050405020304" pitchFamily="18" charset="0"/>
            </a:endParaRPr>
          </a:p>
        </p:txBody>
      </p:sp>
      <p:pic>
        <p:nvPicPr>
          <p:cNvPr id="5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4334"/>
          <a:stretch/>
        </p:blipFill>
        <p:spPr bwMode="auto">
          <a:xfrm>
            <a:off x="2895600" y="1295401"/>
            <a:ext cx="2978257" cy="2743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91436"/>
            <a:ext cx="2624588" cy="2524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00955" y="4572000"/>
            <a:ext cx="8790645" cy="95410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Suppl. Figure 3</a:t>
            </a:r>
            <a:r>
              <a:rPr lang="en-US" sz="1400" b="1" dirty="0" smtClean="0">
                <a:latin typeface="Times New Roman" panose="02020603050405020304" pitchFamily="18" charset="0"/>
                <a:cs typeface="Times New Roman" panose="02020603050405020304" pitchFamily="18" charset="0"/>
              </a:rPr>
              <a:t>.  CSF D-2HG levels and gender/age. </a:t>
            </a:r>
            <a:r>
              <a:rPr lang="en-US" sz="1400" dirty="0" smtClean="0">
                <a:latin typeface="Times New Roman" panose="02020603050405020304" pitchFamily="18" charset="0"/>
                <a:cs typeface="Times New Roman" panose="02020603050405020304" pitchFamily="18" charset="0"/>
              </a:rPr>
              <a:t>Analysis of D</a:t>
            </a:r>
            <a:r>
              <a:rPr lang="en-US" sz="1400" dirty="0">
                <a:latin typeface="Times New Roman" panose="02020603050405020304" pitchFamily="18" charset="0"/>
                <a:cs typeface="Times New Roman" panose="02020603050405020304" pitchFamily="18" charset="0"/>
              </a:rPr>
              <a:t>-2HG levels </a:t>
            </a:r>
            <a:r>
              <a:rPr lang="en-US" sz="1400" dirty="0" smtClean="0">
                <a:latin typeface="Times New Roman" panose="02020603050405020304" pitchFamily="18" charset="0"/>
                <a:cs typeface="Times New Roman" panose="02020603050405020304" pitchFamily="18" charset="0"/>
              </a:rPr>
              <a:t>in CSF from all samples </a:t>
            </a:r>
            <a:r>
              <a:rPr lang="en-US" sz="1400" b="1" dirty="0">
                <a:latin typeface="Times New Roman" panose="02020603050405020304" pitchFamily="18" charset="0"/>
                <a:cs typeface="Times New Roman" panose="02020603050405020304" pitchFamily="18" charset="0"/>
              </a:rPr>
              <a:t>(A</a:t>
            </a:r>
            <a:r>
              <a:rPr lang="en-US" sz="1400" b="1" dirty="0" smtClean="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or </a:t>
            </a:r>
            <a:r>
              <a:rPr lang="en-US" sz="1400" dirty="0" smtClean="0">
                <a:latin typeface="Times New Roman" panose="02020603050405020304" pitchFamily="18" charset="0"/>
                <a:cs typeface="Times New Roman" panose="02020603050405020304" pitchFamily="18" charset="0"/>
              </a:rPr>
              <a:t>from samples derived from patients with mutated IDH gliomas </a:t>
            </a:r>
            <a:r>
              <a:rPr lang="en-US" sz="1400" b="1" dirty="0">
                <a:latin typeface="Times New Roman" panose="02020603050405020304" pitchFamily="18" charset="0"/>
                <a:cs typeface="Times New Roman" panose="02020603050405020304" pitchFamily="18" charset="0"/>
              </a:rPr>
              <a:t>(B</a:t>
            </a:r>
            <a:r>
              <a:rPr lang="en-US" sz="1400" b="1" dirty="0" smtClean="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vs. gender (M, male; F, female) </a:t>
            </a:r>
            <a:r>
              <a:rPr lang="en-US" sz="1400" dirty="0" smtClean="0">
                <a:latin typeface="Times New Roman" panose="02020603050405020304" pitchFamily="18" charset="0"/>
                <a:cs typeface="Times New Roman" panose="02020603050405020304" pitchFamily="18" charset="0"/>
              </a:rPr>
              <a:t>shows no significant correlation.  </a:t>
            </a:r>
            <a:r>
              <a:rPr lang="en-US" sz="1400" b="1" dirty="0" smtClean="0">
                <a:latin typeface="Times New Roman" panose="02020603050405020304" pitchFamily="18" charset="0"/>
                <a:cs typeface="Times New Roman" panose="02020603050405020304" pitchFamily="18" charset="0"/>
              </a:rPr>
              <a:t>(</a:t>
            </a:r>
            <a:r>
              <a:rPr lang="en-US" sz="1400" b="1" dirty="0">
                <a:latin typeface="Times New Roman" panose="02020603050405020304" pitchFamily="18" charset="0"/>
                <a:cs typeface="Times New Roman" panose="02020603050405020304" pitchFamily="18" charset="0"/>
              </a:rPr>
              <a:t>C</a:t>
            </a:r>
            <a:r>
              <a:rPr lang="en-US" sz="1400" b="1" dirty="0" smtClean="0">
                <a:latin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cs typeface="Times New Roman" panose="02020603050405020304" pitchFamily="18" charset="0"/>
              </a:rPr>
              <a:t>There is also no correlation </a:t>
            </a:r>
            <a:r>
              <a:rPr lang="en-US" sz="1400" dirty="0">
                <a:latin typeface="Times New Roman" panose="02020603050405020304" pitchFamily="18" charset="0"/>
                <a:cs typeface="Times New Roman" panose="02020603050405020304" pitchFamily="18" charset="0"/>
              </a:rPr>
              <a:t>with </a:t>
            </a:r>
            <a:r>
              <a:rPr lang="en-US" sz="1400" dirty="0" smtClean="0">
                <a:latin typeface="Times New Roman" panose="02020603050405020304" pitchFamily="18" charset="0"/>
                <a:cs typeface="Times New Roman" panose="02020603050405020304" pitchFamily="18" charset="0"/>
              </a:rPr>
              <a:t>age within the IDH mutated sample group alone (shown in </a:t>
            </a:r>
            <a:r>
              <a:rPr lang="en-US" sz="1400" i="1" dirty="0" smtClean="0">
                <a:latin typeface="Times New Roman" panose="02020603050405020304" pitchFamily="18" charset="0"/>
                <a:cs typeface="Times New Roman" panose="02020603050405020304" pitchFamily="18" charset="0"/>
              </a:rPr>
              <a:t>red</a:t>
            </a:r>
            <a:r>
              <a:rPr lang="en-US" sz="1400" dirty="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 while an inverse correlation for D-2HG levels vs. age </a:t>
            </a:r>
            <a:r>
              <a:rPr lang="en-US" sz="1400" dirty="0">
                <a:latin typeface="Times New Roman" panose="02020603050405020304" pitchFamily="18" charset="0"/>
                <a:cs typeface="Times New Roman" panose="02020603050405020304" pitchFamily="18" charset="0"/>
              </a:rPr>
              <a:t>i</a:t>
            </a:r>
            <a:r>
              <a:rPr lang="en-US" sz="1400" dirty="0" smtClean="0">
                <a:latin typeface="Times New Roman" panose="02020603050405020304" pitchFamily="18" charset="0"/>
                <a:cs typeface="Times New Roman" panose="02020603050405020304" pitchFamily="18" charset="0"/>
              </a:rPr>
              <a:t>s observed in all samples.</a:t>
            </a:r>
            <a:endParaRPr lang="en-US" sz="14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95693" y="1191183"/>
            <a:ext cx="370614"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A</a:t>
            </a:r>
            <a:endParaRPr lang="en-US" sz="20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920864" y="1191183"/>
            <a:ext cx="355736"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B</a:t>
            </a:r>
          </a:p>
        </p:txBody>
      </p:sp>
      <p:sp>
        <p:nvSpPr>
          <p:cNvPr id="9" name="TextBox 8"/>
          <p:cNvSpPr txBox="1"/>
          <p:nvPr/>
        </p:nvSpPr>
        <p:spPr>
          <a:xfrm>
            <a:off x="5831445" y="1202152"/>
            <a:ext cx="370614"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C</a:t>
            </a:r>
            <a:endParaRPr lang="en-US" sz="2000" b="1" dirty="0">
              <a:latin typeface="Times New Roman" panose="02020603050405020304" pitchFamily="18" charset="0"/>
              <a:cs typeface="Times New Roman" panose="02020603050405020304" pitchFamily="18" charset="0"/>
            </a:endParaRP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376259"/>
            <a:ext cx="2895600" cy="2509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36709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938" y="981275"/>
            <a:ext cx="4019194" cy="4009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499" y="981274"/>
            <a:ext cx="4000501" cy="4009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81000" y="5486400"/>
            <a:ext cx="8458199" cy="1169551"/>
          </a:xfrm>
          <a:prstGeom prst="rect">
            <a:avLst/>
          </a:prstGeom>
          <a:noFill/>
        </p:spPr>
        <p:txBody>
          <a:bodyPr wrap="square" rtlCol="0">
            <a:spAutoFit/>
          </a:bodyPr>
          <a:lstStyle/>
          <a:p>
            <a:r>
              <a:rPr lang="en-US" sz="1400" b="1" dirty="0" smtClean="0">
                <a:latin typeface="Times New Roman" panose="02020603050405020304" pitchFamily="18" charset="0"/>
                <a:cs typeface="Times New Roman" panose="02020603050405020304" pitchFamily="18" charset="0"/>
              </a:rPr>
              <a:t>Suppl. Figure </a:t>
            </a:r>
            <a:r>
              <a:rPr lang="en-US" sz="1400" b="1" dirty="0">
                <a:latin typeface="Times New Roman" panose="02020603050405020304" pitchFamily="18" charset="0"/>
                <a:cs typeface="Times New Roman" panose="02020603050405020304" pitchFamily="18" charset="0"/>
              </a:rPr>
              <a:t>4</a:t>
            </a:r>
            <a:r>
              <a:rPr lang="en-US" sz="1400" b="1" dirty="0" smtClean="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  </a:t>
            </a:r>
            <a:r>
              <a:rPr lang="en-US" sz="1400" b="1" dirty="0" smtClean="0">
                <a:solidFill>
                  <a:srgbClr val="660066"/>
                </a:solidFill>
                <a:latin typeface="Times New Roman" panose="02020603050405020304" pitchFamily="18" charset="0"/>
                <a:cs typeface="Times New Roman" panose="02020603050405020304" pitchFamily="18" charset="0"/>
              </a:rPr>
              <a:t>D-</a:t>
            </a:r>
            <a:r>
              <a:rPr lang="en-US" sz="1400" b="1" dirty="0" smtClean="0">
                <a:latin typeface="Times New Roman" panose="02020603050405020304" pitchFamily="18" charset="0"/>
                <a:cs typeface="Times New Roman" panose="02020603050405020304" pitchFamily="18" charset="0"/>
              </a:rPr>
              <a:t> and </a:t>
            </a:r>
            <a:r>
              <a:rPr lang="en-US" sz="1400" b="1" dirty="0" smtClean="0">
                <a:solidFill>
                  <a:srgbClr val="008000"/>
                </a:solidFill>
                <a:latin typeface="Times New Roman" panose="02020603050405020304" pitchFamily="18" charset="0"/>
                <a:cs typeface="Times New Roman" panose="02020603050405020304" pitchFamily="18" charset="0"/>
              </a:rPr>
              <a:t>L-</a:t>
            </a:r>
            <a:r>
              <a:rPr lang="en-US" sz="1400" b="1" dirty="0" smtClean="0">
                <a:latin typeface="Times New Roman" panose="02020603050405020304" pitchFamily="18" charset="0"/>
                <a:cs typeface="Times New Roman" panose="02020603050405020304" pitchFamily="18" charset="0"/>
              </a:rPr>
              <a:t>2HG levels in CSF drawn at different locations in </a:t>
            </a:r>
            <a:r>
              <a:rPr lang="en-US" sz="1400" b="1" dirty="0" smtClean="0">
                <a:solidFill>
                  <a:srgbClr val="0000FF"/>
                </a:solidFill>
                <a:latin typeface="Times New Roman" panose="02020603050405020304" pitchFamily="18" charset="0"/>
                <a:cs typeface="Times New Roman" panose="02020603050405020304" pitchFamily="18" charset="0"/>
              </a:rPr>
              <a:t>WT</a:t>
            </a:r>
            <a:r>
              <a:rPr lang="en-US" sz="1400" b="1" dirty="0" smtClean="0">
                <a:latin typeface="Times New Roman" panose="02020603050405020304" pitchFamily="18" charset="0"/>
                <a:cs typeface="Times New Roman" panose="02020603050405020304" pitchFamily="18" charset="0"/>
              </a:rPr>
              <a:t> and </a:t>
            </a:r>
            <a:r>
              <a:rPr lang="en-US" sz="1400" b="1" dirty="0" smtClean="0">
                <a:solidFill>
                  <a:srgbClr val="FF0000"/>
                </a:solidFill>
                <a:latin typeface="Times New Roman" panose="02020603050405020304" pitchFamily="18" charset="0"/>
                <a:cs typeface="Times New Roman" panose="02020603050405020304" pitchFamily="18" charset="0"/>
              </a:rPr>
              <a:t>mutant</a:t>
            </a:r>
            <a:r>
              <a:rPr lang="en-US" sz="1400" b="1" dirty="0" smtClean="0">
                <a:latin typeface="Times New Roman" panose="02020603050405020304" pitchFamily="18" charset="0"/>
                <a:cs typeface="Times New Roman" panose="02020603050405020304" pitchFamily="18" charset="0"/>
              </a:rPr>
              <a:t> IDH </a:t>
            </a:r>
            <a:r>
              <a:rPr lang="en-US" sz="1400" b="1" dirty="0" err="1" smtClean="0">
                <a:latin typeface="Times New Roman" panose="02020603050405020304" pitchFamily="18" charset="0"/>
                <a:cs typeface="Times New Roman" panose="02020603050405020304" pitchFamily="18" charset="0"/>
              </a:rPr>
              <a:t>glioma</a:t>
            </a:r>
            <a:r>
              <a:rPr lang="en-US" sz="1400" b="1" dirty="0" smtClean="0">
                <a:latin typeface="Times New Roman" panose="02020603050405020304" pitchFamily="18" charset="0"/>
                <a:cs typeface="Times New Roman" panose="02020603050405020304" pitchFamily="18" charset="0"/>
              </a:rPr>
              <a:t> patients</a:t>
            </a:r>
            <a:r>
              <a:rPr lang="en-US" sz="1400" dirty="0" smtClean="0">
                <a:latin typeface="Times New Roman" panose="02020603050405020304" pitchFamily="18" charset="0"/>
                <a:cs typeface="Times New Roman" panose="02020603050405020304" pitchFamily="18" charset="0"/>
              </a:rPr>
              <a:t>. Multiple </a:t>
            </a:r>
            <a:r>
              <a:rPr lang="en-US" sz="1400" dirty="0">
                <a:latin typeface="Times New Roman" panose="02020603050405020304" pitchFamily="18" charset="0"/>
                <a:cs typeface="Times New Roman" panose="02020603050405020304" pitchFamily="18" charset="0"/>
              </a:rPr>
              <a:t>comparisons </a:t>
            </a:r>
            <a:r>
              <a:rPr lang="en-US" sz="1400" dirty="0" smtClean="0">
                <a:latin typeface="Times New Roman" panose="02020603050405020304" pitchFamily="18" charset="0"/>
                <a:cs typeface="Times New Roman" panose="02020603050405020304" pitchFamily="18" charset="0"/>
              </a:rPr>
              <a:t>using </a:t>
            </a:r>
            <a:r>
              <a:rPr lang="en-US" sz="1400" dirty="0">
                <a:latin typeface="Times New Roman" panose="02020603050405020304" pitchFamily="18" charset="0"/>
                <a:cs typeface="Times New Roman" panose="02020603050405020304" pitchFamily="18" charset="0"/>
              </a:rPr>
              <a:t>one-way ANOVA </a:t>
            </a:r>
            <a:r>
              <a:rPr lang="en-US" sz="1400" dirty="0" smtClean="0">
                <a:latin typeface="Times New Roman" panose="02020603050405020304" pitchFamily="18" charset="0"/>
                <a:cs typeface="Times New Roman" panose="02020603050405020304" pitchFamily="18" charset="0"/>
              </a:rPr>
              <a:t>within mutated or WT IDH sample groups showing </a:t>
            </a:r>
            <a:br>
              <a:rPr lang="en-US" sz="1400" dirty="0" smtClean="0">
                <a:latin typeface="Times New Roman" panose="02020603050405020304" pitchFamily="18" charset="0"/>
                <a:cs typeface="Times New Roman" panose="02020603050405020304" pitchFamily="18" charset="0"/>
              </a:rPr>
            </a:br>
            <a:r>
              <a:rPr lang="en-US" sz="1400" b="1" dirty="0" smtClean="0">
                <a:latin typeface="Times New Roman" panose="02020603050405020304" pitchFamily="18" charset="0"/>
                <a:cs typeface="Times New Roman" panose="02020603050405020304" pitchFamily="18" charset="0"/>
              </a:rPr>
              <a:t>(A) </a:t>
            </a:r>
            <a:r>
              <a:rPr lang="en-US" sz="1400" dirty="0" smtClean="0">
                <a:solidFill>
                  <a:srgbClr val="660066"/>
                </a:solidFill>
                <a:latin typeface="Times New Roman" panose="02020603050405020304" pitchFamily="18" charset="0"/>
                <a:cs typeface="Times New Roman" panose="02020603050405020304" pitchFamily="18" charset="0"/>
              </a:rPr>
              <a:t>D-2HG </a:t>
            </a:r>
            <a:r>
              <a:rPr lang="en-US" sz="1400" dirty="0" smtClean="0">
                <a:latin typeface="Times New Roman" panose="02020603050405020304" pitchFamily="18" charset="0"/>
                <a:cs typeface="Times New Roman" panose="02020603050405020304" pitchFamily="18" charset="0"/>
              </a:rPr>
              <a:t>and</a:t>
            </a:r>
            <a:r>
              <a:rPr lang="en-US" sz="1400" b="1" dirty="0" smtClean="0">
                <a:latin typeface="Times New Roman" panose="02020603050405020304" pitchFamily="18" charset="0"/>
                <a:cs typeface="Times New Roman" panose="02020603050405020304" pitchFamily="18" charset="0"/>
              </a:rPr>
              <a:t> (B)</a:t>
            </a:r>
            <a:r>
              <a:rPr lang="en-US" sz="1400" dirty="0" smtClean="0">
                <a:latin typeface="Times New Roman" panose="02020603050405020304" pitchFamily="18" charset="0"/>
                <a:cs typeface="Times New Roman" panose="02020603050405020304" pitchFamily="18" charset="0"/>
              </a:rPr>
              <a:t> </a:t>
            </a:r>
            <a:r>
              <a:rPr lang="en-US" sz="1400" dirty="0" smtClean="0">
                <a:solidFill>
                  <a:srgbClr val="008000"/>
                </a:solidFill>
                <a:latin typeface="Times New Roman" panose="02020603050405020304" pitchFamily="18" charset="0"/>
                <a:cs typeface="Times New Roman" panose="02020603050405020304" pitchFamily="18" charset="0"/>
              </a:rPr>
              <a:t>L-2HG </a:t>
            </a:r>
            <a:r>
              <a:rPr lang="en-US" sz="1400" dirty="0" smtClean="0">
                <a:latin typeface="Times New Roman" panose="02020603050405020304" pitchFamily="18" charset="0"/>
                <a:cs typeface="Times New Roman" panose="02020603050405020304" pitchFamily="18" charset="0"/>
              </a:rPr>
              <a:t>levels from Lumbar (L), </a:t>
            </a:r>
            <a:r>
              <a:rPr lang="en-US" sz="1400" dirty="0" err="1" smtClean="0">
                <a:latin typeface="Times New Roman" panose="02020603050405020304" pitchFamily="18" charset="0"/>
                <a:cs typeface="Times New Roman" panose="02020603050405020304" pitchFamily="18" charset="0"/>
              </a:rPr>
              <a:t>Cisternal</a:t>
            </a:r>
            <a:r>
              <a:rPr lang="en-US" sz="1400" dirty="0">
                <a:latin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cs typeface="Times New Roman" panose="02020603050405020304" pitchFamily="18" charset="0"/>
              </a:rPr>
              <a:t>(C) and Ventricular (V) CSF draws.  Significant differences between highlighted groups are indicated.  </a:t>
            </a:r>
            <a:r>
              <a:rPr lang="en-US" sz="1400" dirty="0" err="1" smtClean="0">
                <a:latin typeface="Times New Roman" panose="02020603050405020304" pitchFamily="18" charset="0"/>
                <a:cs typeface="Times New Roman" panose="02020603050405020304" pitchFamily="18" charset="0"/>
              </a:rPr>
              <a:t>Tukey</a:t>
            </a:r>
            <a:r>
              <a:rPr lang="en-US" sz="1400" dirty="0" smtClean="0">
                <a:latin typeface="Times New Roman" panose="02020603050405020304" pitchFamily="18" charset="0"/>
                <a:cs typeface="Times New Roman" panose="02020603050405020304" pitchFamily="18" charset="0"/>
              </a:rPr>
              <a:t> correction was applied for multiple groups </a:t>
            </a:r>
            <a:r>
              <a:rPr lang="en-US" sz="1400" dirty="0">
                <a:latin typeface="Times New Roman" panose="02020603050405020304" pitchFamily="18" charset="0"/>
                <a:cs typeface="Times New Roman" panose="02020603050405020304" pitchFamily="18" charset="0"/>
              </a:rPr>
              <a:t>comparisons</a:t>
            </a:r>
            <a:r>
              <a:rPr lang="en-US" sz="1400" dirty="0" smtClean="0">
                <a:latin typeface="Times New Roman" panose="02020603050405020304" pitchFamily="18" charset="0"/>
                <a:cs typeface="Times New Roman" panose="02020603050405020304" pitchFamily="18" charset="0"/>
              </a:rPr>
              <a:t>. </a:t>
            </a:r>
            <a:endParaRPr lang="en-US" sz="1400" dirty="0">
              <a:solidFill>
                <a:srgbClr val="008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503730" y="819090"/>
            <a:ext cx="370614"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A</a:t>
            </a:r>
            <a:endParaRPr lang="en-US" sz="20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4902064" y="819090"/>
            <a:ext cx="355736"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B</a:t>
            </a:r>
          </a:p>
        </p:txBody>
      </p:sp>
      <p:sp>
        <p:nvSpPr>
          <p:cNvPr id="10" name="TextBox 9"/>
          <p:cNvSpPr txBox="1"/>
          <p:nvPr/>
        </p:nvSpPr>
        <p:spPr>
          <a:xfrm>
            <a:off x="228600" y="228600"/>
            <a:ext cx="1868946"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Suppl. Figure </a:t>
            </a:r>
            <a:r>
              <a:rPr lang="en-US" sz="2000" b="1" dirty="0">
                <a:latin typeface="Times New Roman" panose="02020603050405020304" pitchFamily="18" charset="0"/>
                <a:cs typeface="Times New Roman" panose="02020603050405020304" pitchFamily="18" charset="0"/>
              </a:rPr>
              <a:t>4</a:t>
            </a:r>
          </a:p>
        </p:txBody>
      </p:sp>
      <p:grpSp>
        <p:nvGrpSpPr>
          <p:cNvPr id="3" name="Group 2"/>
          <p:cNvGrpSpPr/>
          <p:nvPr/>
        </p:nvGrpSpPr>
        <p:grpSpPr>
          <a:xfrm>
            <a:off x="1066800" y="4878577"/>
            <a:ext cx="2416626" cy="379223"/>
            <a:chOff x="1066800" y="4671747"/>
            <a:chExt cx="2416626" cy="379223"/>
          </a:xfrm>
        </p:grpSpPr>
        <p:sp>
          <p:nvSpPr>
            <p:cNvPr id="12" name="TextBox 11"/>
            <p:cNvSpPr txBox="1"/>
            <p:nvPr/>
          </p:nvSpPr>
          <p:spPr>
            <a:xfrm>
              <a:off x="1255749" y="4671747"/>
              <a:ext cx="607859" cy="369332"/>
            </a:xfrm>
            <a:prstGeom prst="rect">
              <a:avLst/>
            </a:prstGeom>
            <a:noFill/>
          </p:spPr>
          <p:txBody>
            <a:bodyPr wrap="none" rtlCol="0">
              <a:spAutoFit/>
            </a:bodyPr>
            <a:lstStyle/>
            <a:p>
              <a:r>
                <a:rPr lang="en-US" b="1" dirty="0" err="1" smtClean="0">
                  <a:solidFill>
                    <a:srgbClr val="FF0000"/>
                  </a:solidFill>
                  <a:latin typeface="Times New Roman" panose="02020603050405020304" pitchFamily="18" charset="0"/>
                  <a:cs typeface="Times New Roman" panose="02020603050405020304" pitchFamily="18" charset="0"/>
                </a:rPr>
                <a:t>Mut</a:t>
              </a:r>
              <a:endParaRPr lang="en-US" b="1" dirty="0">
                <a:solidFill>
                  <a:srgbClr val="FF0000"/>
                </a:solidFill>
                <a:latin typeface="Times New Roman" panose="02020603050405020304" pitchFamily="18" charset="0"/>
                <a:cs typeface="Times New Roman" panose="02020603050405020304" pitchFamily="18" charset="0"/>
              </a:endParaRPr>
            </a:p>
          </p:txBody>
        </p:sp>
        <p:cxnSp>
          <p:nvCxnSpPr>
            <p:cNvPr id="13" name="Straight Connector 12"/>
            <p:cNvCxnSpPr/>
            <p:nvPr/>
          </p:nvCxnSpPr>
          <p:spPr>
            <a:xfrm>
              <a:off x="1066800" y="4693306"/>
              <a:ext cx="100584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742574" y="4681638"/>
              <a:ext cx="569387" cy="369332"/>
            </a:xfrm>
            <a:prstGeom prst="rect">
              <a:avLst/>
            </a:prstGeom>
            <a:noFill/>
          </p:spPr>
          <p:txBody>
            <a:bodyPr wrap="none" rtlCol="0">
              <a:spAutoFit/>
            </a:bodyPr>
            <a:lstStyle/>
            <a:p>
              <a:r>
                <a:rPr lang="en-US" b="1" dirty="0" smtClean="0">
                  <a:solidFill>
                    <a:srgbClr val="0000FF"/>
                  </a:solidFill>
                  <a:latin typeface="Times New Roman" panose="02020603050405020304" pitchFamily="18" charset="0"/>
                  <a:cs typeface="Times New Roman" panose="02020603050405020304" pitchFamily="18" charset="0"/>
                </a:rPr>
                <a:t>WT</a:t>
              </a:r>
              <a:endParaRPr lang="en-US" b="1" dirty="0">
                <a:solidFill>
                  <a:srgbClr val="0000FF"/>
                </a:solidFill>
                <a:latin typeface="Times New Roman" panose="02020603050405020304" pitchFamily="18" charset="0"/>
                <a:cs typeface="Times New Roman" panose="02020603050405020304" pitchFamily="18" charset="0"/>
              </a:endParaRPr>
            </a:p>
          </p:txBody>
        </p:sp>
        <p:cxnSp>
          <p:nvCxnSpPr>
            <p:cNvPr id="15" name="Straight Connector 14"/>
            <p:cNvCxnSpPr/>
            <p:nvPr/>
          </p:nvCxnSpPr>
          <p:spPr>
            <a:xfrm>
              <a:off x="2477586" y="4681638"/>
              <a:ext cx="100584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4" name="Group 3"/>
          <p:cNvGrpSpPr/>
          <p:nvPr/>
        </p:nvGrpSpPr>
        <p:grpSpPr>
          <a:xfrm>
            <a:off x="5431974" y="4878577"/>
            <a:ext cx="2416626" cy="379223"/>
            <a:chOff x="5431974" y="4671747"/>
            <a:chExt cx="2416626" cy="379223"/>
          </a:xfrm>
        </p:grpSpPr>
        <p:sp>
          <p:nvSpPr>
            <p:cNvPr id="16" name="TextBox 15"/>
            <p:cNvSpPr txBox="1"/>
            <p:nvPr/>
          </p:nvSpPr>
          <p:spPr>
            <a:xfrm>
              <a:off x="5596442" y="4671747"/>
              <a:ext cx="607859" cy="369332"/>
            </a:xfrm>
            <a:prstGeom prst="rect">
              <a:avLst/>
            </a:prstGeom>
            <a:noFill/>
          </p:spPr>
          <p:txBody>
            <a:bodyPr wrap="none" rtlCol="0">
              <a:spAutoFit/>
            </a:bodyPr>
            <a:lstStyle/>
            <a:p>
              <a:r>
                <a:rPr lang="en-US" b="1" dirty="0" err="1" smtClean="0">
                  <a:solidFill>
                    <a:srgbClr val="FF0000"/>
                  </a:solidFill>
                  <a:latin typeface="Times New Roman" panose="02020603050405020304" pitchFamily="18" charset="0"/>
                  <a:cs typeface="Times New Roman" panose="02020603050405020304" pitchFamily="18" charset="0"/>
                </a:rPr>
                <a:t>Mut</a:t>
              </a:r>
              <a:endParaRPr lang="en-US" b="1" dirty="0">
                <a:solidFill>
                  <a:srgbClr val="FF0000"/>
                </a:solidFill>
                <a:latin typeface="Times New Roman" panose="02020603050405020304" pitchFamily="18" charset="0"/>
                <a:cs typeface="Times New Roman" panose="02020603050405020304" pitchFamily="18" charset="0"/>
              </a:endParaRPr>
            </a:p>
          </p:txBody>
        </p:sp>
        <p:cxnSp>
          <p:nvCxnSpPr>
            <p:cNvPr id="17" name="Straight Connector 16"/>
            <p:cNvCxnSpPr/>
            <p:nvPr/>
          </p:nvCxnSpPr>
          <p:spPr>
            <a:xfrm>
              <a:off x="5431974" y="4693306"/>
              <a:ext cx="100584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094155" y="4681638"/>
              <a:ext cx="569387" cy="369332"/>
            </a:xfrm>
            <a:prstGeom prst="rect">
              <a:avLst/>
            </a:prstGeom>
            <a:noFill/>
          </p:spPr>
          <p:txBody>
            <a:bodyPr wrap="none" rtlCol="0">
              <a:spAutoFit/>
            </a:bodyPr>
            <a:lstStyle/>
            <a:p>
              <a:r>
                <a:rPr lang="en-US" b="1" dirty="0" smtClean="0">
                  <a:solidFill>
                    <a:srgbClr val="0000FF"/>
                  </a:solidFill>
                  <a:latin typeface="Times New Roman" panose="02020603050405020304" pitchFamily="18" charset="0"/>
                  <a:cs typeface="Times New Roman" panose="02020603050405020304" pitchFamily="18" charset="0"/>
                </a:rPr>
                <a:t>WT</a:t>
              </a:r>
              <a:endParaRPr lang="en-US" b="1" dirty="0">
                <a:solidFill>
                  <a:srgbClr val="0000FF"/>
                </a:solidFill>
                <a:latin typeface="Times New Roman" panose="02020603050405020304" pitchFamily="18" charset="0"/>
                <a:cs typeface="Times New Roman" panose="02020603050405020304" pitchFamily="18" charset="0"/>
              </a:endParaRPr>
            </a:p>
          </p:txBody>
        </p:sp>
        <p:cxnSp>
          <p:nvCxnSpPr>
            <p:cNvPr id="19" name="Straight Connector 18"/>
            <p:cNvCxnSpPr/>
            <p:nvPr/>
          </p:nvCxnSpPr>
          <p:spPr>
            <a:xfrm>
              <a:off x="6842760" y="4681638"/>
              <a:ext cx="100584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0" name="TextBox 19"/>
          <p:cNvSpPr txBox="1"/>
          <p:nvPr/>
        </p:nvSpPr>
        <p:spPr>
          <a:xfrm rot="16200000">
            <a:off x="-82034" y="2672834"/>
            <a:ext cx="1600200" cy="369332"/>
          </a:xfrm>
          <a:prstGeom prst="rect">
            <a:avLst/>
          </a:prstGeom>
          <a:solidFill>
            <a:srgbClr val="FFFFFF"/>
          </a:solidFill>
        </p:spPr>
        <p:txBody>
          <a:bodyPr wrap="square" rtlCol="0">
            <a:spAutoFit/>
          </a:bodyPr>
          <a:lstStyle/>
          <a:p>
            <a:r>
              <a:rPr lang="en-US" b="1" dirty="0" smtClean="0">
                <a:solidFill>
                  <a:schemeClr val="accent4">
                    <a:lumMod val="75000"/>
                  </a:schemeClr>
                </a:solidFill>
                <a:latin typeface="Times New Roman" panose="02020603050405020304" pitchFamily="18" charset="0"/>
                <a:cs typeface="Times New Roman" panose="02020603050405020304" pitchFamily="18" charset="0"/>
              </a:rPr>
              <a:t>D-2HG (</a:t>
            </a:r>
            <a:r>
              <a:rPr lang="en-US" b="1" dirty="0" err="1" smtClean="0">
                <a:solidFill>
                  <a:schemeClr val="accent4">
                    <a:lumMod val="75000"/>
                  </a:schemeClr>
                </a:solidFill>
                <a:latin typeface="Symbol" charset="2"/>
                <a:cs typeface="Symbol" charset="2"/>
              </a:rPr>
              <a:t>m</a:t>
            </a:r>
            <a:r>
              <a:rPr lang="en-US" b="1" dirty="0" err="1" smtClean="0">
                <a:solidFill>
                  <a:schemeClr val="accent4">
                    <a:lumMod val="75000"/>
                  </a:schemeClr>
                </a:solidFill>
                <a:latin typeface="Times New Roman" panose="02020603050405020304" pitchFamily="18" charset="0"/>
                <a:cs typeface="Times New Roman" panose="02020603050405020304" pitchFamily="18" charset="0"/>
              </a:rPr>
              <a:t>M</a:t>
            </a:r>
            <a:r>
              <a:rPr lang="en-US" b="1" dirty="0" smtClean="0">
                <a:solidFill>
                  <a:schemeClr val="accent4">
                    <a:lumMod val="75000"/>
                  </a:schemeClr>
                </a:solidFill>
                <a:latin typeface="Times New Roman" panose="02020603050405020304" pitchFamily="18" charset="0"/>
                <a:cs typeface="Times New Roman" panose="02020603050405020304" pitchFamily="18" charset="0"/>
              </a:rPr>
              <a:t>)</a:t>
            </a:r>
            <a:endParaRPr lang="en-US"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21" name="TextBox 20"/>
          <p:cNvSpPr txBox="1"/>
          <p:nvPr/>
        </p:nvSpPr>
        <p:spPr>
          <a:xfrm rot="16200000">
            <a:off x="4316777" y="2629091"/>
            <a:ext cx="1512714" cy="369332"/>
          </a:xfrm>
          <a:prstGeom prst="rect">
            <a:avLst/>
          </a:prstGeom>
          <a:solidFill>
            <a:schemeClr val="bg1"/>
          </a:solidFill>
        </p:spPr>
        <p:txBody>
          <a:bodyPr wrap="square" rtlCol="0">
            <a:spAutoFit/>
          </a:bodyPr>
          <a:lstStyle/>
          <a:p>
            <a:r>
              <a:rPr lang="en-US" b="1" dirty="0">
                <a:solidFill>
                  <a:srgbClr val="008000"/>
                </a:solidFill>
                <a:latin typeface="Times New Roman" panose="02020603050405020304" pitchFamily="18" charset="0"/>
                <a:cs typeface="Times New Roman" panose="02020603050405020304" pitchFamily="18" charset="0"/>
              </a:rPr>
              <a:t>L</a:t>
            </a:r>
            <a:r>
              <a:rPr lang="en-US" b="1" dirty="0" smtClean="0">
                <a:solidFill>
                  <a:srgbClr val="008000"/>
                </a:solidFill>
                <a:latin typeface="Times New Roman" panose="02020603050405020304" pitchFamily="18" charset="0"/>
                <a:cs typeface="Times New Roman" panose="02020603050405020304" pitchFamily="18" charset="0"/>
              </a:rPr>
              <a:t>-2HG (</a:t>
            </a:r>
            <a:r>
              <a:rPr lang="en-US" b="1" dirty="0" err="1" smtClean="0">
                <a:solidFill>
                  <a:srgbClr val="008000"/>
                </a:solidFill>
                <a:latin typeface="Symbol" charset="2"/>
                <a:cs typeface="Symbol" charset="2"/>
              </a:rPr>
              <a:t>m</a:t>
            </a:r>
            <a:r>
              <a:rPr lang="en-US" b="1" dirty="0" err="1" smtClean="0">
                <a:solidFill>
                  <a:srgbClr val="008000"/>
                </a:solidFill>
                <a:latin typeface="Times New Roman" panose="02020603050405020304" pitchFamily="18" charset="0"/>
                <a:cs typeface="Times New Roman" panose="02020603050405020304" pitchFamily="18" charset="0"/>
              </a:rPr>
              <a:t>M</a:t>
            </a:r>
            <a:r>
              <a:rPr lang="en-US" b="1" dirty="0" smtClean="0">
                <a:solidFill>
                  <a:srgbClr val="008000"/>
                </a:solidFill>
                <a:latin typeface="Times New Roman" panose="02020603050405020304" pitchFamily="18" charset="0"/>
                <a:cs typeface="Times New Roman" panose="02020603050405020304" pitchFamily="18" charset="0"/>
              </a:rPr>
              <a:t>)</a:t>
            </a:r>
            <a:endParaRPr lang="en-US" b="1" dirty="0">
              <a:solidFill>
                <a:srgbClr val="008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1666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7200" y="1066800"/>
            <a:ext cx="369888"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C</a:t>
            </a:r>
            <a:endParaRPr lang="en-US" sz="20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81000" y="5562600"/>
            <a:ext cx="8686800" cy="1384995"/>
          </a:xfrm>
          <a:prstGeom prst="rect">
            <a:avLst/>
          </a:prstGeom>
          <a:noFill/>
        </p:spPr>
        <p:txBody>
          <a:bodyPr wrap="square" rtlCol="0">
            <a:spAutoFit/>
          </a:bodyPr>
          <a:lstStyle/>
          <a:p>
            <a:r>
              <a:rPr lang="en-US" sz="1400" b="1" dirty="0" smtClean="0">
                <a:latin typeface="Times New Roman" panose="02020603050405020304" pitchFamily="18" charset="0"/>
                <a:cs typeface="Times New Roman" panose="02020603050405020304" pitchFamily="18" charset="0"/>
              </a:rPr>
              <a:t>Suppl. Figure </a:t>
            </a:r>
            <a:r>
              <a:rPr lang="en-US" sz="1400" b="1" dirty="0">
                <a:latin typeface="Times New Roman" panose="02020603050405020304" pitchFamily="18" charset="0"/>
                <a:cs typeface="Times New Roman" panose="02020603050405020304" pitchFamily="18" charset="0"/>
              </a:rPr>
              <a:t>4</a:t>
            </a:r>
            <a:r>
              <a:rPr lang="en-US" sz="1400" dirty="0" smtClean="0">
                <a:latin typeface="Times New Roman" panose="02020603050405020304" pitchFamily="18" charset="0"/>
                <a:cs typeface="Times New Roman" panose="02020603050405020304" pitchFamily="18" charset="0"/>
              </a:rPr>
              <a:t>. (continued)</a:t>
            </a:r>
          </a:p>
          <a:p>
            <a:r>
              <a:rPr lang="en-US" sz="1400" dirty="0" smtClean="0">
                <a:latin typeface="Times New Roman" panose="02020603050405020304" pitchFamily="18" charset="0"/>
                <a:cs typeface="Times New Roman" panose="02020603050405020304" pitchFamily="18" charset="0"/>
              </a:rPr>
              <a:t>(</a:t>
            </a:r>
            <a:r>
              <a:rPr lang="en-US" sz="1400" b="1" dirty="0" smtClean="0">
                <a:latin typeface="Times New Roman" panose="02020603050405020304" pitchFamily="18" charset="0"/>
                <a:cs typeface="Times New Roman" panose="02020603050405020304" pitchFamily="18" charset="0"/>
              </a:rPr>
              <a:t>C</a:t>
            </a:r>
            <a:r>
              <a:rPr lang="en-US" sz="1400" dirty="0" smtClean="0">
                <a:latin typeface="Times New Roman" panose="02020603050405020304" pitchFamily="18" charset="0"/>
                <a:cs typeface="Times New Roman" panose="02020603050405020304" pitchFamily="18" charset="0"/>
              </a:rPr>
              <a:t>) Comparison of </a:t>
            </a:r>
            <a:r>
              <a:rPr lang="en-US" sz="1400" b="1" dirty="0" smtClean="0">
                <a:solidFill>
                  <a:srgbClr val="660066"/>
                </a:solidFill>
                <a:latin typeface="Times New Roman" panose="02020603050405020304" pitchFamily="18" charset="0"/>
                <a:cs typeface="Times New Roman" panose="02020603050405020304" pitchFamily="18" charset="0"/>
              </a:rPr>
              <a:t>D-</a:t>
            </a:r>
            <a:r>
              <a:rPr lang="en-US" sz="1400" dirty="0" smtClean="0">
                <a:latin typeface="Times New Roman" panose="02020603050405020304" pitchFamily="18" charset="0"/>
                <a:cs typeface="Times New Roman" panose="02020603050405020304" pitchFamily="18" charset="0"/>
              </a:rPr>
              <a:t> and </a:t>
            </a:r>
            <a:r>
              <a:rPr lang="en-US" sz="1400" b="1" dirty="0" smtClean="0">
                <a:solidFill>
                  <a:srgbClr val="008000"/>
                </a:solidFill>
                <a:latin typeface="Times New Roman" panose="02020603050405020304" pitchFamily="18" charset="0"/>
                <a:cs typeface="Times New Roman" panose="02020603050405020304" pitchFamily="18" charset="0"/>
              </a:rPr>
              <a:t>L-</a:t>
            </a:r>
            <a:r>
              <a:rPr lang="en-US" sz="1400" dirty="0" smtClean="0">
                <a:latin typeface="Times New Roman" panose="02020603050405020304" pitchFamily="18" charset="0"/>
                <a:cs typeface="Times New Roman" panose="02020603050405020304" pitchFamily="18" charset="0"/>
              </a:rPr>
              <a:t>2HG levels in the CSF of patients with WT IDH </a:t>
            </a:r>
            <a:r>
              <a:rPr lang="en-US" sz="1400" dirty="0" err="1" smtClean="0">
                <a:latin typeface="Times New Roman" panose="02020603050405020304" pitchFamily="18" charset="0"/>
                <a:cs typeface="Times New Roman" panose="02020603050405020304" pitchFamily="18" charset="0"/>
              </a:rPr>
              <a:t>gliomas</a:t>
            </a:r>
            <a:r>
              <a:rPr lang="en-US" sz="1400" dirty="0" smtClean="0">
                <a:latin typeface="Times New Roman" panose="02020603050405020304" pitchFamily="18" charset="0"/>
                <a:cs typeface="Times New Roman" panose="02020603050405020304" pitchFamily="18" charset="0"/>
              </a:rPr>
              <a:t> drawn from </a:t>
            </a:r>
            <a:r>
              <a:rPr lang="en-US" sz="1400" dirty="0">
                <a:latin typeface="Times New Roman" panose="02020603050405020304" pitchFamily="18" charset="0"/>
                <a:cs typeface="Times New Roman" panose="02020603050405020304" pitchFamily="18" charset="0"/>
              </a:rPr>
              <a:t>different </a:t>
            </a:r>
            <a:r>
              <a:rPr lang="en-US" sz="1400" dirty="0" smtClean="0">
                <a:latin typeface="Times New Roman" panose="02020603050405020304" pitchFamily="18" charset="0"/>
                <a:cs typeface="Times New Roman" panose="02020603050405020304" pitchFamily="18" charset="0"/>
              </a:rPr>
              <a:t>anatomical locations highlights metabolite </a:t>
            </a:r>
            <a:r>
              <a:rPr lang="en-US" sz="1400" dirty="0">
                <a:latin typeface="Times New Roman" panose="02020603050405020304" pitchFamily="18" charset="0"/>
                <a:cs typeface="Times New Roman" panose="02020603050405020304" pitchFamily="18" charset="0"/>
              </a:rPr>
              <a:t>gradients C&gt;V&gt;L (highest to </a:t>
            </a:r>
            <a:r>
              <a:rPr lang="en-US" sz="1400" dirty="0" smtClean="0">
                <a:latin typeface="Times New Roman" panose="02020603050405020304" pitchFamily="18" charset="0"/>
                <a:cs typeface="Times New Roman" panose="02020603050405020304" pitchFamily="18" charset="0"/>
              </a:rPr>
              <a:t>lowest) and shows that </a:t>
            </a:r>
            <a:r>
              <a:rPr lang="en-US" sz="1400" dirty="0" smtClean="0">
                <a:solidFill>
                  <a:srgbClr val="008000"/>
                </a:solidFill>
                <a:latin typeface="Times New Roman" panose="02020603050405020304" pitchFamily="18" charset="0"/>
                <a:cs typeface="Times New Roman" panose="02020603050405020304" pitchFamily="18" charset="0"/>
              </a:rPr>
              <a:t>L-2HG </a:t>
            </a:r>
            <a:r>
              <a:rPr lang="en-US" sz="1400" dirty="0" smtClean="0">
                <a:latin typeface="Times New Roman" panose="02020603050405020304" pitchFamily="18" charset="0"/>
                <a:cs typeface="Times New Roman" panose="02020603050405020304" pitchFamily="18" charset="0"/>
              </a:rPr>
              <a:t>levels are about 2-fold higher than </a:t>
            </a:r>
            <a:r>
              <a:rPr lang="en-US" sz="1400" dirty="0" smtClean="0">
                <a:solidFill>
                  <a:srgbClr val="660066"/>
                </a:solidFill>
                <a:latin typeface="Times New Roman" panose="02020603050405020304" pitchFamily="18" charset="0"/>
                <a:cs typeface="Times New Roman" panose="02020603050405020304" pitchFamily="18" charset="0"/>
              </a:rPr>
              <a:t>D-2HG </a:t>
            </a:r>
            <a:r>
              <a:rPr lang="en-US" sz="1400" dirty="0" smtClean="0">
                <a:latin typeface="Times New Roman" panose="02020603050405020304" pitchFamily="18" charset="0"/>
                <a:cs typeface="Times New Roman" panose="02020603050405020304" pitchFamily="18" charset="0"/>
              </a:rPr>
              <a:t>levels. L, lumbar (N=12), C, </a:t>
            </a:r>
            <a:r>
              <a:rPr lang="en-US" sz="1400" dirty="0" err="1" smtClean="0">
                <a:latin typeface="Times New Roman" panose="02020603050405020304" pitchFamily="18" charset="0"/>
                <a:cs typeface="Times New Roman" panose="02020603050405020304" pitchFamily="18" charset="0"/>
              </a:rPr>
              <a:t>cisternal</a:t>
            </a:r>
            <a:r>
              <a:rPr lang="en-US" sz="1400" dirty="0">
                <a:latin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cs typeface="Times New Roman" panose="02020603050405020304" pitchFamily="18" charset="0"/>
              </a:rPr>
              <a:t>(N=36) and V, ventricular (N=80). Geometric </a:t>
            </a:r>
            <a:r>
              <a:rPr lang="en-US" sz="1400" dirty="0">
                <a:latin typeface="Times New Roman" panose="02020603050405020304" pitchFamily="18" charset="0"/>
                <a:cs typeface="Times New Roman" panose="02020603050405020304" pitchFamily="18" charset="0"/>
              </a:rPr>
              <a:t>means with 95% CI are indicated. Note two different concentration scales for D- and L-2HG.</a:t>
            </a:r>
            <a:endParaRPr lang="en-US" sz="1400" dirty="0">
              <a:solidFill>
                <a:srgbClr val="008000"/>
              </a:solidFill>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228600" y="240268"/>
            <a:ext cx="3187040"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Suppl. Figure </a:t>
            </a:r>
            <a:r>
              <a:rPr lang="en-US" sz="2000" b="1" dirty="0">
                <a:latin typeface="Times New Roman" panose="02020603050405020304" pitchFamily="18" charset="0"/>
                <a:cs typeface="Times New Roman" panose="02020603050405020304" pitchFamily="18" charset="0"/>
              </a:rPr>
              <a:t>4</a:t>
            </a:r>
            <a:r>
              <a:rPr lang="en-US" sz="2000" b="1" dirty="0" smtClean="0">
                <a:latin typeface="Times New Roman" panose="02020603050405020304" pitchFamily="18" charset="0"/>
                <a:cs typeface="Times New Roman" panose="02020603050405020304" pitchFamily="18" charset="0"/>
              </a:rPr>
              <a:t> (continued)</a:t>
            </a:r>
            <a:endParaRPr lang="en-US" sz="2000" b="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2825077" y="685800"/>
            <a:ext cx="3652603" cy="542157"/>
          </a:xfrm>
          <a:prstGeom prst="rect">
            <a:avLst/>
          </a:prstGeom>
          <a:noFill/>
        </p:spPr>
        <p:txBody>
          <a:bodyPr wrap="none" rtlCol="0">
            <a:spAutoFit/>
          </a:bodyPr>
          <a:lstStyle/>
          <a:p>
            <a:pPr algn="ctr"/>
            <a:r>
              <a:rPr lang="en-US" sz="2400" b="1" dirty="0" smtClean="0">
                <a:latin typeface="Times New Roman" panose="02020603050405020304" pitchFamily="18" charset="0"/>
                <a:cs typeface="Times New Roman" panose="02020603050405020304" pitchFamily="18" charset="0"/>
              </a:rPr>
              <a:t>WT CSF Samples (N=128)</a:t>
            </a:r>
            <a:endParaRPr lang="en-US" sz="2400" b="1" dirty="0">
              <a:latin typeface="Times New Roman" panose="02020603050405020304" pitchFamily="18" charset="0"/>
              <a:cs typeface="Times New Roman" panose="02020603050405020304" pitchFamily="18" charset="0"/>
            </a:endParaRPr>
          </a:p>
        </p:txBody>
      </p:sp>
      <p:pic>
        <p:nvPicPr>
          <p:cNvPr id="2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3146"/>
          <a:stretch/>
        </p:blipFill>
        <p:spPr bwMode="auto">
          <a:xfrm>
            <a:off x="4562475" y="1733038"/>
            <a:ext cx="3895725" cy="3146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2724"/>
          <a:stretch/>
        </p:blipFill>
        <p:spPr bwMode="auto">
          <a:xfrm>
            <a:off x="676275" y="1733038"/>
            <a:ext cx="4086225" cy="3146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2569989" y="4813013"/>
            <a:ext cx="1001886" cy="369332"/>
          </a:xfrm>
          <a:prstGeom prst="rect">
            <a:avLst/>
          </a:prstGeom>
          <a:noFill/>
        </p:spPr>
        <p:txBody>
          <a:bodyPr wrap="square" rtlCol="0">
            <a:spAutoFit/>
          </a:bodyPr>
          <a:lstStyle/>
          <a:p>
            <a:r>
              <a:rPr lang="en-US" b="1" dirty="0" smtClean="0">
                <a:solidFill>
                  <a:schemeClr val="accent4">
                    <a:lumMod val="75000"/>
                  </a:schemeClr>
                </a:solidFill>
                <a:latin typeface="Times New Roman" panose="02020603050405020304" pitchFamily="18" charset="0"/>
                <a:cs typeface="Times New Roman" panose="02020603050405020304" pitchFamily="18" charset="0"/>
              </a:rPr>
              <a:t>D-2HG</a:t>
            </a:r>
            <a:endParaRPr lang="en-US"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5629275" y="4813013"/>
            <a:ext cx="987655" cy="369332"/>
          </a:xfrm>
          <a:prstGeom prst="rect">
            <a:avLst/>
          </a:prstGeom>
          <a:noFill/>
        </p:spPr>
        <p:txBody>
          <a:bodyPr wrap="square" rtlCol="0">
            <a:spAutoFit/>
          </a:bodyPr>
          <a:lstStyle/>
          <a:p>
            <a:r>
              <a:rPr lang="en-US" b="1" dirty="0">
                <a:solidFill>
                  <a:srgbClr val="008000"/>
                </a:solidFill>
                <a:latin typeface="Times New Roman" panose="02020603050405020304" pitchFamily="18" charset="0"/>
                <a:cs typeface="Times New Roman" panose="02020603050405020304" pitchFamily="18" charset="0"/>
              </a:rPr>
              <a:t>L</a:t>
            </a:r>
            <a:r>
              <a:rPr lang="en-US" b="1" dirty="0" smtClean="0">
                <a:solidFill>
                  <a:srgbClr val="008000"/>
                </a:solidFill>
                <a:latin typeface="Times New Roman" panose="02020603050405020304" pitchFamily="18" charset="0"/>
                <a:cs typeface="Times New Roman" panose="02020603050405020304" pitchFamily="18" charset="0"/>
              </a:rPr>
              <a:t>-2HG</a:t>
            </a:r>
            <a:endParaRPr lang="en-US" b="1" dirty="0">
              <a:solidFill>
                <a:srgbClr val="008000"/>
              </a:solidFill>
              <a:latin typeface="Times New Roman" panose="02020603050405020304" pitchFamily="18" charset="0"/>
              <a:cs typeface="Times New Roman" panose="02020603050405020304" pitchFamily="18" charset="0"/>
            </a:endParaRPr>
          </a:p>
        </p:txBody>
      </p:sp>
      <p:cxnSp>
        <p:nvCxnSpPr>
          <p:cNvPr id="27" name="Straight Connector 26"/>
          <p:cNvCxnSpPr/>
          <p:nvPr/>
        </p:nvCxnSpPr>
        <p:spPr>
          <a:xfrm>
            <a:off x="1895475" y="4745584"/>
            <a:ext cx="223244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024682" y="4766263"/>
            <a:ext cx="2232442"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08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40268"/>
            <a:ext cx="1868946" cy="400110"/>
          </a:xfrm>
          <a:prstGeom prst="rect">
            <a:avLst/>
          </a:prstGeom>
          <a:noFill/>
        </p:spPr>
        <p:txBody>
          <a:bodyPr wrap="none" rtlCol="0">
            <a:spAutoFit/>
          </a:bodyPr>
          <a:lstStyle/>
          <a:p>
            <a:r>
              <a:rPr lang="en-US" sz="2000" b="1" dirty="0" smtClean="0">
                <a:latin typeface="Times New Roman" panose="02020603050405020304" pitchFamily="18" charset="0"/>
                <a:cs typeface="Times New Roman" panose="02020603050405020304" pitchFamily="18" charset="0"/>
              </a:rPr>
              <a:t>Suppl. Figure 5</a:t>
            </a:r>
            <a:endParaRPr lang="en-US" sz="2000" b="1" dirty="0">
              <a:latin typeface="Times New Roman" panose="02020603050405020304" pitchFamily="18" charset="0"/>
              <a:cs typeface="Times New Roman" panose="02020603050405020304" pitchFamily="18"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381000"/>
            <a:ext cx="4107313" cy="3660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81000" y="4191000"/>
            <a:ext cx="8534400" cy="2462213"/>
          </a:xfrm>
          <a:prstGeom prst="rect">
            <a:avLst/>
          </a:prstGeom>
          <a:noFill/>
        </p:spPr>
        <p:txBody>
          <a:bodyPr wrap="square" rtlCol="0">
            <a:spAutoFit/>
          </a:bodyPr>
          <a:lstStyle/>
          <a:p>
            <a:r>
              <a:rPr lang="en-US" sz="1400" b="1" dirty="0">
                <a:latin typeface="Times New Roman"/>
                <a:cs typeface="Times New Roman"/>
              </a:rPr>
              <a:t>Suppl. Figure 5</a:t>
            </a:r>
            <a:r>
              <a:rPr lang="en-US" sz="1400" b="1" dirty="0" smtClean="0">
                <a:latin typeface="Times New Roman"/>
                <a:cs typeface="Times New Roman"/>
              </a:rPr>
              <a:t>.</a:t>
            </a:r>
            <a:r>
              <a:rPr lang="en-US" sz="1400" dirty="0" smtClean="0">
                <a:latin typeface="Times New Roman"/>
                <a:cs typeface="Times New Roman"/>
              </a:rPr>
              <a:t>  </a:t>
            </a:r>
            <a:r>
              <a:rPr lang="en-US" sz="1400" b="1" dirty="0" smtClean="0">
                <a:latin typeface="Times New Roman"/>
                <a:cs typeface="Times New Roman"/>
              </a:rPr>
              <a:t>Comparison of NMR and MS for the detection of D-2HG in tumor tissue and CSF. </a:t>
            </a:r>
            <a:r>
              <a:rPr lang="en-US" sz="1400" dirty="0" smtClean="0">
                <a:latin typeface="Times New Roman"/>
                <a:cs typeface="Times New Roman"/>
              </a:rPr>
              <a:t>Comparison </a:t>
            </a:r>
            <a:r>
              <a:rPr lang="en-US" sz="1400" dirty="0">
                <a:latin typeface="Times New Roman"/>
                <a:cs typeface="Times New Roman"/>
              </a:rPr>
              <a:t>of the levels of D-2HG in tumors from an independent set of patients (N=12) </a:t>
            </a:r>
            <a:r>
              <a:rPr lang="en-US" sz="1400" dirty="0" smtClean="0">
                <a:latin typeface="Times New Roman"/>
                <a:cs typeface="Times New Roman"/>
              </a:rPr>
              <a:t>measured </a:t>
            </a:r>
            <a:r>
              <a:rPr lang="en-US" sz="1400" dirty="0">
                <a:latin typeface="Times New Roman"/>
                <a:cs typeface="Times New Roman"/>
              </a:rPr>
              <a:t>by both NMR HRMAS (Kalinina </a:t>
            </a:r>
            <a:r>
              <a:rPr lang="en-US" sz="1400" i="1" dirty="0">
                <a:latin typeface="Times New Roman"/>
                <a:cs typeface="Times New Roman"/>
              </a:rPr>
              <a:t>et al., 2012; ref.#16) </a:t>
            </a:r>
            <a:r>
              <a:rPr lang="en-US" sz="1400" dirty="0">
                <a:latin typeface="Times New Roman"/>
                <a:cs typeface="Times New Roman"/>
              </a:rPr>
              <a:t>and the MS methodology presented in the current paper identified a significant correlation (r= 0.6639; p=0.0185). The tissue samples were derived from Emory University patients with </a:t>
            </a:r>
            <a:r>
              <a:rPr lang="en-US" sz="1400" i="1" dirty="0">
                <a:latin typeface="Times New Roman"/>
                <a:cs typeface="Times New Roman"/>
              </a:rPr>
              <a:t>IDH1/2</a:t>
            </a:r>
            <a:r>
              <a:rPr lang="en-US" sz="1400" dirty="0">
                <a:latin typeface="Times New Roman"/>
                <a:cs typeface="Times New Roman"/>
              </a:rPr>
              <a:t> </a:t>
            </a:r>
            <a:r>
              <a:rPr lang="en-US" sz="1400" dirty="0" smtClean="0">
                <a:latin typeface="Times New Roman"/>
                <a:cs typeface="Times New Roman"/>
              </a:rPr>
              <a:t>mutated </a:t>
            </a:r>
            <a:r>
              <a:rPr lang="en-US" sz="1400" dirty="0" err="1" smtClean="0">
                <a:latin typeface="Times New Roman"/>
                <a:cs typeface="Times New Roman"/>
              </a:rPr>
              <a:t>gliomas</a:t>
            </a:r>
            <a:r>
              <a:rPr lang="en-US" sz="1400" dirty="0" smtClean="0">
                <a:latin typeface="Times New Roman"/>
                <a:cs typeface="Times New Roman"/>
              </a:rPr>
              <a:t> </a:t>
            </a:r>
            <a:r>
              <a:rPr lang="en-US" sz="1400" dirty="0">
                <a:latin typeface="Times New Roman"/>
                <a:cs typeface="Times New Roman"/>
              </a:rPr>
              <a:t>of grades II (N=3), III (N=5) and IV (N=4) diagnosed as OD, AA, AOA, AOD or secondary GBM (</a:t>
            </a:r>
            <a:r>
              <a:rPr lang="en-US" sz="1400" dirty="0" err="1">
                <a:latin typeface="Times New Roman"/>
                <a:cs typeface="Times New Roman"/>
              </a:rPr>
              <a:t>Kalinina</a:t>
            </a:r>
            <a:r>
              <a:rPr lang="en-US" sz="1400" dirty="0">
                <a:latin typeface="Times New Roman"/>
                <a:cs typeface="Times New Roman"/>
              </a:rPr>
              <a:t> </a:t>
            </a:r>
            <a:r>
              <a:rPr lang="en-US" sz="1400" i="1" dirty="0">
                <a:latin typeface="Times New Roman"/>
                <a:cs typeface="Times New Roman"/>
              </a:rPr>
              <a:t>et al., 2012)</a:t>
            </a:r>
            <a:r>
              <a:rPr lang="en-US" sz="1400" dirty="0" smtClean="0">
                <a:latin typeface="Times New Roman"/>
                <a:cs typeface="Times New Roman"/>
              </a:rPr>
              <a:t>.</a:t>
            </a:r>
          </a:p>
          <a:p>
            <a:r>
              <a:rPr lang="en-US" sz="1400" u="sng" dirty="0" smtClean="0">
                <a:latin typeface="Times New Roman"/>
                <a:cs typeface="Times New Roman"/>
              </a:rPr>
              <a:t>Method</a:t>
            </a:r>
            <a:r>
              <a:rPr lang="en-US" sz="1400" dirty="0" smtClean="0">
                <a:latin typeface="Times New Roman"/>
                <a:cs typeface="Times New Roman"/>
              </a:rPr>
              <a:t>: Homogenize frozen tissue in 1mL </a:t>
            </a:r>
            <a:r>
              <a:rPr lang="en-US" sz="1400" dirty="0">
                <a:latin typeface="Times New Roman"/>
                <a:cs typeface="Times New Roman"/>
              </a:rPr>
              <a:t>of </a:t>
            </a:r>
            <a:r>
              <a:rPr lang="en-US" sz="1400" dirty="0" err="1">
                <a:latin typeface="Times New Roman"/>
                <a:cs typeface="Times New Roman"/>
              </a:rPr>
              <a:t>MilliQ</a:t>
            </a:r>
            <a:r>
              <a:rPr lang="en-US" sz="1400" dirty="0">
                <a:latin typeface="Times New Roman"/>
                <a:cs typeface="Times New Roman"/>
              </a:rPr>
              <a:t> water </a:t>
            </a:r>
            <a:r>
              <a:rPr lang="en-US" sz="1400" dirty="0" smtClean="0">
                <a:latin typeface="Times New Roman"/>
                <a:cs typeface="Times New Roman"/>
              </a:rPr>
              <a:t>in </a:t>
            </a:r>
            <a:r>
              <a:rPr lang="en-US" sz="1400" dirty="0">
                <a:latin typeface="Times New Roman"/>
                <a:cs typeface="Times New Roman"/>
              </a:rPr>
              <a:t>12X75mm glass </a:t>
            </a:r>
            <a:r>
              <a:rPr lang="en-US" sz="1400" dirty="0" smtClean="0">
                <a:latin typeface="Times New Roman"/>
                <a:cs typeface="Times New Roman"/>
              </a:rPr>
              <a:t>tubes. </a:t>
            </a:r>
            <a:r>
              <a:rPr lang="en-US" sz="1400" dirty="0">
                <a:latin typeface="Times New Roman"/>
                <a:cs typeface="Times New Roman"/>
              </a:rPr>
              <a:t>Centrifuge </a:t>
            </a:r>
            <a:r>
              <a:rPr lang="en-US" sz="1400" dirty="0" smtClean="0">
                <a:latin typeface="Times New Roman"/>
                <a:cs typeface="Times New Roman"/>
              </a:rPr>
              <a:t>at 4,000 rpm </a:t>
            </a:r>
            <a:r>
              <a:rPr lang="en-US" sz="1400" dirty="0">
                <a:latin typeface="Times New Roman"/>
                <a:cs typeface="Times New Roman"/>
              </a:rPr>
              <a:t>for </a:t>
            </a:r>
            <a:r>
              <a:rPr lang="en-US" sz="1400" dirty="0" smtClean="0">
                <a:latin typeface="Times New Roman"/>
                <a:cs typeface="Times New Roman"/>
              </a:rPr>
              <a:t>5 </a:t>
            </a:r>
            <a:r>
              <a:rPr lang="en-US" sz="1400" dirty="0" err="1" smtClean="0">
                <a:latin typeface="Times New Roman"/>
                <a:cs typeface="Times New Roman"/>
              </a:rPr>
              <a:t>mins</a:t>
            </a:r>
            <a:r>
              <a:rPr lang="en-US" sz="1400" dirty="0" smtClean="0">
                <a:latin typeface="Times New Roman"/>
                <a:cs typeface="Times New Roman"/>
              </a:rPr>
              <a:t>. </a:t>
            </a:r>
            <a:r>
              <a:rPr lang="en-US" sz="1400" dirty="0">
                <a:latin typeface="Times New Roman"/>
                <a:cs typeface="Times New Roman"/>
              </a:rPr>
              <a:t>at 4°</a:t>
            </a:r>
            <a:r>
              <a:rPr lang="en-US" sz="1400" dirty="0" smtClean="0">
                <a:latin typeface="Times New Roman"/>
                <a:cs typeface="Times New Roman"/>
              </a:rPr>
              <a:t>C. Filter </a:t>
            </a:r>
            <a:r>
              <a:rPr lang="en-US" sz="1400" dirty="0">
                <a:latin typeface="Times New Roman"/>
                <a:cs typeface="Times New Roman"/>
              </a:rPr>
              <a:t>the </a:t>
            </a:r>
            <a:r>
              <a:rPr lang="en-US" sz="1400" dirty="0" smtClean="0">
                <a:latin typeface="Times New Roman"/>
                <a:cs typeface="Times New Roman"/>
              </a:rPr>
              <a:t>supernatant (~800µL) </a:t>
            </a:r>
            <a:r>
              <a:rPr lang="en-US" sz="1400" dirty="0">
                <a:latin typeface="Times New Roman"/>
                <a:cs typeface="Times New Roman"/>
              </a:rPr>
              <a:t>with </a:t>
            </a:r>
            <a:r>
              <a:rPr lang="en-US" sz="1400" dirty="0" smtClean="0">
                <a:latin typeface="Times New Roman"/>
                <a:cs typeface="Times New Roman"/>
              </a:rPr>
              <a:t>a pre</a:t>
            </a:r>
            <a:r>
              <a:rPr lang="en-US" sz="1400" dirty="0">
                <a:latin typeface="Times New Roman"/>
                <a:cs typeface="Times New Roman"/>
              </a:rPr>
              <a:t>-washed </a:t>
            </a:r>
            <a:r>
              <a:rPr lang="en-US" sz="1400" dirty="0" smtClean="0">
                <a:latin typeface="Times New Roman"/>
                <a:cs typeface="Times New Roman"/>
              </a:rPr>
              <a:t>10K </a:t>
            </a:r>
            <a:r>
              <a:rPr lang="en-US" sz="1400" dirty="0">
                <a:latin typeface="Times New Roman"/>
                <a:cs typeface="Times New Roman"/>
              </a:rPr>
              <a:t>Ultra centrifugal </a:t>
            </a:r>
            <a:r>
              <a:rPr lang="en-US" sz="1400" dirty="0" smtClean="0">
                <a:latin typeface="Times New Roman"/>
                <a:cs typeface="Times New Roman"/>
              </a:rPr>
              <a:t>filter (</a:t>
            </a:r>
            <a:r>
              <a:rPr lang="en-US" sz="1400" dirty="0" err="1" smtClean="0">
                <a:latin typeface="Times New Roman"/>
                <a:cs typeface="Times New Roman"/>
              </a:rPr>
              <a:t>Amicon</a:t>
            </a:r>
            <a:r>
              <a:rPr lang="en-US" sz="1400" dirty="0" smtClean="0">
                <a:latin typeface="Times New Roman"/>
                <a:cs typeface="Times New Roman"/>
              </a:rPr>
              <a:t>) using a micro</a:t>
            </a:r>
            <a:r>
              <a:rPr lang="en-US" sz="1400" dirty="0">
                <a:latin typeface="Times New Roman"/>
                <a:cs typeface="Times New Roman"/>
              </a:rPr>
              <a:t>-centrifuge at </a:t>
            </a:r>
            <a:r>
              <a:rPr lang="en-US" sz="1400" dirty="0" smtClean="0">
                <a:latin typeface="Times New Roman"/>
                <a:cs typeface="Times New Roman"/>
              </a:rPr>
              <a:t>10,000 rpm </a:t>
            </a:r>
            <a:r>
              <a:rPr lang="en-US" sz="1400" dirty="0">
                <a:latin typeface="Times New Roman"/>
                <a:cs typeface="Times New Roman"/>
              </a:rPr>
              <a:t>for </a:t>
            </a:r>
            <a:r>
              <a:rPr lang="en-US" sz="1400" dirty="0" smtClean="0">
                <a:latin typeface="Times New Roman"/>
                <a:cs typeface="Times New Roman"/>
              </a:rPr>
              <a:t>15 </a:t>
            </a:r>
            <a:r>
              <a:rPr lang="en-US" sz="1400" dirty="0" err="1" smtClean="0">
                <a:latin typeface="Times New Roman"/>
                <a:cs typeface="Times New Roman"/>
              </a:rPr>
              <a:t>mins</a:t>
            </a:r>
            <a:r>
              <a:rPr lang="en-US" sz="1400" dirty="0" smtClean="0">
                <a:latin typeface="Times New Roman"/>
                <a:cs typeface="Times New Roman"/>
              </a:rPr>
              <a:t>. Determine protein concentration </a:t>
            </a:r>
            <a:r>
              <a:rPr lang="en-US" sz="1400" dirty="0">
                <a:latin typeface="Times New Roman"/>
                <a:cs typeface="Times New Roman"/>
              </a:rPr>
              <a:t>and </a:t>
            </a:r>
            <a:r>
              <a:rPr lang="en-US" sz="1400" dirty="0" smtClean="0">
                <a:latin typeface="Times New Roman"/>
                <a:cs typeface="Times New Roman"/>
              </a:rPr>
              <a:t>proceed to 2</a:t>
            </a:r>
            <a:r>
              <a:rPr lang="en-US" sz="1400" dirty="0">
                <a:latin typeface="Times New Roman"/>
                <a:cs typeface="Times New Roman"/>
              </a:rPr>
              <a:t>-HG </a:t>
            </a:r>
            <a:r>
              <a:rPr lang="en-US" sz="1400" dirty="0" smtClean="0">
                <a:latin typeface="Times New Roman"/>
                <a:cs typeface="Times New Roman"/>
              </a:rPr>
              <a:t>quantification by MS as described in Methods.</a:t>
            </a:r>
            <a:endParaRPr lang="en-US" sz="1400" dirty="0">
              <a:latin typeface="Times New Roman"/>
              <a:cs typeface="Times New Roman"/>
            </a:endParaRPr>
          </a:p>
          <a:p>
            <a:r>
              <a:rPr lang="en-US" sz="1400" dirty="0"/>
              <a:t> </a:t>
            </a:r>
            <a:endParaRPr lang="en-US" sz="1400" dirty="0">
              <a:latin typeface="Times New Roman"/>
              <a:cs typeface="Times New Roman"/>
            </a:endParaRPr>
          </a:p>
        </p:txBody>
      </p:sp>
    </p:spTree>
    <p:extLst>
      <p:ext uri="{BB962C8B-B14F-4D97-AF65-F5344CB8AC3E}">
        <p14:creationId xmlns:p14="http://schemas.microsoft.com/office/powerpoint/2010/main" val="2589122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733</Words>
  <Application>Microsoft Office PowerPoint</Application>
  <PresentationFormat>On-screen Show (4:3)</PresentationFormat>
  <Paragraphs>37</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Siegmann, Bill</dc:creator>
  <cp:lastModifiedBy>Siegmann, Bill</cp:lastModifiedBy>
  <cp:revision>1</cp:revision>
  <dcterms:created xsi:type="dcterms:W3CDTF">2016-05-12T16:32:25Z</dcterms:created>
  <dcterms:modified xsi:type="dcterms:W3CDTF">2016-05-12T16:33:07Z</dcterms:modified>
</cp:coreProperties>
</file>