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96660-24C9-4F29-BE68-10EB6CB0BBC0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68F19-3F70-4016-A169-E7A016A00F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6205E-7FDE-4ECD-A0B3-B8AC253E6EE9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2738F-FACE-4633-91E0-0F0782796F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19812-F3F9-4FA9-95A0-BC261AAED75B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03771-DF36-469A-AE00-DD7183B7C6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24DCE-1563-46DB-A73B-2F1F81ABD27B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B0B68-04E9-46CE-B5E9-D3E2779D83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2F7BE-A4D9-4631-9A45-6C4C3D87A548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91C89-B2B5-4BA4-9720-6194478D58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284B3-680B-49A9-A439-96484B38E910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2B9C8-C06A-4642-AA30-932176D90A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96C6D-D03D-4519-B0D1-E4C241C7CC59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1A20C-76A3-4BFB-B79E-CE2E2F797B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016BF-C3AB-4629-A303-E07EA6C94CA0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3FC66-C1B0-4C32-91AB-2271A681A1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05BCB-18D3-4471-B56A-97D62B4D2FF7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43D95-62C7-4085-AC09-9B4852F24F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2A7B0-9139-4DD2-9D07-061C24D7F452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9353C-365F-4163-AB8D-AD400C2385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24D21-A152-46A9-88E0-7F5C55984AC2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3BBBB-368C-47A4-9D61-12149B1A16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B67946B-8277-40C1-9E8A-D3A2260AAD34}" type="datetimeFigureOut">
              <a:rPr lang="zh-CN" altLang="en-US"/>
              <a:pPr>
                <a:defRPr/>
              </a:pPr>
              <a:t>2017-5-12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E67E113-AB99-45F4-B1F4-52711A96C6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7"/>
          <p:cNvSpPr txBox="1">
            <a:spLocks noChangeArrowheads="1"/>
          </p:cNvSpPr>
          <p:nvPr/>
        </p:nvSpPr>
        <p:spPr bwMode="auto">
          <a:xfrm>
            <a:off x="468313" y="5084763"/>
            <a:ext cx="8064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/>
              <a:t>Additional file 2: Figure S2.</a:t>
            </a:r>
            <a:r>
              <a:rPr lang="en-US" altLang="zh-CN"/>
              <a:t> PCR analysis of the vertical transmission of CLS-Ht and RLS-Ht in </a:t>
            </a:r>
            <a:r>
              <a:rPr lang="en-US" altLang="zh-CN" i="1"/>
              <a:t>H. tibetensis. </a:t>
            </a:r>
            <a:r>
              <a:rPr lang="en-US" altLang="zh-CN" b="1"/>
              <a:t>a</a:t>
            </a:r>
            <a:r>
              <a:rPr lang="en-US" altLang="zh-CN"/>
              <a:t> CLS-Ht. </a:t>
            </a:r>
            <a:r>
              <a:rPr lang="en-US" altLang="zh-CN" b="1"/>
              <a:t>b</a:t>
            </a:r>
            <a:r>
              <a:rPr lang="en-US" altLang="zh-CN"/>
              <a:t> RLS-Ht. Lane M: DNA marker; Lane E: eggs; Lane L: larvae; Lane N: nymphs; Lane Af: adult females; Lane Am: adult males; Lane Nc: negative control </a:t>
            </a:r>
            <a:endParaRPr lang="zh-CN" altLang="en-US"/>
          </a:p>
        </p:txBody>
      </p:sp>
      <p:grpSp>
        <p:nvGrpSpPr>
          <p:cNvPr id="13314" name="Group 11"/>
          <p:cNvGrpSpPr>
            <a:grpSpLocks/>
          </p:cNvGrpSpPr>
          <p:nvPr/>
        </p:nvGrpSpPr>
        <p:grpSpPr bwMode="auto">
          <a:xfrm>
            <a:off x="2501900" y="1052513"/>
            <a:ext cx="3870325" cy="3357562"/>
            <a:chOff x="1576" y="663"/>
            <a:chExt cx="2438" cy="2115"/>
          </a:xfrm>
        </p:grpSpPr>
        <p:pic>
          <p:nvPicPr>
            <p:cNvPr id="13315" name="Picture 5" descr="cox-垂直传递-h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80" y="855"/>
              <a:ext cx="2022" cy="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6" name="Picture 6" descr="q-rick-垂直传递-ht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80" y="2160"/>
              <a:ext cx="2034" cy="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7" name="TextBox 3"/>
            <p:cNvSpPr txBox="1">
              <a:spLocks noChangeArrowheads="1"/>
            </p:cNvSpPr>
            <p:nvPr/>
          </p:nvSpPr>
          <p:spPr bwMode="auto">
            <a:xfrm>
              <a:off x="1988" y="683"/>
              <a:ext cx="201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200">
                  <a:ea typeface="GulimChe" pitchFamily="49" charset="-127"/>
                  <a:cs typeface="Times New Roman" pitchFamily="18" charset="0"/>
                </a:rPr>
                <a:t>  </a:t>
              </a:r>
              <a:r>
                <a:rPr lang="en-US" altLang="zh-CN" sz="1600">
                  <a:ea typeface="GulimChe" pitchFamily="49" charset="-127"/>
                  <a:cs typeface="Times New Roman" pitchFamily="18" charset="0"/>
                </a:rPr>
                <a:t>M      E       L      N     Af    Am  Nc </a:t>
              </a:r>
              <a:endParaRPr lang="zh-CN" altLang="en-US" sz="1600">
                <a:ea typeface="GulimChe" pitchFamily="49" charset="-127"/>
                <a:cs typeface="Times New Roman" pitchFamily="18" charset="0"/>
              </a:endParaRPr>
            </a:p>
            <a:p>
              <a:endParaRPr lang="zh-CN" altLang="en-US">
                <a:ea typeface="GulimChe" pitchFamily="49" charset="-127"/>
                <a:cs typeface="Times New Roman" pitchFamily="18" charset="0"/>
              </a:endParaRPr>
            </a:p>
          </p:txBody>
        </p:sp>
        <p:sp>
          <p:nvSpPr>
            <p:cNvPr id="13318" name="TextBox 4"/>
            <p:cNvSpPr txBox="1">
              <a:spLocks noChangeArrowheads="1"/>
            </p:cNvSpPr>
            <p:nvPr/>
          </p:nvSpPr>
          <p:spPr bwMode="auto">
            <a:xfrm>
              <a:off x="2004" y="1935"/>
              <a:ext cx="1919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cs typeface="Times New Roman" pitchFamily="18" charset="0"/>
                </a:rPr>
                <a:t> M     E      L     N     Af    Am  Nc</a:t>
              </a:r>
              <a:endParaRPr lang="zh-CN" altLang="en-US" sz="1600">
                <a:cs typeface="Times New Roman" pitchFamily="18" charset="0"/>
              </a:endParaRPr>
            </a:p>
            <a:p>
              <a:endParaRPr lang="zh-CN" altLang="en-US"/>
            </a:p>
          </p:txBody>
        </p:sp>
        <p:sp>
          <p:nvSpPr>
            <p:cNvPr id="13319" name="TextBox 5"/>
            <p:cNvSpPr txBox="1">
              <a:spLocks noChangeArrowheads="1"/>
            </p:cNvSpPr>
            <p:nvPr/>
          </p:nvSpPr>
          <p:spPr bwMode="auto">
            <a:xfrm>
              <a:off x="1582" y="663"/>
              <a:ext cx="261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/>
                <a:t>A</a:t>
              </a:r>
              <a:endParaRPr lang="zh-CN" altLang="en-US"/>
            </a:p>
          </p:txBody>
        </p:sp>
        <p:sp>
          <p:nvSpPr>
            <p:cNvPr id="13320" name="TextBox 6"/>
            <p:cNvSpPr txBox="1">
              <a:spLocks noChangeArrowheads="1"/>
            </p:cNvSpPr>
            <p:nvPr/>
          </p:nvSpPr>
          <p:spPr bwMode="auto">
            <a:xfrm>
              <a:off x="1576" y="1935"/>
              <a:ext cx="2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/>
                <a:t>B</a:t>
              </a:r>
              <a:endParaRPr lang="zh-CN" altLang="en-US"/>
            </a:p>
          </p:txBody>
        </p:sp>
        <p:sp>
          <p:nvSpPr>
            <p:cNvPr id="13321" name="文本框 1"/>
            <p:cNvSpPr txBox="1">
              <a:spLocks noChangeArrowheads="1"/>
            </p:cNvSpPr>
            <p:nvPr/>
          </p:nvSpPr>
          <p:spPr bwMode="auto">
            <a:xfrm>
              <a:off x="1689" y="1347"/>
              <a:ext cx="4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SG" sz="1400" b="1"/>
                <a:t>90bp</a:t>
              </a:r>
            </a:p>
          </p:txBody>
        </p:sp>
        <p:sp>
          <p:nvSpPr>
            <p:cNvPr id="13322" name="文本框 8"/>
            <p:cNvSpPr txBox="1">
              <a:spLocks noChangeArrowheads="1"/>
            </p:cNvSpPr>
            <p:nvPr/>
          </p:nvSpPr>
          <p:spPr bwMode="auto">
            <a:xfrm>
              <a:off x="1630" y="2401"/>
              <a:ext cx="41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SG" sz="1400" b="1"/>
                <a:t>350bp</a:t>
              </a:r>
              <a:endParaRPr lang="zh-SG" altLang="en-US" sz="1400" b="1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65</Words>
  <Application>Microsoft Office PowerPoint</Application>
  <PresentationFormat>全屏显示(4:3)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Times New Roman</vt:lpstr>
      <vt:lpstr>宋体</vt:lpstr>
      <vt:lpstr>Arial</vt:lpstr>
      <vt:lpstr>Calibri</vt:lpstr>
      <vt:lpstr>GulimChe</vt:lpstr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neppSW</dc:creator>
  <cp:lastModifiedBy>雨林木风</cp:lastModifiedBy>
  <cp:revision>41</cp:revision>
  <dcterms:created xsi:type="dcterms:W3CDTF">2016-12-29T01:56:30Z</dcterms:created>
  <dcterms:modified xsi:type="dcterms:W3CDTF">2017-05-11T16:56:53Z</dcterms:modified>
</cp:coreProperties>
</file>