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FFFF"/>
    <a:srgbClr val="808000"/>
    <a:srgbClr val="0033CC"/>
    <a:srgbClr val="CCCC00"/>
    <a:srgbClr val="CC6600"/>
    <a:srgbClr val="009999"/>
    <a:srgbClr val="FF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44" autoAdjust="0"/>
    <p:restoredTop sz="94660"/>
  </p:normalViewPr>
  <p:slideViewPr>
    <p:cSldViewPr snapToGrid="0">
      <p:cViewPr>
        <p:scale>
          <a:sx n="333" d="100"/>
          <a:sy n="333" d="100"/>
        </p:scale>
        <p:origin x="1980" y="37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915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159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373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942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8149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792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486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604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737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4004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32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5D483-9E1C-49C7-954F-1044DFDE7187}" type="datetimeFigureOut">
              <a:rPr lang="fr-FR" smtClean="0"/>
              <a:t>03/11/2016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0DBC9-9B42-4E10-BCBE-BE6B561A50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131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5" name="Line 2858"/>
          <p:cNvSpPr>
            <a:spLocks noChangeShapeType="1"/>
          </p:cNvSpPr>
          <p:nvPr/>
        </p:nvSpPr>
        <p:spPr bwMode="auto">
          <a:xfrm>
            <a:off x="7319963" y="3455988"/>
            <a:ext cx="88900" cy="0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56" name="Rectangle 2859"/>
          <p:cNvSpPr>
            <a:spLocks noChangeArrowheads="1"/>
          </p:cNvSpPr>
          <p:nvPr/>
        </p:nvSpPr>
        <p:spPr bwMode="auto">
          <a:xfrm rot="60000">
            <a:off x="7429501" y="3454401"/>
            <a:ext cx="3952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Copia-3_MVPL-I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57" name="Line 2860"/>
          <p:cNvSpPr>
            <a:spLocks noChangeShapeType="1"/>
          </p:cNvSpPr>
          <p:nvPr/>
        </p:nvSpPr>
        <p:spPr bwMode="auto">
          <a:xfrm>
            <a:off x="7319963" y="3494088"/>
            <a:ext cx="88900" cy="1588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58" name="Freeform 2861"/>
          <p:cNvSpPr>
            <a:spLocks/>
          </p:cNvSpPr>
          <p:nvPr/>
        </p:nvSpPr>
        <p:spPr bwMode="auto">
          <a:xfrm>
            <a:off x="7315201" y="3452813"/>
            <a:ext cx="0" cy="22225"/>
          </a:xfrm>
          <a:custGeom>
            <a:avLst/>
            <a:gdLst>
              <a:gd name="T0" fmla="*/ 14 h 14"/>
              <a:gd name="T1" fmla="*/ 12 h 14"/>
              <a:gd name="T2" fmla="*/ 11 h 14"/>
              <a:gd name="T3" fmla="*/ 9 h 14"/>
              <a:gd name="T4" fmla="*/ 8 h 14"/>
              <a:gd name="T5" fmla="*/ 8 h 14"/>
              <a:gd name="T6" fmla="*/ 6 h 14"/>
              <a:gd name="T7" fmla="*/ 5 h 14"/>
              <a:gd name="T8" fmla="*/ 3 h 14"/>
              <a:gd name="T9" fmla="*/ 2 h 14"/>
              <a:gd name="T10" fmla="*/ 0 h 1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4">
                <a:moveTo>
                  <a:pt x="0" y="14"/>
                </a:moveTo>
                <a:lnTo>
                  <a:pt x="0" y="12"/>
                </a:lnTo>
                <a:lnTo>
                  <a:pt x="0" y="11"/>
                </a:lnTo>
                <a:lnTo>
                  <a:pt x="0" y="9"/>
                </a:lnTo>
                <a:lnTo>
                  <a:pt x="0" y="8"/>
                </a:lnTo>
                <a:lnTo>
                  <a:pt x="0" y="8"/>
                </a:lnTo>
                <a:lnTo>
                  <a:pt x="0" y="6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59" name="Freeform 2862"/>
          <p:cNvSpPr>
            <a:spLocks/>
          </p:cNvSpPr>
          <p:nvPr/>
        </p:nvSpPr>
        <p:spPr bwMode="auto">
          <a:xfrm>
            <a:off x="7315201" y="3475038"/>
            <a:ext cx="0" cy="19050"/>
          </a:xfrm>
          <a:custGeom>
            <a:avLst/>
            <a:gdLst>
              <a:gd name="T0" fmla="*/ 0 h 12"/>
              <a:gd name="T1" fmla="*/ 1 h 12"/>
              <a:gd name="T2" fmla="*/ 1 h 12"/>
              <a:gd name="T3" fmla="*/ 3 h 12"/>
              <a:gd name="T4" fmla="*/ 4 h 12"/>
              <a:gd name="T5" fmla="*/ 6 h 12"/>
              <a:gd name="T6" fmla="*/ 7 h 12"/>
              <a:gd name="T7" fmla="*/ 9 h 12"/>
              <a:gd name="T8" fmla="*/ 10 h 12"/>
              <a:gd name="T9" fmla="*/ 10 h 12"/>
              <a:gd name="T10" fmla="*/ 12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2">
                <a:moveTo>
                  <a:pt x="0" y="0"/>
                </a:moveTo>
                <a:lnTo>
                  <a:pt x="0" y="1"/>
                </a:ln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  <a:lnTo>
                  <a:pt x="0" y="9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60" name="Rectangle 2863"/>
          <p:cNvSpPr>
            <a:spLocks noChangeArrowheads="1"/>
          </p:cNvSpPr>
          <p:nvPr/>
        </p:nvSpPr>
        <p:spPr bwMode="auto">
          <a:xfrm>
            <a:off x="7113825" y="3375740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96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61" name="Line 2864"/>
          <p:cNvSpPr>
            <a:spLocks noChangeShapeType="1"/>
          </p:cNvSpPr>
          <p:nvPr/>
        </p:nvSpPr>
        <p:spPr bwMode="auto">
          <a:xfrm>
            <a:off x="7123113" y="3471863"/>
            <a:ext cx="187325" cy="317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62" name="Freeform 2865"/>
          <p:cNvSpPr>
            <a:spLocks/>
          </p:cNvSpPr>
          <p:nvPr/>
        </p:nvSpPr>
        <p:spPr bwMode="auto">
          <a:xfrm>
            <a:off x="7118351" y="3389313"/>
            <a:ext cx="0" cy="39688"/>
          </a:xfrm>
          <a:custGeom>
            <a:avLst/>
            <a:gdLst>
              <a:gd name="T0" fmla="*/ 25 h 25"/>
              <a:gd name="T1" fmla="*/ 24 h 25"/>
              <a:gd name="T2" fmla="*/ 21 h 25"/>
              <a:gd name="T3" fmla="*/ 18 h 25"/>
              <a:gd name="T4" fmla="*/ 15 h 25"/>
              <a:gd name="T5" fmla="*/ 13 h 25"/>
              <a:gd name="T6" fmla="*/ 10 h 25"/>
              <a:gd name="T7" fmla="*/ 7 h 25"/>
              <a:gd name="T8" fmla="*/ 6 h 25"/>
              <a:gd name="T9" fmla="*/ 3 h 25"/>
              <a:gd name="T10" fmla="*/ 0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25">
                <a:moveTo>
                  <a:pt x="0" y="25"/>
                </a:moveTo>
                <a:lnTo>
                  <a:pt x="0" y="24"/>
                </a:lnTo>
                <a:lnTo>
                  <a:pt x="0" y="21"/>
                </a:lnTo>
                <a:lnTo>
                  <a:pt x="0" y="18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7"/>
                </a:lnTo>
                <a:lnTo>
                  <a:pt x="0" y="6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63" name="Freeform 2866"/>
          <p:cNvSpPr>
            <a:spLocks/>
          </p:cNvSpPr>
          <p:nvPr/>
        </p:nvSpPr>
        <p:spPr bwMode="auto">
          <a:xfrm>
            <a:off x="7118351" y="3429001"/>
            <a:ext cx="0" cy="42863"/>
          </a:xfrm>
          <a:custGeom>
            <a:avLst/>
            <a:gdLst>
              <a:gd name="T0" fmla="*/ 0 h 27"/>
              <a:gd name="T1" fmla="*/ 2 h 27"/>
              <a:gd name="T2" fmla="*/ 3 h 27"/>
              <a:gd name="T3" fmla="*/ 5 h 27"/>
              <a:gd name="T4" fmla="*/ 6 h 27"/>
              <a:gd name="T5" fmla="*/ 8 h 27"/>
              <a:gd name="T6" fmla="*/ 9 h 27"/>
              <a:gd name="T7" fmla="*/ 11 h 27"/>
              <a:gd name="T8" fmla="*/ 11 h 27"/>
              <a:gd name="T9" fmla="*/ 12 h 27"/>
              <a:gd name="T10" fmla="*/ 14 h 27"/>
              <a:gd name="T11" fmla="*/ 15 h 27"/>
              <a:gd name="T12" fmla="*/ 17 h 27"/>
              <a:gd name="T13" fmla="*/ 18 h 27"/>
              <a:gd name="T14" fmla="*/ 20 h 27"/>
              <a:gd name="T15" fmla="*/ 21 h 27"/>
              <a:gd name="T16" fmla="*/ 21 h 27"/>
              <a:gd name="T17" fmla="*/ 23 h 27"/>
              <a:gd name="T18" fmla="*/ 24 h 27"/>
              <a:gd name="T19" fmla="*/ 26 h 27"/>
              <a:gd name="T20" fmla="*/ 27 h 2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</a:cxnLst>
            <a:rect l="0" t="0" r="r" b="b"/>
            <a:pathLst>
              <a:path h="27">
                <a:moveTo>
                  <a:pt x="0" y="0"/>
                </a:moveTo>
                <a:lnTo>
                  <a:pt x="0" y="2"/>
                </a:lnTo>
                <a:lnTo>
                  <a:pt x="0" y="3"/>
                </a:lnTo>
                <a:lnTo>
                  <a:pt x="0" y="5"/>
                </a:lnTo>
                <a:lnTo>
                  <a:pt x="0" y="6"/>
                </a:lnTo>
                <a:lnTo>
                  <a:pt x="0" y="8"/>
                </a:lnTo>
                <a:lnTo>
                  <a:pt x="0" y="9"/>
                </a:lnTo>
                <a:lnTo>
                  <a:pt x="0" y="11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20"/>
                </a:lnTo>
                <a:lnTo>
                  <a:pt x="0" y="21"/>
                </a:lnTo>
                <a:lnTo>
                  <a:pt x="0" y="21"/>
                </a:lnTo>
                <a:lnTo>
                  <a:pt x="0" y="23"/>
                </a:lnTo>
                <a:lnTo>
                  <a:pt x="0" y="24"/>
                </a:lnTo>
                <a:lnTo>
                  <a:pt x="0" y="26"/>
                </a:lnTo>
                <a:lnTo>
                  <a:pt x="0" y="2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64" name="Line 2867"/>
          <p:cNvSpPr>
            <a:spLocks noChangeShapeType="1"/>
          </p:cNvSpPr>
          <p:nvPr/>
        </p:nvSpPr>
        <p:spPr bwMode="auto">
          <a:xfrm>
            <a:off x="6924676" y="3429001"/>
            <a:ext cx="188913" cy="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65" name="Rectangle 2868"/>
          <p:cNvSpPr>
            <a:spLocks noChangeArrowheads="1"/>
          </p:cNvSpPr>
          <p:nvPr/>
        </p:nvSpPr>
        <p:spPr bwMode="auto">
          <a:xfrm rot="60000">
            <a:off x="7427913" y="3494088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Copia-2_LBS-I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66" name="Line 2869"/>
          <p:cNvSpPr>
            <a:spLocks noChangeShapeType="1"/>
          </p:cNvSpPr>
          <p:nvPr/>
        </p:nvSpPr>
        <p:spPr bwMode="auto">
          <a:xfrm>
            <a:off x="7023101" y="3524251"/>
            <a:ext cx="382588" cy="127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67" name="Rectangle 2870"/>
          <p:cNvSpPr>
            <a:spLocks noChangeArrowheads="1"/>
          </p:cNvSpPr>
          <p:nvPr/>
        </p:nvSpPr>
        <p:spPr bwMode="auto">
          <a:xfrm rot="120000">
            <a:off x="7427913" y="3540126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Copia-2_SLL-I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68" name="Line 2871"/>
          <p:cNvSpPr>
            <a:spLocks noChangeShapeType="1"/>
          </p:cNvSpPr>
          <p:nvPr/>
        </p:nvSpPr>
        <p:spPr bwMode="auto">
          <a:xfrm>
            <a:off x="7318376" y="3575051"/>
            <a:ext cx="87313" cy="476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69" name="Rectangle 2872"/>
          <p:cNvSpPr>
            <a:spLocks noChangeArrowheads="1"/>
          </p:cNvSpPr>
          <p:nvPr/>
        </p:nvSpPr>
        <p:spPr bwMode="auto">
          <a:xfrm rot="180000">
            <a:off x="7423151" y="3582988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Copia-3_SCH-I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70" name="Line 2873"/>
          <p:cNvSpPr>
            <a:spLocks noChangeShapeType="1"/>
          </p:cNvSpPr>
          <p:nvPr/>
        </p:nvSpPr>
        <p:spPr bwMode="auto">
          <a:xfrm>
            <a:off x="7315201" y="3614738"/>
            <a:ext cx="88900" cy="476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71" name="Freeform 2874"/>
          <p:cNvSpPr>
            <a:spLocks/>
          </p:cNvSpPr>
          <p:nvPr/>
        </p:nvSpPr>
        <p:spPr bwMode="auto">
          <a:xfrm>
            <a:off x="7310438" y="3575051"/>
            <a:ext cx="0" cy="19050"/>
          </a:xfrm>
          <a:custGeom>
            <a:avLst/>
            <a:gdLst>
              <a:gd name="T0" fmla="*/ 12 h 12"/>
              <a:gd name="T1" fmla="*/ 10 h 12"/>
              <a:gd name="T2" fmla="*/ 9 h 12"/>
              <a:gd name="T3" fmla="*/ 7 h 12"/>
              <a:gd name="T4" fmla="*/ 7 h 12"/>
              <a:gd name="T5" fmla="*/ 6 h 12"/>
              <a:gd name="T6" fmla="*/ 4 h 12"/>
              <a:gd name="T7" fmla="*/ 3 h 12"/>
              <a:gd name="T8" fmla="*/ 1 h 12"/>
              <a:gd name="T9" fmla="*/ 0 h 12"/>
              <a:gd name="T10" fmla="*/ 0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2">
                <a:moveTo>
                  <a:pt x="0" y="12"/>
                </a:moveTo>
                <a:lnTo>
                  <a:pt x="0" y="10"/>
                </a:lnTo>
                <a:lnTo>
                  <a:pt x="0" y="9"/>
                </a:lnTo>
                <a:lnTo>
                  <a:pt x="0" y="7"/>
                </a:lnTo>
                <a:lnTo>
                  <a:pt x="0" y="7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72" name="Freeform 2875"/>
          <p:cNvSpPr>
            <a:spLocks/>
          </p:cNvSpPr>
          <p:nvPr/>
        </p:nvSpPr>
        <p:spPr bwMode="auto">
          <a:xfrm>
            <a:off x="7310438" y="3594101"/>
            <a:ext cx="0" cy="19050"/>
          </a:xfrm>
          <a:custGeom>
            <a:avLst/>
            <a:gdLst>
              <a:gd name="T0" fmla="*/ 0 h 12"/>
              <a:gd name="T1" fmla="*/ 1 h 12"/>
              <a:gd name="T2" fmla="*/ 3 h 12"/>
              <a:gd name="T3" fmla="*/ 3 h 12"/>
              <a:gd name="T4" fmla="*/ 4 h 12"/>
              <a:gd name="T5" fmla="*/ 6 h 12"/>
              <a:gd name="T6" fmla="*/ 7 h 12"/>
              <a:gd name="T7" fmla="*/ 9 h 12"/>
              <a:gd name="T8" fmla="*/ 10 h 12"/>
              <a:gd name="T9" fmla="*/ 10 h 12"/>
              <a:gd name="T10" fmla="*/ 12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2">
                <a:moveTo>
                  <a:pt x="0" y="0"/>
                </a:moveTo>
                <a:lnTo>
                  <a:pt x="0" y="1"/>
                </a:lnTo>
                <a:lnTo>
                  <a:pt x="0" y="3"/>
                </a:lnTo>
                <a:lnTo>
                  <a:pt x="0" y="3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  <a:lnTo>
                  <a:pt x="0" y="9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73" name="Rectangle 2876"/>
          <p:cNvSpPr>
            <a:spLocks noChangeArrowheads="1"/>
          </p:cNvSpPr>
          <p:nvPr/>
        </p:nvSpPr>
        <p:spPr bwMode="auto">
          <a:xfrm rot="180000">
            <a:off x="7233895" y="352387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84</a:t>
            </a:r>
          </a:p>
        </p:txBody>
      </p:sp>
      <p:sp>
        <p:nvSpPr>
          <p:cNvPr id="7774" name="Line 2877"/>
          <p:cNvSpPr>
            <a:spLocks noChangeShapeType="1"/>
          </p:cNvSpPr>
          <p:nvPr/>
        </p:nvSpPr>
        <p:spPr bwMode="auto">
          <a:xfrm>
            <a:off x="7119938" y="3584576"/>
            <a:ext cx="185738" cy="9525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75" name="Rectangle 2878"/>
          <p:cNvSpPr>
            <a:spLocks noChangeArrowheads="1"/>
          </p:cNvSpPr>
          <p:nvPr/>
        </p:nvSpPr>
        <p:spPr bwMode="auto">
          <a:xfrm rot="240000">
            <a:off x="7421563" y="3627438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Copia-5_ADe-I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76" name="Line 2879"/>
          <p:cNvSpPr>
            <a:spLocks noChangeShapeType="1"/>
          </p:cNvSpPr>
          <p:nvPr/>
        </p:nvSpPr>
        <p:spPr bwMode="auto">
          <a:xfrm>
            <a:off x="7215188" y="3646488"/>
            <a:ext cx="185738" cy="1428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77" name="Rectangle 2880"/>
          <p:cNvSpPr>
            <a:spLocks noChangeArrowheads="1"/>
          </p:cNvSpPr>
          <p:nvPr/>
        </p:nvSpPr>
        <p:spPr bwMode="auto">
          <a:xfrm rot="300000">
            <a:off x="7416801" y="3673476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Copia-7_ADe-I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78" name="Line 2881"/>
          <p:cNvSpPr>
            <a:spLocks noChangeShapeType="1"/>
          </p:cNvSpPr>
          <p:nvPr/>
        </p:nvSpPr>
        <p:spPr bwMode="auto">
          <a:xfrm>
            <a:off x="7308851" y="3690938"/>
            <a:ext cx="87313" cy="9525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79" name="Rectangle 2882"/>
          <p:cNvSpPr>
            <a:spLocks noChangeArrowheads="1"/>
          </p:cNvSpPr>
          <p:nvPr/>
        </p:nvSpPr>
        <p:spPr bwMode="auto">
          <a:xfrm rot="360000">
            <a:off x="7415213" y="3719513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Copia-9_ADe-I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80" name="Line 2883"/>
          <p:cNvSpPr>
            <a:spLocks noChangeShapeType="1"/>
          </p:cNvSpPr>
          <p:nvPr/>
        </p:nvSpPr>
        <p:spPr bwMode="auto">
          <a:xfrm>
            <a:off x="7305676" y="3733801"/>
            <a:ext cx="88900" cy="9525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81" name="Freeform 2884"/>
          <p:cNvSpPr>
            <a:spLocks/>
          </p:cNvSpPr>
          <p:nvPr/>
        </p:nvSpPr>
        <p:spPr bwMode="auto">
          <a:xfrm>
            <a:off x="7300913" y="3694113"/>
            <a:ext cx="3175" cy="19050"/>
          </a:xfrm>
          <a:custGeom>
            <a:avLst/>
            <a:gdLst>
              <a:gd name="T0" fmla="*/ 0 w 2"/>
              <a:gd name="T1" fmla="*/ 12 h 12"/>
              <a:gd name="T2" fmla="*/ 0 w 2"/>
              <a:gd name="T3" fmla="*/ 10 h 12"/>
              <a:gd name="T4" fmla="*/ 0 w 2"/>
              <a:gd name="T5" fmla="*/ 9 h 12"/>
              <a:gd name="T6" fmla="*/ 2 w 2"/>
              <a:gd name="T7" fmla="*/ 9 h 12"/>
              <a:gd name="T8" fmla="*/ 2 w 2"/>
              <a:gd name="T9" fmla="*/ 7 h 12"/>
              <a:gd name="T10" fmla="*/ 2 w 2"/>
              <a:gd name="T11" fmla="*/ 6 h 12"/>
              <a:gd name="T12" fmla="*/ 2 w 2"/>
              <a:gd name="T13" fmla="*/ 4 h 12"/>
              <a:gd name="T14" fmla="*/ 2 w 2"/>
              <a:gd name="T15" fmla="*/ 3 h 12"/>
              <a:gd name="T16" fmla="*/ 2 w 2"/>
              <a:gd name="T17" fmla="*/ 1 h 12"/>
              <a:gd name="T18" fmla="*/ 2 w 2"/>
              <a:gd name="T19" fmla="*/ 1 h 12"/>
              <a:gd name="T20" fmla="*/ 2 w 2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12">
                <a:moveTo>
                  <a:pt x="0" y="12"/>
                </a:moveTo>
                <a:lnTo>
                  <a:pt x="0" y="10"/>
                </a:lnTo>
                <a:lnTo>
                  <a:pt x="0" y="9"/>
                </a:lnTo>
                <a:lnTo>
                  <a:pt x="2" y="9"/>
                </a:lnTo>
                <a:lnTo>
                  <a:pt x="2" y="7"/>
                </a:lnTo>
                <a:lnTo>
                  <a:pt x="2" y="6"/>
                </a:lnTo>
                <a:lnTo>
                  <a:pt x="2" y="4"/>
                </a:lnTo>
                <a:lnTo>
                  <a:pt x="2" y="3"/>
                </a:lnTo>
                <a:lnTo>
                  <a:pt x="2" y="1"/>
                </a:lnTo>
                <a:lnTo>
                  <a:pt x="2" y="1"/>
                </a:lnTo>
                <a:lnTo>
                  <a:pt x="2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82" name="Freeform 2885"/>
          <p:cNvSpPr>
            <a:spLocks/>
          </p:cNvSpPr>
          <p:nvPr/>
        </p:nvSpPr>
        <p:spPr bwMode="auto">
          <a:xfrm>
            <a:off x="7299326" y="3713163"/>
            <a:ext cx="1588" cy="19050"/>
          </a:xfrm>
          <a:custGeom>
            <a:avLst/>
            <a:gdLst>
              <a:gd name="T0" fmla="*/ 1 w 1"/>
              <a:gd name="T1" fmla="*/ 0 h 12"/>
              <a:gd name="T2" fmla="*/ 1 w 1"/>
              <a:gd name="T3" fmla="*/ 1 h 12"/>
              <a:gd name="T4" fmla="*/ 1 w 1"/>
              <a:gd name="T5" fmla="*/ 3 h 12"/>
              <a:gd name="T6" fmla="*/ 1 w 1"/>
              <a:gd name="T7" fmla="*/ 4 h 12"/>
              <a:gd name="T8" fmla="*/ 1 w 1"/>
              <a:gd name="T9" fmla="*/ 4 h 12"/>
              <a:gd name="T10" fmla="*/ 1 w 1"/>
              <a:gd name="T11" fmla="*/ 6 h 12"/>
              <a:gd name="T12" fmla="*/ 1 w 1"/>
              <a:gd name="T13" fmla="*/ 7 h 12"/>
              <a:gd name="T14" fmla="*/ 1 w 1"/>
              <a:gd name="T15" fmla="*/ 9 h 12"/>
              <a:gd name="T16" fmla="*/ 1 w 1"/>
              <a:gd name="T17" fmla="*/ 10 h 12"/>
              <a:gd name="T18" fmla="*/ 1 w 1"/>
              <a:gd name="T19" fmla="*/ 12 h 12"/>
              <a:gd name="T20" fmla="*/ 0 w 1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2">
                <a:moveTo>
                  <a:pt x="1" y="0"/>
                </a:moveTo>
                <a:lnTo>
                  <a:pt x="1" y="1"/>
                </a:lnTo>
                <a:lnTo>
                  <a:pt x="1" y="3"/>
                </a:lnTo>
                <a:lnTo>
                  <a:pt x="1" y="4"/>
                </a:lnTo>
                <a:lnTo>
                  <a:pt x="1" y="4"/>
                </a:lnTo>
                <a:lnTo>
                  <a:pt x="1" y="6"/>
                </a:lnTo>
                <a:lnTo>
                  <a:pt x="1" y="7"/>
                </a:lnTo>
                <a:lnTo>
                  <a:pt x="1" y="9"/>
                </a:lnTo>
                <a:lnTo>
                  <a:pt x="1" y="10"/>
                </a:lnTo>
                <a:lnTo>
                  <a:pt x="1" y="12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83" name="Rectangle 2886"/>
          <p:cNvSpPr>
            <a:spLocks noChangeArrowheads="1"/>
          </p:cNvSpPr>
          <p:nvPr/>
        </p:nvSpPr>
        <p:spPr bwMode="auto">
          <a:xfrm rot="300000">
            <a:off x="7227511" y="372206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84" name="Line 2887"/>
          <p:cNvSpPr>
            <a:spLocks noChangeShapeType="1"/>
          </p:cNvSpPr>
          <p:nvPr/>
        </p:nvSpPr>
        <p:spPr bwMode="auto">
          <a:xfrm>
            <a:off x="7208838" y="3703638"/>
            <a:ext cx="87313" cy="9525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85" name="Freeform 2888"/>
          <p:cNvSpPr>
            <a:spLocks/>
          </p:cNvSpPr>
          <p:nvPr/>
        </p:nvSpPr>
        <p:spPr bwMode="auto">
          <a:xfrm>
            <a:off x="7205663" y="3646488"/>
            <a:ext cx="3175" cy="28575"/>
          </a:xfrm>
          <a:custGeom>
            <a:avLst/>
            <a:gdLst>
              <a:gd name="T0" fmla="*/ 0 w 2"/>
              <a:gd name="T1" fmla="*/ 18 h 18"/>
              <a:gd name="T2" fmla="*/ 0 w 2"/>
              <a:gd name="T3" fmla="*/ 16 h 18"/>
              <a:gd name="T4" fmla="*/ 0 w 2"/>
              <a:gd name="T5" fmla="*/ 16 h 18"/>
              <a:gd name="T6" fmla="*/ 0 w 2"/>
              <a:gd name="T7" fmla="*/ 15 h 18"/>
              <a:gd name="T8" fmla="*/ 0 w 2"/>
              <a:gd name="T9" fmla="*/ 15 h 18"/>
              <a:gd name="T10" fmla="*/ 2 w 2"/>
              <a:gd name="T11" fmla="*/ 13 h 18"/>
              <a:gd name="T12" fmla="*/ 2 w 2"/>
              <a:gd name="T13" fmla="*/ 13 h 18"/>
              <a:gd name="T14" fmla="*/ 2 w 2"/>
              <a:gd name="T15" fmla="*/ 12 h 18"/>
              <a:gd name="T16" fmla="*/ 2 w 2"/>
              <a:gd name="T17" fmla="*/ 10 h 18"/>
              <a:gd name="T18" fmla="*/ 2 w 2"/>
              <a:gd name="T19" fmla="*/ 10 h 18"/>
              <a:gd name="T20" fmla="*/ 2 w 2"/>
              <a:gd name="T21" fmla="*/ 9 h 18"/>
              <a:gd name="T22" fmla="*/ 2 w 2"/>
              <a:gd name="T23" fmla="*/ 9 h 18"/>
              <a:gd name="T24" fmla="*/ 2 w 2"/>
              <a:gd name="T25" fmla="*/ 7 h 18"/>
              <a:gd name="T26" fmla="*/ 2 w 2"/>
              <a:gd name="T27" fmla="*/ 7 h 18"/>
              <a:gd name="T28" fmla="*/ 2 w 2"/>
              <a:gd name="T29" fmla="*/ 6 h 18"/>
              <a:gd name="T30" fmla="*/ 2 w 2"/>
              <a:gd name="T31" fmla="*/ 4 h 18"/>
              <a:gd name="T32" fmla="*/ 2 w 2"/>
              <a:gd name="T33" fmla="*/ 4 h 18"/>
              <a:gd name="T34" fmla="*/ 2 w 2"/>
              <a:gd name="T35" fmla="*/ 3 h 18"/>
              <a:gd name="T36" fmla="*/ 2 w 2"/>
              <a:gd name="T37" fmla="*/ 3 h 18"/>
              <a:gd name="T38" fmla="*/ 2 w 2"/>
              <a:gd name="T39" fmla="*/ 1 h 18"/>
              <a:gd name="T40" fmla="*/ 2 w 2"/>
              <a:gd name="T41" fmla="*/ 0 h 18"/>
              <a:gd name="T42" fmla="*/ 2 w 2"/>
              <a:gd name="T4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" h="18">
                <a:moveTo>
                  <a:pt x="0" y="18"/>
                </a:moveTo>
                <a:lnTo>
                  <a:pt x="0" y="16"/>
                </a:lnTo>
                <a:lnTo>
                  <a:pt x="0" y="16"/>
                </a:lnTo>
                <a:lnTo>
                  <a:pt x="0" y="15"/>
                </a:lnTo>
                <a:lnTo>
                  <a:pt x="0" y="15"/>
                </a:lnTo>
                <a:lnTo>
                  <a:pt x="2" y="13"/>
                </a:lnTo>
                <a:lnTo>
                  <a:pt x="2" y="13"/>
                </a:lnTo>
                <a:lnTo>
                  <a:pt x="2" y="12"/>
                </a:lnTo>
                <a:lnTo>
                  <a:pt x="2" y="10"/>
                </a:lnTo>
                <a:lnTo>
                  <a:pt x="2" y="10"/>
                </a:lnTo>
                <a:lnTo>
                  <a:pt x="2" y="9"/>
                </a:lnTo>
                <a:lnTo>
                  <a:pt x="2" y="9"/>
                </a:lnTo>
                <a:lnTo>
                  <a:pt x="2" y="7"/>
                </a:lnTo>
                <a:lnTo>
                  <a:pt x="2" y="7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3"/>
                </a:lnTo>
                <a:lnTo>
                  <a:pt x="2" y="3"/>
                </a:lnTo>
                <a:lnTo>
                  <a:pt x="2" y="1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86" name="Freeform 2889"/>
          <p:cNvSpPr>
            <a:spLocks/>
          </p:cNvSpPr>
          <p:nvPr/>
        </p:nvSpPr>
        <p:spPr bwMode="auto">
          <a:xfrm>
            <a:off x="7204076" y="3675063"/>
            <a:ext cx="1588" cy="28575"/>
          </a:xfrm>
          <a:custGeom>
            <a:avLst/>
            <a:gdLst>
              <a:gd name="T0" fmla="*/ 1 w 1"/>
              <a:gd name="T1" fmla="*/ 0 h 18"/>
              <a:gd name="T2" fmla="*/ 1 w 1"/>
              <a:gd name="T3" fmla="*/ 1 h 18"/>
              <a:gd name="T4" fmla="*/ 1 w 1"/>
              <a:gd name="T5" fmla="*/ 3 h 18"/>
              <a:gd name="T6" fmla="*/ 1 w 1"/>
              <a:gd name="T7" fmla="*/ 6 h 18"/>
              <a:gd name="T8" fmla="*/ 1 w 1"/>
              <a:gd name="T9" fmla="*/ 7 h 18"/>
              <a:gd name="T10" fmla="*/ 1 w 1"/>
              <a:gd name="T11" fmla="*/ 9 h 18"/>
              <a:gd name="T12" fmla="*/ 1 w 1"/>
              <a:gd name="T13" fmla="*/ 10 h 18"/>
              <a:gd name="T14" fmla="*/ 1 w 1"/>
              <a:gd name="T15" fmla="*/ 12 h 18"/>
              <a:gd name="T16" fmla="*/ 0 w 1"/>
              <a:gd name="T17" fmla="*/ 15 h 18"/>
              <a:gd name="T18" fmla="*/ 0 w 1"/>
              <a:gd name="T19" fmla="*/ 16 h 18"/>
              <a:gd name="T20" fmla="*/ 0 w 1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8">
                <a:moveTo>
                  <a:pt x="1" y="0"/>
                </a:moveTo>
                <a:lnTo>
                  <a:pt x="1" y="1"/>
                </a:lnTo>
                <a:lnTo>
                  <a:pt x="1" y="3"/>
                </a:lnTo>
                <a:lnTo>
                  <a:pt x="1" y="6"/>
                </a:lnTo>
                <a:lnTo>
                  <a:pt x="1" y="7"/>
                </a:lnTo>
                <a:lnTo>
                  <a:pt x="1" y="9"/>
                </a:lnTo>
                <a:lnTo>
                  <a:pt x="1" y="10"/>
                </a:lnTo>
                <a:lnTo>
                  <a:pt x="1" y="12"/>
                </a:lnTo>
                <a:lnTo>
                  <a:pt x="0" y="15"/>
                </a:lnTo>
                <a:lnTo>
                  <a:pt x="0" y="16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87" name="Rectangle 2890"/>
          <p:cNvSpPr>
            <a:spLocks noChangeArrowheads="1"/>
          </p:cNvSpPr>
          <p:nvPr/>
        </p:nvSpPr>
        <p:spPr bwMode="auto">
          <a:xfrm rot="240000">
            <a:off x="7126843" y="359950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</a:p>
        </p:txBody>
      </p:sp>
      <p:sp>
        <p:nvSpPr>
          <p:cNvPr id="7788" name="Line 2891"/>
          <p:cNvSpPr>
            <a:spLocks noChangeShapeType="1"/>
          </p:cNvSpPr>
          <p:nvPr/>
        </p:nvSpPr>
        <p:spPr bwMode="auto">
          <a:xfrm>
            <a:off x="7113588" y="3667126"/>
            <a:ext cx="87313" cy="793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89" name="Freeform 2892"/>
          <p:cNvSpPr>
            <a:spLocks/>
          </p:cNvSpPr>
          <p:nvPr/>
        </p:nvSpPr>
        <p:spPr bwMode="auto">
          <a:xfrm>
            <a:off x="7110413" y="3584576"/>
            <a:ext cx="4763" cy="39688"/>
          </a:xfrm>
          <a:custGeom>
            <a:avLst/>
            <a:gdLst>
              <a:gd name="T0" fmla="*/ 0 w 3"/>
              <a:gd name="T1" fmla="*/ 25 h 25"/>
              <a:gd name="T2" fmla="*/ 2 w 3"/>
              <a:gd name="T3" fmla="*/ 24 h 25"/>
              <a:gd name="T4" fmla="*/ 2 w 3"/>
              <a:gd name="T5" fmla="*/ 22 h 25"/>
              <a:gd name="T6" fmla="*/ 2 w 3"/>
              <a:gd name="T7" fmla="*/ 22 h 25"/>
              <a:gd name="T8" fmla="*/ 2 w 3"/>
              <a:gd name="T9" fmla="*/ 21 h 25"/>
              <a:gd name="T10" fmla="*/ 2 w 3"/>
              <a:gd name="T11" fmla="*/ 19 h 25"/>
              <a:gd name="T12" fmla="*/ 2 w 3"/>
              <a:gd name="T13" fmla="*/ 18 h 25"/>
              <a:gd name="T14" fmla="*/ 2 w 3"/>
              <a:gd name="T15" fmla="*/ 16 h 25"/>
              <a:gd name="T16" fmla="*/ 2 w 3"/>
              <a:gd name="T17" fmla="*/ 15 h 25"/>
              <a:gd name="T18" fmla="*/ 2 w 3"/>
              <a:gd name="T19" fmla="*/ 15 h 25"/>
              <a:gd name="T20" fmla="*/ 2 w 3"/>
              <a:gd name="T21" fmla="*/ 13 h 25"/>
              <a:gd name="T22" fmla="*/ 2 w 3"/>
              <a:gd name="T23" fmla="*/ 12 h 25"/>
              <a:gd name="T24" fmla="*/ 2 w 3"/>
              <a:gd name="T25" fmla="*/ 10 h 25"/>
              <a:gd name="T26" fmla="*/ 2 w 3"/>
              <a:gd name="T27" fmla="*/ 9 h 25"/>
              <a:gd name="T28" fmla="*/ 2 w 3"/>
              <a:gd name="T29" fmla="*/ 7 h 25"/>
              <a:gd name="T30" fmla="*/ 2 w 3"/>
              <a:gd name="T31" fmla="*/ 7 h 25"/>
              <a:gd name="T32" fmla="*/ 2 w 3"/>
              <a:gd name="T33" fmla="*/ 6 h 25"/>
              <a:gd name="T34" fmla="*/ 2 w 3"/>
              <a:gd name="T35" fmla="*/ 4 h 25"/>
              <a:gd name="T36" fmla="*/ 2 w 3"/>
              <a:gd name="T37" fmla="*/ 3 h 25"/>
              <a:gd name="T38" fmla="*/ 2 w 3"/>
              <a:gd name="T39" fmla="*/ 1 h 25"/>
              <a:gd name="T40" fmla="*/ 3 w 3"/>
              <a:gd name="T41" fmla="*/ 0 h 25"/>
              <a:gd name="T42" fmla="*/ 3 w 3"/>
              <a:gd name="T4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" h="25">
                <a:moveTo>
                  <a:pt x="0" y="25"/>
                </a:moveTo>
                <a:lnTo>
                  <a:pt x="2" y="24"/>
                </a:lnTo>
                <a:lnTo>
                  <a:pt x="2" y="22"/>
                </a:lnTo>
                <a:lnTo>
                  <a:pt x="2" y="22"/>
                </a:lnTo>
                <a:lnTo>
                  <a:pt x="2" y="21"/>
                </a:lnTo>
                <a:lnTo>
                  <a:pt x="2" y="19"/>
                </a:lnTo>
                <a:lnTo>
                  <a:pt x="2" y="18"/>
                </a:lnTo>
                <a:lnTo>
                  <a:pt x="2" y="16"/>
                </a:lnTo>
                <a:lnTo>
                  <a:pt x="2" y="15"/>
                </a:lnTo>
                <a:lnTo>
                  <a:pt x="2" y="15"/>
                </a:lnTo>
                <a:lnTo>
                  <a:pt x="2" y="13"/>
                </a:lnTo>
                <a:lnTo>
                  <a:pt x="2" y="12"/>
                </a:lnTo>
                <a:lnTo>
                  <a:pt x="2" y="10"/>
                </a:lnTo>
                <a:lnTo>
                  <a:pt x="2" y="9"/>
                </a:lnTo>
                <a:lnTo>
                  <a:pt x="2" y="7"/>
                </a:lnTo>
                <a:lnTo>
                  <a:pt x="2" y="7"/>
                </a:lnTo>
                <a:lnTo>
                  <a:pt x="2" y="6"/>
                </a:lnTo>
                <a:lnTo>
                  <a:pt x="2" y="4"/>
                </a:lnTo>
                <a:lnTo>
                  <a:pt x="2" y="3"/>
                </a:lnTo>
                <a:lnTo>
                  <a:pt x="2" y="1"/>
                </a:ln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90" name="Freeform 2893"/>
          <p:cNvSpPr>
            <a:spLocks/>
          </p:cNvSpPr>
          <p:nvPr/>
        </p:nvSpPr>
        <p:spPr bwMode="auto">
          <a:xfrm>
            <a:off x="7108826" y="3624263"/>
            <a:ext cx="1588" cy="41275"/>
          </a:xfrm>
          <a:custGeom>
            <a:avLst/>
            <a:gdLst>
              <a:gd name="T0" fmla="*/ 1 w 1"/>
              <a:gd name="T1" fmla="*/ 0 h 26"/>
              <a:gd name="T2" fmla="*/ 1 w 1"/>
              <a:gd name="T3" fmla="*/ 3 h 26"/>
              <a:gd name="T4" fmla="*/ 1 w 1"/>
              <a:gd name="T5" fmla="*/ 5 h 26"/>
              <a:gd name="T6" fmla="*/ 1 w 1"/>
              <a:gd name="T7" fmla="*/ 8 h 26"/>
              <a:gd name="T8" fmla="*/ 1 w 1"/>
              <a:gd name="T9" fmla="*/ 11 h 26"/>
              <a:gd name="T10" fmla="*/ 1 w 1"/>
              <a:gd name="T11" fmla="*/ 14 h 26"/>
              <a:gd name="T12" fmla="*/ 1 w 1"/>
              <a:gd name="T13" fmla="*/ 15 h 26"/>
              <a:gd name="T14" fmla="*/ 1 w 1"/>
              <a:gd name="T15" fmla="*/ 18 h 26"/>
              <a:gd name="T16" fmla="*/ 0 w 1"/>
              <a:gd name="T17" fmla="*/ 21 h 26"/>
              <a:gd name="T18" fmla="*/ 0 w 1"/>
              <a:gd name="T19" fmla="*/ 24 h 26"/>
              <a:gd name="T20" fmla="*/ 0 w 1"/>
              <a:gd name="T2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26">
                <a:moveTo>
                  <a:pt x="1" y="0"/>
                </a:moveTo>
                <a:lnTo>
                  <a:pt x="1" y="3"/>
                </a:lnTo>
                <a:lnTo>
                  <a:pt x="1" y="5"/>
                </a:lnTo>
                <a:lnTo>
                  <a:pt x="1" y="8"/>
                </a:lnTo>
                <a:lnTo>
                  <a:pt x="1" y="11"/>
                </a:lnTo>
                <a:lnTo>
                  <a:pt x="1" y="14"/>
                </a:lnTo>
                <a:lnTo>
                  <a:pt x="1" y="15"/>
                </a:lnTo>
                <a:lnTo>
                  <a:pt x="1" y="18"/>
                </a:lnTo>
                <a:lnTo>
                  <a:pt x="0" y="21"/>
                </a:lnTo>
                <a:lnTo>
                  <a:pt x="0" y="24"/>
                </a:lnTo>
                <a:lnTo>
                  <a:pt x="0" y="26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91" name="Rectangle 2894"/>
          <p:cNvSpPr>
            <a:spLocks noChangeArrowheads="1"/>
          </p:cNvSpPr>
          <p:nvPr/>
        </p:nvSpPr>
        <p:spPr bwMode="auto">
          <a:xfrm rot="240000">
            <a:off x="7113804" y="373148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92" name="Line 2895"/>
          <p:cNvSpPr>
            <a:spLocks noChangeShapeType="1"/>
          </p:cNvSpPr>
          <p:nvPr/>
        </p:nvSpPr>
        <p:spPr bwMode="auto">
          <a:xfrm>
            <a:off x="7018338" y="3617913"/>
            <a:ext cx="87313" cy="635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93" name="Freeform 2896"/>
          <p:cNvSpPr>
            <a:spLocks/>
          </p:cNvSpPr>
          <p:nvPr/>
        </p:nvSpPr>
        <p:spPr bwMode="auto">
          <a:xfrm>
            <a:off x="7015163" y="3524251"/>
            <a:ext cx="3175" cy="47625"/>
          </a:xfrm>
          <a:custGeom>
            <a:avLst/>
            <a:gdLst>
              <a:gd name="T0" fmla="*/ 0 w 2"/>
              <a:gd name="T1" fmla="*/ 30 h 30"/>
              <a:gd name="T2" fmla="*/ 2 w 2"/>
              <a:gd name="T3" fmla="*/ 29 h 30"/>
              <a:gd name="T4" fmla="*/ 2 w 2"/>
              <a:gd name="T5" fmla="*/ 29 h 30"/>
              <a:gd name="T6" fmla="*/ 2 w 2"/>
              <a:gd name="T7" fmla="*/ 27 h 30"/>
              <a:gd name="T8" fmla="*/ 2 w 2"/>
              <a:gd name="T9" fmla="*/ 27 h 30"/>
              <a:gd name="T10" fmla="*/ 2 w 2"/>
              <a:gd name="T11" fmla="*/ 26 h 30"/>
              <a:gd name="T12" fmla="*/ 2 w 2"/>
              <a:gd name="T13" fmla="*/ 26 h 30"/>
              <a:gd name="T14" fmla="*/ 2 w 2"/>
              <a:gd name="T15" fmla="*/ 24 h 30"/>
              <a:gd name="T16" fmla="*/ 2 w 2"/>
              <a:gd name="T17" fmla="*/ 24 h 30"/>
              <a:gd name="T18" fmla="*/ 2 w 2"/>
              <a:gd name="T19" fmla="*/ 23 h 30"/>
              <a:gd name="T20" fmla="*/ 2 w 2"/>
              <a:gd name="T21" fmla="*/ 23 h 30"/>
              <a:gd name="T22" fmla="*/ 2 w 2"/>
              <a:gd name="T23" fmla="*/ 21 h 30"/>
              <a:gd name="T24" fmla="*/ 2 w 2"/>
              <a:gd name="T25" fmla="*/ 21 h 30"/>
              <a:gd name="T26" fmla="*/ 2 w 2"/>
              <a:gd name="T27" fmla="*/ 20 h 30"/>
              <a:gd name="T28" fmla="*/ 2 w 2"/>
              <a:gd name="T29" fmla="*/ 20 h 30"/>
              <a:gd name="T30" fmla="*/ 2 w 2"/>
              <a:gd name="T31" fmla="*/ 18 h 30"/>
              <a:gd name="T32" fmla="*/ 2 w 2"/>
              <a:gd name="T33" fmla="*/ 18 h 30"/>
              <a:gd name="T34" fmla="*/ 2 w 2"/>
              <a:gd name="T35" fmla="*/ 17 h 30"/>
              <a:gd name="T36" fmla="*/ 2 w 2"/>
              <a:gd name="T37" fmla="*/ 17 h 30"/>
              <a:gd name="T38" fmla="*/ 2 w 2"/>
              <a:gd name="T39" fmla="*/ 15 h 30"/>
              <a:gd name="T40" fmla="*/ 2 w 2"/>
              <a:gd name="T41" fmla="*/ 15 h 30"/>
              <a:gd name="T42" fmla="*/ 2 w 2"/>
              <a:gd name="T43" fmla="*/ 15 h 30"/>
              <a:gd name="T44" fmla="*/ 2 w 2"/>
              <a:gd name="T45" fmla="*/ 14 h 30"/>
              <a:gd name="T46" fmla="*/ 2 w 2"/>
              <a:gd name="T47" fmla="*/ 14 h 30"/>
              <a:gd name="T48" fmla="*/ 2 w 2"/>
              <a:gd name="T49" fmla="*/ 12 h 30"/>
              <a:gd name="T50" fmla="*/ 2 w 2"/>
              <a:gd name="T51" fmla="*/ 12 h 30"/>
              <a:gd name="T52" fmla="*/ 2 w 2"/>
              <a:gd name="T53" fmla="*/ 11 h 30"/>
              <a:gd name="T54" fmla="*/ 2 w 2"/>
              <a:gd name="T55" fmla="*/ 11 h 30"/>
              <a:gd name="T56" fmla="*/ 2 w 2"/>
              <a:gd name="T57" fmla="*/ 9 h 30"/>
              <a:gd name="T58" fmla="*/ 2 w 2"/>
              <a:gd name="T59" fmla="*/ 9 h 30"/>
              <a:gd name="T60" fmla="*/ 2 w 2"/>
              <a:gd name="T61" fmla="*/ 8 h 30"/>
              <a:gd name="T62" fmla="*/ 2 w 2"/>
              <a:gd name="T63" fmla="*/ 8 h 30"/>
              <a:gd name="T64" fmla="*/ 2 w 2"/>
              <a:gd name="T65" fmla="*/ 6 h 30"/>
              <a:gd name="T66" fmla="*/ 2 w 2"/>
              <a:gd name="T67" fmla="*/ 6 h 30"/>
              <a:gd name="T68" fmla="*/ 2 w 2"/>
              <a:gd name="T69" fmla="*/ 5 h 30"/>
              <a:gd name="T70" fmla="*/ 2 w 2"/>
              <a:gd name="T71" fmla="*/ 5 h 30"/>
              <a:gd name="T72" fmla="*/ 2 w 2"/>
              <a:gd name="T73" fmla="*/ 3 h 30"/>
              <a:gd name="T74" fmla="*/ 2 w 2"/>
              <a:gd name="T75" fmla="*/ 3 h 30"/>
              <a:gd name="T76" fmla="*/ 2 w 2"/>
              <a:gd name="T77" fmla="*/ 2 h 30"/>
              <a:gd name="T78" fmla="*/ 2 w 2"/>
              <a:gd name="T79" fmla="*/ 2 h 30"/>
              <a:gd name="T80" fmla="*/ 2 w 2"/>
              <a:gd name="T81" fmla="*/ 0 h 30"/>
              <a:gd name="T82" fmla="*/ 2 w 2"/>
              <a:gd name="T8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" h="30">
                <a:moveTo>
                  <a:pt x="0" y="30"/>
                </a:moveTo>
                <a:lnTo>
                  <a:pt x="2" y="29"/>
                </a:lnTo>
                <a:lnTo>
                  <a:pt x="2" y="29"/>
                </a:lnTo>
                <a:lnTo>
                  <a:pt x="2" y="27"/>
                </a:lnTo>
                <a:lnTo>
                  <a:pt x="2" y="27"/>
                </a:lnTo>
                <a:lnTo>
                  <a:pt x="2" y="26"/>
                </a:lnTo>
                <a:lnTo>
                  <a:pt x="2" y="26"/>
                </a:lnTo>
                <a:lnTo>
                  <a:pt x="2" y="24"/>
                </a:lnTo>
                <a:lnTo>
                  <a:pt x="2" y="24"/>
                </a:lnTo>
                <a:lnTo>
                  <a:pt x="2" y="23"/>
                </a:lnTo>
                <a:lnTo>
                  <a:pt x="2" y="23"/>
                </a:lnTo>
                <a:lnTo>
                  <a:pt x="2" y="21"/>
                </a:lnTo>
                <a:lnTo>
                  <a:pt x="2" y="21"/>
                </a:lnTo>
                <a:lnTo>
                  <a:pt x="2" y="20"/>
                </a:lnTo>
                <a:lnTo>
                  <a:pt x="2" y="20"/>
                </a:lnTo>
                <a:lnTo>
                  <a:pt x="2" y="18"/>
                </a:lnTo>
                <a:lnTo>
                  <a:pt x="2" y="18"/>
                </a:lnTo>
                <a:lnTo>
                  <a:pt x="2" y="17"/>
                </a:lnTo>
                <a:lnTo>
                  <a:pt x="2" y="17"/>
                </a:lnTo>
                <a:lnTo>
                  <a:pt x="2" y="15"/>
                </a:lnTo>
                <a:lnTo>
                  <a:pt x="2" y="15"/>
                </a:lnTo>
                <a:lnTo>
                  <a:pt x="2" y="15"/>
                </a:lnTo>
                <a:lnTo>
                  <a:pt x="2" y="14"/>
                </a:lnTo>
                <a:lnTo>
                  <a:pt x="2" y="14"/>
                </a:lnTo>
                <a:lnTo>
                  <a:pt x="2" y="12"/>
                </a:lnTo>
                <a:lnTo>
                  <a:pt x="2" y="12"/>
                </a:lnTo>
                <a:lnTo>
                  <a:pt x="2" y="11"/>
                </a:lnTo>
                <a:lnTo>
                  <a:pt x="2" y="11"/>
                </a:lnTo>
                <a:lnTo>
                  <a:pt x="2" y="9"/>
                </a:lnTo>
                <a:lnTo>
                  <a:pt x="2" y="9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94" name="Freeform 2897"/>
          <p:cNvSpPr>
            <a:spLocks/>
          </p:cNvSpPr>
          <p:nvPr/>
        </p:nvSpPr>
        <p:spPr bwMode="auto">
          <a:xfrm>
            <a:off x="7013576" y="3571876"/>
            <a:ext cx="1588" cy="46038"/>
          </a:xfrm>
          <a:custGeom>
            <a:avLst/>
            <a:gdLst>
              <a:gd name="T0" fmla="*/ 1 w 1"/>
              <a:gd name="T1" fmla="*/ 0 h 29"/>
              <a:gd name="T2" fmla="*/ 1 w 1"/>
              <a:gd name="T3" fmla="*/ 3 h 29"/>
              <a:gd name="T4" fmla="*/ 1 w 1"/>
              <a:gd name="T5" fmla="*/ 5 h 29"/>
              <a:gd name="T6" fmla="*/ 1 w 1"/>
              <a:gd name="T7" fmla="*/ 8 h 29"/>
              <a:gd name="T8" fmla="*/ 1 w 1"/>
              <a:gd name="T9" fmla="*/ 11 h 29"/>
              <a:gd name="T10" fmla="*/ 1 w 1"/>
              <a:gd name="T11" fmla="*/ 14 h 29"/>
              <a:gd name="T12" fmla="*/ 1 w 1"/>
              <a:gd name="T13" fmla="*/ 17 h 29"/>
              <a:gd name="T14" fmla="*/ 1 w 1"/>
              <a:gd name="T15" fmla="*/ 20 h 29"/>
              <a:gd name="T16" fmla="*/ 1 w 1"/>
              <a:gd name="T17" fmla="*/ 23 h 29"/>
              <a:gd name="T18" fmla="*/ 0 w 1"/>
              <a:gd name="T19" fmla="*/ 26 h 29"/>
              <a:gd name="T20" fmla="*/ 0 w 1"/>
              <a:gd name="T2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29">
                <a:moveTo>
                  <a:pt x="1" y="0"/>
                </a:moveTo>
                <a:lnTo>
                  <a:pt x="1" y="3"/>
                </a:lnTo>
                <a:lnTo>
                  <a:pt x="1" y="5"/>
                </a:lnTo>
                <a:lnTo>
                  <a:pt x="1" y="8"/>
                </a:lnTo>
                <a:lnTo>
                  <a:pt x="1" y="11"/>
                </a:lnTo>
                <a:lnTo>
                  <a:pt x="1" y="14"/>
                </a:lnTo>
                <a:lnTo>
                  <a:pt x="1" y="17"/>
                </a:lnTo>
                <a:lnTo>
                  <a:pt x="1" y="20"/>
                </a:lnTo>
                <a:lnTo>
                  <a:pt x="1" y="23"/>
                </a:lnTo>
                <a:lnTo>
                  <a:pt x="0" y="26"/>
                </a:lnTo>
                <a:lnTo>
                  <a:pt x="0" y="2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95" name="Line 2898"/>
          <p:cNvSpPr>
            <a:spLocks noChangeShapeType="1"/>
          </p:cNvSpPr>
          <p:nvPr/>
        </p:nvSpPr>
        <p:spPr bwMode="auto">
          <a:xfrm>
            <a:off x="6923088" y="3567113"/>
            <a:ext cx="87313" cy="47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96" name="Freeform 2899"/>
          <p:cNvSpPr>
            <a:spLocks/>
          </p:cNvSpPr>
          <p:nvPr/>
        </p:nvSpPr>
        <p:spPr bwMode="auto">
          <a:xfrm>
            <a:off x="6919913" y="3432176"/>
            <a:ext cx="3175" cy="66675"/>
          </a:xfrm>
          <a:custGeom>
            <a:avLst/>
            <a:gdLst>
              <a:gd name="T0" fmla="*/ 0 w 2"/>
              <a:gd name="T1" fmla="*/ 42 h 42"/>
              <a:gd name="T2" fmla="*/ 0 w 2"/>
              <a:gd name="T3" fmla="*/ 40 h 42"/>
              <a:gd name="T4" fmla="*/ 0 w 2"/>
              <a:gd name="T5" fmla="*/ 37 h 42"/>
              <a:gd name="T6" fmla="*/ 0 w 2"/>
              <a:gd name="T7" fmla="*/ 36 h 42"/>
              <a:gd name="T8" fmla="*/ 0 w 2"/>
              <a:gd name="T9" fmla="*/ 34 h 42"/>
              <a:gd name="T10" fmla="*/ 0 w 2"/>
              <a:gd name="T11" fmla="*/ 31 h 42"/>
              <a:gd name="T12" fmla="*/ 0 w 2"/>
              <a:gd name="T13" fmla="*/ 30 h 42"/>
              <a:gd name="T14" fmla="*/ 0 w 2"/>
              <a:gd name="T15" fmla="*/ 27 h 42"/>
              <a:gd name="T16" fmla="*/ 0 w 2"/>
              <a:gd name="T17" fmla="*/ 25 h 42"/>
              <a:gd name="T18" fmla="*/ 0 w 2"/>
              <a:gd name="T19" fmla="*/ 24 h 42"/>
              <a:gd name="T20" fmla="*/ 0 w 2"/>
              <a:gd name="T21" fmla="*/ 21 h 42"/>
              <a:gd name="T22" fmla="*/ 0 w 2"/>
              <a:gd name="T23" fmla="*/ 19 h 42"/>
              <a:gd name="T24" fmla="*/ 2 w 2"/>
              <a:gd name="T25" fmla="*/ 16 h 42"/>
              <a:gd name="T26" fmla="*/ 2 w 2"/>
              <a:gd name="T27" fmla="*/ 15 h 42"/>
              <a:gd name="T28" fmla="*/ 2 w 2"/>
              <a:gd name="T29" fmla="*/ 12 h 42"/>
              <a:gd name="T30" fmla="*/ 2 w 2"/>
              <a:gd name="T31" fmla="*/ 10 h 42"/>
              <a:gd name="T32" fmla="*/ 2 w 2"/>
              <a:gd name="T33" fmla="*/ 9 h 42"/>
              <a:gd name="T34" fmla="*/ 2 w 2"/>
              <a:gd name="T35" fmla="*/ 6 h 42"/>
              <a:gd name="T36" fmla="*/ 2 w 2"/>
              <a:gd name="T37" fmla="*/ 4 h 42"/>
              <a:gd name="T38" fmla="*/ 2 w 2"/>
              <a:gd name="T39" fmla="*/ 1 h 42"/>
              <a:gd name="T40" fmla="*/ 0 w 2"/>
              <a:gd name="T4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" h="42">
                <a:moveTo>
                  <a:pt x="0" y="42"/>
                </a:moveTo>
                <a:lnTo>
                  <a:pt x="0" y="40"/>
                </a:lnTo>
                <a:lnTo>
                  <a:pt x="0" y="37"/>
                </a:lnTo>
                <a:lnTo>
                  <a:pt x="0" y="36"/>
                </a:lnTo>
                <a:lnTo>
                  <a:pt x="0" y="34"/>
                </a:lnTo>
                <a:lnTo>
                  <a:pt x="0" y="31"/>
                </a:lnTo>
                <a:lnTo>
                  <a:pt x="0" y="30"/>
                </a:lnTo>
                <a:lnTo>
                  <a:pt x="0" y="27"/>
                </a:lnTo>
                <a:lnTo>
                  <a:pt x="0" y="25"/>
                </a:lnTo>
                <a:lnTo>
                  <a:pt x="0" y="24"/>
                </a:lnTo>
                <a:lnTo>
                  <a:pt x="0" y="21"/>
                </a:lnTo>
                <a:lnTo>
                  <a:pt x="0" y="19"/>
                </a:lnTo>
                <a:lnTo>
                  <a:pt x="2" y="16"/>
                </a:lnTo>
                <a:lnTo>
                  <a:pt x="2" y="15"/>
                </a:lnTo>
                <a:lnTo>
                  <a:pt x="2" y="12"/>
                </a:lnTo>
                <a:lnTo>
                  <a:pt x="2" y="10"/>
                </a:lnTo>
                <a:lnTo>
                  <a:pt x="2" y="9"/>
                </a:lnTo>
                <a:lnTo>
                  <a:pt x="2" y="6"/>
                </a:lnTo>
                <a:lnTo>
                  <a:pt x="2" y="4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97" name="Freeform 2900"/>
          <p:cNvSpPr>
            <a:spLocks/>
          </p:cNvSpPr>
          <p:nvPr/>
        </p:nvSpPr>
        <p:spPr bwMode="auto">
          <a:xfrm>
            <a:off x="6918326" y="3498851"/>
            <a:ext cx="1588" cy="66675"/>
          </a:xfrm>
          <a:custGeom>
            <a:avLst/>
            <a:gdLst>
              <a:gd name="T0" fmla="*/ 1 w 1"/>
              <a:gd name="T1" fmla="*/ 0 h 42"/>
              <a:gd name="T2" fmla="*/ 1 w 1"/>
              <a:gd name="T3" fmla="*/ 4 h 42"/>
              <a:gd name="T4" fmla="*/ 1 w 1"/>
              <a:gd name="T5" fmla="*/ 9 h 42"/>
              <a:gd name="T6" fmla="*/ 1 w 1"/>
              <a:gd name="T7" fmla="*/ 13 h 42"/>
              <a:gd name="T8" fmla="*/ 1 w 1"/>
              <a:gd name="T9" fmla="*/ 18 h 42"/>
              <a:gd name="T10" fmla="*/ 1 w 1"/>
              <a:gd name="T11" fmla="*/ 21 h 42"/>
              <a:gd name="T12" fmla="*/ 1 w 1"/>
              <a:gd name="T13" fmla="*/ 25 h 42"/>
              <a:gd name="T14" fmla="*/ 1 w 1"/>
              <a:gd name="T15" fmla="*/ 30 h 42"/>
              <a:gd name="T16" fmla="*/ 1 w 1"/>
              <a:gd name="T17" fmla="*/ 34 h 42"/>
              <a:gd name="T18" fmla="*/ 0 w 1"/>
              <a:gd name="T19" fmla="*/ 39 h 42"/>
              <a:gd name="T20" fmla="*/ 0 w 1"/>
              <a:gd name="T2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42">
                <a:moveTo>
                  <a:pt x="1" y="0"/>
                </a:moveTo>
                <a:lnTo>
                  <a:pt x="1" y="4"/>
                </a:lnTo>
                <a:lnTo>
                  <a:pt x="1" y="9"/>
                </a:lnTo>
                <a:lnTo>
                  <a:pt x="1" y="13"/>
                </a:lnTo>
                <a:lnTo>
                  <a:pt x="1" y="18"/>
                </a:lnTo>
                <a:lnTo>
                  <a:pt x="1" y="21"/>
                </a:lnTo>
                <a:lnTo>
                  <a:pt x="1" y="25"/>
                </a:lnTo>
                <a:lnTo>
                  <a:pt x="1" y="30"/>
                </a:lnTo>
                <a:lnTo>
                  <a:pt x="1" y="34"/>
                </a:lnTo>
                <a:lnTo>
                  <a:pt x="0" y="39"/>
                </a:lnTo>
                <a:lnTo>
                  <a:pt x="0" y="4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98" name="Line 2901"/>
          <p:cNvSpPr>
            <a:spLocks noChangeShapeType="1"/>
          </p:cNvSpPr>
          <p:nvPr/>
        </p:nvSpPr>
        <p:spPr bwMode="auto">
          <a:xfrm>
            <a:off x="6827838" y="3495676"/>
            <a:ext cx="87313" cy="31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99" name="Freeform 2902"/>
          <p:cNvSpPr>
            <a:spLocks/>
          </p:cNvSpPr>
          <p:nvPr/>
        </p:nvSpPr>
        <p:spPr bwMode="auto">
          <a:xfrm>
            <a:off x="6818313" y="3290888"/>
            <a:ext cx="4763" cy="103188"/>
          </a:xfrm>
          <a:custGeom>
            <a:avLst/>
            <a:gdLst>
              <a:gd name="T0" fmla="*/ 3 w 3"/>
              <a:gd name="T1" fmla="*/ 65 h 65"/>
              <a:gd name="T2" fmla="*/ 3 w 3"/>
              <a:gd name="T3" fmla="*/ 62 h 65"/>
              <a:gd name="T4" fmla="*/ 3 w 3"/>
              <a:gd name="T5" fmla="*/ 59 h 65"/>
              <a:gd name="T6" fmla="*/ 3 w 3"/>
              <a:gd name="T7" fmla="*/ 56 h 65"/>
              <a:gd name="T8" fmla="*/ 3 w 3"/>
              <a:gd name="T9" fmla="*/ 51 h 65"/>
              <a:gd name="T10" fmla="*/ 3 w 3"/>
              <a:gd name="T11" fmla="*/ 48 h 65"/>
              <a:gd name="T12" fmla="*/ 3 w 3"/>
              <a:gd name="T13" fmla="*/ 45 h 65"/>
              <a:gd name="T14" fmla="*/ 3 w 3"/>
              <a:gd name="T15" fmla="*/ 42 h 65"/>
              <a:gd name="T16" fmla="*/ 1 w 3"/>
              <a:gd name="T17" fmla="*/ 39 h 65"/>
              <a:gd name="T18" fmla="*/ 1 w 3"/>
              <a:gd name="T19" fmla="*/ 36 h 65"/>
              <a:gd name="T20" fmla="*/ 1 w 3"/>
              <a:gd name="T21" fmla="*/ 33 h 65"/>
              <a:gd name="T22" fmla="*/ 1 w 3"/>
              <a:gd name="T23" fmla="*/ 29 h 65"/>
              <a:gd name="T24" fmla="*/ 1 w 3"/>
              <a:gd name="T25" fmla="*/ 26 h 65"/>
              <a:gd name="T26" fmla="*/ 1 w 3"/>
              <a:gd name="T27" fmla="*/ 23 h 65"/>
              <a:gd name="T28" fmla="*/ 1 w 3"/>
              <a:gd name="T29" fmla="*/ 20 h 65"/>
              <a:gd name="T30" fmla="*/ 1 w 3"/>
              <a:gd name="T31" fmla="*/ 17 h 65"/>
              <a:gd name="T32" fmla="*/ 1 w 3"/>
              <a:gd name="T33" fmla="*/ 14 h 65"/>
              <a:gd name="T34" fmla="*/ 0 w 3"/>
              <a:gd name="T35" fmla="*/ 9 h 65"/>
              <a:gd name="T36" fmla="*/ 0 w 3"/>
              <a:gd name="T37" fmla="*/ 6 h 65"/>
              <a:gd name="T38" fmla="*/ 0 w 3"/>
              <a:gd name="T39" fmla="*/ 3 h 65"/>
              <a:gd name="T40" fmla="*/ 0 w 3"/>
              <a:gd name="T41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" h="65">
                <a:moveTo>
                  <a:pt x="3" y="65"/>
                </a:moveTo>
                <a:lnTo>
                  <a:pt x="3" y="62"/>
                </a:lnTo>
                <a:lnTo>
                  <a:pt x="3" y="59"/>
                </a:lnTo>
                <a:lnTo>
                  <a:pt x="3" y="56"/>
                </a:lnTo>
                <a:lnTo>
                  <a:pt x="3" y="51"/>
                </a:lnTo>
                <a:lnTo>
                  <a:pt x="3" y="48"/>
                </a:lnTo>
                <a:lnTo>
                  <a:pt x="3" y="45"/>
                </a:lnTo>
                <a:lnTo>
                  <a:pt x="3" y="42"/>
                </a:lnTo>
                <a:lnTo>
                  <a:pt x="1" y="39"/>
                </a:lnTo>
                <a:lnTo>
                  <a:pt x="1" y="36"/>
                </a:lnTo>
                <a:lnTo>
                  <a:pt x="1" y="33"/>
                </a:lnTo>
                <a:lnTo>
                  <a:pt x="1" y="29"/>
                </a:lnTo>
                <a:lnTo>
                  <a:pt x="1" y="26"/>
                </a:lnTo>
                <a:lnTo>
                  <a:pt x="1" y="23"/>
                </a:lnTo>
                <a:lnTo>
                  <a:pt x="1" y="20"/>
                </a:lnTo>
                <a:lnTo>
                  <a:pt x="1" y="17"/>
                </a:lnTo>
                <a:lnTo>
                  <a:pt x="1" y="14"/>
                </a:lnTo>
                <a:lnTo>
                  <a:pt x="0" y="9"/>
                </a:lnTo>
                <a:lnTo>
                  <a:pt x="0" y="6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00" name="Freeform 2903"/>
          <p:cNvSpPr>
            <a:spLocks/>
          </p:cNvSpPr>
          <p:nvPr/>
        </p:nvSpPr>
        <p:spPr bwMode="auto">
          <a:xfrm>
            <a:off x="6823076" y="3394076"/>
            <a:ext cx="0" cy="101600"/>
          </a:xfrm>
          <a:custGeom>
            <a:avLst/>
            <a:gdLst>
              <a:gd name="T0" fmla="*/ 0 h 64"/>
              <a:gd name="T1" fmla="*/ 6 h 64"/>
              <a:gd name="T2" fmla="*/ 12 h 64"/>
              <a:gd name="T3" fmla="*/ 18 h 64"/>
              <a:gd name="T4" fmla="*/ 24 h 64"/>
              <a:gd name="T5" fmla="*/ 30 h 64"/>
              <a:gd name="T6" fmla="*/ 36 h 64"/>
              <a:gd name="T7" fmla="*/ 42 h 64"/>
              <a:gd name="T8" fmla="*/ 48 h 64"/>
              <a:gd name="T9" fmla="*/ 52 h 64"/>
              <a:gd name="T10" fmla="*/ 58 h 64"/>
              <a:gd name="T11" fmla="*/ 64 h 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</a:cxnLst>
            <a:rect l="0" t="0" r="r" b="b"/>
            <a:pathLst>
              <a:path h="64">
                <a:moveTo>
                  <a:pt x="0" y="0"/>
                </a:moveTo>
                <a:lnTo>
                  <a:pt x="0" y="6"/>
                </a:lnTo>
                <a:lnTo>
                  <a:pt x="0" y="12"/>
                </a:lnTo>
                <a:lnTo>
                  <a:pt x="0" y="18"/>
                </a:lnTo>
                <a:lnTo>
                  <a:pt x="0" y="24"/>
                </a:lnTo>
                <a:lnTo>
                  <a:pt x="0" y="30"/>
                </a:lnTo>
                <a:lnTo>
                  <a:pt x="0" y="36"/>
                </a:lnTo>
                <a:lnTo>
                  <a:pt x="0" y="42"/>
                </a:lnTo>
                <a:lnTo>
                  <a:pt x="0" y="48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01" name="Line 2904"/>
          <p:cNvSpPr>
            <a:spLocks noChangeShapeType="1"/>
          </p:cNvSpPr>
          <p:nvPr/>
        </p:nvSpPr>
        <p:spPr bwMode="auto">
          <a:xfrm flipV="1">
            <a:off x="6138863" y="3394076"/>
            <a:ext cx="679450" cy="158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02" name="Freeform 2905"/>
          <p:cNvSpPr>
            <a:spLocks/>
          </p:cNvSpPr>
          <p:nvPr/>
        </p:nvSpPr>
        <p:spPr bwMode="auto">
          <a:xfrm>
            <a:off x="5834063" y="2519363"/>
            <a:ext cx="217488" cy="422275"/>
          </a:xfrm>
          <a:custGeom>
            <a:avLst/>
            <a:gdLst>
              <a:gd name="T0" fmla="*/ 137 w 137"/>
              <a:gd name="T1" fmla="*/ 266 h 266"/>
              <a:gd name="T2" fmla="*/ 135 w 137"/>
              <a:gd name="T3" fmla="*/ 260 h 266"/>
              <a:gd name="T4" fmla="*/ 134 w 137"/>
              <a:gd name="T5" fmla="*/ 254 h 266"/>
              <a:gd name="T6" fmla="*/ 131 w 137"/>
              <a:gd name="T7" fmla="*/ 249 h 266"/>
              <a:gd name="T8" fmla="*/ 129 w 137"/>
              <a:gd name="T9" fmla="*/ 243 h 266"/>
              <a:gd name="T10" fmla="*/ 128 w 137"/>
              <a:gd name="T11" fmla="*/ 237 h 266"/>
              <a:gd name="T12" fmla="*/ 125 w 137"/>
              <a:gd name="T13" fmla="*/ 231 h 266"/>
              <a:gd name="T14" fmla="*/ 123 w 137"/>
              <a:gd name="T15" fmla="*/ 227 h 266"/>
              <a:gd name="T16" fmla="*/ 120 w 137"/>
              <a:gd name="T17" fmla="*/ 221 h 266"/>
              <a:gd name="T18" fmla="*/ 119 w 137"/>
              <a:gd name="T19" fmla="*/ 215 h 266"/>
              <a:gd name="T20" fmla="*/ 116 w 137"/>
              <a:gd name="T21" fmla="*/ 209 h 266"/>
              <a:gd name="T22" fmla="*/ 114 w 137"/>
              <a:gd name="T23" fmla="*/ 204 h 266"/>
              <a:gd name="T24" fmla="*/ 111 w 137"/>
              <a:gd name="T25" fmla="*/ 198 h 266"/>
              <a:gd name="T26" fmla="*/ 110 w 137"/>
              <a:gd name="T27" fmla="*/ 192 h 266"/>
              <a:gd name="T28" fmla="*/ 107 w 137"/>
              <a:gd name="T29" fmla="*/ 188 h 266"/>
              <a:gd name="T30" fmla="*/ 105 w 137"/>
              <a:gd name="T31" fmla="*/ 182 h 266"/>
              <a:gd name="T32" fmla="*/ 102 w 137"/>
              <a:gd name="T33" fmla="*/ 176 h 266"/>
              <a:gd name="T34" fmla="*/ 99 w 137"/>
              <a:gd name="T35" fmla="*/ 171 h 266"/>
              <a:gd name="T36" fmla="*/ 98 w 137"/>
              <a:gd name="T37" fmla="*/ 165 h 266"/>
              <a:gd name="T38" fmla="*/ 95 w 137"/>
              <a:gd name="T39" fmla="*/ 159 h 266"/>
              <a:gd name="T40" fmla="*/ 92 w 137"/>
              <a:gd name="T41" fmla="*/ 155 h 266"/>
              <a:gd name="T42" fmla="*/ 89 w 137"/>
              <a:gd name="T43" fmla="*/ 149 h 266"/>
              <a:gd name="T44" fmla="*/ 87 w 137"/>
              <a:gd name="T45" fmla="*/ 144 h 266"/>
              <a:gd name="T46" fmla="*/ 84 w 137"/>
              <a:gd name="T47" fmla="*/ 138 h 266"/>
              <a:gd name="T48" fmla="*/ 81 w 137"/>
              <a:gd name="T49" fmla="*/ 132 h 266"/>
              <a:gd name="T50" fmla="*/ 78 w 137"/>
              <a:gd name="T51" fmla="*/ 128 h 266"/>
              <a:gd name="T52" fmla="*/ 75 w 137"/>
              <a:gd name="T53" fmla="*/ 122 h 266"/>
              <a:gd name="T54" fmla="*/ 74 w 137"/>
              <a:gd name="T55" fmla="*/ 117 h 266"/>
              <a:gd name="T56" fmla="*/ 71 w 137"/>
              <a:gd name="T57" fmla="*/ 111 h 266"/>
              <a:gd name="T58" fmla="*/ 68 w 137"/>
              <a:gd name="T59" fmla="*/ 107 h 266"/>
              <a:gd name="T60" fmla="*/ 65 w 137"/>
              <a:gd name="T61" fmla="*/ 101 h 266"/>
              <a:gd name="T62" fmla="*/ 62 w 137"/>
              <a:gd name="T63" fmla="*/ 96 h 266"/>
              <a:gd name="T64" fmla="*/ 59 w 137"/>
              <a:gd name="T65" fmla="*/ 90 h 266"/>
              <a:gd name="T66" fmla="*/ 56 w 137"/>
              <a:gd name="T67" fmla="*/ 86 h 266"/>
              <a:gd name="T68" fmla="*/ 53 w 137"/>
              <a:gd name="T69" fmla="*/ 80 h 266"/>
              <a:gd name="T70" fmla="*/ 50 w 137"/>
              <a:gd name="T71" fmla="*/ 75 h 266"/>
              <a:gd name="T72" fmla="*/ 47 w 137"/>
              <a:gd name="T73" fmla="*/ 69 h 266"/>
              <a:gd name="T74" fmla="*/ 44 w 137"/>
              <a:gd name="T75" fmla="*/ 65 h 266"/>
              <a:gd name="T76" fmla="*/ 41 w 137"/>
              <a:gd name="T77" fmla="*/ 60 h 266"/>
              <a:gd name="T78" fmla="*/ 36 w 137"/>
              <a:gd name="T79" fmla="*/ 54 h 266"/>
              <a:gd name="T80" fmla="*/ 33 w 137"/>
              <a:gd name="T81" fmla="*/ 50 h 266"/>
              <a:gd name="T82" fmla="*/ 30 w 137"/>
              <a:gd name="T83" fmla="*/ 44 h 266"/>
              <a:gd name="T84" fmla="*/ 27 w 137"/>
              <a:gd name="T85" fmla="*/ 39 h 266"/>
              <a:gd name="T86" fmla="*/ 24 w 137"/>
              <a:gd name="T87" fmla="*/ 35 h 266"/>
              <a:gd name="T88" fmla="*/ 21 w 137"/>
              <a:gd name="T89" fmla="*/ 29 h 266"/>
              <a:gd name="T90" fmla="*/ 17 w 137"/>
              <a:gd name="T91" fmla="*/ 24 h 266"/>
              <a:gd name="T92" fmla="*/ 14 w 137"/>
              <a:gd name="T93" fmla="*/ 20 h 266"/>
              <a:gd name="T94" fmla="*/ 11 w 137"/>
              <a:gd name="T95" fmla="*/ 14 h 266"/>
              <a:gd name="T96" fmla="*/ 6 w 137"/>
              <a:gd name="T97" fmla="*/ 9 h 266"/>
              <a:gd name="T98" fmla="*/ 3 w 137"/>
              <a:gd name="T99" fmla="*/ 5 h 266"/>
              <a:gd name="T100" fmla="*/ 0 w 137"/>
              <a:gd name="T101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7" h="266">
                <a:moveTo>
                  <a:pt x="137" y="266"/>
                </a:moveTo>
                <a:lnTo>
                  <a:pt x="135" y="260"/>
                </a:lnTo>
                <a:lnTo>
                  <a:pt x="134" y="254"/>
                </a:lnTo>
                <a:lnTo>
                  <a:pt x="131" y="249"/>
                </a:lnTo>
                <a:lnTo>
                  <a:pt x="129" y="243"/>
                </a:lnTo>
                <a:lnTo>
                  <a:pt x="128" y="237"/>
                </a:lnTo>
                <a:lnTo>
                  <a:pt x="125" y="231"/>
                </a:lnTo>
                <a:lnTo>
                  <a:pt x="123" y="227"/>
                </a:lnTo>
                <a:lnTo>
                  <a:pt x="120" y="221"/>
                </a:lnTo>
                <a:lnTo>
                  <a:pt x="119" y="215"/>
                </a:lnTo>
                <a:lnTo>
                  <a:pt x="116" y="209"/>
                </a:lnTo>
                <a:lnTo>
                  <a:pt x="114" y="204"/>
                </a:lnTo>
                <a:lnTo>
                  <a:pt x="111" y="198"/>
                </a:lnTo>
                <a:lnTo>
                  <a:pt x="110" y="192"/>
                </a:lnTo>
                <a:lnTo>
                  <a:pt x="107" y="188"/>
                </a:lnTo>
                <a:lnTo>
                  <a:pt x="105" y="182"/>
                </a:lnTo>
                <a:lnTo>
                  <a:pt x="102" y="176"/>
                </a:lnTo>
                <a:lnTo>
                  <a:pt x="99" y="171"/>
                </a:lnTo>
                <a:lnTo>
                  <a:pt x="98" y="165"/>
                </a:lnTo>
                <a:lnTo>
                  <a:pt x="95" y="159"/>
                </a:lnTo>
                <a:lnTo>
                  <a:pt x="92" y="155"/>
                </a:lnTo>
                <a:lnTo>
                  <a:pt x="89" y="149"/>
                </a:lnTo>
                <a:lnTo>
                  <a:pt x="87" y="144"/>
                </a:lnTo>
                <a:lnTo>
                  <a:pt x="84" y="138"/>
                </a:lnTo>
                <a:lnTo>
                  <a:pt x="81" y="132"/>
                </a:lnTo>
                <a:lnTo>
                  <a:pt x="78" y="128"/>
                </a:lnTo>
                <a:lnTo>
                  <a:pt x="75" y="122"/>
                </a:lnTo>
                <a:lnTo>
                  <a:pt x="74" y="117"/>
                </a:lnTo>
                <a:lnTo>
                  <a:pt x="71" y="111"/>
                </a:lnTo>
                <a:lnTo>
                  <a:pt x="68" y="107"/>
                </a:lnTo>
                <a:lnTo>
                  <a:pt x="65" y="101"/>
                </a:lnTo>
                <a:lnTo>
                  <a:pt x="62" y="96"/>
                </a:lnTo>
                <a:lnTo>
                  <a:pt x="59" y="90"/>
                </a:lnTo>
                <a:lnTo>
                  <a:pt x="56" y="86"/>
                </a:lnTo>
                <a:lnTo>
                  <a:pt x="53" y="80"/>
                </a:lnTo>
                <a:lnTo>
                  <a:pt x="50" y="75"/>
                </a:lnTo>
                <a:lnTo>
                  <a:pt x="47" y="69"/>
                </a:lnTo>
                <a:lnTo>
                  <a:pt x="44" y="65"/>
                </a:lnTo>
                <a:lnTo>
                  <a:pt x="41" y="60"/>
                </a:lnTo>
                <a:lnTo>
                  <a:pt x="36" y="54"/>
                </a:lnTo>
                <a:lnTo>
                  <a:pt x="33" y="50"/>
                </a:lnTo>
                <a:lnTo>
                  <a:pt x="30" y="44"/>
                </a:lnTo>
                <a:lnTo>
                  <a:pt x="27" y="39"/>
                </a:lnTo>
                <a:lnTo>
                  <a:pt x="24" y="35"/>
                </a:lnTo>
                <a:lnTo>
                  <a:pt x="21" y="29"/>
                </a:lnTo>
                <a:lnTo>
                  <a:pt x="17" y="24"/>
                </a:lnTo>
                <a:lnTo>
                  <a:pt x="14" y="20"/>
                </a:lnTo>
                <a:lnTo>
                  <a:pt x="11" y="14"/>
                </a:lnTo>
                <a:lnTo>
                  <a:pt x="6" y="9"/>
                </a:lnTo>
                <a:lnTo>
                  <a:pt x="3" y="5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03" name="Freeform 2906"/>
          <p:cNvSpPr>
            <a:spLocks/>
          </p:cNvSpPr>
          <p:nvPr/>
        </p:nvSpPr>
        <p:spPr bwMode="auto">
          <a:xfrm>
            <a:off x="6051551" y="2941638"/>
            <a:ext cx="82550" cy="468313"/>
          </a:xfrm>
          <a:custGeom>
            <a:avLst/>
            <a:gdLst>
              <a:gd name="T0" fmla="*/ 1 w 52"/>
              <a:gd name="T1" fmla="*/ 3 h 295"/>
              <a:gd name="T2" fmla="*/ 4 w 52"/>
              <a:gd name="T3" fmla="*/ 10 h 295"/>
              <a:gd name="T4" fmla="*/ 6 w 52"/>
              <a:gd name="T5" fmla="*/ 18 h 295"/>
              <a:gd name="T6" fmla="*/ 9 w 52"/>
              <a:gd name="T7" fmla="*/ 25 h 295"/>
              <a:gd name="T8" fmla="*/ 10 w 52"/>
              <a:gd name="T9" fmla="*/ 31 h 295"/>
              <a:gd name="T10" fmla="*/ 13 w 52"/>
              <a:gd name="T11" fmla="*/ 39 h 295"/>
              <a:gd name="T12" fmla="*/ 15 w 52"/>
              <a:gd name="T13" fmla="*/ 46 h 295"/>
              <a:gd name="T14" fmla="*/ 16 w 52"/>
              <a:gd name="T15" fmla="*/ 54 h 295"/>
              <a:gd name="T16" fmla="*/ 19 w 52"/>
              <a:gd name="T17" fmla="*/ 60 h 295"/>
              <a:gd name="T18" fmla="*/ 21 w 52"/>
              <a:gd name="T19" fmla="*/ 67 h 295"/>
              <a:gd name="T20" fmla="*/ 22 w 52"/>
              <a:gd name="T21" fmla="*/ 75 h 295"/>
              <a:gd name="T22" fmla="*/ 24 w 52"/>
              <a:gd name="T23" fmla="*/ 82 h 295"/>
              <a:gd name="T24" fmla="*/ 25 w 52"/>
              <a:gd name="T25" fmla="*/ 90 h 295"/>
              <a:gd name="T26" fmla="*/ 27 w 52"/>
              <a:gd name="T27" fmla="*/ 96 h 295"/>
              <a:gd name="T28" fmla="*/ 30 w 52"/>
              <a:gd name="T29" fmla="*/ 103 h 295"/>
              <a:gd name="T30" fmla="*/ 31 w 52"/>
              <a:gd name="T31" fmla="*/ 111 h 295"/>
              <a:gd name="T32" fmla="*/ 33 w 52"/>
              <a:gd name="T33" fmla="*/ 118 h 295"/>
              <a:gd name="T34" fmla="*/ 34 w 52"/>
              <a:gd name="T35" fmla="*/ 126 h 295"/>
              <a:gd name="T36" fmla="*/ 36 w 52"/>
              <a:gd name="T37" fmla="*/ 133 h 295"/>
              <a:gd name="T38" fmla="*/ 36 w 52"/>
              <a:gd name="T39" fmla="*/ 139 h 295"/>
              <a:gd name="T40" fmla="*/ 37 w 52"/>
              <a:gd name="T41" fmla="*/ 147 h 295"/>
              <a:gd name="T42" fmla="*/ 39 w 52"/>
              <a:gd name="T43" fmla="*/ 154 h 295"/>
              <a:gd name="T44" fmla="*/ 40 w 52"/>
              <a:gd name="T45" fmla="*/ 162 h 295"/>
              <a:gd name="T46" fmla="*/ 42 w 52"/>
              <a:gd name="T47" fmla="*/ 169 h 295"/>
              <a:gd name="T48" fmla="*/ 42 w 52"/>
              <a:gd name="T49" fmla="*/ 177 h 295"/>
              <a:gd name="T50" fmla="*/ 43 w 52"/>
              <a:gd name="T51" fmla="*/ 184 h 295"/>
              <a:gd name="T52" fmla="*/ 45 w 52"/>
              <a:gd name="T53" fmla="*/ 192 h 295"/>
              <a:gd name="T54" fmla="*/ 45 w 52"/>
              <a:gd name="T55" fmla="*/ 199 h 295"/>
              <a:gd name="T56" fmla="*/ 46 w 52"/>
              <a:gd name="T57" fmla="*/ 207 h 295"/>
              <a:gd name="T58" fmla="*/ 46 w 52"/>
              <a:gd name="T59" fmla="*/ 213 h 295"/>
              <a:gd name="T60" fmla="*/ 48 w 52"/>
              <a:gd name="T61" fmla="*/ 220 h 295"/>
              <a:gd name="T62" fmla="*/ 48 w 52"/>
              <a:gd name="T63" fmla="*/ 228 h 295"/>
              <a:gd name="T64" fmla="*/ 49 w 52"/>
              <a:gd name="T65" fmla="*/ 235 h 295"/>
              <a:gd name="T66" fmla="*/ 49 w 52"/>
              <a:gd name="T67" fmla="*/ 243 h 295"/>
              <a:gd name="T68" fmla="*/ 51 w 52"/>
              <a:gd name="T69" fmla="*/ 250 h 295"/>
              <a:gd name="T70" fmla="*/ 51 w 52"/>
              <a:gd name="T71" fmla="*/ 258 h 295"/>
              <a:gd name="T72" fmla="*/ 51 w 52"/>
              <a:gd name="T73" fmla="*/ 265 h 295"/>
              <a:gd name="T74" fmla="*/ 51 w 52"/>
              <a:gd name="T75" fmla="*/ 273 h 295"/>
              <a:gd name="T76" fmla="*/ 52 w 52"/>
              <a:gd name="T77" fmla="*/ 280 h 295"/>
              <a:gd name="T78" fmla="*/ 52 w 52"/>
              <a:gd name="T79" fmla="*/ 288 h 295"/>
              <a:gd name="T80" fmla="*/ 52 w 52"/>
              <a:gd name="T81" fmla="*/ 295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2" h="295">
                <a:moveTo>
                  <a:pt x="0" y="0"/>
                </a:moveTo>
                <a:lnTo>
                  <a:pt x="1" y="3"/>
                </a:lnTo>
                <a:lnTo>
                  <a:pt x="3" y="7"/>
                </a:lnTo>
                <a:lnTo>
                  <a:pt x="4" y="10"/>
                </a:lnTo>
                <a:lnTo>
                  <a:pt x="4" y="13"/>
                </a:lnTo>
                <a:lnTo>
                  <a:pt x="6" y="18"/>
                </a:lnTo>
                <a:lnTo>
                  <a:pt x="7" y="21"/>
                </a:lnTo>
                <a:lnTo>
                  <a:pt x="9" y="25"/>
                </a:lnTo>
                <a:lnTo>
                  <a:pt x="9" y="28"/>
                </a:lnTo>
                <a:lnTo>
                  <a:pt x="10" y="31"/>
                </a:lnTo>
                <a:lnTo>
                  <a:pt x="12" y="36"/>
                </a:lnTo>
                <a:lnTo>
                  <a:pt x="13" y="39"/>
                </a:lnTo>
                <a:lnTo>
                  <a:pt x="13" y="42"/>
                </a:lnTo>
                <a:lnTo>
                  <a:pt x="15" y="46"/>
                </a:lnTo>
                <a:lnTo>
                  <a:pt x="16" y="49"/>
                </a:lnTo>
                <a:lnTo>
                  <a:pt x="16" y="54"/>
                </a:lnTo>
                <a:lnTo>
                  <a:pt x="18" y="57"/>
                </a:lnTo>
                <a:lnTo>
                  <a:pt x="19" y="60"/>
                </a:lnTo>
                <a:lnTo>
                  <a:pt x="19" y="64"/>
                </a:lnTo>
                <a:lnTo>
                  <a:pt x="21" y="67"/>
                </a:lnTo>
                <a:lnTo>
                  <a:pt x="21" y="72"/>
                </a:lnTo>
                <a:lnTo>
                  <a:pt x="22" y="75"/>
                </a:lnTo>
                <a:lnTo>
                  <a:pt x="24" y="78"/>
                </a:lnTo>
                <a:lnTo>
                  <a:pt x="24" y="82"/>
                </a:lnTo>
                <a:lnTo>
                  <a:pt x="25" y="85"/>
                </a:lnTo>
                <a:lnTo>
                  <a:pt x="25" y="90"/>
                </a:lnTo>
                <a:lnTo>
                  <a:pt x="27" y="93"/>
                </a:lnTo>
                <a:lnTo>
                  <a:pt x="27" y="96"/>
                </a:lnTo>
                <a:lnTo>
                  <a:pt x="28" y="100"/>
                </a:lnTo>
                <a:lnTo>
                  <a:pt x="30" y="103"/>
                </a:lnTo>
                <a:lnTo>
                  <a:pt x="30" y="108"/>
                </a:lnTo>
                <a:lnTo>
                  <a:pt x="31" y="111"/>
                </a:lnTo>
                <a:lnTo>
                  <a:pt x="31" y="114"/>
                </a:lnTo>
                <a:lnTo>
                  <a:pt x="33" y="118"/>
                </a:lnTo>
                <a:lnTo>
                  <a:pt x="33" y="121"/>
                </a:lnTo>
                <a:lnTo>
                  <a:pt x="34" y="126"/>
                </a:lnTo>
                <a:lnTo>
                  <a:pt x="34" y="129"/>
                </a:lnTo>
                <a:lnTo>
                  <a:pt x="36" y="133"/>
                </a:lnTo>
                <a:lnTo>
                  <a:pt x="36" y="136"/>
                </a:lnTo>
                <a:lnTo>
                  <a:pt x="36" y="139"/>
                </a:lnTo>
                <a:lnTo>
                  <a:pt x="37" y="144"/>
                </a:lnTo>
                <a:lnTo>
                  <a:pt x="37" y="147"/>
                </a:lnTo>
                <a:lnTo>
                  <a:pt x="39" y="151"/>
                </a:lnTo>
                <a:lnTo>
                  <a:pt x="39" y="154"/>
                </a:lnTo>
                <a:lnTo>
                  <a:pt x="40" y="159"/>
                </a:lnTo>
                <a:lnTo>
                  <a:pt x="40" y="162"/>
                </a:lnTo>
                <a:lnTo>
                  <a:pt x="40" y="166"/>
                </a:lnTo>
                <a:lnTo>
                  <a:pt x="42" y="169"/>
                </a:lnTo>
                <a:lnTo>
                  <a:pt x="42" y="172"/>
                </a:lnTo>
                <a:lnTo>
                  <a:pt x="42" y="177"/>
                </a:lnTo>
                <a:lnTo>
                  <a:pt x="43" y="180"/>
                </a:lnTo>
                <a:lnTo>
                  <a:pt x="43" y="184"/>
                </a:lnTo>
                <a:lnTo>
                  <a:pt x="43" y="187"/>
                </a:lnTo>
                <a:lnTo>
                  <a:pt x="45" y="192"/>
                </a:lnTo>
                <a:lnTo>
                  <a:pt x="45" y="195"/>
                </a:lnTo>
                <a:lnTo>
                  <a:pt x="45" y="199"/>
                </a:lnTo>
                <a:lnTo>
                  <a:pt x="46" y="202"/>
                </a:lnTo>
                <a:lnTo>
                  <a:pt x="46" y="207"/>
                </a:lnTo>
                <a:lnTo>
                  <a:pt x="46" y="210"/>
                </a:lnTo>
                <a:lnTo>
                  <a:pt x="46" y="213"/>
                </a:lnTo>
                <a:lnTo>
                  <a:pt x="48" y="217"/>
                </a:lnTo>
                <a:lnTo>
                  <a:pt x="48" y="220"/>
                </a:lnTo>
                <a:lnTo>
                  <a:pt x="48" y="225"/>
                </a:lnTo>
                <a:lnTo>
                  <a:pt x="48" y="228"/>
                </a:lnTo>
                <a:lnTo>
                  <a:pt x="49" y="232"/>
                </a:lnTo>
                <a:lnTo>
                  <a:pt x="49" y="235"/>
                </a:lnTo>
                <a:lnTo>
                  <a:pt x="49" y="240"/>
                </a:lnTo>
                <a:lnTo>
                  <a:pt x="49" y="243"/>
                </a:lnTo>
                <a:lnTo>
                  <a:pt x="49" y="247"/>
                </a:lnTo>
                <a:lnTo>
                  <a:pt x="51" y="250"/>
                </a:lnTo>
                <a:lnTo>
                  <a:pt x="51" y="255"/>
                </a:lnTo>
                <a:lnTo>
                  <a:pt x="51" y="258"/>
                </a:lnTo>
                <a:lnTo>
                  <a:pt x="51" y="262"/>
                </a:lnTo>
                <a:lnTo>
                  <a:pt x="51" y="265"/>
                </a:lnTo>
                <a:lnTo>
                  <a:pt x="51" y="268"/>
                </a:lnTo>
                <a:lnTo>
                  <a:pt x="51" y="273"/>
                </a:lnTo>
                <a:lnTo>
                  <a:pt x="52" y="276"/>
                </a:lnTo>
                <a:lnTo>
                  <a:pt x="52" y="280"/>
                </a:lnTo>
                <a:lnTo>
                  <a:pt x="52" y="283"/>
                </a:lnTo>
                <a:lnTo>
                  <a:pt x="52" y="288"/>
                </a:lnTo>
                <a:lnTo>
                  <a:pt x="52" y="291"/>
                </a:lnTo>
                <a:lnTo>
                  <a:pt x="52" y="29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04" name="Line 2907"/>
          <p:cNvSpPr>
            <a:spLocks noChangeShapeType="1"/>
          </p:cNvSpPr>
          <p:nvPr/>
        </p:nvSpPr>
        <p:spPr bwMode="auto">
          <a:xfrm flipV="1">
            <a:off x="5962651" y="2943226"/>
            <a:ext cx="84138" cy="285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05" name="Rectangle 2908"/>
          <p:cNvSpPr>
            <a:spLocks noChangeArrowheads="1"/>
          </p:cNvSpPr>
          <p:nvPr/>
        </p:nvSpPr>
        <p:spPr bwMode="auto">
          <a:xfrm rot="360000">
            <a:off x="7410451" y="3759201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Copia-4_Trm-I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06" name="Line 2909"/>
          <p:cNvSpPr>
            <a:spLocks noChangeShapeType="1"/>
          </p:cNvSpPr>
          <p:nvPr/>
        </p:nvSpPr>
        <p:spPr bwMode="auto">
          <a:xfrm>
            <a:off x="7300913" y="3771901"/>
            <a:ext cx="88900" cy="127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07" name="Rectangle 2910"/>
          <p:cNvSpPr>
            <a:spLocks noChangeArrowheads="1"/>
          </p:cNvSpPr>
          <p:nvPr/>
        </p:nvSpPr>
        <p:spPr bwMode="auto">
          <a:xfrm rot="420000">
            <a:off x="7402513" y="3803651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Copia-7_Trm-I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08" name="Line 2911"/>
          <p:cNvSpPr>
            <a:spLocks noChangeShapeType="1"/>
          </p:cNvSpPr>
          <p:nvPr/>
        </p:nvSpPr>
        <p:spPr bwMode="auto">
          <a:xfrm>
            <a:off x="7294563" y="3813176"/>
            <a:ext cx="87313" cy="111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09" name="Freeform 2912"/>
          <p:cNvSpPr>
            <a:spLocks/>
          </p:cNvSpPr>
          <p:nvPr/>
        </p:nvSpPr>
        <p:spPr bwMode="auto">
          <a:xfrm>
            <a:off x="7294563" y="3771901"/>
            <a:ext cx="1588" cy="19050"/>
          </a:xfrm>
          <a:custGeom>
            <a:avLst/>
            <a:gdLst>
              <a:gd name="T0" fmla="*/ 0 w 1"/>
              <a:gd name="T1" fmla="*/ 12 h 12"/>
              <a:gd name="T2" fmla="*/ 0 w 1"/>
              <a:gd name="T3" fmla="*/ 11 h 12"/>
              <a:gd name="T4" fmla="*/ 0 w 1"/>
              <a:gd name="T5" fmla="*/ 11 h 12"/>
              <a:gd name="T6" fmla="*/ 0 w 1"/>
              <a:gd name="T7" fmla="*/ 9 h 12"/>
              <a:gd name="T8" fmla="*/ 0 w 1"/>
              <a:gd name="T9" fmla="*/ 8 h 12"/>
              <a:gd name="T10" fmla="*/ 0 w 1"/>
              <a:gd name="T11" fmla="*/ 6 h 12"/>
              <a:gd name="T12" fmla="*/ 0 w 1"/>
              <a:gd name="T13" fmla="*/ 5 h 12"/>
              <a:gd name="T14" fmla="*/ 0 w 1"/>
              <a:gd name="T15" fmla="*/ 3 h 12"/>
              <a:gd name="T16" fmla="*/ 0 w 1"/>
              <a:gd name="T17" fmla="*/ 3 h 12"/>
              <a:gd name="T18" fmla="*/ 0 w 1"/>
              <a:gd name="T19" fmla="*/ 2 h 12"/>
              <a:gd name="T20" fmla="*/ 1 w 1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2">
                <a:moveTo>
                  <a:pt x="0" y="12"/>
                </a:moveTo>
                <a:lnTo>
                  <a:pt x="0" y="11"/>
                </a:lnTo>
                <a:lnTo>
                  <a:pt x="0" y="11"/>
                </a:lnTo>
                <a:lnTo>
                  <a:pt x="0" y="9"/>
                </a:lnTo>
                <a:lnTo>
                  <a:pt x="0" y="8"/>
                </a:lnTo>
                <a:lnTo>
                  <a:pt x="0" y="6"/>
                </a:lnTo>
                <a:lnTo>
                  <a:pt x="0" y="5"/>
                </a:lnTo>
                <a:lnTo>
                  <a:pt x="0" y="3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10" name="Freeform 2913"/>
          <p:cNvSpPr>
            <a:spLocks/>
          </p:cNvSpPr>
          <p:nvPr/>
        </p:nvSpPr>
        <p:spPr bwMode="auto">
          <a:xfrm>
            <a:off x="7289801" y="3790951"/>
            <a:ext cx="4763" cy="22225"/>
          </a:xfrm>
          <a:custGeom>
            <a:avLst/>
            <a:gdLst>
              <a:gd name="T0" fmla="*/ 3 w 3"/>
              <a:gd name="T1" fmla="*/ 0 h 14"/>
              <a:gd name="T2" fmla="*/ 1 w 3"/>
              <a:gd name="T3" fmla="*/ 2 h 14"/>
              <a:gd name="T4" fmla="*/ 1 w 3"/>
              <a:gd name="T5" fmla="*/ 3 h 14"/>
              <a:gd name="T6" fmla="*/ 1 w 3"/>
              <a:gd name="T7" fmla="*/ 5 h 14"/>
              <a:gd name="T8" fmla="*/ 1 w 3"/>
              <a:gd name="T9" fmla="*/ 6 h 14"/>
              <a:gd name="T10" fmla="*/ 1 w 3"/>
              <a:gd name="T11" fmla="*/ 8 h 14"/>
              <a:gd name="T12" fmla="*/ 1 w 3"/>
              <a:gd name="T13" fmla="*/ 9 h 14"/>
              <a:gd name="T14" fmla="*/ 1 w 3"/>
              <a:gd name="T15" fmla="*/ 11 h 14"/>
              <a:gd name="T16" fmla="*/ 1 w 3"/>
              <a:gd name="T17" fmla="*/ 12 h 14"/>
              <a:gd name="T18" fmla="*/ 0 w 3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4">
                <a:moveTo>
                  <a:pt x="3" y="0"/>
                </a:moveTo>
                <a:lnTo>
                  <a:pt x="1" y="2"/>
                </a:lnTo>
                <a:lnTo>
                  <a:pt x="1" y="3"/>
                </a:lnTo>
                <a:lnTo>
                  <a:pt x="1" y="5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1" y="11"/>
                </a:lnTo>
                <a:lnTo>
                  <a:pt x="1" y="12"/>
                </a:lnTo>
                <a:lnTo>
                  <a:pt x="0" y="1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11" name="Rectangle 2914"/>
          <p:cNvSpPr>
            <a:spLocks noChangeArrowheads="1"/>
          </p:cNvSpPr>
          <p:nvPr/>
        </p:nvSpPr>
        <p:spPr bwMode="auto">
          <a:xfrm rot="420000">
            <a:off x="7229925" y="363818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812" name="Line 2915"/>
          <p:cNvSpPr>
            <a:spLocks noChangeShapeType="1"/>
          </p:cNvSpPr>
          <p:nvPr/>
        </p:nvSpPr>
        <p:spPr bwMode="auto">
          <a:xfrm>
            <a:off x="7200901" y="3779838"/>
            <a:ext cx="88900" cy="111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13" name="Rectangle 2916"/>
          <p:cNvSpPr>
            <a:spLocks noChangeArrowheads="1"/>
          </p:cNvSpPr>
          <p:nvPr/>
        </p:nvSpPr>
        <p:spPr bwMode="auto">
          <a:xfrm rot="480000">
            <a:off x="7396163" y="3846513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Copia-3_Trm-I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14" name="Line 2917"/>
          <p:cNvSpPr>
            <a:spLocks noChangeShapeType="1"/>
          </p:cNvSpPr>
          <p:nvPr/>
        </p:nvSpPr>
        <p:spPr bwMode="auto">
          <a:xfrm>
            <a:off x="7191376" y="3836988"/>
            <a:ext cx="185738" cy="285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15" name="Freeform 2918"/>
          <p:cNvSpPr>
            <a:spLocks/>
          </p:cNvSpPr>
          <p:nvPr/>
        </p:nvSpPr>
        <p:spPr bwMode="auto">
          <a:xfrm>
            <a:off x="7191376" y="3779838"/>
            <a:ext cx="4763" cy="28575"/>
          </a:xfrm>
          <a:custGeom>
            <a:avLst/>
            <a:gdLst>
              <a:gd name="T0" fmla="*/ 0 w 3"/>
              <a:gd name="T1" fmla="*/ 18 h 18"/>
              <a:gd name="T2" fmla="*/ 0 w 3"/>
              <a:gd name="T3" fmla="*/ 16 h 18"/>
              <a:gd name="T4" fmla="*/ 0 w 3"/>
              <a:gd name="T5" fmla="*/ 15 h 18"/>
              <a:gd name="T6" fmla="*/ 0 w 3"/>
              <a:gd name="T7" fmla="*/ 12 h 18"/>
              <a:gd name="T8" fmla="*/ 2 w 3"/>
              <a:gd name="T9" fmla="*/ 10 h 18"/>
              <a:gd name="T10" fmla="*/ 2 w 3"/>
              <a:gd name="T11" fmla="*/ 9 h 18"/>
              <a:gd name="T12" fmla="*/ 2 w 3"/>
              <a:gd name="T13" fmla="*/ 7 h 18"/>
              <a:gd name="T14" fmla="*/ 2 w 3"/>
              <a:gd name="T15" fmla="*/ 6 h 18"/>
              <a:gd name="T16" fmla="*/ 2 w 3"/>
              <a:gd name="T17" fmla="*/ 3 h 18"/>
              <a:gd name="T18" fmla="*/ 2 w 3"/>
              <a:gd name="T19" fmla="*/ 1 h 18"/>
              <a:gd name="T20" fmla="*/ 3 w 3"/>
              <a:gd name="T2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18">
                <a:moveTo>
                  <a:pt x="0" y="18"/>
                </a:moveTo>
                <a:lnTo>
                  <a:pt x="0" y="16"/>
                </a:lnTo>
                <a:lnTo>
                  <a:pt x="0" y="15"/>
                </a:lnTo>
                <a:lnTo>
                  <a:pt x="0" y="12"/>
                </a:lnTo>
                <a:lnTo>
                  <a:pt x="2" y="10"/>
                </a:lnTo>
                <a:lnTo>
                  <a:pt x="2" y="9"/>
                </a:lnTo>
                <a:lnTo>
                  <a:pt x="2" y="7"/>
                </a:lnTo>
                <a:lnTo>
                  <a:pt x="2" y="6"/>
                </a:lnTo>
                <a:lnTo>
                  <a:pt x="2" y="3"/>
                </a:lnTo>
                <a:lnTo>
                  <a:pt x="2" y="1"/>
                </a:lnTo>
                <a:lnTo>
                  <a:pt x="3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16" name="Freeform 2919"/>
          <p:cNvSpPr>
            <a:spLocks/>
          </p:cNvSpPr>
          <p:nvPr/>
        </p:nvSpPr>
        <p:spPr bwMode="auto">
          <a:xfrm>
            <a:off x="7186613" y="3808413"/>
            <a:ext cx="4763" cy="28575"/>
          </a:xfrm>
          <a:custGeom>
            <a:avLst/>
            <a:gdLst>
              <a:gd name="T0" fmla="*/ 3 w 3"/>
              <a:gd name="T1" fmla="*/ 0 h 18"/>
              <a:gd name="T2" fmla="*/ 3 w 3"/>
              <a:gd name="T3" fmla="*/ 1 h 18"/>
              <a:gd name="T4" fmla="*/ 3 w 3"/>
              <a:gd name="T5" fmla="*/ 1 h 18"/>
              <a:gd name="T6" fmla="*/ 3 w 3"/>
              <a:gd name="T7" fmla="*/ 3 h 18"/>
              <a:gd name="T8" fmla="*/ 3 w 3"/>
              <a:gd name="T9" fmla="*/ 3 h 18"/>
              <a:gd name="T10" fmla="*/ 3 w 3"/>
              <a:gd name="T11" fmla="*/ 4 h 18"/>
              <a:gd name="T12" fmla="*/ 3 w 3"/>
              <a:gd name="T13" fmla="*/ 6 h 18"/>
              <a:gd name="T14" fmla="*/ 2 w 3"/>
              <a:gd name="T15" fmla="*/ 6 h 18"/>
              <a:gd name="T16" fmla="*/ 2 w 3"/>
              <a:gd name="T17" fmla="*/ 7 h 18"/>
              <a:gd name="T18" fmla="*/ 2 w 3"/>
              <a:gd name="T19" fmla="*/ 7 h 18"/>
              <a:gd name="T20" fmla="*/ 2 w 3"/>
              <a:gd name="T21" fmla="*/ 9 h 18"/>
              <a:gd name="T22" fmla="*/ 2 w 3"/>
              <a:gd name="T23" fmla="*/ 10 h 18"/>
              <a:gd name="T24" fmla="*/ 2 w 3"/>
              <a:gd name="T25" fmla="*/ 10 h 18"/>
              <a:gd name="T26" fmla="*/ 2 w 3"/>
              <a:gd name="T27" fmla="*/ 12 h 18"/>
              <a:gd name="T28" fmla="*/ 2 w 3"/>
              <a:gd name="T29" fmla="*/ 12 h 18"/>
              <a:gd name="T30" fmla="*/ 2 w 3"/>
              <a:gd name="T31" fmla="*/ 13 h 18"/>
              <a:gd name="T32" fmla="*/ 2 w 3"/>
              <a:gd name="T33" fmla="*/ 15 h 18"/>
              <a:gd name="T34" fmla="*/ 2 w 3"/>
              <a:gd name="T35" fmla="*/ 15 h 18"/>
              <a:gd name="T36" fmla="*/ 0 w 3"/>
              <a:gd name="T37" fmla="*/ 16 h 18"/>
              <a:gd name="T38" fmla="*/ 0 w 3"/>
              <a:gd name="T39" fmla="*/ 16 h 18"/>
              <a:gd name="T40" fmla="*/ 0 w 3"/>
              <a:gd name="T4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" h="18">
                <a:moveTo>
                  <a:pt x="3" y="0"/>
                </a:moveTo>
                <a:lnTo>
                  <a:pt x="3" y="1"/>
                </a:lnTo>
                <a:lnTo>
                  <a:pt x="3" y="1"/>
                </a:lnTo>
                <a:lnTo>
                  <a:pt x="3" y="3"/>
                </a:lnTo>
                <a:lnTo>
                  <a:pt x="3" y="3"/>
                </a:lnTo>
                <a:lnTo>
                  <a:pt x="3" y="4"/>
                </a:lnTo>
                <a:lnTo>
                  <a:pt x="3" y="6"/>
                </a:lnTo>
                <a:lnTo>
                  <a:pt x="2" y="6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2" y="12"/>
                </a:lnTo>
                <a:lnTo>
                  <a:pt x="2" y="13"/>
                </a:lnTo>
                <a:lnTo>
                  <a:pt x="2" y="15"/>
                </a:lnTo>
                <a:lnTo>
                  <a:pt x="2" y="15"/>
                </a:lnTo>
                <a:lnTo>
                  <a:pt x="0" y="16"/>
                </a:lnTo>
                <a:lnTo>
                  <a:pt x="0" y="16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17" name="Rectangle 2920"/>
          <p:cNvSpPr>
            <a:spLocks noChangeArrowheads="1"/>
          </p:cNvSpPr>
          <p:nvPr/>
        </p:nvSpPr>
        <p:spPr bwMode="auto">
          <a:xfrm rot="420000">
            <a:off x="6984930" y="361033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18" name="Line 2921"/>
          <p:cNvSpPr>
            <a:spLocks noChangeShapeType="1"/>
          </p:cNvSpPr>
          <p:nvPr/>
        </p:nvSpPr>
        <p:spPr bwMode="auto">
          <a:xfrm>
            <a:off x="7099301" y="3795713"/>
            <a:ext cx="87313" cy="127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19" name="Rectangle 2922"/>
          <p:cNvSpPr>
            <a:spLocks noChangeArrowheads="1"/>
          </p:cNvSpPr>
          <p:nvPr/>
        </p:nvSpPr>
        <p:spPr bwMode="auto">
          <a:xfrm rot="540000">
            <a:off x="7388226" y="3889376"/>
            <a:ext cx="3365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Copia-1_UM-I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20" name="Line 2923"/>
          <p:cNvSpPr>
            <a:spLocks noChangeShapeType="1"/>
          </p:cNvSpPr>
          <p:nvPr/>
        </p:nvSpPr>
        <p:spPr bwMode="auto">
          <a:xfrm>
            <a:off x="7089776" y="3857626"/>
            <a:ext cx="280988" cy="476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21" name="Freeform 2924"/>
          <p:cNvSpPr>
            <a:spLocks/>
          </p:cNvSpPr>
          <p:nvPr/>
        </p:nvSpPr>
        <p:spPr bwMode="auto">
          <a:xfrm>
            <a:off x="7089776" y="3794126"/>
            <a:ext cx="4763" cy="33338"/>
          </a:xfrm>
          <a:custGeom>
            <a:avLst/>
            <a:gdLst>
              <a:gd name="T0" fmla="*/ 0 w 3"/>
              <a:gd name="T1" fmla="*/ 21 h 21"/>
              <a:gd name="T2" fmla="*/ 0 w 3"/>
              <a:gd name="T3" fmla="*/ 19 h 21"/>
              <a:gd name="T4" fmla="*/ 1 w 3"/>
              <a:gd name="T5" fmla="*/ 16 h 21"/>
              <a:gd name="T6" fmla="*/ 1 w 3"/>
              <a:gd name="T7" fmla="*/ 15 h 21"/>
              <a:gd name="T8" fmla="*/ 1 w 3"/>
              <a:gd name="T9" fmla="*/ 13 h 21"/>
              <a:gd name="T10" fmla="*/ 1 w 3"/>
              <a:gd name="T11" fmla="*/ 10 h 21"/>
              <a:gd name="T12" fmla="*/ 1 w 3"/>
              <a:gd name="T13" fmla="*/ 9 h 21"/>
              <a:gd name="T14" fmla="*/ 3 w 3"/>
              <a:gd name="T15" fmla="*/ 7 h 21"/>
              <a:gd name="T16" fmla="*/ 3 w 3"/>
              <a:gd name="T17" fmla="*/ 4 h 21"/>
              <a:gd name="T18" fmla="*/ 3 w 3"/>
              <a:gd name="T19" fmla="*/ 3 h 21"/>
              <a:gd name="T20" fmla="*/ 3 w 3"/>
              <a:gd name="T2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21">
                <a:moveTo>
                  <a:pt x="0" y="21"/>
                </a:moveTo>
                <a:lnTo>
                  <a:pt x="0" y="19"/>
                </a:lnTo>
                <a:lnTo>
                  <a:pt x="1" y="16"/>
                </a:lnTo>
                <a:lnTo>
                  <a:pt x="1" y="15"/>
                </a:lnTo>
                <a:lnTo>
                  <a:pt x="1" y="13"/>
                </a:lnTo>
                <a:lnTo>
                  <a:pt x="1" y="10"/>
                </a:lnTo>
                <a:lnTo>
                  <a:pt x="1" y="9"/>
                </a:lnTo>
                <a:lnTo>
                  <a:pt x="3" y="7"/>
                </a:lnTo>
                <a:lnTo>
                  <a:pt x="3" y="4"/>
                </a:lnTo>
                <a:lnTo>
                  <a:pt x="3" y="3"/>
                </a:lnTo>
                <a:lnTo>
                  <a:pt x="3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22" name="Freeform 2925"/>
          <p:cNvSpPr>
            <a:spLocks/>
          </p:cNvSpPr>
          <p:nvPr/>
        </p:nvSpPr>
        <p:spPr bwMode="auto">
          <a:xfrm>
            <a:off x="7085013" y="3827463"/>
            <a:ext cx="4763" cy="30163"/>
          </a:xfrm>
          <a:custGeom>
            <a:avLst/>
            <a:gdLst>
              <a:gd name="T0" fmla="*/ 3 w 3"/>
              <a:gd name="T1" fmla="*/ 0 h 19"/>
              <a:gd name="T2" fmla="*/ 3 w 3"/>
              <a:gd name="T3" fmla="*/ 0 h 19"/>
              <a:gd name="T4" fmla="*/ 3 w 3"/>
              <a:gd name="T5" fmla="*/ 1 h 19"/>
              <a:gd name="T6" fmla="*/ 3 w 3"/>
              <a:gd name="T7" fmla="*/ 1 h 19"/>
              <a:gd name="T8" fmla="*/ 3 w 3"/>
              <a:gd name="T9" fmla="*/ 3 h 19"/>
              <a:gd name="T10" fmla="*/ 3 w 3"/>
              <a:gd name="T11" fmla="*/ 3 h 19"/>
              <a:gd name="T12" fmla="*/ 3 w 3"/>
              <a:gd name="T13" fmla="*/ 4 h 19"/>
              <a:gd name="T14" fmla="*/ 3 w 3"/>
              <a:gd name="T15" fmla="*/ 4 h 19"/>
              <a:gd name="T16" fmla="*/ 3 w 3"/>
              <a:gd name="T17" fmla="*/ 6 h 19"/>
              <a:gd name="T18" fmla="*/ 3 w 3"/>
              <a:gd name="T19" fmla="*/ 6 h 19"/>
              <a:gd name="T20" fmla="*/ 1 w 3"/>
              <a:gd name="T21" fmla="*/ 6 h 19"/>
              <a:gd name="T22" fmla="*/ 1 w 3"/>
              <a:gd name="T23" fmla="*/ 7 h 19"/>
              <a:gd name="T24" fmla="*/ 1 w 3"/>
              <a:gd name="T25" fmla="*/ 7 h 19"/>
              <a:gd name="T26" fmla="*/ 1 w 3"/>
              <a:gd name="T27" fmla="*/ 9 h 19"/>
              <a:gd name="T28" fmla="*/ 1 w 3"/>
              <a:gd name="T29" fmla="*/ 9 h 19"/>
              <a:gd name="T30" fmla="*/ 1 w 3"/>
              <a:gd name="T31" fmla="*/ 10 h 19"/>
              <a:gd name="T32" fmla="*/ 1 w 3"/>
              <a:gd name="T33" fmla="*/ 10 h 19"/>
              <a:gd name="T34" fmla="*/ 1 w 3"/>
              <a:gd name="T35" fmla="*/ 12 h 19"/>
              <a:gd name="T36" fmla="*/ 1 w 3"/>
              <a:gd name="T37" fmla="*/ 12 h 19"/>
              <a:gd name="T38" fmla="*/ 1 w 3"/>
              <a:gd name="T39" fmla="*/ 12 h 19"/>
              <a:gd name="T40" fmla="*/ 1 w 3"/>
              <a:gd name="T41" fmla="*/ 13 h 19"/>
              <a:gd name="T42" fmla="*/ 1 w 3"/>
              <a:gd name="T43" fmla="*/ 13 h 19"/>
              <a:gd name="T44" fmla="*/ 1 w 3"/>
              <a:gd name="T45" fmla="*/ 15 h 19"/>
              <a:gd name="T46" fmla="*/ 1 w 3"/>
              <a:gd name="T47" fmla="*/ 15 h 19"/>
              <a:gd name="T48" fmla="*/ 0 w 3"/>
              <a:gd name="T49" fmla="*/ 16 h 19"/>
              <a:gd name="T50" fmla="*/ 0 w 3"/>
              <a:gd name="T51" fmla="*/ 16 h 19"/>
              <a:gd name="T52" fmla="*/ 0 w 3"/>
              <a:gd name="T53" fmla="*/ 18 h 19"/>
              <a:gd name="T54" fmla="*/ 0 w 3"/>
              <a:gd name="T55" fmla="*/ 18 h 19"/>
              <a:gd name="T56" fmla="*/ 0 w 3"/>
              <a:gd name="T57" fmla="*/ 18 h 19"/>
              <a:gd name="T58" fmla="*/ 0 w 3"/>
              <a:gd name="T59" fmla="*/ 19 h 19"/>
              <a:gd name="T60" fmla="*/ 0 w 3"/>
              <a:gd name="T6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" h="19">
                <a:moveTo>
                  <a:pt x="3" y="0"/>
                </a:moveTo>
                <a:lnTo>
                  <a:pt x="3" y="0"/>
                </a:lnTo>
                <a:lnTo>
                  <a:pt x="3" y="1"/>
                </a:lnTo>
                <a:lnTo>
                  <a:pt x="3" y="1"/>
                </a:lnTo>
                <a:lnTo>
                  <a:pt x="3" y="3"/>
                </a:lnTo>
                <a:lnTo>
                  <a:pt x="3" y="3"/>
                </a:lnTo>
                <a:lnTo>
                  <a:pt x="3" y="4"/>
                </a:lnTo>
                <a:lnTo>
                  <a:pt x="3" y="4"/>
                </a:lnTo>
                <a:lnTo>
                  <a:pt x="3" y="6"/>
                </a:lnTo>
                <a:lnTo>
                  <a:pt x="3" y="6"/>
                </a:lnTo>
                <a:lnTo>
                  <a:pt x="1" y="6"/>
                </a:lnTo>
                <a:lnTo>
                  <a:pt x="1" y="7"/>
                </a:lnTo>
                <a:lnTo>
                  <a:pt x="1" y="7"/>
                </a:lnTo>
                <a:lnTo>
                  <a:pt x="1" y="9"/>
                </a:lnTo>
                <a:lnTo>
                  <a:pt x="1" y="9"/>
                </a:lnTo>
                <a:lnTo>
                  <a:pt x="1" y="10"/>
                </a:lnTo>
                <a:lnTo>
                  <a:pt x="1" y="10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3"/>
                </a:lnTo>
                <a:lnTo>
                  <a:pt x="1" y="13"/>
                </a:lnTo>
                <a:lnTo>
                  <a:pt x="1" y="15"/>
                </a:lnTo>
                <a:lnTo>
                  <a:pt x="1" y="15"/>
                </a:lnTo>
                <a:lnTo>
                  <a:pt x="0" y="16"/>
                </a:lnTo>
                <a:lnTo>
                  <a:pt x="0" y="16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9"/>
                </a:lnTo>
                <a:lnTo>
                  <a:pt x="0" y="1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23" name="Line 2926"/>
          <p:cNvSpPr>
            <a:spLocks noChangeShapeType="1"/>
          </p:cNvSpPr>
          <p:nvPr/>
        </p:nvSpPr>
        <p:spPr bwMode="auto">
          <a:xfrm>
            <a:off x="6899276" y="3798888"/>
            <a:ext cx="185738" cy="285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24" name="Rectangle 2927"/>
          <p:cNvSpPr>
            <a:spLocks noChangeArrowheads="1"/>
          </p:cNvSpPr>
          <p:nvPr/>
        </p:nvSpPr>
        <p:spPr bwMode="auto">
          <a:xfrm rot="600000">
            <a:off x="7381876" y="3933826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Copia-8_LBS-I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25" name="Line 2928"/>
          <p:cNvSpPr>
            <a:spLocks noChangeShapeType="1"/>
          </p:cNvSpPr>
          <p:nvPr/>
        </p:nvSpPr>
        <p:spPr bwMode="auto">
          <a:xfrm>
            <a:off x="6985001" y="3876676"/>
            <a:ext cx="377825" cy="698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26" name="Rectangle 2929"/>
          <p:cNvSpPr>
            <a:spLocks noChangeArrowheads="1"/>
          </p:cNvSpPr>
          <p:nvPr/>
        </p:nvSpPr>
        <p:spPr bwMode="auto">
          <a:xfrm rot="600000">
            <a:off x="7373938" y="3975101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Copia-5_LBS-I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27" name="Line 2930"/>
          <p:cNvSpPr>
            <a:spLocks noChangeShapeType="1"/>
          </p:cNvSpPr>
          <p:nvPr/>
        </p:nvSpPr>
        <p:spPr bwMode="auto">
          <a:xfrm>
            <a:off x="7075488" y="3932238"/>
            <a:ext cx="280988" cy="53975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28" name="Rectangle 2931"/>
          <p:cNvSpPr>
            <a:spLocks noChangeArrowheads="1"/>
          </p:cNvSpPr>
          <p:nvPr/>
        </p:nvSpPr>
        <p:spPr bwMode="auto">
          <a:xfrm rot="660000">
            <a:off x="7367588" y="4019551"/>
            <a:ext cx="3603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Copia-2_PSH-I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29" name="Line 2932"/>
          <p:cNvSpPr>
            <a:spLocks noChangeShapeType="1"/>
          </p:cNvSpPr>
          <p:nvPr/>
        </p:nvSpPr>
        <p:spPr bwMode="auto">
          <a:xfrm>
            <a:off x="7262813" y="4008438"/>
            <a:ext cx="85725" cy="19050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30" name="Rectangle 2933"/>
          <p:cNvSpPr>
            <a:spLocks noChangeArrowheads="1"/>
          </p:cNvSpPr>
          <p:nvPr/>
        </p:nvSpPr>
        <p:spPr bwMode="auto">
          <a:xfrm rot="720000">
            <a:off x="7358063" y="4064001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Copia-6_SCH-I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31" name="Line 2934"/>
          <p:cNvSpPr>
            <a:spLocks noChangeShapeType="1"/>
          </p:cNvSpPr>
          <p:nvPr/>
        </p:nvSpPr>
        <p:spPr bwMode="auto">
          <a:xfrm>
            <a:off x="7253288" y="4046538"/>
            <a:ext cx="85725" cy="2063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32" name="Freeform 2935"/>
          <p:cNvSpPr>
            <a:spLocks/>
          </p:cNvSpPr>
          <p:nvPr/>
        </p:nvSpPr>
        <p:spPr bwMode="auto">
          <a:xfrm>
            <a:off x="7253288" y="4008438"/>
            <a:ext cx="3175" cy="19050"/>
          </a:xfrm>
          <a:custGeom>
            <a:avLst/>
            <a:gdLst>
              <a:gd name="T0" fmla="*/ 0 w 2"/>
              <a:gd name="T1" fmla="*/ 12 h 12"/>
              <a:gd name="T2" fmla="*/ 0 w 2"/>
              <a:gd name="T3" fmla="*/ 10 h 12"/>
              <a:gd name="T4" fmla="*/ 0 w 2"/>
              <a:gd name="T5" fmla="*/ 10 h 12"/>
              <a:gd name="T6" fmla="*/ 0 w 2"/>
              <a:gd name="T7" fmla="*/ 9 h 12"/>
              <a:gd name="T8" fmla="*/ 0 w 2"/>
              <a:gd name="T9" fmla="*/ 7 h 12"/>
              <a:gd name="T10" fmla="*/ 2 w 2"/>
              <a:gd name="T11" fmla="*/ 6 h 12"/>
              <a:gd name="T12" fmla="*/ 2 w 2"/>
              <a:gd name="T13" fmla="*/ 4 h 12"/>
              <a:gd name="T14" fmla="*/ 2 w 2"/>
              <a:gd name="T15" fmla="*/ 3 h 12"/>
              <a:gd name="T16" fmla="*/ 2 w 2"/>
              <a:gd name="T17" fmla="*/ 3 h 12"/>
              <a:gd name="T18" fmla="*/ 2 w 2"/>
              <a:gd name="T19" fmla="*/ 1 h 12"/>
              <a:gd name="T20" fmla="*/ 2 w 2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12">
                <a:moveTo>
                  <a:pt x="0" y="12"/>
                </a:moveTo>
                <a:lnTo>
                  <a:pt x="0" y="10"/>
                </a:lnTo>
                <a:lnTo>
                  <a:pt x="0" y="10"/>
                </a:lnTo>
                <a:lnTo>
                  <a:pt x="0" y="9"/>
                </a:lnTo>
                <a:lnTo>
                  <a:pt x="0" y="7"/>
                </a:lnTo>
                <a:lnTo>
                  <a:pt x="2" y="6"/>
                </a:lnTo>
                <a:lnTo>
                  <a:pt x="2" y="4"/>
                </a:lnTo>
                <a:lnTo>
                  <a:pt x="2" y="3"/>
                </a:lnTo>
                <a:lnTo>
                  <a:pt x="2" y="3"/>
                </a:lnTo>
                <a:lnTo>
                  <a:pt x="2" y="1"/>
                </a:lnTo>
                <a:lnTo>
                  <a:pt x="2" y="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33" name="Freeform 2936"/>
          <p:cNvSpPr>
            <a:spLocks/>
          </p:cNvSpPr>
          <p:nvPr/>
        </p:nvSpPr>
        <p:spPr bwMode="auto">
          <a:xfrm>
            <a:off x="7248526" y="4027488"/>
            <a:ext cx="4763" cy="19050"/>
          </a:xfrm>
          <a:custGeom>
            <a:avLst/>
            <a:gdLst>
              <a:gd name="T0" fmla="*/ 3 w 3"/>
              <a:gd name="T1" fmla="*/ 0 h 12"/>
              <a:gd name="T2" fmla="*/ 2 w 3"/>
              <a:gd name="T3" fmla="*/ 1 h 12"/>
              <a:gd name="T4" fmla="*/ 2 w 3"/>
              <a:gd name="T5" fmla="*/ 3 h 12"/>
              <a:gd name="T6" fmla="*/ 2 w 3"/>
              <a:gd name="T7" fmla="*/ 4 h 12"/>
              <a:gd name="T8" fmla="*/ 2 w 3"/>
              <a:gd name="T9" fmla="*/ 6 h 12"/>
              <a:gd name="T10" fmla="*/ 2 w 3"/>
              <a:gd name="T11" fmla="*/ 7 h 12"/>
              <a:gd name="T12" fmla="*/ 0 w 3"/>
              <a:gd name="T13" fmla="*/ 9 h 12"/>
              <a:gd name="T14" fmla="*/ 0 w 3"/>
              <a:gd name="T15" fmla="*/ 10 h 12"/>
              <a:gd name="T16" fmla="*/ 0 w 3"/>
              <a:gd name="T17" fmla="*/ 10 h 12"/>
              <a:gd name="T18" fmla="*/ 0 w 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2">
                <a:moveTo>
                  <a:pt x="3" y="0"/>
                </a:moveTo>
                <a:lnTo>
                  <a:pt x="2" y="1"/>
                </a:lnTo>
                <a:lnTo>
                  <a:pt x="2" y="3"/>
                </a:lnTo>
                <a:lnTo>
                  <a:pt x="2" y="4"/>
                </a:lnTo>
                <a:lnTo>
                  <a:pt x="2" y="6"/>
                </a:lnTo>
                <a:lnTo>
                  <a:pt x="2" y="7"/>
                </a:lnTo>
                <a:lnTo>
                  <a:pt x="0" y="9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34" name="Line 2937"/>
          <p:cNvSpPr>
            <a:spLocks noChangeShapeType="1"/>
          </p:cNvSpPr>
          <p:nvPr/>
        </p:nvSpPr>
        <p:spPr bwMode="auto">
          <a:xfrm>
            <a:off x="7162801" y="4008438"/>
            <a:ext cx="85725" cy="19050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35" name="Rectangle 2938"/>
          <p:cNvSpPr>
            <a:spLocks noChangeArrowheads="1"/>
          </p:cNvSpPr>
          <p:nvPr/>
        </p:nvSpPr>
        <p:spPr bwMode="auto">
          <a:xfrm rot="780000">
            <a:off x="7345363" y="4105276"/>
            <a:ext cx="3556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Copia-5_CPu-I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36" name="Line 2939"/>
          <p:cNvSpPr>
            <a:spLocks noChangeShapeType="1"/>
          </p:cNvSpPr>
          <p:nvPr/>
        </p:nvSpPr>
        <p:spPr bwMode="auto">
          <a:xfrm>
            <a:off x="7243763" y="4086226"/>
            <a:ext cx="85725" cy="22225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37" name="Rectangle 2940"/>
          <p:cNvSpPr>
            <a:spLocks noChangeArrowheads="1"/>
          </p:cNvSpPr>
          <p:nvPr/>
        </p:nvSpPr>
        <p:spPr bwMode="auto">
          <a:xfrm rot="840000">
            <a:off x="7335838" y="4149726"/>
            <a:ext cx="3556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Copia-4_CPu-I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38" name="Line 2941"/>
          <p:cNvSpPr>
            <a:spLocks noChangeShapeType="1"/>
          </p:cNvSpPr>
          <p:nvPr/>
        </p:nvSpPr>
        <p:spPr bwMode="auto">
          <a:xfrm>
            <a:off x="7234238" y="4124326"/>
            <a:ext cx="85725" cy="23813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39" name="Freeform 2942"/>
          <p:cNvSpPr>
            <a:spLocks/>
          </p:cNvSpPr>
          <p:nvPr/>
        </p:nvSpPr>
        <p:spPr bwMode="auto">
          <a:xfrm>
            <a:off x="7234238" y="4086226"/>
            <a:ext cx="4763" cy="19050"/>
          </a:xfrm>
          <a:custGeom>
            <a:avLst/>
            <a:gdLst>
              <a:gd name="T0" fmla="*/ 0 w 3"/>
              <a:gd name="T1" fmla="*/ 12 h 12"/>
              <a:gd name="T2" fmla="*/ 0 w 3"/>
              <a:gd name="T3" fmla="*/ 11 h 12"/>
              <a:gd name="T4" fmla="*/ 2 w 3"/>
              <a:gd name="T5" fmla="*/ 9 h 12"/>
              <a:gd name="T6" fmla="*/ 2 w 3"/>
              <a:gd name="T7" fmla="*/ 8 h 12"/>
              <a:gd name="T8" fmla="*/ 2 w 3"/>
              <a:gd name="T9" fmla="*/ 8 h 12"/>
              <a:gd name="T10" fmla="*/ 2 w 3"/>
              <a:gd name="T11" fmla="*/ 6 h 12"/>
              <a:gd name="T12" fmla="*/ 2 w 3"/>
              <a:gd name="T13" fmla="*/ 5 h 12"/>
              <a:gd name="T14" fmla="*/ 3 w 3"/>
              <a:gd name="T15" fmla="*/ 3 h 12"/>
              <a:gd name="T16" fmla="*/ 3 w 3"/>
              <a:gd name="T17" fmla="*/ 2 h 12"/>
              <a:gd name="T18" fmla="*/ 3 w 3"/>
              <a:gd name="T19" fmla="*/ 0 h 12"/>
              <a:gd name="T20" fmla="*/ 3 w 3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12">
                <a:moveTo>
                  <a:pt x="0" y="12"/>
                </a:moveTo>
                <a:lnTo>
                  <a:pt x="0" y="11"/>
                </a:lnTo>
                <a:lnTo>
                  <a:pt x="2" y="9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5"/>
                </a:lnTo>
                <a:lnTo>
                  <a:pt x="3" y="3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40" name="Freeform 2943"/>
          <p:cNvSpPr>
            <a:spLocks/>
          </p:cNvSpPr>
          <p:nvPr/>
        </p:nvSpPr>
        <p:spPr bwMode="auto">
          <a:xfrm>
            <a:off x="7229476" y="4105276"/>
            <a:ext cx="4763" cy="19050"/>
          </a:xfrm>
          <a:custGeom>
            <a:avLst/>
            <a:gdLst>
              <a:gd name="T0" fmla="*/ 3 w 3"/>
              <a:gd name="T1" fmla="*/ 0 h 12"/>
              <a:gd name="T2" fmla="*/ 3 w 3"/>
              <a:gd name="T3" fmla="*/ 2 h 12"/>
              <a:gd name="T4" fmla="*/ 3 w 3"/>
              <a:gd name="T5" fmla="*/ 3 h 12"/>
              <a:gd name="T6" fmla="*/ 2 w 3"/>
              <a:gd name="T7" fmla="*/ 3 h 12"/>
              <a:gd name="T8" fmla="*/ 2 w 3"/>
              <a:gd name="T9" fmla="*/ 5 h 12"/>
              <a:gd name="T10" fmla="*/ 2 w 3"/>
              <a:gd name="T11" fmla="*/ 6 h 12"/>
              <a:gd name="T12" fmla="*/ 2 w 3"/>
              <a:gd name="T13" fmla="*/ 8 h 12"/>
              <a:gd name="T14" fmla="*/ 2 w 3"/>
              <a:gd name="T15" fmla="*/ 9 h 12"/>
              <a:gd name="T16" fmla="*/ 0 w 3"/>
              <a:gd name="T17" fmla="*/ 11 h 12"/>
              <a:gd name="T18" fmla="*/ 0 w 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2">
                <a:moveTo>
                  <a:pt x="3" y="0"/>
                </a:moveTo>
                <a:lnTo>
                  <a:pt x="3" y="2"/>
                </a:lnTo>
                <a:lnTo>
                  <a:pt x="3" y="3"/>
                </a:lnTo>
                <a:lnTo>
                  <a:pt x="2" y="3"/>
                </a:lnTo>
                <a:lnTo>
                  <a:pt x="2" y="5"/>
                </a:lnTo>
                <a:lnTo>
                  <a:pt x="2" y="6"/>
                </a:lnTo>
                <a:lnTo>
                  <a:pt x="2" y="8"/>
                </a:lnTo>
                <a:lnTo>
                  <a:pt x="2" y="9"/>
                </a:lnTo>
                <a:lnTo>
                  <a:pt x="0" y="11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41" name="Line 2944"/>
          <p:cNvSpPr>
            <a:spLocks noChangeShapeType="1"/>
          </p:cNvSpPr>
          <p:nvPr/>
        </p:nvSpPr>
        <p:spPr bwMode="auto">
          <a:xfrm>
            <a:off x="7143751" y="4084638"/>
            <a:ext cx="85725" cy="2063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42" name="Freeform 2945"/>
          <p:cNvSpPr>
            <a:spLocks/>
          </p:cNvSpPr>
          <p:nvPr/>
        </p:nvSpPr>
        <p:spPr bwMode="auto">
          <a:xfrm>
            <a:off x="7148513" y="4005263"/>
            <a:ext cx="7938" cy="38100"/>
          </a:xfrm>
          <a:custGeom>
            <a:avLst/>
            <a:gdLst>
              <a:gd name="T0" fmla="*/ 0 w 5"/>
              <a:gd name="T1" fmla="*/ 24 h 24"/>
              <a:gd name="T2" fmla="*/ 0 w 5"/>
              <a:gd name="T3" fmla="*/ 23 h 24"/>
              <a:gd name="T4" fmla="*/ 0 w 5"/>
              <a:gd name="T5" fmla="*/ 20 h 24"/>
              <a:gd name="T6" fmla="*/ 2 w 5"/>
              <a:gd name="T7" fmla="*/ 18 h 24"/>
              <a:gd name="T8" fmla="*/ 2 w 5"/>
              <a:gd name="T9" fmla="*/ 17 h 24"/>
              <a:gd name="T10" fmla="*/ 2 w 5"/>
              <a:gd name="T11" fmla="*/ 14 h 24"/>
              <a:gd name="T12" fmla="*/ 3 w 5"/>
              <a:gd name="T13" fmla="*/ 12 h 24"/>
              <a:gd name="T14" fmla="*/ 3 w 5"/>
              <a:gd name="T15" fmla="*/ 9 h 24"/>
              <a:gd name="T16" fmla="*/ 3 w 5"/>
              <a:gd name="T17" fmla="*/ 8 h 24"/>
              <a:gd name="T18" fmla="*/ 5 w 5"/>
              <a:gd name="T19" fmla="*/ 5 h 24"/>
              <a:gd name="T20" fmla="*/ 5 w 5"/>
              <a:gd name="T21" fmla="*/ 3 h 24"/>
              <a:gd name="T22" fmla="*/ 5 w 5"/>
              <a:gd name="T2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24">
                <a:moveTo>
                  <a:pt x="0" y="24"/>
                </a:moveTo>
                <a:lnTo>
                  <a:pt x="0" y="23"/>
                </a:lnTo>
                <a:lnTo>
                  <a:pt x="0" y="20"/>
                </a:lnTo>
                <a:lnTo>
                  <a:pt x="2" y="18"/>
                </a:lnTo>
                <a:lnTo>
                  <a:pt x="2" y="17"/>
                </a:lnTo>
                <a:lnTo>
                  <a:pt x="2" y="14"/>
                </a:lnTo>
                <a:lnTo>
                  <a:pt x="3" y="12"/>
                </a:lnTo>
                <a:lnTo>
                  <a:pt x="3" y="9"/>
                </a:lnTo>
                <a:lnTo>
                  <a:pt x="3" y="8"/>
                </a:lnTo>
                <a:lnTo>
                  <a:pt x="5" y="5"/>
                </a:lnTo>
                <a:lnTo>
                  <a:pt x="5" y="3"/>
                </a:lnTo>
                <a:lnTo>
                  <a:pt x="5" y="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43" name="Freeform 2946"/>
          <p:cNvSpPr>
            <a:spLocks/>
          </p:cNvSpPr>
          <p:nvPr/>
        </p:nvSpPr>
        <p:spPr bwMode="auto">
          <a:xfrm>
            <a:off x="7138988" y="4043363"/>
            <a:ext cx="9525" cy="38100"/>
          </a:xfrm>
          <a:custGeom>
            <a:avLst/>
            <a:gdLst>
              <a:gd name="T0" fmla="*/ 6 w 6"/>
              <a:gd name="T1" fmla="*/ 0 h 24"/>
              <a:gd name="T2" fmla="*/ 5 w 6"/>
              <a:gd name="T3" fmla="*/ 3 h 24"/>
              <a:gd name="T4" fmla="*/ 5 w 6"/>
              <a:gd name="T5" fmla="*/ 6 h 24"/>
              <a:gd name="T6" fmla="*/ 5 w 6"/>
              <a:gd name="T7" fmla="*/ 8 h 24"/>
              <a:gd name="T8" fmla="*/ 3 w 6"/>
              <a:gd name="T9" fmla="*/ 11 h 24"/>
              <a:gd name="T10" fmla="*/ 3 w 6"/>
              <a:gd name="T11" fmla="*/ 14 h 24"/>
              <a:gd name="T12" fmla="*/ 2 w 6"/>
              <a:gd name="T13" fmla="*/ 17 h 24"/>
              <a:gd name="T14" fmla="*/ 2 w 6"/>
              <a:gd name="T15" fmla="*/ 18 h 24"/>
              <a:gd name="T16" fmla="*/ 0 w 6"/>
              <a:gd name="T17" fmla="*/ 21 h 24"/>
              <a:gd name="T18" fmla="*/ 0 w 6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24">
                <a:moveTo>
                  <a:pt x="6" y="0"/>
                </a:moveTo>
                <a:lnTo>
                  <a:pt x="5" y="3"/>
                </a:lnTo>
                <a:lnTo>
                  <a:pt x="5" y="6"/>
                </a:lnTo>
                <a:lnTo>
                  <a:pt x="5" y="8"/>
                </a:lnTo>
                <a:lnTo>
                  <a:pt x="3" y="11"/>
                </a:lnTo>
                <a:lnTo>
                  <a:pt x="3" y="14"/>
                </a:lnTo>
                <a:lnTo>
                  <a:pt x="2" y="17"/>
                </a:lnTo>
                <a:lnTo>
                  <a:pt x="2" y="18"/>
                </a:lnTo>
                <a:lnTo>
                  <a:pt x="0" y="21"/>
                </a:lnTo>
                <a:lnTo>
                  <a:pt x="0" y="24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44" name="Line 2947"/>
          <p:cNvSpPr>
            <a:spLocks noChangeShapeType="1"/>
          </p:cNvSpPr>
          <p:nvPr/>
        </p:nvSpPr>
        <p:spPr bwMode="auto">
          <a:xfrm>
            <a:off x="7058026" y="4022726"/>
            <a:ext cx="85725" cy="2063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45" name="Freeform 2948"/>
          <p:cNvSpPr>
            <a:spLocks/>
          </p:cNvSpPr>
          <p:nvPr/>
        </p:nvSpPr>
        <p:spPr bwMode="auto">
          <a:xfrm>
            <a:off x="7062788" y="3932238"/>
            <a:ext cx="9525" cy="44450"/>
          </a:xfrm>
          <a:custGeom>
            <a:avLst/>
            <a:gdLst>
              <a:gd name="T0" fmla="*/ 0 w 6"/>
              <a:gd name="T1" fmla="*/ 28 h 28"/>
              <a:gd name="T2" fmla="*/ 0 w 6"/>
              <a:gd name="T3" fmla="*/ 27 h 28"/>
              <a:gd name="T4" fmla="*/ 0 w 6"/>
              <a:gd name="T5" fmla="*/ 27 h 28"/>
              <a:gd name="T6" fmla="*/ 0 w 6"/>
              <a:gd name="T7" fmla="*/ 25 h 28"/>
              <a:gd name="T8" fmla="*/ 0 w 6"/>
              <a:gd name="T9" fmla="*/ 25 h 28"/>
              <a:gd name="T10" fmla="*/ 0 w 6"/>
              <a:gd name="T11" fmla="*/ 24 h 28"/>
              <a:gd name="T12" fmla="*/ 2 w 6"/>
              <a:gd name="T13" fmla="*/ 22 h 28"/>
              <a:gd name="T14" fmla="*/ 2 w 6"/>
              <a:gd name="T15" fmla="*/ 22 h 28"/>
              <a:gd name="T16" fmla="*/ 2 w 6"/>
              <a:gd name="T17" fmla="*/ 21 h 28"/>
              <a:gd name="T18" fmla="*/ 2 w 6"/>
              <a:gd name="T19" fmla="*/ 19 h 28"/>
              <a:gd name="T20" fmla="*/ 2 w 6"/>
              <a:gd name="T21" fmla="*/ 19 h 28"/>
              <a:gd name="T22" fmla="*/ 2 w 6"/>
              <a:gd name="T23" fmla="*/ 18 h 28"/>
              <a:gd name="T24" fmla="*/ 2 w 6"/>
              <a:gd name="T25" fmla="*/ 18 h 28"/>
              <a:gd name="T26" fmla="*/ 2 w 6"/>
              <a:gd name="T27" fmla="*/ 16 h 28"/>
              <a:gd name="T28" fmla="*/ 3 w 6"/>
              <a:gd name="T29" fmla="*/ 15 h 28"/>
              <a:gd name="T30" fmla="*/ 3 w 6"/>
              <a:gd name="T31" fmla="*/ 15 h 28"/>
              <a:gd name="T32" fmla="*/ 3 w 6"/>
              <a:gd name="T33" fmla="*/ 13 h 28"/>
              <a:gd name="T34" fmla="*/ 3 w 6"/>
              <a:gd name="T35" fmla="*/ 13 h 28"/>
              <a:gd name="T36" fmla="*/ 3 w 6"/>
              <a:gd name="T37" fmla="*/ 12 h 28"/>
              <a:gd name="T38" fmla="*/ 3 w 6"/>
              <a:gd name="T39" fmla="*/ 10 h 28"/>
              <a:gd name="T40" fmla="*/ 3 w 6"/>
              <a:gd name="T41" fmla="*/ 10 h 28"/>
              <a:gd name="T42" fmla="*/ 3 w 6"/>
              <a:gd name="T43" fmla="*/ 9 h 28"/>
              <a:gd name="T44" fmla="*/ 5 w 6"/>
              <a:gd name="T45" fmla="*/ 7 h 28"/>
              <a:gd name="T46" fmla="*/ 5 w 6"/>
              <a:gd name="T47" fmla="*/ 7 h 28"/>
              <a:gd name="T48" fmla="*/ 5 w 6"/>
              <a:gd name="T49" fmla="*/ 6 h 28"/>
              <a:gd name="T50" fmla="*/ 5 w 6"/>
              <a:gd name="T51" fmla="*/ 6 h 28"/>
              <a:gd name="T52" fmla="*/ 5 w 6"/>
              <a:gd name="T53" fmla="*/ 4 h 28"/>
              <a:gd name="T54" fmla="*/ 5 w 6"/>
              <a:gd name="T55" fmla="*/ 3 h 28"/>
              <a:gd name="T56" fmla="*/ 5 w 6"/>
              <a:gd name="T57" fmla="*/ 3 h 28"/>
              <a:gd name="T58" fmla="*/ 5 w 6"/>
              <a:gd name="T59" fmla="*/ 1 h 28"/>
              <a:gd name="T60" fmla="*/ 5 w 6"/>
              <a:gd name="T61" fmla="*/ 1 h 28"/>
              <a:gd name="T62" fmla="*/ 6 w 6"/>
              <a:gd name="T6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" h="28">
                <a:moveTo>
                  <a:pt x="0" y="28"/>
                </a:moveTo>
                <a:lnTo>
                  <a:pt x="0" y="27"/>
                </a:lnTo>
                <a:lnTo>
                  <a:pt x="0" y="27"/>
                </a:lnTo>
                <a:lnTo>
                  <a:pt x="0" y="25"/>
                </a:lnTo>
                <a:lnTo>
                  <a:pt x="0" y="25"/>
                </a:lnTo>
                <a:lnTo>
                  <a:pt x="0" y="24"/>
                </a:lnTo>
                <a:lnTo>
                  <a:pt x="2" y="22"/>
                </a:lnTo>
                <a:lnTo>
                  <a:pt x="2" y="22"/>
                </a:lnTo>
                <a:lnTo>
                  <a:pt x="2" y="21"/>
                </a:lnTo>
                <a:lnTo>
                  <a:pt x="2" y="19"/>
                </a:lnTo>
                <a:lnTo>
                  <a:pt x="2" y="19"/>
                </a:lnTo>
                <a:lnTo>
                  <a:pt x="2" y="18"/>
                </a:lnTo>
                <a:lnTo>
                  <a:pt x="2" y="18"/>
                </a:lnTo>
                <a:lnTo>
                  <a:pt x="2" y="16"/>
                </a:lnTo>
                <a:lnTo>
                  <a:pt x="3" y="15"/>
                </a:lnTo>
                <a:lnTo>
                  <a:pt x="3" y="15"/>
                </a:lnTo>
                <a:lnTo>
                  <a:pt x="3" y="13"/>
                </a:lnTo>
                <a:lnTo>
                  <a:pt x="3" y="13"/>
                </a:lnTo>
                <a:lnTo>
                  <a:pt x="3" y="12"/>
                </a:lnTo>
                <a:lnTo>
                  <a:pt x="3" y="10"/>
                </a:lnTo>
                <a:lnTo>
                  <a:pt x="3" y="10"/>
                </a:lnTo>
                <a:lnTo>
                  <a:pt x="3" y="9"/>
                </a:lnTo>
                <a:lnTo>
                  <a:pt x="5" y="7"/>
                </a:lnTo>
                <a:lnTo>
                  <a:pt x="5" y="7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5" y="3"/>
                </a:lnTo>
                <a:lnTo>
                  <a:pt x="5" y="3"/>
                </a:lnTo>
                <a:lnTo>
                  <a:pt x="5" y="1"/>
                </a:lnTo>
                <a:lnTo>
                  <a:pt x="5" y="1"/>
                </a:lnTo>
                <a:lnTo>
                  <a:pt x="6" y="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46" name="Freeform 2949"/>
          <p:cNvSpPr>
            <a:spLocks/>
          </p:cNvSpPr>
          <p:nvPr/>
        </p:nvSpPr>
        <p:spPr bwMode="auto">
          <a:xfrm>
            <a:off x="7053263" y="3976688"/>
            <a:ext cx="9525" cy="46038"/>
          </a:xfrm>
          <a:custGeom>
            <a:avLst/>
            <a:gdLst>
              <a:gd name="T0" fmla="*/ 6 w 6"/>
              <a:gd name="T1" fmla="*/ 0 h 29"/>
              <a:gd name="T2" fmla="*/ 5 w 6"/>
              <a:gd name="T3" fmla="*/ 3 h 29"/>
              <a:gd name="T4" fmla="*/ 5 w 6"/>
              <a:gd name="T5" fmla="*/ 6 h 29"/>
              <a:gd name="T6" fmla="*/ 3 w 6"/>
              <a:gd name="T7" fmla="*/ 9 h 29"/>
              <a:gd name="T8" fmla="*/ 3 w 6"/>
              <a:gd name="T9" fmla="*/ 12 h 29"/>
              <a:gd name="T10" fmla="*/ 2 w 6"/>
              <a:gd name="T11" fmla="*/ 17 h 29"/>
              <a:gd name="T12" fmla="*/ 2 w 6"/>
              <a:gd name="T13" fmla="*/ 20 h 29"/>
              <a:gd name="T14" fmla="*/ 2 w 6"/>
              <a:gd name="T15" fmla="*/ 23 h 29"/>
              <a:gd name="T16" fmla="*/ 0 w 6"/>
              <a:gd name="T17" fmla="*/ 26 h 29"/>
              <a:gd name="T18" fmla="*/ 0 w 6"/>
              <a:gd name="T1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29">
                <a:moveTo>
                  <a:pt x="6" y="0"/>
                </a:moveTo>
                <a:lnTo>
                  <a:pt x="5" y="3"/>
                </a:lnTo>
                <a:lnTo>
                  <a:pt x="5" y="6"/>
                </a:lnTo>
                <a:lnTo>
                  <a:pt x="3" y="9"/>
                </a:lnTo>
                <a:lnTo>
                  <a:pt x="3" y="12"/>
                </a:lnTo>
                <a:lnTo>
                  <a:pt x="2" y="17"/>
                </a:lnTo>
                <a:lnTo>
                  <a:pt x="2" y="20"/>
                </a:lnTo>
                <a:lnTo>
                  <a:pt x="2" y="23"/>
                </a:lnTo>
                <a:lnTo>
                  <a:pt x="0" y="26"/>
                </a:lnTo>
                <a:lnTo>
                  <a:pt x="0" y="29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47" name="Rectangle 2950"/>
          <p:cNvSpPr>
            <a:spLocks noChangeArrowheads="1"/>
          </p:cNvSpPr>
          <p:nvPr/>
        </p:nvSpPr>
        <p:spPr bwMode="auto">
          <a:xfrm rot="720000">
            <a:off x="6925716" y="395876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808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48" name="Line 2951"/>
          <p:cNvSpPr>
            <a:spLocks noChangeShapeType="1"/>
          </p:cNvSpPr>
          <p:nvPr/>
        </p:nvSpPr>
        <p:spPr bwMode="auto">
          <a:xfrm>
            <a:off x="6972301" y="3957638"/>
            <a:ext cx="85725" cy="19050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49" name="Freeform 2952"/>
          <p:cNvSpPr>
            <a:spLocks/>
          </p:cNvSpPr>
          <p:nvPr/>
        </p:nvSpPr>
        <p:spPr bwMode="auto">
          <a:xfrm>
            <a:off x="6975476" y="3876676"/>
            <a:ext cx="6350" cy="41275"/>
          </a:xfrm>
          <a:custGeom>
            <a:avLst/>
            <a:gdLst>
              <a:gd name="T0" fmla="*/ 0 w 4"/>
              <a:gd name="T1" fmla="*/ 26 h 26"/>
              <a:gd name="T2" fmla="*/ 0 w 4"/>
              <a:gd name="T3" fmla="*/ 26 h 26"/>
              <a:gd name="T4" fmla="*/ 0 w 4"/>
              <a:gd name="T5" fmla="*/ 24 h 26"/>
              <a:gd name="T6" fmla="*/ 0 w 4"/>
              <a:gd name="T7" fmla="*/ 24 h 26"/>
              <a:gd name="T8" fmla="*/ 0 w 4"/>
              <a:gd name="T9" fmla="*/ 23 h 26"/>
              <a:gd name="T10" fmla="*/ 0 w 4"/>
              <a:gd name="T11" fmla="*/ 23 h 26"/>
              <a:gd name="T12" fmla="*/ 0 w 4"/>
              <a:gd name="T13" fmla="*/ 23 h 26"/>
              <a:gd name="T14" fmla="*/ 0 w 4"/>
              <a:gd name="T15" fmla="*/ 21 h 26"/>
              <a:gd name="T16" fmla="*/ 0 w 4"/>
              <a:gd name="T17" fmla="*/ 21 h 26"/>
              <a:gd name="T18" fmla="*/ 0 w 4"/>
              <a:gd name="T19" fmla="*/ 20 h 26"/>
              <a:gd name="T20" fmla="*/ 0 w 4"/>
              <a:gd name="T21" fmla="*/ 20 h 26"/>
              <a:gd name="T22" fmla="*/ 1 w 4"/>
              <a:gd name="T23" fmla="*/ 20 h 26"/>
              <a:gd name="T24" fmla="*/ 1 w 4"/>
              <a:gd name="T25" fmla="*/ 18 h 26"/>
              <a:gd name="T26" fmla="*/ 1 w 4"/>
              <a:gd name="T27" fmla="*/ 18 h 26"/>
              <a:gd name="T28" fmla="*/ 1 w 4"/>
              <a:gd name="T29" fmla="*/ 17 h 26"/>
              <a:gd name="T30" fmla="*/ 1 w 4"/>
              <a:gd name="T31" fmla="*/ 17 h 26"/>
              <a:gd name="T32" fmla="*/ 1 w 4"/>
              <a:gd name="T33" fmla="*/ 17 h 26"/>
              <a:gd name="T34" fmla="*/ 1 w 4"/>
              <a:gd name="T35" fmla="*/ 15 h 26"/>
              <a:gd name="T36" fmla="*/ 1 w 4"/>
              <a:gd name="T37" fmla="*/ 15 h 26"/>
              <a:gd name="T38" fmla="*/ 1 w 4"/>
              <a:gd name="T39" fmla="*/ 14 h 26"/>
              <a:gd name="T40" fmla="*/ 1 w 4"/>
              <a:gd name="T41" fmla="*/ 14 h 26"/>
              <a:gd name="T42" fmla="*/ 1 w 4"/>
              <a:gd name="T43" fmla="*/ 12 h 26"/>
              <a:gd name="T44" fmla="*/ 1 w 4"/>
              <a:gd name="T45" fmla="*/ 12 h 26"/>
              <a:gd name="T46" fmla="*/ 1 w 4"/>
              <a:gd name="T47" fmla="*/ 12 h 26"/>
              <a:gd name="T48" fmla="*/ 3 w 4"/>
              <a:gd name="T49" fmla="*/ 11 h 26"/>
              <a:gd name="T50" fmla="*/ 3 w 4"/>
              <a:gd name="T51" fmla="*/ 11 h 26"/>
              <a:gd name="T52" fmla="*/ 3 w 4"/>
              <a:gd name="T53" fmla="*/ 9 h 26"/>
              <a:gd name="T54" fmla="*/ 3 w 4"/>
              <a:gd name="T55" fmla="*/ 9 h 26"/>
              <a:gd name="T56" fmla="*/ 3 w 4"/>
              <a:gd name="T57" fmla="*/ 9 h 26"/>
              <a:gd name="T58" fmla="*/ 3 w 4"/>
              <a:gd name="T59" fmla="*/ 8 h 26"/>
              <a:gd name="T60" fmla="*/ 3 w 4"/>
              <a:gd name="T61" fmla="*/ 8 h 26"/>
              <a:gd name="T62" fmla="*/ 3 w 4"/>
              <a:gd name="T63" fmla="*/ 6 h 26"/>
              <a:gd name="T64" fmla="*/ 3 w 4"/>
              <a:gd name="T65" fmla="*/ 6 h 26"/>
              <a:gd name="T66" fmla="*/ 3 w 4"/>
              <a:gd name="T67" fmla="*/ 6 h 26"/>
              <a:gd name="T68" fmla="*/ 3 w 4"/>
              <a:gd name="T69" fmla="*/ 5 h 26"/>
              <a:gd name="T70" fmla="*/ 3 w 4"/>
              <a:gd name="T71" fmla="*/ 5 h 26"/>
              <a:gd name="T72" fmla="*/ 3 w 4"/>
              <a:gd name="T73" fmla="*/ 3 h 26"/>
              <a:gd name="T74" fmla="*/ 3 w 4"/>
              <a:gd name="T75" fmla="*/ 3 h 26"/>
              <a:gd name="T76" fmla="*/ 4 w 4"/>
              <a:gd name="T77" fmla="*/ 3 h 26"/>
              <a:gd name="T78" fmla="*/ 4 w 4"/>
              <a:gd name="T79" fmla="*/ 2 h 26"/>
              <a:gd name="T80" fmla="*/ 4 w 4"/>
              <a:gd name="T81" fmla="*/ 2 h 26"/>
              <a:gd name="T82" fmla="*/ 4 w 4"/>
              <a:gd name="T8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" h="26">
                <a:moveTo>
                  <a:pt x="0" y="26"/>
                </a:moveTo>
                <a:lnTo>
                  <a:pt x="0" y="26"/>
                </a:lnTo>
                <a:lnTo>
                  <a:pt x="0" y="24"/>
                </a:lnTo>
                <a:lnTo>
                  <a:pt x="0" y="24"/>
                </a:lnTo>
                <a:lnTo>
                  <a:pt x="0" y="23"/>
                </a:lnTo>
                <a:lnTo>
                  <a:pt x="0" y="23"/>
                </a:lnTo>
                <a:lnTo>
                  <a:pt x="0" y="23"/>
                </a:lnTo>
                <a:lnTo>
                  <a:pt x="0" y="21"/>
                </a:lnTo>
                <a:lnTo>
                  <a:pt x="0" y="21"/>
                </a:lnTo>
                <a:lnTo>
                  <a:pt x="0" y="20"/>
                </a:lnTo>
                <a:lnTo>
                  <a:pt x="0" y="20"/>
                </a:lnTo>
                <a:lnTo>
                  <a:pt x="1" y="20"/>
                </a:lnTo>
                <a:lnTo>
                  <a:pt x="1" y="18"/>
                </a:lnTo>
                <a:lnTo>
                  <a:pt x="1" y="18"/>
                </a:lnTo>
                <a:lnTo>
                  <a:pt x="1" y="17"/>
                </a:lnTo>
                <a:lnTo>
                  <a:pt x="1" y="17"/>
                </a:lnTo>
                <a:lnTo>
                  <a:pt x="1" y="17"/>
                </a:lnTo>
                <a:lnTo>
                  <a:pt x="1" y="15"/>
                </a:lnTo>
                <a:lnTo>
                  <a:pt x="1" y="15"/>
                </a:lnTo>
                <a:lnTo>
                  <a:pt x="1" y="14"/>
                </a:lnTo>
                <a:lnTo>
                  <a:pt x="1" y="14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3" y="11"/>
                </a:lnTo>
                <a:lnTo>
                  <a:pt x="3" y="11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8"/>
                </a:lnTo>
                <a:lnTo>
                  <a:pt x="3" y="8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5"/>
                </a:lnTo>
                <a:lnTo>
                  <a:pt x="3" y="5"/>
                </a:lnTo>
                <a:lnTo>
                  <a:pt x="3" y="3"/>
                </a:lnTo>
                <a:lnTo>
                  <a:pt x="3" y="3"/>
                </a:lnTo>
                <a:lnTo>
                  <a:pt x="4" y="3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50" name="Freeform 2953"/>
          <p:cNvSpPr>
            <a:spLocks/>
          </p:cNvSpPr>
          <p:nvPr/>
        </p:nvSpPr>
        <p:spPr bwMode="auto">
          <a:xfrm>
            <a:off x="6965951" y="3917951"/>
            <a:ext cx="9525" cy="38100"/>
          </a:xfrm>
          <a:custGeom>
            <a:avLst/>
            <a:gdLst>
              <a:gd name="T0" fmla="*/ 6 w 6"/>
              <a:gd name="T1" fmla="*/ 0 h 24"/>
              <a:gd name="T2" fmla="*/ 4 w 6"/>
              <a:gd name="T3" fmla="*/ 3 h 24"/>
              <a:gd name="T4" fmla="*/ 4 w 6"/>
              <a:gd name="T5" fmla="*/ 6 h 24"/>
              <a:gd name="T6" fmla="*/ 4 w 6"/>
              <a:gd name="T7" fmla="*/ 7 h 24"/>
              <a:gd name="T8" fmla="*/ 3 w 6"/>
              <a:gd name="T9" fmla="*/ 10 h 24"/>
              <a:gd name="T10" fmla="*/ 3 w 6"/>
              <a:gd name="T11" fmla="*/ 13 h 24"/>
              <a:gd name="T12" fmla="*/ 3 w 6"/>
              <a:gd name="T13" fmla="*/ 16 h 24"/>
              <a:gd name="T14" fmla="*/ 1 w 6"/>
              <a:gd name="T15" fmla="*/ 19 h 24"/>
              <a:gd name="T16" fmla="*/ 1 w 6"/>
              <a:gd name="T17" fmla="*/ 22 h 24"/>
              <a:gd name="T18" fmla="*/ 0 w 6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24">
                <a:moveTo>
                  <a:pt x="6" y="0"/>
                </a:moveTo>
                <a:lnTo>
                  <a:pt x="4" y="3"/>
                </a:lnTo>
                <a:lnTo>
                  <a:pt x="4" y="6"/>
                </a:lnTo>
                <a:lnTo>
                  <a:pt x="4" y="7"/>
                </a:lnTo>
                <a:lnTo>
                  <a:pt x="3" y="10"/>
                </a:lnTo>
                <a:lnTo>
                  <a:pt x="3" y="13"/>
                </a:lnTo>
                <a:lnTo>
                  <a:pt x="3" y="16"/>
                </a:lnTo>
                <a:lnTo>
                  <a:pt x="1" y="19"/>
                </a:lnTo>
                <a:lnTo>
                  <a:pt x="1" y="22"/>
                </a:lnTo>
                <a:lnTo>
                  <a:pt x="0" y="2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51" name="Line 2954"/>
          <p:cNvSpPr>
            <a:spLocks noChangeShapeType="1"/>
          </p:cNvSpPr>
          <p:nvPr/>
        </p:nvSpPr>
        <p:spPr bwMode="auto">
          <a:xfrm>
            <a:off x="6881813" y="3898901"/>
            <a:ext cx="88900" cy="190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52" name="Freeform 2955"/>
          <p:cNvSpPr>
            <a:spLocks/>
          </p:cNvSpPr>
          <p:nvPr/>
        </p:nvSpPr>
        <p:spPr bwMode="auto">
          <a:xfrm>
            <a:off x="6886576" y="3798888"/>
            <a:ext cx="7938" cy="49213"/>
          </a:xfrm>
          <a:custGeom>
            <a:avLst/>
            <a:gdLst>
              <a:gd name="T0" fmla="*/ 0 w 5"/>
              <a:gd name="T1" fmla="*/ 31 h 31"/>
              <a:gd name="T2" fmla="*/ 0 w 5"/>
              <a:gd name="T3" fmla="*/ 30 h 31"/>
              <a:gd name="T4" fmla="*/ 0 w 5"/>
              <a:gd name="T5" fmla="*/ 28 h 31"/>
              <a:gd name="T6" fmla="*/ 2 w 5"/>
              <a:gd name="T7" fmla="*/ 27 h 31"/>
              <a:gd name="T8" fmla="*/ 2 w 5"/>
              <a:gd name="T9" fmla="*/ 25 h 31"/>
              <a:gd name="T10" fmla="*/ 2 w 5"/>
              <a:gd name="T11" fmla="*/ 24 h 31"/>
              <a:gd name="T12" fmla="*/ 2 w 5"/>
              <a:gd name="T13" fmla="*/ 22 h 31"/>
              <a:gd name="T14" fmla="*/ 2 w 5"/>
              <a:gd name="T15" fmla="*/ 21 h 31"/>
              <a:gd name="T16" fmla="*/ 2 w 5"/>
              <a:gd name="T17" fmla="*/ 19 h 31"/>
              <a:gd name="T18" fmla="*/ 3 w 5"/>
              <a:gd name="T19" fmla="*/ 18 h 31"/>
              <a:gd name="T20" fmla="*/ 3 w 5"/>
              <a:gd name="T21" fmla="*/ 16 h 31"/>
              <a:gd name="T22" fmla="*/ 3 w 5"/>
              <a:gd name="T23" fmla="*/ 15 h 31"/>
              <a:gd name="T24" fmla="*/ 3 w 5"/>
              <a:gd name="T25" fmla="*/ 13 h 31"/>
              <a:gd name="T26" fmla="*/ 3 w 5"/>
              <a:gd name="T27" fmla="*/ 12 h 31"/>
              <a:gd name="T28" fmla="*/ 3 w 5"/>
              <a:gd name="T29" fmla="*/ 10 h 31"/>
              <a:gd name="T30" fmla="*/ 5 w 5"/>
              <a:gd name="T31" fmla="*/ 9 h 31"/>
              <a:gd name="T32" fmla="*/ 5 w 5"/>
              <a:gd name="T33" fmla="*/ 7 h 31"/>
              <a:gd name="T34" fmla="*/ 5 w 5"/>
              <a:gd name="T35" fmla="*/ 6 h 31"/>
              <a:gd name="T36" fmla="*/ 5 w 5"/>
              <a:gd name="T37" fmla="*/ 4 h 31"/>
              <a:gd name="T38" fmla="*/ 5 w 5"/>
              <a:gd name="T39" fmla="*/ 3 h 31"/>
              <a:gd name="T40" fmla="*/ 5 w 5"/>
              <a:gd name="T41" fmla="*/ 1 h 31"/>
              <a:gd name="T42" fmla="*/ 5 w 5"/>
              <a:gd name="T43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31">
                <a:moveTo>
                  <a:pt x="0" y="31"/>
                </a:moveTo>
                <a:lnTo>
                  <a:pt x="0" y="30"/>
                </a:lnTo>
                <a:lnTo>
                  <a:pt x="0" y="28"/>
                </a:lnTo>
                <a:lnTo>
                  <a:pt x="2" y="27"/>
                </a:lnTo>
                <a:lnTo>
                  <a:pt x="2" y="25"/>
                </a:lnTo>
                <a:lnTo>
                  <a:pt x="2" y="24"/>
                </a:lnTo>
                <a:lnTo>
                  <a:pt x="2" y="22"/>
                </a:lnTo>
                <a:lnTo>
                  <a:pt x="2" y="21"/>
                </a:lnTo>
                <a:lnTo>
                  <a:pt x="2" y="19"/>
                </a:lnTo>
                <a:lnTo>
                  <a:pt x="3" y="18"/>
                </a:lnTo>
                <a:lnTo>
                  <a:pt x="3" y="16"/>
                </a:lnTo>
                <a:lnTo>
                  <a:pt x="3" y="15"/>
                </a:lnTo>
                <a:lnTo>
                  <a:pt x="3" y="13"/>
                </a:lnTo>
                <a:lnTo>
                  <a:pt x="3" y="12"/>
                </a:lnTo>
                <a:lnTo>
                  <a:pt x="3" y="10"/>
                </a:lnTo>
                <a:lnTo>
                  <a:pt x="5" y="9"/>
                </a:lnTo>
                <a:lnTo>
                  <a:pt x="5" y="7"/>
                </a:lnTo>
                <a:lnTo>
                  <a:pt x="5" y="6"/>
                </a:lnTo>
                <a:lnTo>
                  <a:pt x="5" y="4"/>
                </a:lnTo>
                <a:lnTo>
                  <a:pt x="5" y="3"/>
                </a:lnTo>
                <a:lnTo>
                  <a:pt x="5" y="1"/>
                </a:lnTo>
                <a:lnTo>
                  <a:pt x="5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53" name="Freeform 2956"/>
          <p:cNvSpPr>
            <a:spLocks/>
          </p:cNvSpPr>
          <p:nvPr/>
        </p:nvSpPr>
        <p:spPr bwMode="auto">
          <a:xfrm>
            <a:off x="6877051" y="3848101"/>
            <a:ext cx="9525" cy="50800"/>
          </a:xfrm>
          <a:custGeom>
            <a:avLst/>
            <a:gdLst>
              <a:gd name="T0" fmla="*/ 6 w 6"/>
              <a:gd name="T1" fmla="*/ 0 h 32"/>
              <a:gd name="T2" fmla="*/ 6 w 6"/>
              <a:gd name="T3" fmla="*/ 3 h 32"/>
              <a:gd name="T4" fmla="*/ 5 w 6"/>
              <a:gd name="T5" fmla="*/ 8 h 32"/>
              <a:gd name="T6" fmla="*/ 5 w 6"/>
              <a:gd name="T7" fmla="*/ 11 h 32"/>
              <a:gd name="T8" fmla="*/ 3 w 6"/>
              <a:gd name="T9" fmla="*/ 14 h 32"/>
              <a:gd name="T10" fmla="*/ 3 w 6"/>
              <a:gd name="T11" fmla="*/ 18 h 32"/>
              <a:gd name="T12" fmla="*/ 3 w 6"/>
              <a:gd name="T13" fmla="*/ 21 h 32"/>
              <a:gd name="T14" fmla="*/ 2 w 6"/>
              <a:gd name="T15" fmla="*/ 24 h 32"/>
              <a:gd name="T16" fmla="*/ 2 w 6"/>
              <a:gd name="T17" fmla="*/ 29 h 32"/>
              <a:gd name="T18" fmla="*/ 0 w 6"/>
              <a:gd name="T1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32">
                <a:moveTo>
                  <a:pt x="6" y="0"/>
                </a:moveTo>
                <a:lnTo>
                  <a:pt x="6" y="3"/>
                </a:lnTo>
                <a:lnTo>
                  <a:pt x="5" y="8"/>
                </a:lnTo>
                <a:lnTo>
                  <a:pt x="5" y="11"/>
                </a:lnTo>
                <a:lnTo>
                  <a:pt x="3" y="14"/>
                </a:lnTo>
                <a:lnTo>
                  <a:pt x="3" y="18"/>
                </a:lnTo>
                <a:lnTo>
                  <a:pt x="3" y="21"/>
                </a:lnTo>
                <a:lnTo>
                  <a:pt x="2" y="24"/>
                </a:lnTo>
                <a:lnTo>
                  <a:pt x="2" y="29"/>
                </a:lnTo>
                <a:lnTo>
                  <a:pt x="0" y="3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54" name="Line 2957"/>
          <p:cNvSpPr>
            <a:spLocks noChangeShapeType="1"/>
          </p:cNvSpPr>
          <p:nvPr/>
        </p:nvSpPr>
        <p:spPr bwMode="auto">
          <a:xfrm>
            <a:off x="6019801" y="3698876"/>
            <a:ext cx="862013" cy="1492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55" name="Freeform 2958"/>
          <p:cNvSpPr>
            <a:spLocks/>
          </p:cNvSpPr>
          <p:nvPr/>
        </p:nvSpPr>
        <p:spPr bwMode="auto">
          <a:xfrm>
            <a:off x="5957888" y="2971801"/>
            <a:ext cx="74613" cy="360363"/>
          </a:xfrm>
          <a:custGeom>
            <a:avLst/>
            <a:gdLst>
              <a:gd name="T0" fmla="*/ 47 w 47"/>
              <a:gd name="T1" fmla="*/ 227 h 227"/>
              <a:gd name="T2" fmla="*/ 47 w 47"/>
              <a:gd name="T3" fmla="*/ 221 h 227"/>
              <a:gd name="T4" fmla="*/ 45 w 47"/>
              <a:gd name="T5" fmla="*/ 216 h 227"/>
              <a:gd name="T6" fmla="*/ 45 w 47"/>
              <a:gd name="T7" fmla="*/ 210 h 227"/>
              <a:gd name="T8" fmla="*/ 45 w 47"/>
              <a:gd name="T9" fmla="*/ 204 h 227"/>
              <a:gd name="T10" fmla="*/ 44 w 47"/>
              <a:gd name="T11" fmla="*/ 198 h 227"/>
              <a:gd name="T12" fmla="*/ 44 w 47"/>
              <a:gd name="T13" fmla="*/ 194 h 227"/>
              <a:gd name="T14" fmla="*/ 42 w 47"/>
              <a:gd name="T15" fmla="*/ 188 h 227"/>
              <a:gd name="T16" fmla="*/ 42 w 47"/>
              <a:gd name="T17" fmla="*/ 182 h 227"/>
              <a:gd name="T18" fmla="*/ 41 w 47"/>
              <a:gd name="T19" fmla="*/ 176 h 227"/>
              <a:gd name="T20" fmla="*/ 41 w 47"/>
              <a:gd name="T21" fmla="*/ 171 h 227"/>
              <a:gd name="T22" fmla="*/ 39 w 47"/>
              <a:gd name="T23" fmla="*/ 165 h 227"/>
              <a:gd name="T24" fmla="*/ 39 w 47"/>
              <a:gd name="T25" fmla="*/ 159 h 227"/>
              <a:gd name="T26" fmla="*/ 38 w 47"/>
              <a:gd name="T27" fmla="*/ 153 h 227"/>
              <a:gd name="T28" fmla="*/ 38 w 47"/>
              <a:gd name="T29" fmla="*/ 149 h 227"/>
              <a:gd name="T30" fmla="*/ 36 w 47"/>
              <a:gd name="T31" fmla="*/ 143 h 227"/>
              <a:gd name="T32" fmla="*/ 35 w 47"/>
              <a:gd name="T33" fmla="*/ 137 h 227"/>
              <a:gd name="T34" fmla="*/ 35 w 47"/>
              <a:gd name="T35" fmla="*/ 132 h 227"/>
              <a:gd name="T36" fmla="*/ 33 w 47"/>
              <a:gd name="T37" fmla="*/ 126 h 227"/>
              <a:gd name="T38" fmla="*/ 32 w 47"/>
              <a:gd name="T39" fmla="*/ 120 h 227"/>
              <a:gd name="T40" fmla="*/ 32 w 47"/>
              <a:gd name="T41" fmla="*/ 116 h 227"/>
              <a:gd name="T42" fmla="*/ 30 w 47"/>
              <a:gd name="T43" fmla="*/ 110 h 227"/>
              <a:gd name="T44" fmla="*/ 29 w 47"/>
              <a:gd name="T45" fmla="*/ 104 h 227"/>
              <a:gd name="T46" fmla="*/ 27 w 47"/>
              <a:gd name="T47" fmla="*/ 98 h 227"/>
              <a:gd name="T48" fmla="*/ 27 w 47"/>
              <a:gd name="T49" fmla="*/ 93 h 227"/>
              <a:gd name="T50" fmla="*/ 26 w 47"/>
              <a:gd name="T51" fmla="*/ 87 h 227"/>
              <a:gd name="T52" fmla="*/ 24 w 47"/>
              <a:gd name="T53" fmla="*/ 81 h 227"/>
              <a:gd name="T54" fmla="*/ 23 w 47"/>
              <a:gd name="T55" fmla="*/ 77 h 227"/>
              <a:gd name="T56" fmla="*/ 21 w 47"/>
              <a:gd name="T57" fmla="*/ 71 h 227"/>
              <a:gd name="T58" fmla="*/ 20 w 47"/>
              <a:gd name="T59" fmla="*/ 66 h 227"/>
              <a:gd name="T60" fmla="*/ 18 w 47"/>
              <a:gd name="T61" fmla="*/ 60 h 227"/>
              <a:gd name="T62" fmla="*/ 17 w 47"/>
              <a:gd name="T63" fmla="*/ 54 h 227"/>
              <a:gd name="T64" fmla="*/ 15 w 47"/>
              <a:gd name="T65" fmla="*/ 50 h 227"/>
              <a:gd name="T66" fmla="*/ 14 w 47"/>
              <a:gd name="T67" fmla="*/ 44 h 227"/>
              <a:gd name="T68" fmla="*/ 12 w 47"/>
              <a:gd name="T69" fmla="*/ 38 h 227"/>
              <a:gd name="T70" fmla="*/ 11 w 47"/>
              <a:gd name="T71" fmla="*/ 33 h 227"/>
              <a:gd name="T72" fmla="*/ 9 w 47"/>
              <a:gd name="T73" fmla="*/ 27 h 227"/>
              <a:gd name="T74" fmla="*/ 8 w 47"/>
              <a:gd name="T75" fmla="*/ 23 h 227"/>
              <a:gd name="T76" fmla="*/ 6 w 47"/>
              <a:gd name="T77" fmla="*/ 17 h 227"/>
              <a:gd name="T78" fmla="*/ 5 w 47"/>
              <a:gd name="T79" fmla="*/ 11 h 227"/>
              <a:gd name="T80" fmla="*/ 2 w 47"/>
              <a:gd name="T81" fmla="*/ 6 h 227"/>
              <a:gd name="T82" fmla="*/ 0 w 47"/>
              <a:gd name="T83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" h="227">
                <a:moveTo>
                  <a:pt x="47" y="227"/>
                </a:moveTo>
                <a:lnTo>
                  <a:pt x="47" y="221"/>
                </a:lnTo>
                <a:lnTo>
                  <a:pt x="45" y="216"/>
                </a:lnTo>
                <a:lnTo>
                  <a:pt x="45" y="210"/>
                </a:lnTo>
                <a:lnTo>
                  <a:pt x="45" y="204"/>
                </a:lnTo>
                <a:lnTo>
                  <a:pt x="44" y="198"/>
                </a:lnTo>
                <a:lnTo>
                  <a:pt x="44" y="194"/>
                </a:lnTo>
                <a:lnTo>
                  <a:pt x="42" y="188"/>
                </a:lnTo>
                <a:lnTo>
                  <a:pt x="42" y="182"/>
                </a:lnTo>
                <a:lnTo>
                  <a:pt x="41" y="176"/>
                </a:lnTo>
                <a:lnTo>
                  <a:pt x="41" y="171"/>
                </a:lnTo>
                <a:lnTo>
                  <a:pt x="39" y="165"/>
                </a:lnTo>
                <a:lnTo>
                  <a:pt x="39" y="159"/>
                </a:lnTo>
                <a:lnTo>
                  <a:pt x="38" y="153"/>
                </a:lnTo>
                <a:lnTo>
                  <a:pt x="38" y="149"/>
                </a:lnTo>
                <a:lnTo>
                  <a:pt x="36" y="143"/>
                </a:lnTo>
                <a:lnTo>
                  <a:pt x="35" y="137"/>
                </a:lnTo>
                <a:lnTo>
                  <a:pt x="35" y="132"/>
                </a:lnTo>
                <a:lnTo>
                  <a:pt x="33" y="126"/>
                </a:lnTo>
                <a:lnTo>
                  <a:pt x="32" y="120"/>
                </a:lnTo>
                <a:lnTo>
                  <a:pt x="32" y="116"/>
                </a:lnTo>
                <a:lnTo>
                  <a:pt x="30" y="110"/>
                </a:lnTo>
                <a:lnTo>
                  <a:pt x="29" y="104"/>
                </a:lnTo>
                <a:lnTo>
                  <a:pt x="27" y="98"/>
                </a:lnTo>
                <a:lnTo>
                  <a:pt x="27" y="93"/>
                </a:lnTo>
                <a:lnTo>
                  <a:pt x="26" y="87"/>
                </a:lnTo>
                <a:lnTo>
                  <a:pt x="24" y="81"/>
                </a:lnTo>
                <a:lnTo>
                  <a:pt x="23" y="77"/>
                </a:lnTo>
                <a:lnTo>
                  <a:pt x="21" y="71"/>
                </a:lnTo>
                <a:lnTo>
                  <a:pt x="20" y="66"/>
                </a:lnTo>
                <a:lnTo>
                  <a:pt x="18" y="60"/>
                </a:lnTo>
                <a:lnTo>
                  <a:pt x="17" y="54"/>
                </a:lnTo>
                <a:lnTo>
                  <a:pt x="15" y="50"/>
                </a:lnTo>
                <a:lnTo>
                  <a:pt x="14" y="44"/>
                </a:lnTo>
                <a:lnTo>
                  <a:pt x="12" y="38"/>
                </a:lnTo>
                <a:lnTo>
                  <a:pt x="11" y="33"/>
                </a:lnTo>
                <a:lnTo>
                  <a:pt x="9" y="27"/>
                </a:lnTo>
                <a:lnTo>
                  <a:pt x="8" y="23"/>
                </a:lnTo>
                <a:lnTo>
                  <a:pt x="6" y="17"/>
                </a:lnTo>
                <a:lnTo>
                  <a:pt x="5" y="11"/>
                </a:lnTo>
                <a:lnTo>
                  <a:pt x="2" y="6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56" name="Freeform 2959"/>
          <p:cNvSpPr>
            <a:spLocks/>
          </p:cNvSpPr>
          <p:nvPr/>
        </p:nvSpPr>
        <p:spPr bwMode="auto">
          <a:xfrm>
            <a:off x="6015038" y="3332163"/>
            <a:ext cx="22225" cy="366713"/>
          </a:xfrm>
          <a:custGeom>
            <a:avLst/>
            <a:gdLst>
              <a:gd name="T0" fmla="*/ 11 w 14"/>
              <a:gd name="T1" fmla="*/ 3 h 231"/>
              <a:gd name="T2" fmla="*/ 11 w 14"/>
              <a:gd name="T3" fmla="*/ 7 h 231"/>
              <a:gd name="T4" fmla="*/ 12 w 14"/>
              <a:gd name="T5" fmla="*/ 13 h 231"/>
              <a:gd name="T6" fmla="*/ 12 w 14"/>
              <a:gd name="T7" fmla="*/ 18 h 231"/>
              <a:gd name="T8" fmla="*/ 12 w 14"/>
              <a:gd name="T9" fmla="*/ 24 h 231"/>
              <a:gd name="T10" fmla="*/ 12 w 14"/>
              <a:gd name="T11" fmla="*/ 28 h 231"/>
              <a:gd name="T12" fmla="*/ 12 w 14"/>
              <a:gd name="T13" fmla="*/ 34 h 231"/>
              <a:gd name="T14" fmla="*/ 12 w 14"/>
              <a:gd name="T15" fmla="*/ 39 h 231"/>
              <a:gd name="T16" fmla="*/ 14 w 14"/>
              <a:gd name="T17" fmla="*/ 43 h 231"/>
              <a:gd name="T18" fmla="*/ 14 w 14"/>
              <a:gd name="T19" fmla="*/ 49 h 231"/>
              <a:gd name="T20" fmla="*/ 14 w 14"/>
              <a:gd name="T21" fmla="*/ 54 h 231"/>
              <a:gd name="T22" fmla="*/ 14 w 14"/>
              <a:gd name="T23" fmla="*/ 60 h 231"/>
              <a:gd name="T24" fmla="*/ 14 w 14"/>
              <a:gd name="T25" fmla="*/ 64 h 231"/>
              <a:gd name="T26" fmla="*/ 14 w 14"/>
              <a:gd name="T27" fmla="*/ 70 h 231"/>
              <a:gd name="T28" fmla="*/ 14 w 14"/>
              <a:gd name="T29" fmla="*/ 75 h 231"/>
              <a:gd name="T30" fmla="*/ 14 w 14"/>
              <a:gd name="T31" fmla="*/ 81 h 231"/>
              <a:gd name="T32" fmla="*/ 14 w 14"/>
              <a:gd name="T33" fmla="*/ 85 h 231"/>
              <a:gd name="T34" fmla="*/ 14 w 14"/>
              <a:gd name="T35" fmla="*/ 91 h 231"/>
              <a:gd name="T36" fmla="*/ 14 w 14"/>
              <a:gd name="T37" fmla="*/ 96 h 231"/>
              <a:gd name="T38" fmla="*/ 14 w 14"/>
              <a:gd name="T39" fmla="*/ 102 h 231"/>
              <a:gd name="T40" fmla="*/ 12 w 14"/>
              <a:gd name="T41" fmla="*/ 106 h 231"/>
              <a:gd name="T42" fmla="*/ 12 w 14"/>
              <a:gd name="T43" fmla="*/ 111 h 231"/>
              <a:gd name="T44" fmla="*/ 12 w 14"/>
              <a:gd name="T45" fmla="*/ 117 h 231"/>
              <a:gd name="T46" fmla="*/ 12 w 14"/>
              <a:gd name="T47" fmla="*/ 121 h 231"/>
              <a:gd name="T48" fmla="*/ 12 w 14"/>
              <a:gd name="T49" fmla="*/ 127 h 231"/>
              <a:gd name="T50" fmla="*/ 12 w 14"/>
              <a:gd name="T51" fmla="*/ 132 h 231"/>
              <a:gd name="T52" fmla="*/ 11 w 14"/>
              <a:gd name="T53" fmla="*/ 138 h 231"/>
              <a:gd name="T54" fmla="*/ 11 w 14"/>
              <a:gd name="T55" fmla="*/ 142 h 231"/>
              <a:gd name="T56" fmla="*/ 11 w 14"/>
              <a:gd name="T57" fmla="*/ 148 h 231"/>
              <a:gd name="T58" fmla="*/ 9 w 14"/>
              <a:gd name="T59" fmla="*/ 153 h 231"/>
              <a:gd name="T60" fmla="*/ 9 w 14"/>
              <a:gd name="T61" fmla="*/ 159 h 231"/>
              <a:gd name="T62" fmla="*/ 9 w 14"/>
              <a:gd name="T63" fmla="*/ 163 h 231"/>
              <a:gd name="T64" fmla="*/ 8 w 14"/>
              <a:gd name="T65" fmla="*/ 169 h 231"/>
              <a:gd name="T66" fmla="*/ 8 w 14"/>
              <a:gd name="T67" fmla="*/ 174 h 231"/>
              <a:gd name="T68" fmla="*/ 8 w 14"/>
              <a:gd name="T69" fmla="*/ 178 h 231"/>
              <a:gd name="T70" fmla="*/ 6 w 14"/>
              <a:gd name="T71" fmla="*/ 184 h 231"/>
              <a:gd name="T72" fmla="*/ 6 w 14"/>
              <a:gd name="T73" fmla="*/ 189 h 231"/>
              <a:gd name="T74" fmla="*/ 5 w 14"/>
              <a:gd name="T75" fmla="*/ 195 h 231"/>
              <a:gd name="T76" fmla="*/ 5 w 14"/>
              <a:gd name="T77" fmla="*/ 199 h 231"/>
              <a:gd name="T78" fmla="*/ 5 w 14"/>
              <a:gd name="T79" fmla="*/ 205 h 231"/>
              <a:gd name="T80" fmla="*/ 3 w 14"/>
              <a:gd name="T81" fmla="*/ 210 h 231"/>
              <a:gd name="T82" fmla="*/ 2 w 14"/>
              <a:gd name="T83" fmla="*/ 214 h 231"/>
              <a:gd name="T84" fmla="*/ 2 w 14"/>
              <a:gd name="T85" fmla="*/ 220 h 231"/>
              <a:gd name="T86" fmla="*/ 0 w 14"/>
              <a:gd name="T87" fmla="*/ 225 h 231"/>
              <a:gd name="T88" fmla="*/ 0 w 14"/>
              <a:gd name="T8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" h="231">
                <a:moveTo>
                  <a:pt x="11" y="0"/>
                </a:moveTo>
                <a:lnTo>
                  <a:pt x="11" y="3"/>
                </a:lnTo>
                <a:lnTo>
                  <a:pt x="11" y="4"/>
                </a:lnTo>
                <a:lnTo>
                  <a:pt x="11" y="7"/>
                </a:lnTo>
                <a:lnTo>
                  <a:pt x="11" y="10"/>
                </a:lnTo>
                <a:lnTo>
                  <a:pt x="12" y="13"/>
                </a:lnTo>
                <a:lnTo>
                  <a:pt x="12" y="15"/>
                </a:lnTo>
                <a:lnTo>
                  <a:pt x="12" y="18"/>
                </a:lnTo>
                <a:lnTo>
                  <a:pt x="12" y="21"/>
                </a:lnTo>
                <a:lnTo>
                  <a:pt x="12" y="24"/>
                </a:lnTo>
                <a:lnTo>
                  <a:pt x="12" y="25"/>
                </a:lnTo>
                <a:lnTo>
                  <a:pt x="12" y="28"/>
                </a:lnTo>
                <a:lnTo>
                  <a:pt x="12" y="31"/>
                </a:lnTo>
                <a:lnTo>
                  <a:pt x="12" y="34"/>
                </a:lnTo>
                <a:lnTo>
                  <a:pt x="12" y="36"/>
                </a:lnTo>
                <a:lnTo>
                  <a:pt x="12" y="39"/>
                </a:lnTo>
                <a:lnTo>
                  <a:pt x="14" y="42"/>
                </a:lnTo>
                <a:lnTo>
                  <a:pt x="14" y="43"/>
                </a:lnTo>
                <a:lnTo>
                  <a:pt x="14" y="46"/>
                </a:lnTo>
                <a:lnTo>
                  <a:pt x="14" y="49"/>
                </a:lnTo>
                <a:lnTo>
                  <a:pt x="14" y="52"/>
                </a:lnTo>
                <a:lnTo>
                  <a:pt x="14" y="54"/>
                </a:lnTo>
                <a:lnTo>
                  <a:pt x="14" y="57"/>
                </a:lnTo>
                <a:lnTo>
                  <a:pt x="14" y="60"/>
                </a:lnTo>
                <a:lnTo>
                  <a:pt x="14" y="63"/>
                </a:lnTo>
                <a:lnTo>
                  <a:pt x="14" y="64"/>
                </a:lnTo>
                <a:lnTo>
                  <a:pt x="14" y="67"/>
                </a:lnTo>
                <a:lnTo>
                  <a:pt x="14" y="70"/>
                </a:lnTo>
                <a:lnTo>
                  <a:pt x="14" y="72"/>
                </a:lnTo>
                <a:lnTo>
                  <a:pt x="14" y="75"/>
                </a:lnTo>
                <a:lnTo>
                  <a:pt x="14" y="78"/>
                </a:lnTo>
                <a:lnTo>
                  <a:pt x="14" y="81"/>
                </a:lnTo>
                <a:lnTo>
                  <a:pt x="14" y="82"/>
                </a:lnTo>
                <a:lnTo>
                  <a:pt x="14" y="85"/>
                </a:lnTo>
                <a:lnTo>
                  <a:pt x="14" y="88"/>
                </a:lnTo>
                <a:lnTo>
                  <a:pt x="14" y="91"/>
                </a:lnTo>
                <a:lnTo>
                  <a:pt x="14" y="93"/>
                </a:lnTo>
                <a:lnTo>
                  <a:pt x="14" y="96"/>
                </a:lnTo>
                <a:lnTo>
                  <a:pt x="14" y="99"/>
                </a:lnTo>
                <a:lnTo>
                  <a:pt x="14" y="102"/>
                </a:lnTo>
                <a:lnTo>
                  <a:pt x="12" y="103"/>
                </a:lnTo>
                <a:lnTo>
                  <a:pt x="12" y="106"/>
                </a:lnTo>
                <a:lnTo>
                  <a:pt x="12" y="109"/>
                </a:lnTo>
                <a:lnTo>
                  <a:pt x="12" y="111"/>
                </a:lnTo>
                <a:lnTo>
                  <a:pt x="12" y="114"/>
                </a:lnTo>
                <a:lnTo>
                  <a:pt x="12" y="117"/>
                </a:lnTo>
                <a:lnTo>
                  <a:pt x="12" y="120"/>
                </a:lnTo>
                <a:lnTo>
                  <a:pt x="12" y="121"/>
                </a:lnTo>
                <a:lnTo>
                  <a:pt x="12" y="124"/>
                </a:lnTo>
                <a:lnTo>
                  <a:pt x="12" y="127"/>
                </a:lnTo>
                <a:lnTo>
                  <a:pt x="12" y="130"/>
                </a:lnTo>
                <a:lnTo>
                  <a:pt x="12" y="132"/>
                </a:lnTo>
                <a:lnTo>
                  <a:pt x="11" y="135"/>
                </a:lnTo>
                <a:lnTo>
                  <a:pt x="11" y="138"/>
                </a:lnTo>
                <a:lnTo>
                  <a:pt x="11" y="141"/>
                </a:lnTo>
                <a:lnTo>
                  <a:pt x="11" y="142"/>
                </a:lnTo>
                <a:lnTo>
                  <a:pt x="11" y="145"/>
                </a:lnTo>
                <a:lnTo>
                  <a:pt x="11" y="148"/>
                </a:lnTo>
                <a:lnTo>
                  <a:pt x="11" y="150"/>
                </a:lnTo>
                <a:lnTo>
                  <a:pt x="9" y="153"/>
                </a:lnTo>
                <a:lnTo>
                  <a:pt x="9" y="156"/>
                </a:lnTo>
                <a:lnTo>
                  <a:pt x="9" y="159"/>
                </a:lnTo>
                <a:lnTo>
                  <a:pt x="9" y="160"/>
                </a:lnTo>
                <a:lnTo>
                  <a:pt x="9" y="163"/>
                </a:lnTo>
                <a:lnTo>
                  <a:pt x="9" y="166"/>
                </a:lnTo>
                <a:lnTo>
                  <a:pt x="8" y="169"/>
                </a:lnTo>
                <a:lnTo>
                  <a:pt x="8" y="171"/>
                </a:lnTo>
                <a:lnTo>
                  <a:pt x="8" y="174"/>
                </a:lnTo>
                <a:lnTo>
                  <a:pt x="8" y="177"/>
                </a:lnTo>
                <a:lnTo>
                  <a:pt x="8" y="178"/>
                </a:lnTo>
                <a:lnTo>
                  <a:pt x="8" y="181"/>
                </a:lnTo>
                <a:lnTo>
                  <a:pt x="6" y="184"/>
                </a:lnTo>
                <a:lnTo>
                  <a:pt x="6" y="187"/>
                </a:lnTo>
                <a:lnTo>
                  <a:pt x="6" y="189"/>
                </a:lnTo>
                <a:lnTo>
                  <a:pt x="6" y="192"/>
                </a:lnTo>
                <a:lnTo>
                  <a:pt x="5" y="195"/>
                </a:lnTo>
                <a:lnTo>
                  <a:pt x="5" y="196"/>
                </a:lnTo>
                <a:lnTo>
                  <a:pt x="5" y="199"/>
                </a:lnTo>
                <a:lnTo>
                  <a:pt x="5" y="202"/>
                </a:lnTo>
                <a:lnTo>
                  <a:pt x="5" y="205"/>
                </a:lnTo>
                <a:lnTo>
                  <a:pt x="3" y="207"/>
                </a:lnTo>
                <a:lnTo>
                  <a:pt x="3" y="210"/>
                </a:lnTo>
                <a:lnTo>
                  <a:pt x="3" y="213"/>
                </a:lnTo>
                <a:lnTo>
                  <a:pt x="2" y="214"/>
                </a:lnTo>
                <a:lnTo>
                  <a:pt x="2" y="217"/>
                </a:lnTo>
                <a:lnTo>
                  <a:pt x="2" y="220"/>
                </a:lnTo>
                <a:lnTo>
                  <a:pt x="2" y="223"/>
                </a:lnTo>
                <a:lnTo>
                  <a:pt x="0" y="225"/>
                </a:lnTo>
                <a:lnTo>
                  <a:pt x="0" y="228"/>
                </a:lnTo>
                <a:lnTo>
                  <a:pt x="0" y="23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57" name="Line 2960"/>
          <p:cNvSpPr>
            <a:spLocks noChangeShapeType="1"/>
          </p:cNvSpPr>
          <p:nvPr/>
        </p:nvSpPr>
        <p:spPr bwMode="auto">
          <a:xfrm flipV="1">
            <a:off x="5938838" y="3332163"/>
            <a:ext cx="88900" cy="63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58" name="Rectangle 2961"/>
          <p:cNvSpPr>
            <a:spLocks noChangeArrowheads="1"/>
          </p:cNvSpPr>
          <p:nvPr/>
        </p:nvSpPr>
        <p:spPr bwMode="auto">
          <a:xfrm rot="900000">
            <a:off x="7326313" y="4195763"/>
            <a:ext cx="3810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Copia-11_ADe-I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59" name="Line 2962"/>
          <p:cNvSpPr>
            <a:spLocks noChangeShapeType="1"/>
          </p:cNvSpPr>
          <p:nvPr/>
        </p:nvSpPr>
        <p:spPr bwMode="auto">
          <a:xfrm>
            <a:off x="7224713" y="4165601"/>
            <a:ext cx="85725" cy="206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60" name="Rectangle 2963"/>
          <p:cNvSpPr>
            <a:spLocks noChangeArrowheads="1"/>
          </p:cNvSpPr>
          <p:nvPr/>
        </p:nvSpPr>
        <p:spPr bwMode="auto">
          <a:xfrm rot="900000">
            <a:off x="7315201" y="4235451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Copia-6_ADe-I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61" name="Line 2964"/>
          <p:cNvSpPr>
            <a:spLocks noChangeShapeType="1"/>
          </p:cNvSpPr>
          <p:nvPr/>
        </p:nvSpPr>
        <p:spPr bwMode="auto">
          <a:xfrm>
            <a:off x="7213601" y="4203701"/>
            <a:ext cx="85725" cy="238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62" name="Freeform 2965"/>
          <p:cNvSpPr>
            <a:spLocks/>
          </p:cNvSpPr>
          <p:nvPr/>
        </p:nvSpPr>
        <p:spPr bwMode="auto">
          <a:xfrm>
            <a:off x="7215188" y="4162426"/>
            <a:ext cx="4763" cy="19050"/>
          </a:xfrm>
          <a:custGeom>
            <a:avLst/>
            <a:gdLst>
              <a:gd name="T0" fmla="*/ 0 w 3"/>
              <a:gd name="T1" fmla="*/ 12 h 12"/>
              <a:gd name="T2" fmla="*/ 0 w 3"/>
              <a:gd name="T3" fmla="*/ 11 h 12"/>
              <a:gd name="T4" fmla="*/ 0 w 3"/>
              <a:gd name="T5" fmla="*/ 11 h 12"/>
              <a:gd name="T6" fmla="*/ 0 w 3"/>
              <a:gd name="T7" fmla="*/ 9 h 12"/>
              <a:gd name="T8" fmla="*/ 2 w 3"/>
              <a:gd name="T9" fmla="*/ 8 h 12"/>
              <a:gd name="T10" fmla="*/ 2 w 3"/>
              <a:gd name="T11" fmla="*/ 6 h 12"/>
              <a:gd name="T12" fmla="*/ 2 w 3"/>
              <a:gd name="T13" fmla="*/ 5 h 12"/>
              <a:gd name="T14" fmla="*/ 2 w 3"/>
              <a:gd name="T15" fmla="*/ 5 h 12"/>
              <a:gd name="T16" fmla="*/ 2 w 3"/>
              <a:gd name="T17" fmla="*/ 3 h 12"/>
              <a:gd name="T18" fmla="*/ 3 w 3"/>
              <a:gd name="T19" fmla="*/ 2 h 12"/>
              <a:gd name="T20" fmla="*/ 3 w 3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12">
                <a:moveTo>
                  <a:pt x="0" y="12"/>
                </a:moveTo>
                <a:lnTo>
                  <a:pt x="0" y="11"/>
                </a:lnTo>
                <a:lnTo>
                  <a:pt x="0" y="11"/>
                </a:lnTo>
                <a:lnTo>
                  <a:pt x="0" y="9"/>
                </a:lnTo>
                <a:lnTo>
                  <a:pt x="2" y="8"/>
                </a:lnTo>
                <a:lnTo>
                  <a:pt x="2" y="6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3" y="2"/>
                </a:lnTo>
                <a:lnTo>
                  <a:pt x="3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63" name="Freeform 2966"/>
          <p:cNvSpPr>
            <a:spLocks/>
          </p:cNvSpPr>
          <p:nvPr/>
        </p:nvSpPr>
        <p:spPr bwMode="auto">
          <a:xfrm>
            <a:off x="7208838" y="4181476"/>
            <a:ext cx="6350" cy="19050"/>
          </a:xfrm>
          <a:custGeom>
            <a:avLst/>
            <a:gdLst>
              <a:gd name="T0" fmla="*/ 4 w 4"/>
              <a:gd name="T1" fmla="*/ 0 h 12"/>
              <a:gd name="T2" fmla="*/ 3 w 4"/>
              <a:gd name="T3" fmla="*/ 2 h 12"/>
              <a:gd name="T4" fmla="*/ 3 w 4"/>
              <a:gd name="T5" fmla="*/ 3 h 12"/>
              <a:gd name="T6" fmla="*/ 3 w 4"/>
              <a:gd name="T7" fmla="*/ 5 h 12"/>
              <a:gd name="T8" fmla="*/ 3 w 4"/>
              <a:gd name="T9" fmla="*/ 6 h 12"/>
              <a:gd name="T10" fmla="*/ 1 w 4"/>
              <a:gd name="T11" fmla="*/ 8 h 12"/>
              <a:gd name="T12" fmla="*/ 1 w 4"/>
              <a:gd name="T13" fmla="*/ 9 h 12"/>
              <a:gd name="T14" fmla="*/ 1 w 4"/>
              <a:gd name="T15" fmla="*/ 9 h 12"/>
              <a:gd name="T16" fmla="*/ 1 w 4"/>
              <a:gd name="T17" fmla="*/ 11 h 12"/>
              <a:gd name="T18" fmla="*/ 0 w 4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3" y="2"/>
                </a:lnTo>
                <a:lnTo>
                  <a:pt x="3" y="3"/>
                </a:lnTo>
                <a:lnTo>
                  <a:pt x="3" y="5"/>
                </a:lnTo>
                <a:lnTo>
                  <a:pt x="3" y="6"/>
                </a:lnTo>
                <a:lnTo>
                  <a:pt x="1" y="8"/>
                </a:lnTo>
                <a:lnTo>
                  <a:pt x="1" y="9"/>
                </a:lnTo>
                <a:lnTo>
                  <a:pt x="1" y="9"/>
                </a:lnTo>
                <a:lnTo>
                  <a:pt x="1" y="11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64" name="Rectangle 2967"/>
          <p:cNvSpPr>
            <a:spLocks noChangeArrowheads="1"/>
          </p:cNvSpPr>
          <p:nvPr/>
        </p:nvSpPr>
        <p:spPr bwMode="auto">
          <a:xfrm rot="900000">
            <a:off x="7146952" y="410356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65" name="Line 2968"/>
          <p:cNvSpPr>
            <a:spLocks noChangeShapeType="1"/>
          </p:cNvSpPr>
          <p:nvPr/>
        </p:nvSpPr>
        <p:spPr bwMode="auto">
          <a:xfrm>
            <a:off x="7124701" y="4157663"/>
            <a:ext cx="85725" cy="222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66" name="Rectangle 2969"/>
          <p:cNvSpPr>
            <a:spLocks noChangeArrowheads="1"/>
          </p:cNvSpPr>
          <p:nvPr/>
        </p:nvSpPr>
        <p:spPr bwMode="auto">
          <a:xfrm rot="960000">
            <a:off x="7302501" y="4279901"/>
            <a:ext cx="3810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Copia-13_ADe-I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67" name="Line 2970"/>
          <p:cNvSpPr>
            <a:spLocks noChangeShapeType="1"/>
          </p:cNvSpPr>
          <p:nvPr/>
        </p:nvSpPr>
        <p:spPr bwMode="auto">
          <a:xfrm>
            <a:off x="7108826" y="4213226"/>
            <a:ext cx="177800" cy="523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68" name="Freeform 2971"/>
          <p:cNvSpPr>
            <a:spLocks/>
          </p:cNvSpPr>
          <p:nvPr/>
        </p:nvSpPr>
        <p:spPr bwMode="auto">
          <a:xfrm>
            <a:off x="7113588" y="4156076"/>
            <a:ext cx="6350" cy="28575"/>
          </a:xfrm>
          <a:custGeom>
            <a:avLst/>
            <a:gdLst>
              <a:gd name="T0" fmla="*/ 0 w 4"/>
              <a:gd name="T1" fmla="*/ 18 h 18"/>
              <a:gd name="T2" fmla="*/ 0 w 4"/>
              <a:gd name="T3" fmla="*/ 16 h 18"/>
              <a:gd name="T4" fmla="*/ 0 w 4"/>
              <a:gd name="T5" fmla="*/ 13 h 18"/>
              <a:gd name="T6" fmla="*/ 1 w 4"/>
              <a:gd name="T7" fmla="*/ 12 h 18"/>
              <a:gd name="T8" fmla="*/ 1 w 4"/>
              <a:gd name="T9" fmla="*/ 10 h 18"/>
              <a:gd name="T10" fmla="*/ 1 w 4"/>
              <a:gd name="T11" fmla="*/ 9 h 18"/>
              <a:gd name="T12" fmla="*/ 3 w 4"/>
              <a:gd name="T13" fmla="*/ 7 h 18"/>
              <a:gd name="T14" fmla="*/ 3 w 4"/>
              <a:gd name="T15" fmla="*/ 6 h 18"/>
              <a:gd name="T16" fmla="*/ 3 w 4"/>
              <a:gd name="T17" fmla="*/ 3 h 18"/>
              <a:gd name="T18" fmla="*/ 4 w 4"/>
              <a:gd name="T19" fmla="*/ 1 h 18"/>
              <a:gd name="T20" fmla="*/ 4 w 4"/>
              <a:gd name="T2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8">
                <a:moveTo>
                  <a:pt x="0" y="18"/>
                </a:moveTo>
                <a:lnTo>
                  <a:pt x="0" y="16"/>
                </a:lnTo>
                <a:lnTo>
                  <a:pt x="0" y="13"/>
                </a:lnTo>
                <a:lnTo>
                  <a:pt x="1" y="12"/>
                </a:lnTo>
                <a:lnTo>
                  <a:pt x="1" y="10"/>
                </a:lnTo>
                <a:lnTo>
                  <a:pt x="1" y="9"/>
                </a:lnTo>
                <a:lnTo>
                  <a:pt x="3" y="7"/>
                </a:lnTo>
                <a:lnTo>
                  <a:pt x="3" y="6"/>
                </a:lnTo>
                <a:lnTo>
                  <a:pt x="3" y="3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69" name="Freeform 2972"/>
          <p:cNvSpPr>
            <a:spLocks/>
          </p:cNvSpPr>
          <p:nvPr/>
        </p:nvSpPr>
        <p:spPr bwMode="auto">
          <a:xfrm>
            <a:off x="7104063" y="4184651"/>
            <a:ext cx="9525" cy="25400"/>
          </a:xfrm>
          <a:custGeom>
            <a:avLst/>
            <a:gdLst>
              <a:gd name="T0" fmla="*/ 6 w 6"/>
              <a:gd name="T1" fmla="*/ 0 h 16"/>
              <a:gd name="T2" fmla="*/ 4 w 6"/>
              <a:gd name="T3" fmla="*/ 0 h 16"/>
              <a:gd name="T4" fmla="*/ 4 w 6"/>
              <a:gd name="T5" fmla="*/ 1 h 16"/>
              <a:gd name="T6" fmla="*/ 4 w 6"/>
              <a:gd name="T7" fmla="*/ 3 h 16"/>
              <a:gd name="T8" fmla="*/ 4 w 6"/>
              <a:gd name="T9" fmla="*/ 3 h 16"/>
              <a:gd name="T10" fmla="*/ 4 w 6"/>
              <a:gd name="T11" fmla="*/ 4 h 16"/>
              <a:gd name="T12" fmla="*/ 3 w 6"/>
              <a:gd name="T13" fmla="*/ 6 h 16"/>
              <a:gd name="T14" fmla="*/ 3 w 6"/>
              <a:gd name="T15" fmla="*/ 6 h 16"/>
              <a:gd name="T16" fmla="*/ 3 w 6"/>
              <a:gd name="T17" fmla="*/ 7 h 16"/>
              <a:gd name="T18" fmla="*/ 3 w 6"/>
              <a:gd name="T19" fmla="*/ 9 h 16"/>
              <a:gd name="T20" fmla="*/ 3 w 6"/>
              <a:gd name="T21" fmla="*/ 9 h 16"/>
              <a:gd name="T22" fmla="*/ 3 w 6"/>
              <a:gd name="T23" fmla="*/ 10 h 16"/>
              <a:gd name="T24" fmla="*/ 1 w 6"/>
              <a:gd name="T25" fmla="*/ 12 h 16"/>
              <a:gd name="T26" fmla="*/ 1 w 6"/>
              <a:gd name="T27" fmla="*/ 12 h 16"/>
              <a:gd name="T28" fmla="*/ 1 w 6"/>
              <a:gd name="T29" fmla="*/ 13 h 16"/>
              <a:gd name="T30" fmla="*/ 1 w 6"/>
              <a:gd name="T31" fmla="*/ 13 h 16"/>
              <a:gd name="T32" fmla="*/ 1 w 6"/>
              <a:gd name="T33" fmla="*/ 15 h 16"/>
              <a:gd name="T34" fmla="*/ 0 w 6"/>
              <a:gd name="T35" fmla="*/ 16 h 16"/>
              <a:gd name="T36" fmla="*/ 0 w 6"/>
              <a:gd name="T3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" h="16">
                <a:moveTo>
                  <a:pt x="6" y="0"/>
                </a:moveTo>
                <a:lnTo>
                  <a:pt x="4" y="0"/>
                </a:lnTo>
                <a:lnTo>
                  <a:pt x="4" y="1"/>
                </a:lnTo>
                <a:lnTo>
                  <a:pt x="4" y="3"/>
                </a:lnTo>
                <a:lnTo>
                  <a:pt x="4" y="3"/>
                </a:lnTo>
                <a:lnTo>
                  <a:pt x="4" y="4"/>
                </a:lnTo>
                <a:lnTo>
                  <a:pt x="3" y="6"/>
                </a:lnTo>
                <a:lnTo>
                  <a:pt x="3" y="6"/>
                </a:lnTo>
                <a:lnTo>
                  <a:pt x="3" y="7"/>
                </a:lnTo>
                <a:lnTo>
                  <a:pt x="3" y="9"/>
                </a:lnTo>
                <a:lnTo>
                  <a:pt x="3" y="9"/>
                </a:lnTo>
                <a:lnTo>
                  <a:pt x="3" y="10"/>
                </a:lnTo>
                <a:lnTo>
                  <a:pt x="1" y="12"/>
                </a:lnTo>
                <a:lnTo>
                  <a:pt x="1" y="12"/>
                </a:lnTo>
                <a:lnTo>
                  <a:pt x="1" y="13"/>
                </a:lnTo>
                <a:lnTo>
                  <a:pt x="1" y="13"/>
                </a:lnTo>
                <a:lnTo>
                  <a:pt x="1" y="15"/>
                </a:lnTo>
                <a:lnTo>
                  <a:pt x="0" y="16"/>
                </a:lnTo>
                <a:lnTo>
                  <a:pt x="0" y="1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70" name="Rectangle 2973"/>
          <p:cNvSpPr>
            <a:spLocks noChangeArrowheads="1"/>
          </p:cNvSpPr>
          <p:nvPr/>
        </p:nvSpPr>
        <p:spPr bwMode="auto">
          <a:xfrm rot="960000">
            <a:off x="7048952" y="410727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71" name="Line 2974"/>
          <p:cNvSpPr>
            <a:spLocks noChangeShapeType="1"/>
          </p:cNvSpPr>
          <p:nvPr/>
        </p:nvSpPr>
        <p:spPr bwMode="auto">
          <a:xfrm>
            <a:off x="6551613" y="4022726"/>
            <a:ext cx="557213" cy="1587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72" name="Rectangle 2975"/>
          <p:cNvSpPr>
            <a:spLocks noChangeArrowheads="1"/>
          </p:cNvSpPr>
          <p:nvPr/>
        </p:nvSpPr>
        <p:spPr bwMode="auto">
          <a:xfrm rot="1020000">
            <a:off x="7298468" y="4325323"/>
            <a:ext cx="34144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Arial" pitchFamily="34" charset="0"/>
                <a:cs typeface="Arial" pitchFamily="34" charset="0"/>
              </a:rPr>
              <a:t>Copia-1_CPu-I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73" name="Line 2976"/>
          <p:cNvSpPr>
            <a:spLocks noChangeShapeType="1"/>
          </p:cNvSpPr>
          <p:nvPr/>
        </p:nvSpPr>
        <p:spPr bwMode="auto">
          <a:xfrm>
            <a:off x="7191376" y="4279901"/>
            <a:ext cx="84138" cy="25400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74" name="Rectangle 2977"/>
          <p:cNvSpPr>
            <a:spLocks noChangeArrowheads="1"/>
          </p:cNvSpPr>
          <p:nvPr/>
        </p:nvSpPr>
        <p:spPr bwMode="auto">
          <a:xfrm rot="1080000">
            <a:off x="7284181" y="4366598"/>
            <a:ext cx="34144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Arial" pitchFamily="34" charset="0"/>
                <a:cs typeface="Arial" pitchFamily="34" charset="0"/>
              </a:rPr>
              <a:t>Copia-7_CPu-I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75" name="Line 2978"/>
          <p:cNvSpPr>
            <a:spLocks noChangeShapeType="1"/>
          </p:cNvSpPr>
          <p:nvPr/>
        </p:nvSpPr>
        <p:spPr bwMode="auto">
          <a:xfrm>
            <a:off x="7180263" y="4318001"/>
            <a:ext cx="82550" cy="25400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solidFill>
                <a:srgbClr val="CC6600"/>
              </a:solidFill>
            </a:endParaRPr>
          </a:p>
        </p:txBody>
      </p:sp>
      <p:sp>
        <p:nvSpPr>
          <p:cNvPr id="7876" name="Freeform 2979"/>
          <p:cNvSpPr>
            <a:spLocks/>
          </p:cNvSpPr>
          <p:nvPr/>
        </p:nvSpPr>
        <p:spPr bwMode="auto">
          <a:xfrm>
            <a:off x="7180263" y="4276726"/>
            <a:ext cx="6350" cy="19050"/>
          </a:xfrm>
          <a:custGeom>
            <a:avLst/>
            <a:gdLst>
              <a:gd name="T0" fmla="*/ 0 w 4"/>
              <a:gd name="T1" fmla="*/ 12 h 12"/>
              <a:gd name="T2" fmla="*/ 1 w 4"/>
              <a:gd name="T3" fmla="*/ 11 h 12"/>
              <a:gd name="T4" fmla="*/ 1 w 4"/>
              <a:gd name="T5" fmla="*/ 11 h 12"/>
              <a:gd name="T6" fmla="*/ 1 w 4"/>
              <a:gd name="T7" fmla="*/ 9 h 12"/>
              <a:gd name="T8" fmla="*/ 1 w 4"/>
              <a:gd name="T9" fmla="*/ 8 h 12"/>
              <a:gd name="T10" fmla="*/ 3 w 4"/>
              <a:gd name="T11" fmla="*/ 6 h 12"/>
              <a:gd name="T12" fmla="*/ 3 w 4"/>
              <a:gd name="T13" fmla="*/ 5 h 12"/>
              <a:gd name="T14" fmla="*/ 3 w 4"/>
              <a:gd name="T15" fmla="*/ 5 h 12"/>
              <a:gd name="T16" fmla="*/ 3 w 4"/>
              <a:gd name="T17" fmla="*/ 3 h 12"/>
              <a:gd name="T18" fmla="*/ 4 w 4"/>
              <a:gd name="T19" fmla="*/ 2 h 12"/>
              <a:gd name="T20" fmla="*/ 4 w 4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2">
                <a:moveTo>
                  <a:pt x="0" y="12"/>
                </a:moveTo>
                <a:lnTo>
                  <a:pt x="1" y="11"/>
                </a:lnTo>
                <a:lnTo>
                  <a:pt x="1" y="11"/>
                </a:lnTo>
                <a:lnTo>
                  <a:pt x="1" y="9"/>
                </a:lnTo>
                <a:lnTo>
                  <a:pt x="1" y="8"/>
                </a:lnTo>
                <a:lnTo>
                  <a:pt x="3" y="6"/>
                </a:lnTo>
                <a:lnTo>
                  <a:pt x="3" y="5"/>
                </a:lnTo>
                <a:lnTo>
                  <a:pt x="3" y="5"/>
                </a:lnTo>
                <a:lnTo>
                  <a:pt x="3" y="3"/>
                </a:ln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77" name="Freeform 2980"/>
          <p:cNvSpPr>
            <a:spLocks/>
          </p:cNvSpPr>
          <p:nvPr/>
        </p:nvSpPr>
        <p:spPr bwMode="auto">
          <a:xfrm>
            <a:off x="7175501" y="4295776"/>
            <a:ext cx="4763" cy="19050"/>
          </a:xfrm>
          <a:custGeom>
            <a:avLst/>
            <a:gdLst>
              <a:gd name="T0" fmla="*/ 3 w 3"/>
              <a:gd name="T1" fmla="*/ 0 h 12"/>
              <a:gd name="T2" fmla="*/ 3 w 3"/>
              <a:gd name="T3" fmla="*/ 2 h 12"/>
              <a:gd name="T4" fmla="*/ 3 w 3"/>
              <a:gd name="T5" fmla="*/ 3 h 12"/>
              <a:gd name="T6" fmla="*/ 1 w 3"/>
              <a:gd name="T7" fmla="*/ 5 h 12"/>
              <a:gd name="T8" fmla="*/ 1 w 3"/>
              <a:gd name="T9" fmla="*/ 6 h 12"/>
              <a:gd name="T10" fmla="*/ 1 w 3"/>
              <a:gd name="T11" fmla="*/ 8 h 12"/>
              <a:gd name="T12" fmla="*/ 1 w 3"/>
              <a:gd name="T13" fmla="*/ 9 h 12"/>
              <a:gd name="T14" fmla="*/ 0 w 3"/>
              <a:gd name="T15" fmla="*/ 9 h 12"/>
              <a:gd name="T16" fmla="*/ 0 w 3"/>
              <a:gd name="T17" fmla="*/ 11 h 12"/>
              <a:gd name="T18" fmla="*/ 0 w 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2">
                <a:moveTo>
                  <a:pt x="3" y="0"/>
                </a:moveTo>
                <a:lnTo>
                  <a:pt x="3" y="2"/>
                </a:lnTo>
                <a:lnTo>
                  <a:pt x="3" y="3"/>
                </a:lnTo>
                <a:lnTo>
                  <a:pt x="1" y="5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78" name="Rectangle 2981"/>
          <p:cNvSpPr>
            <a:spLocks noChangeArrowheads="1"/>
          </p:cNvSpPr>
          <p:nvPr/>
        </p:nvSpPr>
        <p:spPr bwMode="auto">
          <a:xfrm rot="1080000">
            <a:off x="7115445" y="421909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Arial" pitchFamily="34" charset="0"/>
                <a:cs typeface="Arial" pitchFamily="34" charset="0"/>
              </a:rPr>
              <a:t>88</a:t>
            </a:r>
          </a:p>
        </p:txBody>
      </p:sp>
      <p:sp>
        <p:nvSpPr>
          <p:cNvPr id="7879" name="Line 2982"/>
          <p:cNvSpPr>
            <a:spLocks noChangeShapeType="1"/>
          </p:cNvSpPr>
          <p:nvPr/>
        </p:nvSpPr>
        <p:spPr bwMode="auto">
          <a:xfrm>
            <a:off x="7091363" y="4267201"/>
            <a:ext cx="84138" cy="26988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80" name="Rectangle 2983"/>
          <p:cNvSpPr>
            <a:spLocks noChangeArrowheads="1"/>
          </p:cNvSpPr>
          <p:nvPr/>
        </p:nvSpPr>
        <p:spPr bwMode="auto">
          <a:xfrm rot="1140000">
            <a:off x="7266718" y="4409460"/>
            <a:ext cx="34144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Arial" pitchFamily="34" charset="0"/>
                <a:cs typeface="Arial" pitchFamily="34" charset="0"/>
              </a:rPr>
              <a:t>Copia-2_ADe-I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1" name="Line 2984"/>
          <p:cNvSpPr>
            <a:spLocks noChangeShapeType="1"/>
          </p:cNvSpPr>
          <p:nvPr/>
        </p:nvSpPr>
        <p:spPr bwMode="auto">
          <a:xfrm>
            <a:off x="7072313" y="4322763"/>
            <a:ext cx="176213" cy="61913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82" name="Freeform 2985"/>
          <p:cNvSpPr>
            <a:spLocks/>
          </p:cNvSpPr>
          <p:nvPr/>
        </p:nvSpPr>
        <p:spPr bwMode="auto">
          <a:xfrm>
            <a:off x="7077076" y="4265613"/>
            <a:ext cx="9525" cy="28575"/>
          </a:xfrm>
          <a:custGeom>
            <a:avLst/>
            <a:gdLst>
              <a:gd name="T0" fmla="*/ 0 w 6"/>
              <a:gd name="T1" fmla="*/ 18 h 18"/>
              <a:gd name="T2" fmla="*/ 2 w 6"/>
              <a:gd name="T3" fmla="*/ 16 h 18"/>
              <a:gd name="T4" fmla="*/ 2 w 6"/>
              <a:gd name="T5" fmla="*/ 15 h 18"/>
              <a:gd name="T6" fmla="*/ 2 w 6"/>
              <a:gd name="T7" fmla="*/ 13 h 18"/>
              <a:gd name="T8" fmla="*/ 3 w 6"/>
              <a:gd name="T9" fmla="*/ 10 h 18"/>
              <a:gd name="T10" fmla="*/ 3 w 6"/>
              <a:gd name="T11" fmla="*/ 9 h 18"/>
              <a:gd name="T12" fmla="*/ 3 w 6"/>
              <a:gd name="T13" fmla="*/ 7 h 18"/>
              <a:gd name="T14" fmla="*/ 5 w 6"/>
              <a:gd name="T15" fmla="*/ 6 h 18"/>
              <a:gd name="T16" fmla="*/ 5 w 6"/>
              <a:gd name="T17" fmla="*/ 4 h 18"/>
              <a:gd name="T18" fmla="*/ 6 w 6"/>
              <a:gd name="T19" fmla="*/ 3 h 18"/>
              <a:gd name="T20" fmla="*/ 6 w 6"/>
              <a:gd name="T2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8">
                <a:moveTo>
                  <a:pt x="0" y="18"/>
                </a:moveTo>
                <a:lnTo>
                  <a:pt x="2" y="16"/>
                </a:lnTo>
                <a:lnTo>
                  <a:pt x="2" y="15"/>
                </a:lnTo>
                <a:lnTo>
                  <a:pt x="2" y="13"/>
                </a:lnTo>
                <a:lnTo>
                  <a:pt x="3" y="10"/>
                </a:lnTo>
                <a:lnTo>
                  <a:pt x="3" y="9"/>
                </a:lnTo>
                <a:lnTo>
                  <a:pt x="3" y="7"/>
                </a:lnTo>
                <a:lnTo>
                  <a:pt x="5" y="6"/>
                </a:lnTo>
                <a:lnTo>
                  <a:pt x="5" y="4"/>
                </a:lnTo>
                <a:lnTo>
                  <a:pt x="6" y="3"/>
                </a:lnTo>
                <a:lnTo>
                  <a:pt x="6" y="0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83" name="Freeform 2986"/>
          <p:cNvSpPr>
            <a:spLocks/>
          </p:cNvSpPr>
          <p:nvPr/>
        </p:nvSpPr>
        <p:spPr bwMode="auto">
          <a:xfrm>
            <a:off x="7067551" y="4294188"/>
            <a:ext cx="9525" cy="25400"/>
          </a:xfrm>
          <a:custGeom>
            <a:avLst/>
            <a:gdLst>
              <a:gd name="T0" fmla="*/ 6 w 6"/>
              <a:gd name="T1" fmla="*/ 0 h 16"/>
              <a:gd name="T2" fmla="*/ 6 w 6"/>
              <a:gd name="T3" fmla="*/ 1 h 16"/>
              <a:gd name="T4" fmla="*/ 6 w 6"/>
              <a:gd name="T5" fmla="*/ 1 h 16"/>
              <a:gd name="T6" fmla="*/ 6 w 6"/>
              <a:gd name="T7" fmla="*/ 3 h 16"/>
              <a:gd name="T8" fmla="*/ 5 w 6"/>
              <a:gd name="T9" fmla="*/ 4 h 16"/>
              <a:gd name="T10" fmla="*/ 5 w 6"/>
              <a:gd name="T11" fmla="*/ 4 h 16"/>
              <a:gd name="T12" fmla="*/ 5 w 6"/>
              <a:gd name="T13" fmla="*/ 6 h 16"/>
              <a:gd name="T14" fmla="*/ 5 w 6"/>
              <a:gd name="T15" fmla="*/ 6 h 16"/>
              <a:gd name="T16" fmla="*/ 3 w 6"/>
              <a:gd name="T17" fmla="*/ 7 h 16"/>
              <a:gd name="T18" fmla="*/ 3 w 6"/>
              <a:gd name="T19" fmla="*/ 9 h 16"/>
              <a:gd name="T20" fmla="*/ 3 w 6"/>
              <a:gd name="T21" fmla="*/ 9 h 16"/>
              <a:gd name="T22" fmla="*/ 3 w 6"/>
              <a:gd name="T23" fmla="*/ 10 h 16"/>
              <a:gd name="T24" fmla="*/ 3 w 6"/>
              <a:gd name="T25" fmla="*/ 12 h 16"/>
              <a:gd name="T26" fmla="*/ 2 w 6"/>
              <a:gd name="T27" fmla="*/ 12 h 16"/>
              <a:gd name="T28" fmla="*/ 2 w 6"/>
              <a:gd name="T29" fmla="*/ 13 h 16"/>
              <a:gd name="T30" fmla="*/ 2 w 6"/>
              <a:gd name="T31" fmla="*/ 15 h 16"/>
              <a:gd name="T32" fmla="*/ 2 w 6"/>
              <a:gd name="T33" fmla="*/ 15 h 16"/>
              <a:gd name="T34" fmla="*/ 0 w 6"/>
              <a:gd name="T35" fmla="*/ 16 h 16"/>
              <a:gd name="T36" fmla="*/ 0 w 6"/>
              <a:gd name="T3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" h="16">
                <a:moveTo>
                  <a:pt x="6" y="0"/>
                </a:moveTo>
                <a:lnTo>
                  <a:pt x="6" y="1"/>
                </a:lnTo>
                <a:lnTo>
                  <a:pt x="6" y="1"/>
                </a:lnTo>
                <a:lnTo>
                  <a:pt x="6" y="3"/>
                </a:lnTo>
                <a:lnTo>
                  <a:pt x="5" y="4"/>
                </a:lnTo>
                <a:lnTo>
                  <a:pt x="5" y="4"/>
                </a:lnTo>
                <a:lnTo>
                  <a:pt x="5" y="6"/>
                </a:lnTo>
                <a:lnTo>
                  <a:pt x="5" y="6"/>
                </a:lnTo>
                <a:lnTo>
                  <a:pt x="3" y="7"/>
                </a:lnTo>
                <a:lnTo>
                  <a:pt x="3" y="9"/>
                </a:lnTo>
                <a:lnTo>
                  <a:pt x="3" y="9"/>
                </a:lnTo>
                <a:lnTo>
                  <a:pt x="3" y="10"/>
                </a:lnTo>
                <a:lnTo>
                  <a:pt x="3" y="12"/>
                </a:lnTo>
                <a:lnTo>
                  <a:pt x="2" y="12"/>
                </a:lnTo>
                <a:lnTo>
                  <a:pt x="2" y="13"/>
                </a:lnTo>
                <a:lnTo>
                  <a:pt x="2" y="15"/>
                </a:lnTo>
                <a:lnTo>
                  <a:pt x="2" y="15"/>
                </a:lnTo>
                <a:lnTo>
                  <a:pt x="0" y="16"/>
                </a:lnTo>
                <a:lnTo>
                  <a:pt x="0" y="16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84" name="Line 2987"/>
          <p:cNvSpPr>
            <a:spLocks noChangeShapeType="1"/>
          </p:cNvSpPr>
          <p:nvPr/>
        </p:nvSpPr>
        <p:spPr bwMode="auto">
          <a:xfrm>
            <a:off x="6989763" y="4262438"/>
            <a:ext cx="82550" cy="28575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85" name="Rectangle 2988"/>
          <p:cNvSpPr>
            <a:spLocks noChangeArrowheads="1"/>
          </p:cNvSpPr>
          <p:nvPr/>
        </p:nvSpPr>
        <p:spPr bwMode="auto">
          <a:xfrm rot="1200000">
            <a:off x="7255761" y="4445973"/>
            <a:ext cx="30938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Arial" pitchFamily="34" charset="0"/>
                <a:cs typeface="Arial" pitchFamily="34" charset="0"/>
              </a:rPr>
              <a:t>Copia-1_AB-I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6" name="Line 2989"/>
          <p:cNvSpPr>
            <a:spLocks noChangeShapeType="1"/>
          </p:cNvSpPr>
          <p:nvPr/>
        </p:nvSpPr>
        <p:spPr bwMode="auto">
          <a:xfrm>
            <a:off x="6965951" y="4324351"/>
            <a:ext cx="268288" cy="98425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87" name="Freeform 2990"/>
          <p:cNvSpPr>
            <a:spLocks/>
          </p:cNvSpPr>
          <p:nvPr/>
        </p:nvSpPr>
        <p:spPr bwMode="auto">
          <a:xfrm>
            <a:off x="6975476" y="4262438"/>
            <a:ext cx="9525" cy="31750"/>
          </a:xfrm>
          <a:custGeom>
            <a:avLst/>
            <a:gdLst>
              <a:gd name="T0" fmla="*/ 0 w 6"/>
              <a:gd name="T1" fmla="*/ 20 h 20"/>
              <a:gd name="T2" fmla="*/ 0 w 6"/>
              <a:gd name="T3" fmla="*/ 17 h 20"/>
              <a:gd name="T4" fmla="*/ 1 w 6"/>
              <a:gd name="T5" fmla="*/ 15 h 20"/>
              <a:gd name="T6" fmla="*/ 1 w 6"/>
              <a:gd name="T7" fmla="*/ 14 h 20"/>
              <a:gd name="T8" fmla="*/ 1 w 6"/>
              <a:gd name="T9" fmla="*/ 12 h 20"/>
              <a:gd name="T10" fmla="*/ 3 w 6"/>
              <a:gd name="T11" fmla="*/ 9 h 20"/>
              <a:gd name="T12" fmla="*/ 3 w 6"/>
              <a:gd name="T13" fmla="*/ 8 h 20"/>
              <a:gd name="T14" fmla="*/ 4 w 6"/>
              <a:gd name="T15" fmla="*/ 6 h 20"/>
              <a:gd name="T16" fmla="*/ 4 w 6"/>
              <a:gd name="T17" fmla="*/ 3 h 20"/>
              <a:gd name="T18" fmla="*/ 6 w 6"/>
              <a:gd name="T19" fmla="*/ 2 h 20"/>
              <a:gd name="T20" fmla="*/ 6 w 6"/>
              <a:gd name="T2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20">
                <a:moveTo>
                  <a:pt x="0" y="20"/>
                </a:moveTo>
                <a:lnTo>
                  <a:pt x="0" y="17"/>
                </a:lnTo>
                <a:lnTo>
                  <a:pt x="1" y="15"/>
                </a:lnTo>
                <a:lnTo>
                  <a:pt x="1" y="14"/>
                </a:lnTo>
                <a:lnTo>
                  <a:pt x="1" y="12"/>
                </a:lnTo>
                <a:lnTo>
                  <a:pt x="3" y="9"/>
                </a:lnTo>
                <a:lnTo>
                  <a:pt x="3" y="8"/>
                </a:lnTo>
                <a:lnTo>
                  <a:pt x="4" y="6"/>
                </a:lnTo>
                <a:lnTo>
                  <a:pt x="4" y="3"/>
                </a:lnTo>
                <a:lnTo>
                  <a:pt x="6" y="2"/>
                </a:lnTo>
                <a:lnTo>
                  <a:pt x="6" y="0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88" name="Freeform 2991"/>
          <p:cNvSpPr>
            <a:spLocks/>
          </p:cNvSpPr>
          <p:nvPr/>
        </p:nvSpPr>
        <p:spPr bwMode="auto">
          <a:xfrm>
            <a:off x="6962776" y="4294188"/>
            <a:ext cx="12700" cy="28575"/>
          </a:xfrm>
          <a:custGeom>
            <a:avLst/>
            <a:gdLst>
              <a:gd name="T0" fmla="*/ 8 w 8"/>
              <a:gd name="T1" fmla="*/ 0 h 18"/>
              <a:gd name="T2" fmla="*/ 6 w 8"/>
              <a:gd name="T3" fmla="*/ 0 h 18"/>
              <a:gd name="T4" fmla="*/ 6 w 8"/>
              <a:gd name="T5" fmla="*/ 1 h 18"/>
              <a:gd name="T6" fmla="*/ 6 w 8"/>
              <a:gd name="T7" fmla="*/ 1 h 18"/>
              <a:gd name="T8" fmla="*/ 6 w 8"/>
              <a:gd name="T9" fmla="*/ 3 h 18"/>
              <a:gd name="T10" fmla="*/ 6 w 8"/>
              <a:gd name="T11" fmla="*/ 3 h 18"/>
              <a:gd name="T12" fmla="*/ 6 w 8"/>
              <a:gd name="T13" fmla="*/ 4 h 18"/>
              <a:gd name="T14" fmla="*/ 5 w 8"/>
              <a:gd name="T15" fmla="*/ 4 h 18"/>
              <a:gd name="T16" fmla="*/ 5 w 8"/>
              <a:gd name="T17" fmla="*/ 4 h 18"/>
              <a:gd name="T18" fmla="*/ 5 w 8"/>
              <a:gd name="T19" fmla="*/ 6 h 18"/>
              <a:gd name="T20" fmla="*/ 5 w 8"/>
              <a:gd name="T21" fmla="*/ 6 h 18"/>
              <a:gd name="T22" fmla="*/ 5 w 8"/>
              <a:gd name="T23" fmla="*/ 7 h 18"/>
              <a:gd name="T24" fmla="*/ 5 w 8"/>
              <a:gd name="T25" fmla="*/ 7 h 18"/>
              <a:gd name="T26" fmla="*/ 3 w 8"/>
              <a:gd name="T27" fmla="*/ 9 h 18"/>
              <a:gd name="T28" fmla="*/ 3 w 8"/>
              <a:gd name="T29" fmla="*/ 9 h 18"/>
              <a:gd name="T30" fmla="*/ 3 w 8"/>
              <a:gd name="T31" fmla="*/ 10 h 18"/>
              <a:gd name="T32" fmla="*/ 3 w 8"/>
              <a:gd name="T33" fmla="*/ 10 h 18"/>
              <a:gd name="T34" fmla="*/ 3 w 8"/>
              <a:gd name="T35" fmla="*/ 12 h 18"/>
              <a:gd name="T36" fmla="*/ 3 w 8"/>
              <a:gd name="T37" fmla="*/ 12 h 18"/>
              <a:gd name="T38" fmla="*/ 2 w 8"/>
              <a:gd name="T39" fmla="*/ 13 h 18"/>
              <a:gd name="T40" fmla="*/ 2 w 8"/>
              <a:gd name="T41" fmla="*/ 13 h 18"/>
              <a:gd name="T42" fmla="*/ 2 w 8"/>
              <a:gd name="T43" fmla="*/ 15 h 18"/>
              <a:gd name="T44" fmla="*/ 2 w 8"/>
              <a:gd name="T45" fmla="*/ 15 h 18"/>
              <a:gd name="T46" fmla="*/ 2 w 8"/>
              <a:gd name="T47" fmla="*/ 16 h 18"/>
              <a:gd name="T48" fmla="*/ 2 w 8"/>
              <a:gd name="T49" fmla="*/ 16 h 18"/>
              <a:gd name="T50" fmla="*/ 0 w 8"/>
              <a:gd name="T51" fmla="*/ 18 h 18"/>
              <a:gd name="T52" fmla="*/ 0 w 8"/>
              <a:gd name="T53" fmla="*/ 18 h 18"/>
              <a:gd name="T54" fmla="*/ 0 w 8"/>
              <a:gd name="T5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" h="18">
                <a:moveTo>
                  <a:pt x="8" y="0"/>
                </a:moveTo>
                <a:lnTo>
                  <a:pt x="6" y="0"/>
                </a:lnTo>
                <a:lnTo>
                  <a:pt x="6" y="1"/>
                </a:lnTo>
                <a:lnTo>
                  <a:pt x="6" y="1"/>
                </a:lnTo>
                <a:lnTo>
                  <a:pt x="6" y="3"/>
                </a:lnTo>
                <a:lnTo>
                  <a:pt x="6" y="3"/>
                </a:lnTo>
                <a:lnTo>
                  <a:pt x="6" y="4"/>
                </a:lnTo>
                <a:lnTo>
                  <a:pt x="5" y="4"/>
                </a:lnTo>
                <a:lnTo>
                  <a:pt x="5" y="4"/>
                </a:lnTo>
                <a:lnTo>
                  <a:pt x="5" y="6"/>
                </a:lnTo>
                <a:lnTo>
                  <a:pt x="5" y="6"/>
                </a:lnTo>
                <a:lnTo>
                  <a:pt x="5" y="7"/>
                </a:lnTo>
                <a:lnTo>
                  <a:pt x="5" y="7"/>
                </a:lnTo>
                <a:lnTo>
                  <a:pt x="3" y="9"/>
                </a:lnTo>
                <a:lnTo>
                  <a:pt x="3" y="9"/>
                </a:lnTo>
                <a:lnTo>
                  <a:pt x="3" y="10"/>
                </a:lnTo>
                <a:lnTo>
                  <a:pt x="3" y="10"/>
                </a:lnTo>
                <a:lnTo>
                  <a:pt x="3" y="12"/>
                </a:lnTo>
                <a:lnTo>
                  <a:pt x="3" y="12"/>
                </a:lnTo>
                <a:lnTo>
                  <a:pt x="2" y="13"/>
                </a:lnTo>
                <a:lnTo>
                  <a:pt x="2" y="13"/>
                </a:lnTo>
                <a:lnTo>
                  <a:pt x="2" y="15"/>
                </a:lnTo>
                <a:lnTo>
                  <a:pt x="2" y="15"/>
                </a:lnTo>
                <a:lnTo>
                  <a:pt x="2" y="16"/>
                </a:lnTo>
                <a:lnTo>
                  <a:pt x="2" y="16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89" name="Line 2992"/>
          <p:cNvSpPr>
            <a:spLocks noChangeShapeType="1"/>
          </p:cNvSpPr>
          <p:nvPr/>
        </p:nvSpPr>
        <p:spPr bwMode="auto">
          <a:xfrm>
            <a:off x="6886576" y="4262438"/>
            <a:ext cx="84138" cy="28575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90" name="Rectangle 2993"/>
          <p:cNvSpPr>
            <a:spLocks noChangeArrowheads="1"/>
          </p:cNvSpPr>
          <p:nvPr/>
        </p:nvSpPr>
        <p:spPr bwMode="auto">
          <a:xfrm rot="1200000">
            <a:off x="7239677" y="4490423"/>
            <a:ext cx="352661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Arial" pitchFamily="34" charset="0"/>
                <a:cs typeface="Arial" pitchFamily="34" charset="0"/>
              </a:rPr>
              <a:t>Copia-3_PPM-I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91" name="Line 2994"/>
          <p:cNvSpPr>
            <a:spLocks noChangeShapeType="1"/>
          </p:cNvSpPr>
          <p:nvPr/>
        </p:nvSpPr>
        <p:spPr bwMode="auto">
          <a:xfrm>
            <a:off x="7137401" y="4429126"/>
            <a:ext cx="82550" cy="31750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solidFill>
                <a:srgbClr val="CC6600"/>
              </a:solidFill>
            </a:endParaRPr>
          </a:p>
        </p:txBody>
      </p:sp>
      <p:sp>
        <p:nvSpPr>
          <p:cNvPr id="7892" name="Rectangle 2995"/>
          <p:cNvSpPr>
            <a:spLocks noChangeArrowheads="1"/>
          </p:cNvSpPr>
          <p:nvPr/>
        </p:nvSpPr>
        <p:spPr bwMode="auto">
          <a:xfrm rot="1260000">
            <a:off x="7228267" y="4514235"/>
            <a:ext cx="25006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Arial" pitchFamily="34" charset="0"/>
                <a:cs typeface="Arial" pitchFamily="34" charset="0"/>
              </a:rPr>
              <a:t>PCretro5_I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93" name="Line 2996"/>
          <p:cNvSpPr>
            <a:spLocks noChangeShapeType="1"/>
          </p:cNvSpPr>
          <p:nvPr/>
        </p:nvSpPr>
        <p:spPr bwMode="auto">
          <a:xfrm>
            <a:off x="7123113" y="4465638"/>
            <a:ext cx="82550" cy="33338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solidFill>
                <a:srgbClr val="CC6600"/>
              </a:solidFill>
            </a:endParaRPr>
          </a:p>
        </p:txBody>
      </p:sp>
      <p:sp>
        <p:nvSpPr>
          <p:cNvPr id="7894" name="Freeform 2997"/>
          <p:cNvSpPr>
            <a:spLocks/>
          </p:cNvSpPr>
          <p:nvPr/>
        </p:nvSpPr>
        <p:spPr bwMode="auto">
          <a:xfrm>
            <a:off x="7127876" y="4427538"/>
            <a:ext cx="6350" cy="19050"/>
          </a:xfrm>
          <a:custGeom>
            <a:avLst/>
            <a:gdLst>
              <a:gd name="T0" fmla="*/ 0 w 4"/>
              <a:gd name="T1" fmla="*/ 12 h 12"/>
              <a:gd name="T2" fmla="*/ 0 w 4"/>
              <a:gd name="T3" fmla="*/ 10 h 12"/>
              <a:gd name="T4" fmla="*/ 0 w 4"/>
              <a:gd name="T5" fmla="*/ 10 h 12"/>
              <a:gd name="T6" fmla="*/ 1 w 4"/>
              <a:gd name="T7" fmla="*/ 9 h 12"/>
              <a:gd name="T8" fmla="*/ 1 w 4"/>
              <a:gd name="T9" fmla="*/ 7 h 12"/>
              <a:gd name="T10" fmla="*/ 1 w 4"/>
              <a:gd name="T11" fmla="*/ 6 h 12"/>
              <a:gd name="T12" fmla="*/ 3 w 4"/>
              <a:gd name="T13" fmla="*/ 6 h 12"/>
              <a:gd name="T14" fmla="*/ 3 w 4"/>
              <a:gd name="T15" fmla="*/ 4 h 12"/>
              <a:gd name="T16" fmla="*/ 3 w 4"/>
              <a:gd name="T17" fmla="*/ 3 h 12"/>
              <a:gd name="T18" fmla="*/ 4 w 4"/>
              <a:gd name="T19" fmla="*/ 1 h 12"/>
              <a:gd name="T20" fmla="*/ 4 w 4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2">
                <a:moveTo>
                  <a:pt x="0" y="12"/>
                </a:moveTo>
                <a:lnTo>
                  <a:pt x="0" y="10"/>
                </a:lnTo>
                <a:lnTo>
                  <a:pt x="0" y="10"/>
                </a:lnTo>
                <a:lnTo>
                  <a:pt x="1" y="9"/>
                </a:lnTo>
                <a:lnTo>
                  <a:pt x="1" y="7"/>
                </a:lnTo>
                <a:lnTo>
                  <a:pt x="1" y="6"/>
                </a:lnTo>
                <a:lnTo>
                  <a:pt x="3" y="6"/>
                </a:lnTo>
                <a:lnTo>
                  <a:pt x="3" y="4"/>
                </a:lnTo>
                <a:lnTo>
                  <a:pt x="3" y="3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solidFill>
                <a:srgbClr val="CC6600"/>
              </a:solidFill>
            </a:endParaRPr>
          </a:p>
        </p:txBody>
      </p:sp>
      <p:sp>
        <p:nvSpPr>
          <p:cNvPr id="7895" name="Freeform 2998"/>
          <p:cNvSpPr>
            <a:spLocks/>
          </p:cNvSpPr>
          <p:nvPr/>
        </p:nvSpPr>
        <p:spPr bwMode="auto">
          <a:xfrm>
            <a:off x="7119938" y="4446588"/>
            <a:ext cx="7938" cy="19050"/>
          </a:xfrm>
          <a:custGeom>
            <a:avLst/>
            <a:gdLst>
              <a:gd name="T0" fmla="*/ 5 w 5"/>
              <a:gd name="T1" fmla="*/ 0 h 12"/>
              <a:gd name="T2" fmla="*/ 3 w 5"/>
              <a:gd name="T3" fmla="*/ 1 h 12"/>
              <a:gd name="T4" fmla="*/ 3 w 5"/>
              <a:gd name="T5" fmla="*/ 3 h 12"/>
              <a:gd name="T6" fmla="*/ 3 w 5"/>
              <a:gd name="T7" fmla="*/ 4 h 12"/>
              <a:gd name="T8" fmla="*/ 2 w 5"/>
              <a:gd name="T9" fmla="*/ 6 h 12"/>
              <a:gd name="T10" fmla="*/ 2 w 5"/>
              <a:gd name="T11" fmla="*/ 7 h 12"/>
              <a:gd name="T12" fmla="*/ 2 w 5"/>
              <a:gd name="T13" fmla="*/ 9 h 12"/>
              <a:gd name="T14" fmla="*/ 0 w 5"/>
              <a:gd name="T15" fmla="*/ 10 h 12"/>
              <a:gd name="T16" fmla="*/ 0 w 5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2">
                <a:moveTo>
                  <a:pt x="5" y="0"/>
                </a:moveTo>
                <a:lnTo>
                  <a:pt x="3" y="1"/>
                </a:lnTo>
                <a:lnTo>
                  <a:pt x="3" y="3"/>
                </a:lnTo>
                <a:lnTo>
                  <a:pt x="3" y="4"/>
                </a:lnTo>
                <a:lnTo>
                  <a:pt x="2" y="6"/>
                </a:lnTo>
                <a:lnTo>
                  <a:pt x="2" y="7"/>
                </a:lnTo>
                <a:lnTo>
                  <a:pt x="2" y="9"/>
                </a:lnTo>
                <a:lnTo>
                  <a:pt x="0" y="10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solidFill>
                <a:srgbClr val="CC6600"/>
              </a:solidFill>
            </a:endParaRPr>
          </a:p>
        </p:txBody>
      </p:sp>
      <p:sp>
        <p:nvSpPr>
          <p:cNvPr id="7896" name="Rectangle 2999"/>
          <p:cNvSpPr>
            <a:spLocks noChangeArrowheads="1"/>
          </p:cNvSpPr>
          <p:nvPr/>
        </p:nvSpPr>
        <p:spPr bwMode="auto">
          <a:xfrm rot="1260000">
            <a:off x="7065743" y="436922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897" name="Line 3000"/>
          <p:cNvSpPr>
            <a:spLocks noChangeShapeType="1"/>
          </p:cNvSpPr>
          <p:nvPr/>
        </p:nvSpPr>
        <p:spPr bwMode="auto">
          <a:xfrm>
            <a:off x="6856413" y="4341813"/>
            <a:ext cx="266700" cy="101600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98" name="Freeform 3001"/>
          <p:cNvSpPr>
            <a:spLocks/>
          </p:cNvSpPr>
          <p:nvPr/>
        </p:nvSpPr>
        <p:spPr bwMode="auto">
          <a:xfrm>
            <a:off x="6867526" y="4260851"/>
            <a:ext cx="14288" cy="39688"/>
          </a:xfrm>
          <a:custGeom>
            <a:avLst/>
            <a:gdLst>
              <a:gd name="T0" fmla="*/ 0 w 9"/>
              <a:gd name="T1" fmla="*/ 25 h 25"/>
              <a:gd name="T2" fmla="*/ 0 w 9"/>
              <a:gd name="T3" fmla="*/ 22 h 25"/>
              <a:gd name="T4" fmla="*/ 2 w 9"/>
              <a:gd name="T5" fmla="*/ 21 h 25"/>
              <a:gd name="T6" fmla="*/ 2 w 9"/>
              <a:gd name="T7" fmla="*/ 18 h 25"/>
              <a:gd name="T8" fmla="*/ 3 w 9"/>
              <a:gd name="T9" fmla="*/ 16 h 25"/>
              <a:gd name="T10" fmla="*/ 3 w 9"/>
              <a:gd name="T11" fmla="*/ 13 h 25"/>
              <a:gd name="T12" fmla="*/ 5 w 9"/>
              <a:gd name="T13" fmla="*/ 12 h 25"/>
              <a:gd name="T14" fmla="*/ 6 w 9"/>
              <a:gd name="T15" fmla="*/ 9 h 25"/>
              <a:gd name="T16" fmla="*/ 6 w 9"/>
              <a:gd name="T17" fmla="*/ 7 h 25"/>
              <a:gd name="T18" fmla="*/ 8 w 9"/>
              <a:gd name="T19" fmla="*/ 4 h 25"/>
              <a:gd name="T20" fmla="*/ 8 w 9"/>
              <a:gd name="T21" fmla="*/ 3 h 25"/>
              <a:gd name="T22" fmla="*/ 9 w 9"/>
              <a:gd name="T2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25">
                <a:moveTo>
                  <a:pt x="0" y="25"/>
                </a:moveTo>
                <a:lnTo>
                  <a:pt x="0" y="22"/>
                </a:lnTo>
                <a:lnTo>
                  <a:pt x="2" y="21"/>
                </a:lnTo>
                <a:lnTo>
                  <a:pt x="2" y="18"/>
                </a:lnTo>
                <a:lnTo>
                  <a:pt x="3" y="16"/>
                </a:lnTo>
                <a:lnTo>
                  <a:pt x="3" y="13"/>
                </a:lnTo>
                <a:lnTo>
                  <a:pt x="5" y="12"/>
                </a:lnTo>
                <a:lnTo>
                  <a:pt x="6" y="9"/>
                </a:lnTo>
                <a:lnTo>
                  <a:pt x="6" y="7"/>
                </a:lnTo>
                <a:lnTo>
                  <a:pt x="8" y="4"/>
                </a:lnTo>
                <a:lnTo>
                  <a:pt x="8" y="3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899" name="Freeform 3002"/>
          <p:cNvSpPr>
            <a:spLocks/>
          </p:cNvSpPr>
          <p:nvPr/>
        </p:nvSpPr>
        <p:spPr bwMode="auto">
          <a:xfrm>
            <a:off x="6851651" y="4300538"/>
            <a:ext cx="15875" cy="38100"/>
          </a:xfrm>
          <a:custGeom>
            <a:avLst/>
            <a:gdLst>
              <a:gd name="T0" fmla="*/ 10 w 10"/>
              <a:gd name="T1" fmla="*/ 0 h 24"/>
              <a:gd name="T2" fmla="*/ 9 w 10"/>
              <a:gd name="T3" fmla="*/ 0 h 24"/>
              <a:gd name="T4" fmla="*/ 9 w 10"/>
              <a:gd name="T5" fmla="*/ 2 h 24"/>
              <a:gd name="T6" fmla="*/ 9 w 10"/>
              <a:gd name="T7" fmla="*/ 3 h 24"/>
              <a:gd name="T8" fmla="*/ 9 w 10"/>
              <a:gd name="T9" fmla="*/ 3 h 24"/>
              <a:gd name="T10" fmla="*/ 9 w 10"/>
              <a:gd name="T11" fmla="*/ 5 h 24"/>
              <a:gd name="T12" fmla="*/ 7 w 10"/>
              <a:gd name="T13" fmla="*/ 5 h 24"/>
              <a:gd name="T14" fmla="*/ 7 w 10"/>
              <a:gd name="T15" fmla="*/ 6 h 24"/>
              <a:gd name="T16" fmla="*/ 7 w 10"/>
              <a:gd name="T17" fmla="*/ 8 h 24"/>
              <a:gd name="T18" fmla="*/ 7 w 10"/>
              <a:gd name="T19" fmla="*/ 8 h 24"/>
              <a:gd name="T20" fmla="*/ 6 w 10"/>
              <a:gd name="T21" fmla="*/ 9 h 24"/>
              <a:gd name="T22" fmla="*/ 6 w 10"/>
              <a:gd name="T23" fmla="*/ 9 h 24"/>
              <a:gd name="T24" fmla="*/ 6 w 10"/>
              <a:gd name="T25" fmla="*/ 11 h 24"/>
              <a:gd name="T26" fmla="*/ 6 w 10"/>
              <a:gd name="T27" fmla="*/ 12 h 24"/>
              <a:gd name="T28" fmla="*/ 4 w 10"/>
              <a:gd name="T29" fmla="*/ 12 h 24"/>
              <a:gd name="T30" fmla="*/ 4 w 10"/>
              <a:gd name="T31" fmla="*/ 14 h 24"/>
              <a:gd name="T32" fmla="*/ 4 w 10"/>
              <a:gd name="T33" fmla="*/ 15 h 24"/>
              <a:gd name="T34" fmla="*/ 4 w 10"/>
              <a:gd name="T35" fmla="*/ 15 h 24"/>
              <a:gd name="T36" fmla="*/ 3 w 10"/>
              <a:gd name="T37" fmla="*/ 17 h 24"/>
              <a:gd name="T38" fmla="*/ 3 w 10"/>
              <a:gd name="T39" fmla="*/ 17 h 24"/>
              <a:gd name="T40" fmla="*/ 3 w 10"/>
              <a:gd name="T41" fmla="*/ 18 h 24"/>
              <a:gd name="T42" fmla="*/ 3 w 10"/>
              <a:gd name="T43" fmla="*/ 20 h 24"/>
              <a:gd name="T44" fmla="*/ 3 w 10"/>
              <a:gd name="T45" fmla="*/ 20 h 24"/>
              <a:gd name="T46" fmla="*/ 1 w 10"/>
              <a:gd name="T47" fmla="*/ 21 h 24"/>
              <a:gd name="T48" fmla="*/ 1 w 10"/>
              <a:gd name="T49" fmla="*/ 21 h 24"/>
              <a:gd name="T50" fmla="*/ 1 w 10"/>
              <a:gd name="T51" fmla="*/ 23 h 24"/>
              <a:gd name="T52" fmla="*/ 1 w 10"/>
              <a:gd name="T53" fmla="*/ 24 h 24"/>
              <a:gd name="T54" fmla="*/ 0 w 10"/>
              <a:gd name="T5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" h="24">
                <a:moveTo>
                  <a:pt x="10" y="0"/>
                </a:moveTo>
                <a:lnTo>
                  <a:pt x="9" y="0"/>
                </a:lnTo>
                <a:lnTo>
                  <a:pt x="9" y="2"/>
                </a:lnTo>
                <a:lnTo>
                  <a:pt x="9" y="3"/>
                </a:lnTo>
                <a:lnTo>
                  <a:pt x="9" y="3"/>
                </a:lnTo>
                <a:lnTo>
                  <a:pt x="9" y="5"/>
                </a:lnTo>
                <a:lnTo>
                  <a:pt x="7" y="5"/>
                </a:lnTo>
                <a:lnTo>
                  <a:pt x="7" y="6"/>
                </a:lnTo>
                <a:lnTo>
                  <a:pt x="7" y="8"/>
                </a:lnTo>
                <a:lnTo>
                  <a:pt x="7" y="8"/>
                </a:lnTo>
                <a:lnTo>
                  <a:pt x="6" y="9"/>
                </a:lnTo>
                <a:lnTo>
                  <a:pt x="6" y="9"/>
                </a:lnTo>
                <a:lnTo>
                  <a:pt x="6" y="11"/>
                </a:lnTo>
                <a:lnTo>
                  <a:pt x="6" y="12"/>
                </a:lnTo>
                <a:lnTo>
                  <a:pt x="4" y="12"/>
                </a:lnTo>
                <a:lnTo>
                  <a:pt x="4" y="14"/>
                </a:lnTo>
                <a:lnTo>
                  <a:pt x="4" y="15"/>
                </a:lnTo>
                <a:lnTo>
                  <a:pt x="4" y="15"/>
                </a:lnTo>
                <a:lnTo>
                  <a:pt x="3" y="17"/>
                </a:lnTo>
                <a:lnTo>
                  <a:pt x="3" y="17"/>
                </a:lnTo>
                <a:lnTo>
                  <a:pt x="3" y="18"/>
                </a:lnTo>
                <a:lnTo>
                  <a:pt x="3" y="20"/>
                </a:lnTo>
                <a:lnTo>
                  <a:pt x="3" y="20"/>
                </a:lnTo>
                <a:lnTo>
                  <a:pt x="1" y="21"/>
                </a:lnTo>
                <a:lnTo>
                  <a:pt x="1" y="21"/>
                </a:lnTo>
                <a:lnTo>
                  <a:pt x="1" y="23"/>
                </a:lnTo>
                <a:lnTo>
                  <a:pt x="1" y="24"/>
                </a:lnTo>
                <a:lnTo>
                  <a:pt x="0" y="24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00" name="Line 3003"/>
          <p:cNvSpPr>
            <a:spLocks noChangeShapeType="1"/>
          </p:cNvSpPr>
          <p:nvPr/>
        </p:nvSpPr>
        <p:spPr bwMode="auto">
          <a:xfrm>
            <a:off x="6780213" y="4267201"/>
            <a:ext cx="82550" cy="31750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01" name="Rectangle 3004"/>
          <p:cNvSpPr>
            <a:spLocks noChangeArrowheads="1"/>
          </p:cNvSpPr>
          <p:nvPr/>
        </p:nvSpPr>
        <p:spPr bwMode="auto">
          <a:xfrm rot="1320000">
            <a:off x="7209607" y="4569798"/>
            <a:ext cx="33342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Arial" pitchFamily="34" charset="0"/>
                <a:cs typeface="Arial" pitchFamily="34" charset="0"/>
              </a:rPr>
              <a:t>Copia-1_SLL-I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02" name="Line 3005"/>
          <p:cNvSpPr>
            <a:spLocks noChangeShapeType="1"/>
          </p:cNvSpPr>
          <p:nvPr/>
        </p:nvSpPr>
        <p:spPr bwMode="auto">
          <a:xfrm>
            <a:off x="6746876" y="4352926"/>
            <a:ext cx="444500" cy="184150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CC6600"/>
              </a:solidFill>
            </a:endParaRPr>
          </a:p>
        </p:txBody>
      </p:sp>
      <p:sp>
        <p:nvSpPr>
          <p:cNvPr id="7903" name="Freeform 3006"/>
          <p:cNvSpPr>
            <a:spLocks/>
          </p:cNvSpPr>
          <p:nvPr/>
        </p:nvSpPr>
        <p:spPr bwMode="auto">
          <a:xfrm>
            <a:off x="6757988" y="4265613"/>
            <a:ext cx="17463" cy="42863"/>
          </a:xfrm>
          <a:custGeom>
            <a:avLst/>
            <a:gdLst>
              <a:gd name="T0" fmla="*/ 0 w 11"/>
              <a:gd name="T1" fmla="*/ 27 h 27"/>
              <a:gd name="T2" fmla="*/ 2 w 11"/>
              <a:gd name="T3" fmla="*/ 25 h 27"/>
              <a:gd name="T4" fmla="*/ 2 w 11"/>
              <a:gd name="T5" fmla="*/ 22 h 27"/>
              <a:gd name="T6" fmla="*/ 3 w 11"/>
              <a:gd name="T7" fmla="*/ 21 h 27"/>
              <a:gd name="T8" fmla="*/ 5 w 11"/>
              <a:gd name="T9" fmla="*/ 18 h 27"/>
              <a:gd name="T10" fmla="*/ 5 w 11"/>
              <a:gd name="T11" fmla="*/ 15 h 27"/>
              <a:gd name="T12" fmla="*/ 6 w 11"/>
              <a:gd name="T13" fmla="*/ 13 h 27"/>
              <a:gd name="T14" fmla="*/ 6 w 11"/>
              <a:gd name="T15" fmla="*/ 10 h 27"/>
              <a:gd name="T16" fmla="*/ 8 w 11"/>
              <a:gd name="T17" fmla="*/ 7 h 27"/>
              <a:gd name="T18" fmla="*/ 9 w 11"/>
              <a:gd name="T19" fmla="*/ 6 h 27"/>
              <a:gd name="T20" fmla="*/ 9 w 11"/>
              <a:gd name="T21" fmla="*/ 3 h 27"/>
              <a:gd name="T22" fmla="*/ 11 w 11"/>
              <a:gd name="T2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27">
                <a:moveTo>
                  <a:pt x="0" y="27"/>
                </a:moveTo>
                <a:lnTo>
                  <a:pt x="2" y="25"/>
                </a:lnTo>
                <a:lnTo>
                  <a:pt x="2" y="22"/>
                </a:lnTo>
                <a:lnTo>
                  <a:pt x="3" y="21"/>
                </a:lnTo>
                <a:lnTo>
                  <a:pt x="5" y="18"/>
                </a:lnTo>
                <a:lnTo>
                  <a:pt x="5" y="15"/>
                </a:lnTo>
                <a:lnTo>
                  <a:pt x="6" y="13"/>
                </a:lnTo>
                <a:lnTo>
                  <a:pt x="6" y="10"/>
                </a:lnTo>
                <a:lnTo>
                  <a:pt x="8" y="7"/>
                </a:lnTo>
                <a:lnTo>
                  <a:pt x="9" y="6"/>
                </a:lnTo>
                <a:lnTo>
                  <a:pt x="9" y="3"/>
                </a:lnTo>
                <a:lnTo>
                  <a:pt x="11" y="0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04" name="Freeform 3007"/>
          <p:cNvSpPr>
            <a:spLocks/>
          </p:cNvSpPr>
          <p:nvPr/>
        </p:nvSpPr>
        <p:spPr bwMode="auto">
          <a:xfrm>
            <a:off x="6742113" y="4308476"/>
            <a:ext cx="15875" cy="42863"/>
          </a:xfrm>
          <a:custGeom>
            <a:avLst/>
            <a:gdLst>
              <a:gd name="T0" fmla="*/ 10 w 10"/>
              <a:gd name="T1" fmla="*/ 0 h 27"/>
              <a:gd name="T2" fmla="*/ 10 w 10"/>
              <a:gd name="T3" fmla="*/ 1 h 27"/>
              <a:gd name="T4" fmla="*/ 10 w 10"/>
              <a:gd name="T5" fmla="*/ 1 h 27"/>
              <a:gd name="T6" fmla="*/ 10 w 10"/>
              <a:gd name="T7" fmla="*/ 3 h 27"/>
              <a:gd name="T8" fmla="*/ 9 w 10"/>
              <a:gd name="T9" fmla="*/ 3 h 27"/>
              <a:gd name="T10" fmla="*/ 9 w 10"/>
              <a:gd name="T11" fmla="*/ 3 h 27"/>
              <a:gd name="T12" fmla="*/ 9 w 10"/>
              <a:gd name="T13" fmla="*/ 4 h 27"/>
              <a:gd name="T14" fmla="*/ 9 w 10"/>
              <a:gd name="T15" fmla="*/ 4 h 27"/>
              <a:gd name="T16" fmla="*/ 9 w 10"/>
              <a:gd name="T17" fmla="*/ 6 h 27"/>
              <a:gd name="T18" fmla="*/ 9 w 10"/>
              <a:gd name="T19" fmla="*/ 6 h 27"/>
              <a:gd name="T20" fmla="*/ 9 w 10"/>
              <a:gd name="T21" fmla="*/ 6 h 27"/>
              <a:gd name="T22" fmla="*/ 7 w 10"/>
              <a:gd name="T23" fmla="*/ 7 h 27"/>
              <a:gd name="T24" fmla="*/ 7 w 10"/>
              <a:gd name="T25" fmla="*/ 7 h 27"/>
              <a:gd name="T26" fmla="*/ 7 w 10"/>
              <a:gd name="T27" fmla="*/ 7 h 27"/>
              <a:gd name="T28" fmla="*/ 7 w 10"/>
              <a:gd name="T29" fmla="*/ 9 h 27"/>
              <a:gd name="T30" fmla="*/ 7 w 10"/>
              <a:gd name="T31" fmla="*/ 9 h 27"/>
              <a:gd name="T32" fmla="*/ 7 w 10"/>
              <a:gd name="T33" fmla="*/ 10 h 27"/>
              <a:gd name="T34" fmla="*/ 6 w 10"/>
              <a:gd name="T35" fmla="*/ 10 h 27"/>
              <a:gd name="T36" fmla="*/ 6 w 10"/>
              <a:gd name="T37" fmla="*/ 10 h 27"/>
              <a:gd name="T38" fmla="*/ 6 w 10"/>
              <a:gd name="T39" fmla="*/ 12 h 27"/>
              <a:gd name="T40" fmla="*/ 6 w 10"/>
              <a:gd name="T41" fmla="*/ 12 h 27"/>
              <a:gd name="T42" fmla="*/ 6 w 10"/>
              <a:gd name="T43" fmla="*/ 13 h 27"/>
              <a:gd name="T44" fmla="*/ 6 w 10"/>
              <a:gd name="T45" fmla="*/ 13 h 27"/>
              <a:gd name="T46" fmla="*/ 4 w 10"/>
              <a:gd name="T47" fmla="*/ 13 h 27"/>
              <a:gd name="T48" fmla="*/ 4 w 10"/>
              <a:gd name="T49" fmla="*/ 15 h 27"/>
              <a:gd name="T50" fmla="*/ 4 w 10"/>
              <a:gd name="T51" fmla="*/ 15 h 27"/>
              <a:gd name="T52" fmla="*/ 4 w 10"/>
              <a:gd name="T53" fmla="*/ 16 h 27"/>
              <a:gd name="T54" fmla="*/ 4 w 10"/>
              <a:gd name="T55" fmla="*/ 16 h 27"/>
              <a:gd name="T56" fmla="*/ 4 w 10"/>
              <a:gd name="T57" fmla="*/ 16 h 27"/>
              <a:gd name="T58" fmla="*/ 4 w 10"/>
              <a:gd name="T59" fmla="*/ 18 h 27"/>
              <a:gd name="T60" fmla="*/ 3 w 10"/>
              <a:gd name="T61" fmla="*/ 18 h 27"/>
              <a:gd name="T62" fmla="*/ 3 w 10"/>
              <a:gd name="T63" fmla="*/ 18 h 27"/>
              <a:gd name="T64" fmla="*/ 3 w 10"/>
              <a:gd name="T65" fmla="*/ 19 h 27"/>
              <a:gd name="T66" fmla="*/ 3 w 10"/>
              <a:gd name="T67" fmla="*/ 19 h 27"/>
              <a:gd name="T68" fmla="*/ 3 w 10"/>
              <a:gd name="T69" fmla="*/ 21 h 27"/>
              <a:gd name="T70" fmla="*/ 3 w 10"/>
              <a:gd name="T71" fmla="*/ 21 h 27"/>
              <a:gd name="T72" fmla="*/ 1 w 10"/>
              <a:gd name="T73" fmla="*/ 21 h 27"/>
              <a:gd name="T74" fmla="*/ 1 w 10"/>
              <a:gd name="T75" fmla="*/ 22 h 27"/>
              <a:gd name="T76" fmla="*/ 1 w 10"/>
              <a:gd name="T77" fmla="*/ 22 h 27"/>
              <a:gd name="T78" fmla="*/ 1 w 10"/>
              <a:gd name="T79" fmla="*/ 24 h 27"/>
              <a:gd name="T80" fmla="*/ 1 w 10"/>
              <a:gd name="T81" fmla="*/ 24 h 27"/>
              <a:gd name="T82" fmla="*/ 1 w 10"/>
              <a:gd name="T83" fmla="*/ 24 h 27"/>
              <a:gd name="T84" fmla="*/ 0 w 10"/>
              <a:gd name="T85" fmla="*/ 25 h 27"/>
              <a:gd name="T86" fmla="*/ 0 w 10"/>
              <a:gd name="T87" fmla="*/ 25 h 27"/>
              <a:gd name="T88" fmla="*/ 0 w 10"/>
              <a:gd name="T89" fmla="*/ 27 h 27"/>
              <a:gd name="T90" fmla="*/ 0 w 10"/>
              <a:gd name="T91" fmla="*/ 27 h 27"/>
              <a:gd name="T92" fmla="*/ 0 w 10"/>
              <a:gd name="T9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" h="27">
                <a:moveTo>
                  <a:pt x="10" y="0"/>
                </a:moveTo>
                <a:lnTo>
                  <a:pt x="10" y="1"/>
                </a:lnTo>
                <a:lnTo>
                  <a:pt x="10" y="1"/>
                </a:lnTo>
                <a:lnTo>
                  <a:pt x="10" y="3"/>
                </a:lnTo>
                <a:lnTo>
                  <a:pt x="9" y="3"/>
                </a:lnTo>
                <a:lnTo>
                  <a:pt x="9" y="3"/>
                </a:lnTo>
                <a:lnTo>
                  <a:pt x="9" y="4"/>
                </a:lnTo>
                <a:lnTo>
                  <a:pt x="9" y="4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7" y="7"/>
                </a:lnTo>
                <a:lnTo>
                  <a:pt x="7" y="7"/>
                </a:lnTo>
                <a:lnTo>
                  <a:pt x="7" y="7"/>
                </a:lnTo>
                <a:lnTo>
                  <a:pt x="7" y="9"/>
                </a:lnTo>
                <a:lnTo>
                  <a:pt x="7" y="9"/>
                </a:lnTo>
                <a:lnTo>
                  <a:pt x="7" y="10"/>
                </a:lnTo>
                <a:lnTo>
                  <a:pt x="6" y="10"/>
                </a:lnTo>
                <a:lnTo>
                  <a:pt x="6" y="10"/>
                </a:lnTo>
                <a:lnTo>
                  <a:pt x="6" y="12"/>
                </a:lnTo>
                <a:lnTo>
                  <a:pt x="6" y="12"/>
                </a:lnTo>
                <a:lnTo>
                  <a:pt x="6" y="13"/>
                </a:lnTo>
                <a:lnTo>
                  <a:pt x="6" y="13"/>
                </a:lnTo>
                <a:lnTo>
                  <a:pt x="4" y="13"/>
                </a:lnTo>
                <a:lnTo>
                  <a:pt x="4" y="15"/>
                </a:lnTo>
                <a:lnTo>
                  <a:pt x="4" y="15"/>
                </a:lnTo>
                <a:lnTo>
                  <a:pt x="4" y="16"/>
                </a:lnTo>
                <a:lnTo>
                  <a:pt x="4" y="16"/>
                </a:lnTo>
                <a:lnTo>
                  <a:pt x="4" y="16"/>
                </a:lnTo>
                <a:lnTo>
                  <a:pt x="4" y="18"/>
                </a:lnTo>
                <a:lnTo>
                  <a:pt x="3" y="18"/>
                </a:lnTo>
                <a:lnTo>
                  <a:pt x="3" y="18"/>
                </a:lnTo>
                <a:lnTo>
                  <a:pt x="3" y="19"/>
                </a:lnTo>
                <a:lnTo>
                  <a:pt x="3" y="19"/>
                </a:lnTo>
                <a:lnTo>
                  <a:pt x="3" y="21"/>
                </a:lnTo>
                <a:lnTo>
                  <a:pt x="3" y="21"/>
                </a:lnTo>
                <a:lnTo>
                  <a:pt x="1" y="21"/>
                </a:lnTo>
                <a:lnTo>
                  <a:pt x="1" y="22"/>
                </a:lnTo>
                <a:lnTo>
                  <a:pt x="1" y="22"/>
                </a:lnTo>
                <a:lnTo>
                  <a:pt x="1" y="24"/>
                </a:lnTo>
                <a:lnTo>
                  <a:pt x="1" y="24"/>
                </a:lnTo>
                <a:lnTo>
                  <a:pt x="1" y="24"/>
                </a:lnTo>
                <a:lnTo>
                  <a:pt x="0" y="25"/>
                </a:lnTo>
                <a:lnTo>
                  <a:pt x="0" y="25"/>
                </a:lnTo>
                <a:lnTo>
                  <a:pt x="0" y="27"/>
                </a:lnTo>
                <a:lnTo>
                  <a:pt x="0" y="27"/>
                </a:lnTo>
                <a:lnTo>
                  <a:pt x="0" y="27"/>
                </a:lnTo>
              </a:path>
            </a:pathLst>
          </a:cu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05" name="Rectangle 3008"/>
          <p:cNvSpPr>
            <a:spLocks noChangeArrowheads="1"/>
          </p:cNvSpPr>
          <p:nvPr/>
        </p:nvSpPr>
        <p:spPr bwMode="auto">
          <a:xfrm rot="1260000">
            <a:off x="6658212" y="4167542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Arial" pitchFamily="34" charset="0"/>
                <a:cs typeface="Arial" pitchFamily="34" charset="0"/>
              </a:rPr>
              <a:t>72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06" name="Line 3009"/>
          <p:cNvSpPr>
            <a:spLocks noChangeShapeType="1"/>
          </p:cNvSpPr>
          <p:nvPr/>
        </p:nvSpPr>
        <p:spPr bwMode="auto">
          <a:xfrm>
            <a:off x="6670676" y="4275138"/>
            <a:ext cx="82550" cy="30163"/>
          </a:xfrm>
          <a:prstGeom prst="line">
            <a:avLst/>
          </a:prstGeom>
          <a:noFill/>
          <a:ln w="6" cap="sq">
            <a:solidFill>
              <a:srgbClr val="8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07" name="Rectangle 3010"/>
          <p:cNvSpPr>
            <a:spLocks noChangeArrowheads="1"/>
          </p:cNvSpPr>
          <p:nvPr/>
        </p:nvSpPr>
        <p:spPr bwMode="auto">
          <a:xfrm rot="1380000">
            <a:off x="7181851" y="4613276"/>
            <a:ext cx="3810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Copia-10_ADe-I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08" name="Line 3011"/>
          <p:cNvSpPr>
            <a:spLocks noChangeShapeType="1"/>
          </p:cNvSpPr>
          <p:nvPr/>
        </p:nvSpPr>
        <p:spPr bwMode="auto">
          <a:xfrm>
            <a:off x="6642101" y="4346576"/>
            <a:ext cx="533400" cy="2286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09" name="Freeform 3012"/>
          <p:cNvSpPr>
            <a:spLocks/>
          </p:cNvSpPr>
          <p:nvPr/>
        </p:nvSpPr>
        <p:spPr bwMode="auto">
          <a:xfrm>
            <a:off x="6653213" y="4271963"/>
            <a:ext cx="14288" cy="36513"/>
          </a:xfrm>
          <a:custGeom>
            <a:avLst/>
            <a:gdLst>
              <a:gd name="T0" fmla="*/ 0 w 9"/>
              <a:gd name="T1" fmla="*/ 23 h 23"/>
              <a:gd name="T2" fmla="*/ 0 w 9"/>
              <a:gd name="T3" fmla="*/ 21 h 23"/>
              <a:gd name="T4" fmla="*/ 2 w 9"/>
              <a:gd name="T5" fmla="*/ 20 h 23"/>
              <a:gd name="T6" fmla="*/ 2 w 9"/>
              <a:gd name="T7" fmla="*/ 17 h 23"/>
              <a:gd name="T8" fmla="*/ 3 w 9"/>
              <a:gd name="T9" fmla="*/ 15 h 23"/>
              <a:gd name="T10" fmla="*/ 3 w 9"/>
              <a:gd name="T11" fmla="*/ 14 h 23"/>
              <a:gd name="T12" fmla="*/ 5 w 9"/>
              <a:gd name="T13" fmla="*/ 11 h 23"/>
              <a:gd name="T14" fmla="*/ 5 w 9"/>
              <a:gd name="T15" fmla="*/ 9 h 23"/>
              <a:gd name="T16" fmla="*/ 6 w 9"/>
              <a:gd name="T17" fmla="*/ 6 h 23"/>
              <a:gd name="T18" fmla="*/ 8 w 9"/>
              <a:gd name="T19" fmla="*/ 5 h 23"/>
              <a:gd name="T20" fmla="*/ 8 w 9"/>
              <a:gd name="T21" fmla="*/ 3 h 23"/>
              <a:gd name="T22" fmla="*/ 9 w 9"/>
              <a:gd name="T2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23">
                <a:moveTo>
                  <a:pt x="0" y="23"/>
                </a:moveTo>
                <a:lnTo>
                  <a:pt x="0" y="21"/>
                </a:lnTo>
                <a:lnTo>
                  <a:pt x="2" y="20"/>
                </a:lnTo>
                <a:lnTo>
                  <a:pt x="2" y="17"/>
                </a:lnTo>
                <a:lnTo>
                  <a:pt x="3" y="15"/>
                </a:lnTo>
                <a:lnTo>
                  <a:pt x="3" y="14"/>
                </a:lnTo>
                <a:lnTo>
                  <a:pt x="5" y="11"/>
                </a:lnTo>
                <a:lnTo>
                  <a:pt x="5" y="9"/>
                </a:lnTo>
                <a:lnTo>
                  <a:pt x="6" y="6"/>
                </a:lnTo>
                <a:lnTo>
                  <a:pt x="8" y="5"/>
                </a:lnTo>
                <a:lnTo>
                  <a:pt x="8" y="3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10" name="Freeform 3013"/>
          <p:cNvSpPr>
            <a:spLocks/>
          </p:cNvSpPr>
          <p:nvPr/>
        </p:nvSpPr>
        <p:spPr bwMode="auto">
          <a:xfrm>
            <a:off x="6637338" y="4308476"/>
            <a:ext cx="15875" cy="34925"/>
          </a:xfrm>
          <a:custGeom>
            <a:avLst/>
            <a:gdLst>
              <a:gd name="T0" fmla="*/ 10 w 10"/>
              <a:gd name="T1" fmla="*/ 0 h 22"/>
              <a:gd name="T2" fmla="*/ 9 w 10"/>
              <a:gd name="T3" fmla="*/ 1 h 22"/>
              <a:gd name="T4" fmla="*/ 9 w 10"/>
              <a:gd name="T5" fmla="*/ 1 h 22"/>
              <a:gd name="T6" fmla="*/ 9 w 10"/>
              <a:gd name="T7" fmla="*/ 1 h 22"/>
              <a:gd name="T8" fmla="*/ 9 w 10"/>
              <a:gd name="T9" fmla="*/ 1 h 22"/>
              <a:gd name="T10" fmla="*/ 9 w 10"/>
              <a:gd name="T11" fmla="*/ 3 h 22"/>
              <a:gd name="T12" fmla="*/ 9 w 10"/>
              <a:gd name="T13" fmla="*/ 3 h 22"/>
              <a:gd name="T14" fmla="*/ 9 w 10"/>
              <a:gd name="T15" fmla="*/ 3 h 22"/>
              <a:gd name="T16" fmla="*/ 9 w 10"/>
              <a:gd name="T17" fmla="*/ 3 h 22"/>
              <a:gd name="T18" fmla="*/ 9 w 10"/>
              <a:gd name="T19" fmla="*/ 4 h 22"/>
              <a:gd name="T20" fmla="*/ 7 w 10"/>
              <a:gd name="T21" fmla="*/ 4 h 22"/>
              <a:gd name="T22" fmla="*/ 7 w 10"/>
              <a:gd name="T23" fmla="*/ 4 h 22"/>
              <a:gd name="T24" fmla="*/ 7 w 10"/>
              <a:gd name="T25" fmla="*/ 6 h 22"/>
              <a:gd name="T26" fmla="*/ 7 w 10"/>
              <a:gd name="T27" fmla="*/ 6 h 22"/>
              <a:gd name="T28" fmla="*/ 7 w 10"/>
              <a:gd name="T29" fmla="*/ 6 h 22"/>
              <a:gd name="T30" fmla="*/ 7 w 10"/>
              <a:gd name="T31" fmla="*/ 6 h 22"/>
              <a:gd name="T32" fmla="*/ 7 w 10"/>
              <a:gd name="T33" fmla="*/ 7 h 22"/>
              <a:gd name="T34" fmla="*/ 7 w 10"/>
              <a:gd name="T35" fmla="*/ 7 h 22"/>
              <a:gd name="T36" fmla="*/ 7 w 10"/>
              <a:gd name="T37" fmla="*/ 7 h 22"/>
              <a:gd name="T38" fmla="*/ 6 w 10"/>
              <a:gd name="T39" fmla="*/ 7 h 22"/>
              <a:gd name="T40" fmla="*/ 6 w 10"/>
              <a:gd name="T41" fmla="*/ 9 h 22"/>
              <a:gd name="T42" fmla="*/ 6 w 10"/>
              <a:gd name="T43" fmla="*/ 9 h 22"/>
              <a:gd name="T44" fmla="*/ 6 w 10"/>
              <a:gd name="T45" fmla="*/ 9 h 22"/>
              <a:gd name="T46" fmla="*/ 6 w 10"/>
              <a:gd name="T47" fmla="*/ 10 h 22"/>
              <a:gd name="T48" fmla="*/ 6 w 10"/>
              <a:gd name="T49" fmla="*/ 10 h 22"/>
              <a:gd name="T50" fmla="*/ 6 w 10"/>
              <a:gd name="T51" fmla="*/ 10 h 22"/>
              <a:gd name="T52" fmla="*/ 6 w 10"/>
              <a:gd name="T53" fmla="*/ 10 h 22"/>
              <a:gd name="T54" fmla="*/ 6 w 10"/>
              <a:gd name="T55" fmla="*/ 12 h 22"/>
              <a:gd name="T56" fmla="*/ 4 w 10"/>
              <a:gd name="T57" fmla="*/ 12 h 22"/>
              <a:gd name="T58" fmla="*/ 4 w 10"/>
              <a:gd name="T59" fmla="*/ 12 h 22"/>
              <a:gd name="T60" fmla="*/ 4 w 10"/>
              <a:gd name="T61" fmla="*/ 12 h 22"/>
              <a:gd name="T62" fmla="*/ 4 w 10"/>
              <a:gd name="T63" fmla="*/ 13 h 22"/>
              <a:gd name="T64" fmla="*/ 4 w 10"/>
              <a:gd name="T65" fmla="*/ 13 h 22"/>
              <a:gd name="T66" fmla="*/ 4 w 10"/>
              <a:gd name="T67" fmla="*/ 13 h 22"/>
              <a:gd name="T68" fmla="*/ 4 w 10"/>
              <a:gd name="T69" fmla="*/ 13 h 22"/>
              <a:gd name="T70" fmla="*/ 4 w 10"/>
              <a:gd name="T71" fmla="*/ 15 h 22"/>
              <a:gd name="T72" fmla="*/ 4 w 10"/>
              <a:gd name="T73" fmla="*/ 15 h 22"/>
              <a:gd name="T74" fmla="*/ 3 w 10"/>
              <a:gd name="T75" fmla="*/ 15 h 22"/>
              <a:gd name="T76" fmla="*/ 3 w 10"/>
              <a:gd name="T77" fmla="*/ 16 h 22"/>
              <a:gd name="T78" fmla="*/ 3 w 10"/>
              <a:gd name="T79" fmla="*/ 16 h 22"/>
              <a:gd name="T80" fmla="*/ 3 w 10"/>
              <a:gd name="T81" fmla="*/ 16 h 22"/>
              <a:gd name="T82" fmla="*/ 3 w 10"/>
              <a:gd name="T83" fmla="*/ 16 h 22"/>
              <a:gd name="T84" fmla="*/ 3 w 10"/>
              <a:gd name="T85" fmla="*/ 18 h 22"/>
              <a:gd name="T86" fmla="*/ 3 w 10"/>
              <a:gd name="T87" fmla="*/ 18 h 22"/>
              <a:gd name="T88" fmla="*/ 3 w 10"/>
              <a:gd name="T89" fmla="*/ 18 h 22"/>
              <a:gd name="T90" fmla="*/ 1 w 10"/>
              <a:gd name="T91" fmla="*/ 18 h 22"/>
              <a:gd name="T92" fmla="*/ 1 w 10"/>
              <a:gd name="T93" fmla="*/ 19 h 22"/>
              <a:gd name="T94" fmla="*/ 1 w 10"/>
              <a:gd name="T95" fmla="*/ 19 h 22"/>
              <a:gd name="T96" fmla="*/ 1 w 10"/>
              <a:gd name="T97" fmla="*/ 19 h 22"/>
              <a:gd name="T98" fmla="*/ 1 w 10"/>
              <a:gd name="T99" fmla="*/ 21 h 22"/>
              <a:gd name="T100" fmla="*/ 1 w 10"/>
              <a:gd name="T101" fmla="*/ 21 h 22"/>
              <a:gd name="T102" fmla="*/ 1 w 10"/>
              <a:gd name="T103" fmla="*/ 21 h 22"/>
              <a:gd name="T104" fmla="*/ 1 w 10"/>
              <a:gd name="T105" fmla="*/ 21 h 22"/>
              <a:gd name="T106" fmla="*/ 1 w 10"/>
              <a:gd name="T107" fmla="*/ 22 h 22"/>
              <a:gd name="T108" fmla="*/ 0 w 10"/>
              <a:gd name="T109" fmla="*/ 22 h 22"/>
              <a:gd name="T110" fmla="*/ 0 w 10"/>
              <a:gd name="T1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" h="22">
                <a:moveTo>
                  <a:pt x="10" y="0"/>
                </a:move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9" y="4"/>
                </a:lnTo>
                <a:lnTo>
                  <a:pt x="7" y="4"/>
                </a:lnTo>
                <a:lnTo>
                  <a:pt x="7" y="4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7"/>
                </a:lnTo>
                <a:lnTo>
                  <a:pt x="7" y="7"/>
                </a:lnTo>
                <a:lnTo>
                  <a:pt x="7" y="7"/>
                </a:lnTo>
                <a:lnTo>
                  <a:pt x="6" y="7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6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3"/>
                </a:lnTo>
                <a:lnTo>
                  <a:pt x="4" y="13"/>
                </a:lnTo>
                <a:lnTo>
                  <a:pt x="4" y="13"/>
                </a:lnTo>
                <a:lnTo>
                  <a:pt x="4" y="13"/>
                </a:lnTo>
                <a:lnTo>
                  <a:pt x="4" y="15"/>
                </a:lnTo>
                <a:lnTo>
                  <a:pt x="4" y="15"/>
                </a:lnTo>
                <a:lnTo>
                  <a:pt x="3" y="15"/>
                </a:lnTo>
                <a:lnTo>
                  <a:pt x="3" y="16"/>
                </a:lnTo>
                <a:lnTo>
                  <a:pt x="3" y="16"/>
                </a:lnTo>
                <a:lnTo>
                  <a:pt x="3" y="16"/>
                </a:lnTo>
                <a:lnTo>
                  <a:pt x="3" y="16"/>
                </a:lnTo>
                <a:lnTo>
                  <a:pt x="3" y="18"/>
                </a:lnTo>
                <a:lnTo>
                  <a:pt x="3" y="18"/>
                </a:lnTo>
                <a:lnTo>
                  <a:pt x="3" y="18"/>
                </a:lnTo>
                <a:lnTo>
                  <a:pt x="1" y="18"/>
                </a:lnTo>
                <a:lnTo>
                  <a:pt x="1" y="19"/>
                </a:lnTo>
                <a:lnTo>
                  <a:pt x="1" y="19"/>
                </a:lnTo>
                <a:lnTo>
                  <a:pt x="1" y="19"/>
                </a:lnTo>
                <a:lnTo>
                  <a:pt x="1" y="21"/>
                </a:lnTo>
                <a:lnTo>
                  <a:pt x="1" y="21"/>
                </a:lnTo>
                <a:lnTo>
                  <a:pt x="1" y="21"/>
                </a:lnTo>
                <a:lnTo>
                  <a:pt x="1" y="21"/>
                </a:lnTo>
                <a:lnTo>
                  <a:pt x="1" y="22"/>
                </a:lnTo>
                <a:lnTo>
                  <a:pt x="0" y="22"/>
                </a:lnTo>
                <a:lnTo>
                  <a:pt x="0" y="2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11" name="Line 3014"/>
          <p:cNvSpPr>
            <a:spLocks noChangeShapeType="1"/>
          </p:cNvSpPr>
          <p:nvPr/>
        </p:nvSpPr>
        <p:spPr bwMode="auto">
          <a:xfrm>
            <a:off x="6567488" y="4271963"/>
            <a:ext cx="80963" cy="333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12" name="Rectangle 3015"/>
          <p:cNvSpPr>
            <a:spLocks noChangeArrowheads="1"/>
          </p:cNvSpPr>
          <p:nvPr/>
        </p:nvSpPr>
        <p:spPr bwMode="auto">
          <a:xfrm rot="1440000">
            <a:off x="7164388" y="4648201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Copia-4_ADe-I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13" name="Line 3016"/>
          <p:cNvSpPr>
            <a:spLocks noChangeShapeType="1"/>
          </p:cNvSpPr>
          <p:nvPr/>
        </p:nvSpPr>
        <p:spPr bwMode="auto">
          <a:xfrm>
            <a:off x="6629401" y="4375151"/>
            <a:ext cx="528638" cy="2381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14" name="Rectangle 3017"/>
          <p:cNvSpPr>
            <a:spLocks noChangeArrowheads="1"/>
          </p:cNvSpPr>
          <p:nvPr/>
        </p:nvSpPr>
        <p:spPr bwMode="auto">
          <a:xfrm rot="1500000">
            <a:off x="7148513" y="4692651"/>
            <a:ext cx="3603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Copia-1_PSH-I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15" name="Line 3018"/>
          <p:cNvSpPr>
            <a:spLocks noChangeShapeType="1"/>
          </p:cNvSpPr>
          <p:nvPr/>
        </p:nvSpPr>
        <p:spPr bwMode="auto">
          <a:xfrm>
            <a:off x="7061201" y="4613276"/>
            <a:ext cx="80963" cy="3810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16" name="Rectangle 3019"/>
          <p:cNvSpPr>
            <a:spLocks noChangeArrowheads="1"/>
          </p:cNvSpPr>
          <p:nvPr/>
        </p:nvSpPr>
        <p:spPr bwMode="auto">
          <a:xfrm rot="1500000">
            <a:off x="7129463" y="4730751"/>
            <a:ext cx="3603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Copia-4_PSH-I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17" name="Line 3020"/>
          <p:cNvSpPr>
            <a:spLocks noChangeShapeType="1"/>
          </p:cNvSpPr>
          <p:nvPr/>
        </p:nvSpPr>
        <p:spPr bwMode="auto">
          <a:xfrm>
            <a:off x="7043738" y="4651376"/>
            <a:ext cx="79375" cy="3810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18" name="Freeform 3021"/>
          <p:cNvSpPr>
            <a:spLocks/>
          </p:cNvSpPr>
          <p:nvPr/>
        </p:nvSpPr>
        <p:spPr bwMode="auto">
          <a:xfrm>
            <a:off x="7048501" y="4610101"/>
            <a:ext cx="7938" cy="19050"/>
          </a:xfrm>
          <a:custGeom>
            <a:avLst/>
            <a:gdLst>
              <a:gd name="T0" fmla="*/ 0 w 5"/>
              <a:gd name="T1" fmla="*/ 12 h 12"/>
              <a:gd name="T2" fmla="*/ 0 w 5"/>
              <a:gd name="T3" fmla="*/ 11 h 12"/>
              <a:gd name="T4" fmla="*/ 0 w 5"/>
              <a:gd name="T5" fmla="*/ 11 h 12"/>
              <a:gd name="T6" fmla="*/ 2 w 5"/>
              <a:gd name="T7" fmla="*/ 9 h 12"/>
              <a:gd name="T8" fmla="*/ 2 w 5"/>
              <a:gd name="T9" fmla="*/ 8 h 12"/>
              <a:gd name="T10" fmla="*/ 2 w 5"/>
              <a:gd name="T11" fmla="*/ 6 h 12"/>
              <a:gd name="T12" fmla="*/ 3 w 5"/>
              <a:gd name="T13" fmla="*/ 5 h 12"/>
              <a:gd name="T14" fmla="*/ 3 w 5"/>
              <a:gd name="T15" fmla="*/ 5 h 12"/>
              <a:gd name="T16" fmla="*/ 5 w 5"/>
              <a:gd name="T17" fmla="*/ 3 h 12"/>
              <a:gd name="T18" fmla="*/ 5 w 5"/>
              <a:gd name="T19" fmla="*/ 2 h 12"/>
              <a:gd name="T20" fmla="*/ 5 w 5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" h="12">
                <a:moveTo>
                  <a:pt x="0" y="12"/>
                </a:moveTo>
                <a:lnTo>
                  <a:pt x="0" y="11"/>
                </a:lnTo>
                <a:lnTo>
                  <a:pt x="0" y="11"/>
                </a:lnTo>
                <a:lnTo>
                  <a:pt x="2" y="9"/>
                </a:lnTo>
                <a:lnTo>
                  <a:pt x="2" y="8"/>
                </a:lnTo>
                <a:lnTo>
                  <a:pt x="2" y="6"/>
                </a:lnTo>
                <a:lnTo>
                  <a:pt x="3" y="5"/>
                </a:lnTo>
                <a:lnTo>
                  <a:pt x="3" y="5"/>
                </a:lnTo>
                <a:lnTo>
                  <a:pt x="5" y="3"/>
                </a:lnTo>
                <a:lnTo>
                  <a:pt x="5" y="2"/>
                </a:lnTo>
                <a:lnTo>
                  <a:pt x="5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19" name="Freeform 3022"/>
          <p:cNvSpPr>
            <a:spLocks/>
          </p:cNvSpPr>
          <p:nvPr/>
        </p:nvSpPr>
        <p:spPr bwMode="auto">
          <a:xfrm>
            <a:off x="7038976" y="4629151"/>
            <a:ext cx="9525" cy="19050"/>
          </a:xfrm>
          <a:custGeom>
            <a:avLst/>
            <a:gdLst>
              <a:gd name="T0" fmla="*/ 6 w 6"/>
              <a:gd name="T1" fmla="*/ 0 h 12"/>
              <a:gd name="T2" fmla="*/ 5 w 6"/>
              <a:gd name="T3" fmla="*/ 2 h 12"/>
              <a:gd name="T4" fmla="*/ 5 w 6"/>
              <a:gd name="T5" fmla="*/ 3 h 12"/>
              <a:gd name="T6" fmla="*/ 3 w 6"/>
              <a:gd name="T7" fmla="*/ 5 h 12"/>
              <a:gd name="T8" fmla="*/ 3 w 6"/>
              <a:gd name="T9" fmla="*/ 6 h 12"/>
              <a:gd name="T10" fmla="*/ 2 w 6"/>
              <a:gd name="T11" fmla="*/ 8 h 12"/>
              <a:gd name="T12" fmla="*/ 2 w 6"/>
              <a:gd name="T13" fmla="*/ 9 h 12"/>
              <a:gd name="T14" fmla="*/ 2 w 6"/>
              <a:gd name="T15" fmla="*/ 11 h 12"/>
              <a:gd name="T16" fmla="*/ 0 w 6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2">
                <a:moveTo>
                  <a:pt x="6" y="0"/>
                </a:moveTo>
                <a:lnTo>
                  <a:pt x="5" y="2"/>
                </a:lnTo>
                <a:lnTo>
                  <a:pt x="5" y="3"/>
                </a:lnTo>
                <a:lnTo>
                  <a:pt x="3" y="5"/>
                </a:lnTo>
                <a:lnTo>
                  <a:pt x="3" y="6"/>
                </a:lnTo>
                <a:lnTo>
                  <a:pt x="2" y="8"/>
                </a:lnTo>
                <a:lnTo>
                  <a:pt x="2" y="9"/>
                </a:lnTo>
                <a:lnTo>
                  <a:pt x="2" y="11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20" name="Rectangle 3023"/>
          <p:cNvSpPr>
            <a:spLocks noChangeArrowheads="1"/>
          </p:cNvSpPr>
          <p:nvPr/>
        </p:nvSpPr>
        <p:spPr bwMode="auto">
          <a:xfrm rot="1500000">
            <a:off x="6987835" y="4547015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921" name="Line 3024"/>
          <p:cNvSpPr>
            <a:spLocks noChangeShapeType="1"/>
          </p:cNvSpPr>
          <p:nvPr/>
        </p:nvSpPr>
        <p:spPr bwMode="auto">
          <a:xfrm>
            <a:off x="6699251" y="4462463"/>
            <a:ext cx="344488" cy="16510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22" name="Rectangle 3025"/>
          <p:cNvSpPr>
            <a:spLocks noChangeArrowheads="1"/>
          </p:cNvSpPr>
          <p:nvPr/>
        </p:nvSpPr>
        <p:spPr bwMode="auto">
          <a:xfrm rot="1560000">
            <a:off x="7110413" y="4770438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Copia-2_SCH-I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23" name="Line 3026"/>
          <p:cNvSpPr>
            <a:spLocks noChangeShapeType="1"/>
          </p:cNvSpPr>
          <p:nvPr/>
        </p:nvSpPr>
        <p:spPr bwMode="auto">
          <a:xfrm>
            <a:off x="6762751" y="4552951"/>
            <a:ext cx="342900" cy="17145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24" name="Rectangle 3027"/>
          <p:cNvSpPr>
            <a:spLocks noChangeArrowheads="1"/>
          </p:cNvSpPr>
          <p:nvPr/>
        </p:nvSpPr>
        <p:spPr bwMode="auto">
          <a:xfrm rot="1620000">
            <a:off x="7091363" y="4808538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Copia-1_LBS-I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25" name="Line 3028"/>
          <p:cNvSpPr>
            <a:spLocks noChangeShapeType="1"/>
          </p:cNvSpPr>
          <p:nvPr/>
        </p:nvSpPr>
        <p:spPr bwMode="auto">
          <a:xfrm>
            <a:off x="7008813" y="4722813"/>
            <a:ext cx="77788" cy="39688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26" name="Rectangle 3029"/>
          <p:cNvSpPr>
            <a:spLocks noChangeArrowheads="1"/>
          </p:cNvSpPr>
          <p:nvPr/>
        </p:nvSpPr>
        <p:spPr bwMode="auto">
          <a:xfrm rot="1680000">
            <a:off x="7069138" y="4846638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Copia-4_LBS-I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27" name="Line 3030"/>
          <p:cNvSpPr>
            <a:spLocks noChangeShapeType="1"/>
          </p:cNvSpPr>
          <p:nvPr/>
        </p:nvSpPr>
        <p:spPr bwMode="auto">
          <a:xfrm>
            <a:off x="6989763" y="4756151"/>
            <a:ext cx="77788" cy="42863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28" name="Freeform 3031"/>
          <p:cNvSpPr>
            <a:spLocks/>
          </p:cNvSpPr>
          <p:nvPr/>
        </p:nvSpPr>
        <p:spPr bwMode="auto">
          <a:xfrm>
            <a:off x="6994526" y="4718051"/>
            <a:ext cx="9525" cy="19050"/>
          </a:xfrm>
          <a:custGeom>
            <a:avLst/>
            <a:gdLst>
              <a:gd name="T0" fmla="*/ 0 w 6"/>
              <a:gd name="T1" fmla="*/ 12 h 12"/>
              <a:gd name="T2" fmla="*/ 1 w 6"/>
              <a:gd name="T3" fmla="*/ 10 h 12"/>
              <a:gd name="T4" fmla="*/ 1 w 6"/>
              <a:gd name="T5" fmla="*/ 9 h 12"/>
              <a:gd name="T6" fmla="*/ 1 w 6"/>
              <a:gd name="T7" fmla="*/ 9 h 12"/>
              <a:gd name="T8" fmla="*/ 3 w 6"/>
              <a:gd name="T9" fmla="*/ 7 h 12"/>
              <a:gd name="T10" fmla="*/ 3 w 6"/>
              <a:gd name="T11" fmla="*/ 6 h 12"/>
              <a:gd name="T12" fmla="*/ 4 w 6"/>
              <a:gd name="T13" fmla="*/ 4 h 12"/>
              <a:gd name="T14" fmla="*/ 4 w 6"/>
              <a:gd name="T15" fmla="*/ 4 h 12"/>
              <a:gd name="T16" fmla="*/ 4 w 6"/>
              <a:gd name="T17" fmla="*/ 3 h 12"/>
              <a:gd name="T18" fmla="*/ 6 w 6"/>
              <a:gd name="T19" fmla="*/ 1 h 12"/>
              <a:gd name="T20" fmla="*/ 6 w 6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2">
                <a:moveTo>
                  <a:pt x="0" y="12"/>
                </a:moveTo>
                <a:lnTo>
                  <a:pt x="1" y="10"/>
                </a:lnTo>
                <a:lnTo>
                  <a:pt x="1" y="9"/>
                </a:lnTo>
                <a:lnTo>
                  <a:pt x="1" y="9"/>
                </a:lnTo>
                <a:lnTo>
                  <a:pt x="3" y="7"/>
                </a:lnTo>
                <a:lnTo>
                  <a:pt x="3" y="6"/>
                </a:lnTo>
                <a:lnTo>
                  <a:pt x="4" y="4"/>
                </a:lnTo>
                <a:lnTo>
                  <a:pt x="4" y="4"/>
                </a:lnTo>
                <a:lnTo>
                  <a:pt x="4" y="3"/>
                </a:lnTo>
                <a:lnTo>
                  <a:pt x="6" y="1"/>
                </a:lnTo>
                <a:lnTo>
                  <a:pt x="6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29" name="Freeform 3032"/>
          <p:cNvSpPr>
            <a:spLocks/>
          </p:cNvSpPr>
          <p:nvPr/>
        </p:nvSpPr>
        <p:spPr bwMode="auto">
          <a:xfrm>
            <a:off x="6985001" y="4737101"/>
            <a:ext cx="9525" cy="15875"/>
          </a:xfrm>
          <a:custGeom>
            <a:avLst/>
            <a:gdLst>
              <a:gd name="T0" fmla="*/ 6 w 6"/>
              <a:gd name="T1" fmla="*/ 0 h 10"/>
              <a:gd name="T2" fmla="*/ 6 w 6"/>
              <a:gd name="T3" fmla="*/ 1 h 10"/>
              <a:gd name="T4" fmla="*/ 4 w 6"/>
              <a:gd name="T5" fmla="*/ 3 h 10"/>
              <a:gd name="T6" fmla="*/ 4 w 6"/>
              <a:gd name="T7" fmla="*/ 4 h 10"/>
              <a:gd name="T8" fmla="*/ 3 w 6"/>
              <a:gd name="T9" fmla="*/ 6 h 10"/>
              <a:gd name="T10" fmla="*/ 3 w 6"/>
              <a:gd name="T11" fmla="*/ 7 h 10"/>
              <a:gd name="T12" fmla="*/ 1 w 6"/>
              <a:gd name="T13" fmla="*/ 7 h 10"/>
              <a:gd name="T14" fmla="*/ 1 w 6"/>
              <a:gd name="T15" fmla="*/ 9 h 10"/>
              <a:gd name="T16" fmla="*/ 0 w 6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0">
                <a:moveTo>
                  <a:pt x="6" y="0"/>
                </a:moveTo>
                <a:lnTo>
                  <a:pt x="6" y="1"/>
                </a:lnTo>
                <a:lnTo>
                  <a:pt x="4" y="3"/>
                </a:lnTo>
                <a:lnTo>
                  <a:pt x="4" y="4"/>
                </a:lnTo>
                <a:lnTo>
                  <a:pt x="3" y="6"/>
                </a:lnTo>
                <a:lnTo>
                  <a:pt x="3" y="7"/>
                </a:lnTo>
                <a:lnTo>
                  <a:pt x="1" y="7"/>
                </a:lnTo>
                <a:lnTo>
                  <a:pt x="1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30" name="Rectangle 3033"/>
          <p:cNvSpPr>
            <a:spLocks noChangeArrowheads="1"/>
          </p:cNvSpPr>
          <p:nvPr/>
        </p:nvSpPr>
        <p:spPr bwMode="auto">
          <a:xfrm rot="1620000">
            <a:off x="6934654" y="465417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931" name="Line 3034"/>
          <p:cNvSpPr>
            <a:spLocks noChangeShapeType="1"/>
          </p:cNvSpPr>
          <p:nvPr/>
        </p:nvSpPr>
        <p:spPr bwMode="auto">
          <a:xfrm>
            <a:off x="6910388" y="4694238"/>
            <a:ext cx="79375" cy="39688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32" name="Rectangle 3035"/>
          <p:cNvSpPr>
            <a:spLocks noChangeArrowheads="1"/>
          </p:cNvSpPr>
          <p:nvPr/>
        </p:nvSpPr>
        <p:spPr bwMode="auto">
          <a:xfrm rot="1740000">
            <a:off x="7046913" y="4886326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Copia-9_LBS-I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33" name="Line 3036"/>
          <p:cNvSpPr>
            <a:spLocks noChangeShapeType="1"/>
          </p:cNvSpPr>
          <p:nvPr/>
        </p:nvSpPr>
        <p:spPr bwMode="auto">
          <a:xfrm>
            <a:off x="6884988" y="4743451"/>
            <a:ext cx="161925" cy="90488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34" name="Freeform 3037"/>
          <p:cNvSpPr>
            <a:spLocks/>
          </p:cNvSpPr>
          <p:nvPr/>
        </p:nvSpPr>
        <p:spPr bwMode="auto">
          <a:xfrm>
            <a:off x="6894513" y="4691063"/>
            <a:ext cx="14288" cy="23813"/>
          </a:xfrm>
          <a:custGeom>
            <a:avLst/>
            <a:gdLst>
              <a:gd name="T0" fmla="*/ 0 w 9"/>
              <a:gd name="T1" fmla="*/ 15 h 15"/>
              <a:gd name="T2" fmla="*/ 1 w 9"/>
              <a:gd name="T3" fmla="*/ 14 h 15"/>
              <a:gd name="T4" fmla="*/ 1 w 9"/>
              <a:gd name="T5" fmla="*/ 12 h 15"/>
              <a:gd name="T6" fmla="*/ 3 w 9"/>
              <a:gd name="T7" fmla="*/ 11 h 15"/>
              <a:gd name="T8" fmla="*/ 3 w 9"/>
              <a:gd name="T9" fmla="*/ 9 h 15"/>
              <a:gd name="T10" fmla="*/ 4 w 9"/>
              <a:gd name="T11" fmla="*/ 8 h 15"/>
              <a:gd name="T12" fmla="*/ 4 w 9"/>
              <a:gd name="T13" fmla="*/ 6 h 15"/>
              <a:gd name="T14" fmla="*/ 6 w 9"/>
              <a:gd name="T15" fmla="*/ 5 h 15"/>
              <a:gd name="T16" fmla="*/ 7 w 9"/>
              <a:gd name="T17" fmla="*/ 3 h 15"/>
              <a:gd name="T18" fmla="*/ 7 w 9"/>
              <a:gd name="T19" fmla="*/ 2 h 15"/>
              <a:gd name="T20" fmla="*/ 9 w 9"/>
              <a:gd name="T2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15">
                <a:moveTo>
                  <a:pt x="0" y="15"/>
                </a:moveTo>
                <a:lnTo>
                  <a:pt x="1" y="14"/>
                </a:lnTo>
                <a:lnTo>
                  <a:pt x="1" y="12"/>
                </a:lnTo>
                <a:lnTo>
                  <a:pt x="3" y="11"/>
                </a:lnTo>
                <a:lnTo>
                  <a:pt x="3" y="9"/>
                </a:lnTo>
                <a:lnTo>
                  <a:pt x="4" y="8"/>
                </a:lnTo>
                <a:lnTo>
                  <a:pt x="4" y="6"/>
                </a:lnTo>
                <a:lnTo>
                  <a:pt x="6" y="5"/>
                </a:lnTo>
                <a:lnTo>
                  <a:pt x="7" y="3"/>
                </a:lnTo>
                <a:lnTo>
                  <a:pt x="7" y="2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35" name="Freeform 3038"/>
          <p:cNvSpPr>
            <a:spLocks/>
          </p:cNvSpPr>
          <p:nvPr/>
        </p:nvSpPr>
        <p:spPr bwMode="auto">
          <a:xfrm>
            <a:off x="6880226" y="4714876"/>
            <a:ext cx="14288" cy="26988"/>
          </a:xfrm>
          <a:custGeom>
            <a:avLst/>
            <a:gdLst>
              <a:gd name="T0" fmla="*/ 9 w 9"/>
              <a:gd name="T1" fmla="*/ 0 h 17"/>
              <a:gd name="T2" fmla="*/ 9 w 9"/>
              <a:gd name="T3" fmla="*/ 2 h 17"/>
              <a:gd name="T4" fmla="*/ 7 w 9"/>
              <a:gd name="T5" fmla="*/ 3 h 17"/>
              <a:gd name="T6" fmla="*/ 7 w 9"/>
              <a:gd name="T7" fmla="*/ 3 h 17"/>
              <a:gd name="T8" fmla="*/ 7 w 9"/>
              <a:gd name="T9" fmla="*/ 5 h 17"/>
              <a:gd name="T10" fmla="*/ 6 w 9"/>
              <a:gd name="T11" fmla="*/ 6 h 17"/>
              <a:gd name="T12" fmla="*/ 6 w 9"/>
              <a:gd name="T13" fmla="*/ 6 h 17"/>
              <a:gd name="T14" fmla="*/ 4 w 9"/>
              <a:gd name="T15" fmla="*/ 8 h 17"/>
              <a:gd name="T16" fmla="*/ 4 w 9"/>
              <a:gd name="T17" fmla="*/ 9 h 17"/>
              <a:gd name="T18" fmla="*/ 4 w 9"/>
              <a:gd name="T19" fmla="*/ 9 h 17"/>
              <a:gd name="T20" fmla="*/ 3 w 9"/>
              <a:gd name="T21" fmla="*/ 11 h 17"/>
              <a:gd name="T22" fmla="*/ 3 w 9"/>
              <a:gd name="T23" fmla="*/ 12 h 17"/>
              <a:gd name="T24" fmla="*/ 3 w 9"/>
              <a:gd name="T25" fmla="*/ 12 h 17"/>
              <a:gd name="T26" fmla="*/ 1 w 9"/>
              <a:gd name="T27" fmla="*/ 14 h 17"/>
              <a:gd name="T28" fmla="*/ 1 w 9"/>
              <a:gd name="T29" fmla="*/ 15 h 17"/>
              <a:gd name="T30" fmla="*/ 0 w 9"/>
              <a:gd name="T31" fmla="*/ 15 h 17"/>
              <a:gd name="T32" fmla="*/ 0 w 9"/>
              <a:gd name="T3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" h="17">
                <a:moveTo>
                  <a:pt x="9" y="0"/>
                </a:moveTo>
                <a:lnTo>
                  <a:pt x="9" y="2"/>
                </a:lnTo>
                <a:lnTo>
                  <a:pt x="7" y="3"/>
                </a:lnTo>
                <a:lnTo>
                  <a:pt x="7" y="3"/>
                </a:lnTo>
                <a:lnTo>
                  <a:pt x="7" y="5"/>
                </a:lnTo>
                <a:lnTo>
                  <a:pt x="6" y="6"/>
                </a:lnTo>
                <a:lnTo>
                  <a:pt x="6" y="6"/>
                </a:lnTo>
                <a:lnTo>
                  <a:pt x="4" y="8"/>
                </a:lnTo>
                <a:lnTo>
                  <a:pt x="4" y="9"/>
                </a:lnTo>
                <a:lnTo>
                  <a:pt x="4" y="9"/>
                </a:lnTo>
                <a:lnTo>
                  <a:pt x="3" y="11"/>
                </a:lnTo>
                <a:lnTo>
                  <a:pt x="3" y="12"/>
                </a:lnTo>
                <a:lnTo>
                  <a:pt x="3" y="12"/>
                </a:lnTo>
                <a:lnTo>
                  <a:pt x="1" y="14"/>
                </a:lnTo>
                <a:lnTo>
                  <a:pt x="1" y="15"/>
                </a:lnTo>
                <a:lnTo>
                  <a:pt x="0" y="15"/>
                </a:lnTo>
                <a:lnTo>
                  <a:pt x="0" y="17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36" name="Line 3039"/>
          <p:cNvSpPr>
            <a:spLocks noChangeShapeType="1"/>
          </p:cNvSpPr>
          <p:nvPr/>
        </p:nvSpPr>
        <p:spPr bwMode="auto">
          <a:xfrm>
            <a:off x="6810376" y="4670426"/>
            <a:ext cx="79375" cy="42863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37" name="Rectangle 3040"/>
          <p:cNvSpPr>
            <a:spLocks noChangeArrowheads="1"/>
          </p:cNvSpPr>
          <p:nvPr/>
        </p:nvSpPr>
        <p:spPr bwMode="auto">
          <a:xfrm rot="1800000">
            <a:off x="7026276" y="4924426"/>
            <a:ext cx="3556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Copia-8_CPu-I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38" name="Line 3041"/>
          <p:cNvSpPr>
            <a:spLocks noChangeShapeType="1"/>
          </p:cNvSpPr>
          <p:nvPr/>
        </p:nvSpPr>
        <p:spPr bwMode="auto">
          <a:xfrm>
            <a:off x="6865938" y="4776788"/>
            <a:ext cx="161925" cy="93663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39" name="Rectangle 3042"/>
          <p:cNvSpPr>
            <a:spLocks noChangeArrowheads="1"/>
          </p:cNvSpPr>
          <p:nvPr/>
        </p:nvSpPr>
        <p:spPr bwMode="auto">
          <a:xfrm rot="1800000">
            <a:off x="7005638" y="4960938"/>
            <a:ext cx="3556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Copia-2_CPu-I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40" name="Line 3043"/>
          <p:cNvSpPr>
            <a:spLocks noChangeShapeType="1"/>
          </p:cNvSpPr>
          <p:nvPr/>
        </p:nvSpPr>
        <p:spPr bwMode="auto">
          <a:xfrm>
            <a:off x="6929438" y="4860926"/>
            <a:ext cx="76200" cy="4445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41" name="Rectangle 3044"/>
          <p:cNvSpPr>
            <a:spLocks noChangeArrowheads="1"/>
          </p:cNvSpPr>
          <p:nvPr/>
        </p:nvSpPr>
        <p:spPr bwMode="auto">
          <a:xfrm rot="1860000">
            <a:off x="6981826" y="4999038"/>
            <a:ext cx="3556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Copia-9_CPu-I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42" name="Line 3045"/>
          <p:cNvSpPr>
            <a:spLocks noChangeShapeType="1"/>
          </p:cNvSpPr>
          <p:nvPr/>
        </p:nvSpPr>
        <p:spPr bwMode="auto">
          <a:xfrm>
            <a:off x="6910388" y="4894263"/>
            <a:ext cx="74613" cy="47625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43" name="Freeform 3046"/>
          <p:cNvSpPr>
            <a:spLocks/>
          </p:cNvSpPr>
          <p:nvPr/>
        </p:nvSpPr>
        <p:spPr bwMode="auto">
          <a:xfrm>
            <a:off x="6915151" y="4857751"/>
            <a:ext cx="12700" cy="17463"/>
          </a:xfrm>
          <a:custGeom>
            <a:avLst/>
            <a:gdLst>
              <a:gd name="T0" fmla="*/ 0 w 8"/>
              <a:gd name="T1" fmla="*/ 11 h 11"/>
              <a:gd name="T2" fmla="*/ 2 w 8"/>
              <a:gd name="T3" fmla="*/ 9 h 11"/>
              <a:gd name="T4" fmla="*/ 2 w 8"/>
              <a:gd name="T5" fmla="*/ 9 h 11"/>
              <a:gd name="T6" fmla="*/ 2 w 8"/>
              <a:gd name="T7" fmla="*/ 8 h 11"/>
              <a:gd name="T8" fmla="*/ 3 w 8"/>
              <a:gd name="T9" fmla="*/ 6 h 11"/>
              <a:gd name="T10" fmla="*/ 3 w 8"/>
              <a:gd name="T11" fmla="*/ 6 h 11"/>
              <a:gd name="T12" fmla="*/ 5 w 8"/>
              <a:gd name="T13" fmla="*/ 5 h 11"/>
              <a:gd name="T14" fmla="*/ 5 w 8"/>
              <a:gd name="T15" fmla="*/ 3 h 11"/>
              <a:gd name="T16" fmla="*/ 6 w 8"/>
              <a:gd name="T17" fmla="*/ 2 h 11"/>
              <a:gd name="T18" fmla="*/ 6 w 8"/>
              <a:gd name="T19" fmla="*/ 2 h 11"/>
              <a:gd name="T20" fmla="*/ 8 w 8"/>
              <a:gd name="T2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11">
                <a:moveTo>
                  <a:pt x="0" y="11"/>
                </a:moveTo>
                <a:lnTo>
                  <a:pt x="2" y="9"/>
                </a:lnTo>
                <a:lnTo>
                  <a:pt x="2" y="9"/>
                </a:lnTo>
                <a:lnTo>
                  <a:pt x="2" y="8"/>
                </a:lnTo>
                <a:lnTo>
                  <a:pt x="3" y="6"/>
                </a:lnTo>
                <a:lnTo>
                  <a:pt x="3" y="6"/>
                </a:lnTo>
                <a:lnTo>
                  <a:pt x="5" y="5"/>
                </a:lnTo>
                <a:lnTo>
                  <a:pt x="5" y="3"/>
                </a:lnTo>
                <a:lnTo>
                  <a:pt x="6" y="2"/>
                </a:lnTo>
                <a:lnTo>
                  <a:pt x="6" y="2"/>
                </a:lnTo>
                <a:lnTo>
                  <a:pt x="8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44" name="Freeform 3047"/>
          <p:cNvSpPr>
            <a:spLocks/>
          </p:cNvSpPr>
          <p:nvPr/>
        </p:nvSpPr>
        <p:spPr bwMode="auto">
          <a:xfrm>
            <a:off x="6905626" y="4875213"/>
            <a:ext cx="9525" cy="15875"/>
          </a:xfrm>
          <a:custGeom>
            <a:avLst/>
            <a:gdLst>
              <a:gd name="T0" fmla="*/ 6 w 6"/>
              <a:gd name="T1" fmla="*/ 0 h 10"/>
              <a:gd name="T2" fmla="*/ 6 w 6"/>
              <a:gd name="T3" fmla="*/ 1 h 10"/>
              <a:gd name="T4" fmla="*/ 5 w 6"/>
              <a:gd name="T5" fmla="*/ 3 h 10"/>
              <a:gd name="T6" fmla="*/ 3 w 6"/>
              <a:gd name="T7" fmla="*/ 4 h 10"/>
              <a:gd name="T8" fmla="*/ 3 w 6"/>
              <a:gd name="T9" fmla="*/ 6 h 10"/>
              <a:gd name="T10" fmla="*/ 2 w 6"/>
              <a:gd name="T11" fmla="*/ 7 h 10"/>
              <a:gd name="T12" fmla="*/ 0 w 6"/>
              <a:gd name="T13" fmla="*/ 9 h 10"/>
              <a:gd name="T14" fmla="*/ 0 w 6"/>
              <a:gd name="T1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10">
                <a:moveTo>
                  <a:pt x="6" y="0"/>
                </a:moveTo>
                <a:lnTo>
                  <a:pt x="6" y="1"/>
                </a:lnTo>
                <a:lnTo>
                  <a:pt x="5" y="3"/>
                </a:lnTo>
                <a:lnTo>
                  <a:pt x="3" y="4"/>
                </a:lnTo>
                <a:lnTo>
                  <a:pt x="3" y="6"/>
                </a:lnTo>
                <a:lnTo>
                  <a:pt x="2" y="7"/>
                </a:lnTo>
                <a:lnTo>
                  <a:pt x="0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45" name="Rectangle 3048"/>
          <p:cNvSpPr>
            <a:spLocks noChangeArrowheads="1"/>
          </p:cNvSpPr>
          <p:nvPr/>
        </p:nvSpPr>
        <p:spPr bwMode="auto">
          <a:xfrm rot="1860000">
            <a:off x="6859247" y="478738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</a:p>
        </p:txBody>
      </p:sp>
      <p:sp>
        <p:nvSpPr>
          <p:cNvPr id="7946" name="Line 3049"/>
          <p:cNvSpPr>
            <a:spLocks noChangeShapeType="1"/>
          </p:cNvSpPr>
          <p:nvPr/>
        </p:nvSpPr>
        <p:spPr bwMode="auto">
          <a:xfrm>
            <a:off x="6834188" y="4827588"/>
            <a:ext cx="76200" cy="4445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47" name="Freeform 3050"/>
          <p:cNvSpPr>
            <a:spLocks/>
          </p:cNvSpPr>
          <p:nvPr/>
        </p:nvSpPr>
        <p:spPr bwMode="auto">
          <a:xfrm>
            <a:off x="6846888" y="4775201"/>
            <a:ext cx="14288" cy="23813"/>
          </a:xfrm>
          <a:custGeom>
            <a:avLst/>
            <a:gdLst>
              <a:gd name="T0" fmla="*/ 0 w 9"/>
              <a:gd name="T1" fmla="*/ 15 h 15"/>
              <a:gd name="T2" fmla="*/ 0 w 9"/>
              <a:gd name="T3" fmla="*/ 15 h 15"/>
              <a:gd name="T4" fmla="*/ 1 w 9"/>
              <a:gd name="T5" fmla="*/ 13 h 15"/>
              <a:gd name="T6" fmla="*/ 1 w 9"/>
              <a:gd name="T7" fmla="*/ 13 h 15"/>
              <a:gd name="T8" fmla="*/ 1 w 9"/>
              <a:gd name="T9" fmla="*/ 12 h 15"/>
              <a:gd name="T10" fmla="*/ 3 w 9"/>
              <a:gd name="T11" fmla="*/ 12 h 15"/>
              <a:gd name="T12" fmla="*/ 3 w 9"/>
              <a:gd name="T13" fmla="*/ 10 h 15"/>
              <a:gd name="T14" fmla="*/ 3 w 9"/>
              <a:gd name="T15" fmla="*/ 9 h 15"/>
              <a:gd name="T16" fmla="*/ 4 w 9"/>
              <a:gd name="T17" fmla="*/ 9 h 15"/>
              <a:gd name="T18" fmla="*/ 4 w 9"/>
              <a:gd name="T19" fmla="*/ 7 h 15"/>
              <a:gd name="T20" fmla="*/ 4 w 9"/>
              <a:gd name="T21" fmla="*/ 7 h 15"/>
              <a:gd name="T22" fmla="*/ 6 w 9"/>
              <a:gd name="T23" fmla="*/ 6 h 15"/>
              <a:gd name="T24" fmla="*/ 6 w 9"/>
              <a:gd name="T25" fmla="*/ 6 h 15"/>
              <a:gd name="T26" fmla="*/ 6 w 9"/>
              <a:gd name="T27" fmla="*/ 4 h 15"/>
              <a:gd name="T28" fmla="*/ 7 w 9"/>
              <a:gd name="T29" fmla="*/ 4 h 15"/>
              <a:gd name="T30" fmla="*/ 7 w 9"/>
              <a:gd name="T31" fmla="*/ 3 h 15"/>
              <a:gd name="T32" fmla="*/ 7 w 9"/>
              <a:gd name="T33" fmla="*/ 3 h 15"/>
              <a:gd name="T34" fmla="*/ 9 w 9"/>
              <a:gd name="T35" fmla="*/ 1 h 15"/>
              <a:gd name="T36" fmla="*/ 9 w 9"/>
              <a:gd name="T37" fmla="*/ 0 h 15"/>
              <a:gd name="T38" fmla="*/ 9 w 9"/>
              <a:gd name="T3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5">
                <a:moveTo>
                  <a:pt x="0" y="15"/>
                </a:moveTo>
                <a:lnTo>
                  <a:pt x="0" y="15"/>
                </a:lnTo>
                <a:lnTo>
                  <a:pt x="1" y="13"/>
                </a:lnTo>
                <a:lnTo>
                  <a:pt x="1" y="13"/>
                </a:lnTo>
                <a:lnTo>
                  <a:pt x="1" y="12"/>
                </a:lnTo>
                <a:lnTo>
                  <a:pt x="3" y="12"/>
                </a:lnTo>
                <a:lnTo>
                  <a:pt x="3" y="10"/>
                </a:lnTo>
                <a:lnTo>
                  <a:pt x="3" y="9"/>
                </a:lnTo>
                <a:lnTo>
                  <a:pt x="4" y="9"/>
                </a:lnTo>
                <a:lnTo>
                  <a:pt x="4" y="7"/>
                </a:lnTo>
                <a:lnTo>
                  <a:pt x="4" y="7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7" y="4"/>
                </a:lnTo>
                <a:lnTo>
                  <a:pt x="7" y="3"/>
                </a:lnTo>
                <a:lnTo>
                  <a:pt x="7" y="3"/>
                </a:lnTo>
                <a:lnTo>
                  <a:pt x="9" y="1"/>
                </a:lnTo>
                <a:lnTo>
                  <a:pt x="9" y="0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48" name="Freeform 3051"/>
          <p:cNvSpPr>
            <a:spLocks/>
          </p:cNvSpPr>
          <p:nvPr/>
        </p:nvSpPr>
        <p:spPr bwMode="auto">
          <a:xfrm>
            <a:off x="6832601" y="4799013"/>
            <a:ext cx="14288" cy="25400"/>
          </a:xfrm>
          <a:custGeom>
            <a:avLst/>
            <a:gdLst>
              <a:gd name="T0" fmla="*/ 9 w 9"/>
              <a:gd name="T1" fmla="*/ 0 h 16"/>
              <a:gd name="T2" fmla="*/ 7 w 9"/>
              <a:gd name="T3" fmla="*/ 3 h 16"/>
              <a:gd name="T4" fmla="*/ 7 w 9"/>
              <a:gd name="T5" fmla="*/ 4 h 16"/>
              <a:gd name="T6" fmla="*/ 6 w 9"/>
              <a:gd name="T7" fmla="*/ 6 h 16"/>
              <a:gd name="T8" fmla="*/ 4 w 9"/>
              <a:gd name="T9" fmla="*/ 9 h 16"/>
              <a:gd name="T10" fmla="*/ 3 w 9"/>
              <a:gd name="T11" fmla="*/ 10 h 16"/>
              <a:gd name="T12" fmla="*/ 1 w 9"/>
              <a:gd name="T13" fmla="*/ 12 h 16"/>
              <a:gd name="T14" fmla="*/ 1 w 9"/>
              <a:gd name="T15" fmla="*/ 13 h 16"/>
              <a:gd name="T16" fmla="*/ 0 w 9"/>
              <a:gd name="T1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16">
                <a:moveTo>
                  <a:pt x="9" y="0"/>
                </a:moveTo>
                <a:lnTo>
                  <a:pt x="7" y="3"/>
                </a:lnTo>
                <a:lnTo>
                  <a:pt x="7" y="4"/>
                </a:lnTo>
                <a:lnTo>
                  <a:pt x="6" y="6"/>
                </a:lnTo>
                <a:lnTo>
                  <a:pt x="4" y="9"/>
                </a:lnTo>
                <a:lnTo>
                  <a:pt x="3" y="10"/>
                </a:lnTo>
                <a:lnTo>
                  <a:pt x="1" y="12"/>
                </a:lnTo>
                <a:lnTo>
                  <a:pt x="1" y="13"/>
                </a:lnTo>
                <a:lnTo>
                  <a:pt x="0" y="16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49" name="Rectangle 3052"/>
          <p:cNvSpPr>
            <a:spLocks noChangeArrowheads="1"/>
          </p:cNvSpPr>
          <p:nvPr/>
        </p:nvSpPr>
        <p:spPr bwMode="auto">
          <a:xfrm rot="1800000">
            <a:off x="6785199" y="4711179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95</a:t>
            </a:r>
          </a:p>
        </p:txBody>
      </p:sp>
      <p:sp>
        <p:nvSpPr>
          <p:cNvPr id="7950" name="Line 3053"/>
          <p:cNvSpPr>
            <a:spLocks noChangeShapeType="1"/>
          </p:cNvSpPr>
          <p:nvPr/>
        </p:nvSpPr>
        <p:spPr bwMode="auto">
          <a:xfrm>
            <a:off x="6765926" y="4751388"/>
            <a:ext cx="76200" cy="4445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51" name="Freeform 3054"/>
          <p:cNvSpPr>
            <a:spLocks/>
          </p:cNvSpPr>
          <p:nvPr/>
        </p:nvSpPr>
        <p:spPr bwMode="auto">
          <a:xfrm>
            <a:off x="6784976" y="4670426"/>
            <a:ext cx="23813" cy="39688"/>
          </a:xfrm>
          <a:custGeom>
            <a:avLst/>
            <a:gdLst>
              <a:gd name="T0" fmla="*/ 0 w 15"/>
              <a:gd name="T1" fmla="*/ 25 h 25"/>
              <a:gd name="T2" fmla="*/ 1 w 15"/>
              <a:gd name="T3" fmla="*/ 22 h 25"/>
              <a:gd name="T4" fmla="*/ 3 w 15"/>
              <a:gd name="T5" fmla="*/ 19 h 25"/>
              <a:gd name="T6" fmla="*/ 4 w 15"/>
              <a:gd name="T7" fmla="*/ 18 h 25"/>
              <a:gd name="T8" fmla="*/ 6 w 15"/>
              <a:gd name="T9" fmla="*/ 15 h 25"/>
              <a:gd name="T10" fmla="*/ 7 w 15"/>
              <a:gd name="T11" fmla="*/ 13 h 25"/>
              <a:gd name="T12" fmla="*/ 7 w 15"/>
              <a:gd name="T13" fmla="*/ 10 h 25"/>
              <a:gd name="T14" fmla="*/ 9 w 15"/>
              <a:gd name="T15" fmla="*/ 9 h 25"/>
              <a:gd name="T16" fmla="*/ 10 w 15"/>
              <a:gd name="T17" fmla="*/ 6 h 25"/>
              <a:gd name="T18" fmla="*/ 12 w 15"/>
              <a:gd name="T19" fmla="*/ 4 h 25"/>
              <a:gd name="T20" fmla="*/ 13 w 15"/>
              <a:gd name="T21" fmla="*/ 1 h 25"/>
              <a:gd name="T22" fmla="*/ 15 w 15"/>
              <a:gd name="T2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25">
                <a:moveTo>
                  <a:pt x="0" y="25"/>
                </a:moveTo>
                <a:lnTo>
                  <a:pt x="1" y="22"/>
                </a:lnTo>
                <a:lnTo>
                  <a:pt x="3" y="19"/>
                </a:lnTo>
                <a:lnTo>
                  <a:pt x="4" y="18"/>
                </a:lnTo>
                <a:lnTo>
                  <a:pt x="6" y="15"/>
                </a:lnTo>
                <a:lnTo>
                  <a:pt x="7" y="13"/>
                </a:lnTo>
                <a:lnTo>
                  <a:pt x="7" y="10"/>
                </a:lnTo>
                <a:lnTo>
                  <a:pt x="9" y="9"/>
                </a:lnTo>
                <a:lnTo>
                  <a:pt x="10" y="6"/>
                </a:lnTo>
                <a:lnTo>
                  <a:pt x="12" y="4"/>
                </a:lnTo>
                <a:lnTo>
                  <a:pt x="13" y="1"/>
                </a:lnTo>
                <a:lnTo>
                  <a:pt x="15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52" name="Freeform 3055"/>
          <p:cNvSpPr>
            <a:spLocks/>
          </p:cNvSpPr>
          <p:nvPr/>
        </p:nvSpPr>
        <p:spPr bwMode="auto">
          <a:xfrm>
            <a:off x="6762751" y="4710113"/>
            <a:ext cx="22225" cy="38100"/>
          </a:xfrm>
          <a:custGeom>
            <a:avLst/>
            <a:gdLst>
              <a:gd name="T0" fmla="*/ 14 w 14"/>
              <a:gd name="T1" fmla="*/ 0 h 24"/>
              <a:gd name="T2" fmla="*/ 12 w 14"/>
              <a:gd name="T3" fmla="*/ 2 h 24"/>
              <a:gd name="T4" fmla="*/ 11 w 14"/>
              <a:gd name="T5" fmla="*/ 5 h 24"/>
              <a:gd name="T6" fmla="*/ 9 w 14"/>
              <a:gd name="T7" fmla="*/ 8 h 24"/>
              <a:gd name="T8" fmla="*/ 8 w 14"/>
              <a:gd name="T9" fmla="*/ 11 h 24"/>
              <a:gd name="T10" fmla="*/ 6 w 14"/>
              <a:gd name="T11" fmla="*/ 14 h 24"/>
              <a:gd name="T12" fmla="*/ 5 w 14"/>
              <a:gd name="T13" fmla="*/ 17 h 24"/>
              <a:gd name="T14" fmla="*/ 3 w 14"/>
              <a:gd name="T15" fmla="*/ 20 h 24"/>
              <a:gd name="T16" fmla="*/ 2 w 14"/>
              <a:gd name="T17" fmla="*/ 21 h 24"/>
              <a:gd name="T18" fmla="*/ 0 w 14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4">
                <a:moveTo>
                  <a:pt x="14" y="0"/>
                </a:moveTo>
                <a:lnTo>
                  <a:pt x="12" y="2"/>
                </a:lnTo>
                <a:lnTo>
                  <a:pt x="11" y="5"/>
                </a:lnTo>
                <a:lnTo>
                  <a:pt x="9" y="8"/>
                </a:lnTo>
                <a:lnTo>
                  <a:pt x="8" y="11"/>
                </a:lnTo>
                <a:lnTo>
                  <a:pt x="6" y="14"/>
                </a:lnTo>
                <a:lnTo>
                  <a:pt x="5" y="17"/>
                </a:lnTo>
                <a:lnTo>
                  <a:pt x="3" y="20"/>
                </a:lnTo>
                <a:lnTo>
                  <a:pt x="2" y="21"/>
                </a:lnTo>
                <a:lnTo>
                  <a:pt x="0" y="24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53" name="Line 3056"/>
          <p:cNvSpPr>
            <a:spLocks noChangeShapeType="1"/>
          </p:cNvSpPr>
          <p:nvPr/>
        </p:nvSpPr>
        <p:spPr bwMode="auto">
          <a:xfrm>
            <a:off x="6704013" y="4665663"/>
            <a:ext cx="76200" cy="42863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54" name="Freeform 3057"/>
          <p:cNvSpPr>
            <a:spLocks/>
          </p:cNvSpPr>
          <p:nvPr/>
        </p:nvSpPr>
        <p:spPr bwMode="auto">
          <a:xfrm>
            <a:off x="6729413" y="4551363"/>
            <a:ext cx="28575" cy="53975"/>
          </a:xfrm>
          <a:custGeom>
            <a:avLst/>
            <a:gdLst>
              <a:gd name="T0" fmla="*/ 0 w 18"/>
              <a:gd name="T1" fmla="*/ 34 h 34"/>
              <a:gd name="T2" fmla="*/ 0 w 18"/>
              <a:gd name="T3" fmla="*/ 34 h 34"/>
              <a:gd name="T4" fmla="*/ 2 w 18"/>
              <a:gd name="T5" fmla="*/ 33 h 34"/>
              <a:gd name="T6" fmla="*/ 2 w 18"/>
              <a:gd name="T7" fmla="*/ 33 h 34"/>
              <a:gd name="T8" fmla="*/ 2 w 18"/>
              <a:gd name="T9" fmla="*/ 31 h 34"/>
              <a:gd name="T10" fmla="*/ 2 w 18"/>
              <a:gd name="T11" fmla="*/ 30 h 34"/>
              <a:gd name="T12" fmla="*/ 3 w 18"/>
              <a:gd name="T13" fmla="*/ 30 h 34"/>
              <a:gd name="T14" fmla="*/ 3 w 18"/>
              <a:gd name="T15" fmla="*/ 28 h 34"/>
              <a:gd name="T16" fmla="*/ 3 w 18"/>
              <a:gd name="T17" fmla="*/ 28 h 34"/>
              <a:gd name="T18" fmla="*/ 5 w 18"/>
              <a:gd name="T19" fmla="*/ 27 h 34"/>
              <a:gd name="T20" fmla="*/ 5 w 18"/>
              <a:gd name="T21" fmla="*/ 25 h 34"/>
              <a:gd name="T22" fmla="*/ 5 w 18"/>
              <a:gd name="T23" fmla="*/ 25 h 34"/>
              <a:gd name="T24" fmla="*/ 6 w 18"/>
              <a:gd name="T25" fmla="*/ 24 h 34"/>
              <a:gd name="T26" fmla="*/ 6 w 18"/>
              <a:gd name="T27" fmla="*/ 24 h 34"/>
              <a:gd name="T28" fmla="*/ 6 w 18"/>
              <a:gd name="T29" fmla="*/ 22 h 34"/>
              <a:gd name="T30" fmla="*/ 6 w 18"/>
              <a:gd name="T31" fmla="*/ 22 h 34"/>
              <a:gd name="T32" fmla="*/ 8 w 18"/>
              <a:gd name="T33" fmla="*/ 21 h 34"/>
              <a:gd name="T34" fmla="*/ 8 w 18"/>
              <a:gd name="T35" fmla="*/ 19 h 34"/>
              <a:gd name="T36" fmla="*/ 8 w 18"/>
              <a:gd name="T37" fmla="*/ 19 h 34"/>
              <a:gd name="T38" fmla="*/ 9 w 18"/>
              <a:gd name="T39" fmla="*/ 18 h 34"/>
              <a:gd name="T40" fmla="*/ 9 w 18"/>
              <a:gd name="T41" fmla="*/ 18 h 34"/>
              <a:gd name="T42" fmla="*/ 9 w 18"/>
              <a:gd name="T43" fmla="*/ 16 h 34"/>
              <a:gd name="T44" fmla="*/ 11 w 18"/>
              <a:gd name="T45" fmla="*/ 16 h 34"/>
              <a:gd name="T46" fmla="*/ 11 w 18"/>
              <a:gd name="T47" fmla="*/ 15 h 34"/>
              <a:gd name="T48" fmla="*/ 11 w 18"/>
              <a:gd name="T49" fmla="*/ 13 h 34"/>
              <a:gd name="T50" fmla="*/ 12 w 18"/>
              <a:gd name="T51" fmla="*/ 13 h 34"/>
              <a:gd name="T52" fmla="*/ 12 w 18"/>
              <a:gd name="T53" fmla="*/ 12 h 34"/>
              <a:gd name="T54" fmla="*/ 12 w 18"/>
              <a:gd name="T55" fmla="*/ 12 h 34"/>
              <a:gd name="T56" fmla="*/ 12 w 18"/>
              <a:gd name="T57" fmla="*/ 10 h 34"/>
              <a:gd name="T58" fmla="*/ 14 w 18"/>
              <a:gd name="T59" fmla="*/ 9 h 34"/>
              <a:gd name="T60" fmla="*/ 14 w 18"/>
              <a:gd name="T61" fmla="*/ 9 h 34"/>
              <a:gd name="T62" fmla="*/ 14 w 18"/>
              <a:gd name="T63" fmla="*/ 7 h 34"/>
              <a:gd name="T64" fmla="*/ 15 w 18"/>
              <a:gd name="T65" fmla="*/ 7 h 34"/>
              <a:gd name="T66" fmla="*/ 15 w 18"/>
              <a:gd name="T67" fmla="*/ 6 h 34"/>
              <a:gd name="T68" fmla="*/ 15 w 18"/>
              <a:gd name="T69" fmla="*/ 6 h 34"/>
              <a:gd name="T70" fmla="*/ 15 w 18"/>
              <a:gd name="T71" fmla="*/ 4 h 34"/>
              <a:gd name="T72" fmla="*/ 17 w 18"/>
              <a:gd name="T73" fmla="*/ 3 h 34"/>
              <a:gd name="T74" fmla="*/ 17 w 18"/>
              <a:gd name="T75" fmla="*/ 3 h 34"/>
              <a:gd name="T76" fmla="*/ 17 w 18"/>
              <a:gd name="T77" fmla="*/ 1 h 34"/>
              <a:gd name="T78" fmla="*/ 18 w 18"/>
              <a:gd name="T79" fmla="*/ 1 h 34"/>
              <a:gd name="T80" fmla="*/ 18 w 18"/>
              <a:gd name="T8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" h="34">
                <a:moveTo>
                  <a:pt x="0" y="34"/>
                </a:moveTo>
                <a:lnTo>
                  <a:pt x="0" y="34"/>
                </a:lnTo>
                <a:lnTo>
                  <a:pt x="2" y="33"/>
                </a:lnTo>
                <a:lnTo>
                  <a:pt x="2" y="33"/>
                </a:lnTo>
                <a:lnTo>
                  <a:pt x="2" y="31"/>
                </a:lnTo>
                <a:lnTo>
                  <a:pt x="2" y="30"/>
                </a:lnTo>
                <a:lnTo>
                  <a:pt x="3" y="30"/>
                </a:lnTo>
                <a:lnTo>
                  <a:pt x="3" y="28"/>
                </a:lnTo>
                <a:lnTo>
                  <a:pt x="3" y="28"/>
                </a:lnTo>
                <a:lnTo>
                  <a:pt x="5" y="27"/>
                </a:lnTo>
                <a:lnTo>
                  <a:pt x="5" y="25"/>
                </a:lnTo>
                <a:lnTo>
                  <a:pt x="5" y="25"/>
                </a:lnTo>
                <a:lnTo>
                  <a:pt x="6" y="24"/>
                </a:lnTo>
                <a:lnTo>
                  <a:pt x="6" y="24"/>
                </a:lnTo>
                <a:lnTo>
                  <a:pt x="6" y="22"/>
                </a:lnTo>
                <a:lnTo>
                  <a:pt x="6" y="22"/>
                </a:lnTo>
                <a:lnTo>
                  <a:pt x="8" y="21"/>
                </a:lnTo>
                <a:lnTo>
                  <a:pt x="8" y="19"/>
                </a:lnTo>
                <a:lnTo>
                  <a:pt x="8" y="19"/>
                </a:lnTo>
                <a:lnTo>
                  <a:pt x="9" y="18"/>
                </a:lnTo>
                <a:lnTo>
                  <a:pt x="9" y="18"/>
                </a:lnTo>
                <a:lnTo>
                  <a:pt x="9" y="16"/>
                </a:lnTo>
                <a:lnTo>
                  <a:pt x="11" y="16"/>
                </a:lnTo>
                <a:lnTo>
                  <a:pt x="11" y="15"/>
                </a:lnTo>
                <a:lnTo>
                  <a:pt x="11" y="13"/>
                </a:lnTo>
                <a:lnTo>
                  <a:pt x="12" y="13"/>
                </a:lnTo>
                <a:lnTo>
                  <a:pt x="12" y="12"/>
                </a:lnTo>
                <a:lnTo>
                  <a:pt x="12" y="12"/>
                </a:lnTo>
                <a:lnTo>
                  <a:pt x="12" y="10"/>
                </a:lnTo>
                <a:lnTo>
                  <a:pt x="14" y="9"/>
                </a:lnTo>
                <a:lnTo>
                  <a:pt x="14" y="9"/>
                </a:lnTo>
                <a:lnTo>
                  <a:pt x="14" y="7"/>
                </a:lnTo>
                <a:lnTo>
                  <a:pt x="15" y="7"/>
                </a:lnTo>
                <a:lnTo>
                  <a:pt x="15" y="6"/>
                </a:lnTo>
                <a:lnTo>
                  <a:pt x="15" y="6"/>
                </a:lnTo>
                <a:lnTo>
                  <a:pt x="15" y="4"/>
                </a:lnTo>
                <a:lnTo>
                  <a:pt x="17" y="3"/>
                </a:lnTo>
                <a:lnTo>
                  <a:pt x="17" y="3"/>
                </a:lnTo>
                <a:lnTo>
                  <a:pt x="17" y="1"/>
                </a:lnTo>
                <a:lnTo>
                  <a:pt x="18" y="1"/>
                </a:lnTo>
                <a:lnTo>
                  <a:pt x="18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758734" y="917964"/>
            <a:ext cx="316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8 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981789" y="304272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0B3CC5"/>
                </a:solidFill>
              </a:rPr>
              <a:t>1</a:t>
            </a:r>
            <a:endParaRPr lang="fr-FR" sz="1400" b="1" dirty="0">
              <a:solidFill>
                <a:srgbClr val="0B3CC5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452320" y="155679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0033CC"/>
                </a:solidFill>
              </a:rPr>
              <a:t>12</a:t>
            </a:r>
            <a:endParaRPr lang="fr-FR" sz="1400" b="1" dirty="0">
              <a:solidFill>
                <a:srgbClr val="0033CC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638355" y="188989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2">
                    <a:lumMod val="50000"/>
                  </a:schemeClr>
                </a:solidFill>
              </a:rPr>
              <a:t>13</a:t>
            </a:r>
            <a:endParaRPr lang="fr-FR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45550" y="563237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800080"/>
                </a:solidFill>
              </a:rPr>
              <a:t>23</a:t>
            </a:r>
            <a:endParaRPr lang="fr-FR" sz="1400" b="1" dirty="0">
              <a:solidFill>
                <a:srgbClr val="80008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81789" y="436510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FF"/>
                </a:solidFill>
              </a:rPr>
              <a:t>5</a:t>
            </a:r>
            <a:endParaRPr lang="fr-FR" sz="1400" b="1" dirty="0">
              <a:solidFill>
                <a:srgbClr val="FF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085851" y="4691931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9900"/>
                </a:solidFill>
              </a:rPr>
              <a:t>6</a:t>
            </a:r>
            <a:endParaRPr lang="fr-FR" sz="1400" b="1" dirty="0">
              <a:solidFill>
                <a:srgbClr val="FF99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49461" y="506613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044250" y="663269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24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149081" y="5507707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25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524328" y="493129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00B050"/>
                </a:solidFill>
              </a:rPr>
              <a:t>17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940997" y="5738687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0070C0"/>
                </a:solidFill>
              </a:rPr>
              <a:t>26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740352" y="443711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CC6600"/>
                </a:solidFill>
              </a:rPr>
              <a:t>18</a:t>
            </a:r>
            <a:endParaRPr lang="fr-FR" sz="1400" b="1" dirty="0">
              <a:solidFill>
                <a:srgbClr val="CC66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956376" y="357301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FF"/>
                </a:solidFill>
              </a:rPr>
              <a:t>20</a:t>
            </a:r>
            <a:endParaRPr lang="fr-FR" sz="1400" b="1" dirty="0">
              <a:solidFill>
                <a:srgbClr val="FF00FF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829822" y="242088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66FFFF"/>
                </a:solidFill>
              </a:rPr>
              <a:t>16</a:t>
            </a:r>
            <a:endParaRPr lang="fr-FR" sz="1400" b="1" dirty="0">
              <a:solidFill>
                <a:srgbClr val="66FFFF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986364" y="846237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66FFFF"/>
                </a:solidFill>
              </a:rPr>
              <a:t>11</a:t>
            </a:r>
            <a:endParaRPr lang="fr-FR" sz="1400" b="1" dirty="0">
              <a:solidFill>
                <a:srgbClr val="66FFFF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804248" y="68282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22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321551" y="652901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FF"/>
                </a:solidFill>
              </a:rPr>
              <a:t>21</a:t>
            </a:r>
            <a:endParaRPr lang="fr-FR" sz="1400" b="1" dirty="0">
              <a:solidFill>
                <a:srgbClr val="FF00FF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605447" y="6582171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3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776973" y="6613917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9900"/>
                </a:solidFill>
              </a:rPr>
              <a:t>10</a:t>
            </a:r>
            <a:endParaRPr lang="fr-FR" sz="1400" b="1" dirty="0">
              <a:solidFill>
                <a:srgbClr val="FF99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788024" y="659819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FF"/>
                </a:solidFill>
              </a:rPr>
              <a:t>2</a:t>
            </a:r>
            <a:endParaRPr lang="fr-FR" sz="1400" b="1" dirty="0">
              <a:solidFill>
                <a:srgbClr val="FF00FF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372200" y="610672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808000"/>
                </a:solidFill>
              </a:rPr>
              <a:t>14</a:t>
            </a:r>
            <a:endParaRPr lang="fr-FR" sz="1400" b="1" dirty="0">
              <a:solidFill>
                <a:srgbClr val="808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652120" y="6421897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009999"/>
                </a:solidFill>
              </a:rPr>
              <a:t>15</a:t>
            </a:r>
            <a:endParaRPr lang="fr-FR" sz="1400" b="1" dirty="0">
              <a:solidFill>
                <a:srgbClr val="009999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690267" y="628912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00B050"/>
                </a:solidFill>
              </a:rPr>
              <a:t>7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7878017" y="402431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808000"/>
                </a:solidFill>
              </a:rPr>
              <a:t>19</a:t>
            </a:r>
            <a:endParaRPr lang="fr-FR" sz="1400" b="1" dirty="0">
              <a:solidFill>
                <a:srgbClr val="808000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4433981" y="662322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6308" name="AutoShape 2253"/>
          <p:cNvSpPr>
            <a:spLocks noChangeAspect="1" noChangeArrowheads="1" noTextEdit="1"/>
          </p:cNvSpPr>
          <p:nvPr/>
        </p:nvSpPr>
        <p:spPr bwMode="auto">
          <a:xfrm>
            <a:off x="1295400" y="152400"/>
            <a:ext cx="65532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55" name="Rectangle 2255"/>
          <p:cNvSpPr>
            <a:spLocks noChangeArrowheads="1"/>
          </p:cNvSpPr>
          <p:nvPr/>
        </p:nvSpPr>
        <p:spPr bwMode="auto">
          <a:xfrm rot="16200000">
            <a:off x="4364038" y="339726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Copia-16_MLP-I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56" name="Line 2256"/>
          <p:cNvSpPr>
            <a:spLocks noChangeShapeType="1"/>
          </p:cNvSpPr>
          <p:nvPr/>
        </p:nvSpPr>
        <p:spPr bwMode="auto">
          <a:xfrm flipV="1">
            <a:off x="4556126" y="593726"/>
            <a:ext cx="0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57" name="Rectangle 2257"/>
          <p:cNvSpPr>
            <a:spLocks noChangeArrowheads="1"/>
          </p:cNvSpPr>
          <p:nvPr/>
        </p:nvSpPr>
        <p:spPr bwMode="auto">
          <a:xfrm rot="16200000">
            <a:off x="4391026" y="339726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Copia-58_MLP-I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58" name="Line 2258"/>
          <p:cNvSpPr>
            <a:spLocks noChangeShapeType="1"/>
          </p:cNvSpPr>
          <p:nvPr/>
        </p:nvSpPr>
        <p:spPr bwMode="auto">
          <a:xfrm flipV="1">
            <a:off x="4594226" y="593726"/>
            <a:ext cx="1588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59" name="Freeform 2259"/>
          <p:cNvSpPr>
            <a:spLocks/>
          </p:cNvSpPr>
          <p:nvPr/>
        </p:nvSpPr>
        <p:spPr bwMode="auto">
          <a:xfrm>
            <a:off x="4556126" y="685801"/>
            <a:ext cx="19050" cy="0"/>
          </a:xfrm>
          <a:custGeom>
            <a:avLst/>
            <a:gdLst>
              <a:gd name="T0" fmla="*/ 12 w 12"/>
              <a:gd name="T1" fmla="*/ 12 w 12"/>
              <a:gd name="T2" fmla="*/ 10 w 12"/>
              <a:gd name="T3" fmla="*/ 9 w 12"/>
              <a:gd name="T4" fmla="*/ 7 w 12"/>
              <a:gd name="T5" fmla="*/ 6 w 12"/>
              <a:gd name="T6" fmla="*/ 4 w 12"/>
              <a:gd name="T7" fmla="*/ 4 w 12"/>
              <a:gd name="T8" fmla="*/ 3 w 12"/>
              <a:gd name="T9" fmla="*/ 1 w 12"/>
              <a:gd name="T10" fmla="*/ 0 w 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12">
                <a:moveTo>
                  <a:pt x="12" y="0"/>
                </a:moveTo>
                <a:lnTo>
                  <a:pt x="12" y="0"/>
                </a:lnTo>
                <a:lnTo>
                  <a:pt x="10" y="0"/>
                </a:lnTo>
                <a:lnTo>
                  <a:pt x="9" y="0"/>
                </a:lnTo>
                <a:lnTo>
                  <a:pt x="7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60" name="Freeform 2260"/>
          <p:cNvSpPr>
            <a:spLocks/>
          </p:cNvSpPr>
          <p:nvPr/>
        </p:nvSpPr>
        <p:spPr bwMode="auto">
          <a:xfrm>
            <a:off x="4575176" y="685801"/>
            <a:ext cx="20638" cy="0"/>
          </a:xfrm>
          <a:custGeom>
            <a:avLst/>
            <a:gdLst>
              <a:gd name="T0" fmla="*/ 0 w 13"/>
              <a:gd name="T1" fmla="*/ 1 w 13"/>
              <a:gd name="T2" fmla="*/ 3 w 13"/>
              <a:gd name="T3" fmla="*/ 4 w 13"/>
              <a:gd name="T4" fmla="*/ 6 w 13"/>
              <a:gd name="T5" fmla="*/ 7 w 13"/>
              <a:gd name="T6" fmla="*/ 7 w 13"/>
              <a:gd name="T7" fmla="*/ 9 w 13"/>
              <a:gd name="T8" fmla="*/ 10 w 13"/>
              <a:gd name="T9" fmla="*/ 12 w 13"/>
              <a:gd name="T10" fmla="*/ 13 w 1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13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6" y="0"/>
                </a:lnTo>
                <a:lnTo>
                  <a:pt x="7" y="0"/>
                </a:lnTo>
                <a:lnTo>
                  <a:pt x="7" y="0"/>
                </a:lnTo>
                <a:lnTo>
                  <a:pt x="9" y="0"/>
                </a:lnTo>
                <a:lnTo>
                  <a:pt x="10" y="0"/>
                </a:lnTo>
                <a:lnTo>
                  <a:pt x="12" y="0"/>
                </a:lnTo>
                <a:lnTo>
                  <a:pt x="13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61" name="Line 2261"/>
          <p:cNvSpPr>
            <a:spLocks noChangeShapeType="1"/>
          </p:cNvSpPr>
          <p:nvPr/>
        </p:nvSpPr>
        <p:spPr bwMode="auto">
          <a:xfrm flipV="1">
            <a:off x="4575176" y="690563"/>
            <a:ext cx="0" cy="889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62" name="Rectangle 2262"/>
          <p:cNvSpPr>
            <a:spLocks noChangeArrowheads="1"/>
          </p:cNvSpPr>
          <p:nvPr/>
        </p:nvSpPr>
        <p:spPr bwMode="auto">
          <a:xfrm rot="16260000">
            <a:off x="4449763" y="357188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63" name="Line 2263"/>
          <p:cNvSpPr>
            <a:spLocks noChangeShapeType="1"/>
          </p:cNvSpPr>
          <p:nvPr/>
        </p:nvSpPr>
        <p:spPr bwMode="auto">
          <a:xfrm flipV="1">
            <a:off x="4633913" y="595313"/>
            <a:ext cx="4763" cy="1889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64" name="Freeform 2264"/>
          <p:cNvSpPr>
            <a:spLocks/>
          </p:cNvSpPr>
          <p:nvPr/>
        </p:nvSpPr>
        <p:spPr bwMode="auto">
          <a:xfrm>
            <a:off x="4575176" y="785813"/>
            <a:ext cx="28575" cy="0"/>
          </a:xfrm>
          <a:custGeom>
            <a:avLst/>
            <a:gdLst>
              <a:gd name="T0" fmla="*/ 18 w 18"/>
              <a:gd name="T1" fmla="*/ 16 w 18"/>
              <a:gd name="T2" fmla="*/ 15 w 18"/>
              <a:gd name="T3" fmla="*/ 13 w 18"/>
              <a:gd name="T4" fmla="*/ 10 w 18"/>
              <a:gd name="T5" fmla="*/ 9 w 18"/>
              <a:gd name="T6" fmla="*/ 7 w 18"/>
              <a:gd name="T7" fmla="*/ 6 w 18"/>
              <a:gd name="T8" fmla="*/ 3 w 18"/>
              <a:gd name="T9" fmla="*/ 1 w 18"/>
              <a:gd name="T10" fmla="*/ 0 w 1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18">
                <a:moveTo>
                  <a:pt x="18" y="0"/>
                </a:moveTo>
                <a:lnTo>
                  <a:pt x="16" y="0"/>
                </a:lnTo>
                <a:lnTo>
                  <a:pt x="15" y="0"/>
                </a:lnTo>
                <a:lnTo>
                  <a:pt x="13" y="0"/>
                </a:lnTo>
                <a:lnTo>
                  <a:pt x="10" y="0"/>
                </a:lnTo>
                <a:lnTo>
                  <a:pt x="9" y="0"/>
                </a:lnTo>
                <a:lnTo>
                  <a:pt x="7" y="0"/>
                </a:lnTo>
                <a:lnTo>
                  <a:pt x="6" y="0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65" name="Freeform 2265"/>
          <p:cNvSpPr>
            <a:spLocks/>
          </p:cNvSpPr>
          <p:nvPr/>
        </p:nvSpPr>
        <p:spPr bwMode="auto">
          <a:xfrm>
            <a:off x="4603751" y="785813"/>
            <a:ext cx="28575" cy="0"/>
          </a:xfrm>
          <a:custGeom>
            <a:avLst/>
            <a:gdLst>
              <a:gd name="T0" fmla="*/ 0 w 18"/>
              <a:gd name="T1" fmla="*/ 1 w 18"/>
              <a:gd name="T2" fmla="*/ 1 w 18"/>
              <a:gd name="T3" fmla="*/ 3 w 18"/>
              <a:gd name="T4" fmla="*/ 4 w 18"/>
              <a:gd name="T5" fmla="*/ 4 w 18"/>
              <a:gd name="T6" fmla="*/ 6 w 18"/>
              <a:gd name="T7" fmla="*/ 6 w 18"/>
              <a:gd name="T8" fmla="*/ 7 w 18"/>
              <a:gd name="T9" fmla="*/ 9 w 18"/>
              <a:gd name="T10" fmla="*/ 9 w 18"/>
              <a:gd name="T11" fmla="*/ 10 w 18"/>
              <a:gd name="T12" fmla="*/ 10 w 18"/>
              <a:gd name="T13" fmla="*/ 12 w 18"/>
              <a:gd name="T14" fmla="*/ 13 w 18"/>
              <a:gd name="T15" fmla="*/ 13 w 18"/>
              <a:gd name="T16" fmla="*/ 15 w 18"/>
              <a:gd name="T17" fmla="*/ 15 w 18"/>
              <a:gd name="T18" fmla="*/ 16 w 18"/>
              <a:gd name="T19" fmla="*/ 18 w 18"/>
              <a:gd name="T20" fmla="*/ 18 w 1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</a:cxnLst>
            <a:rect l="0" t="0" r="r" b="b"/>
            <a:pathLst>
              <a:path w="18">
                <a:moveTo>
                  <a:pt x="0" y="0"/>
                </a:moveTo>
                <a:lnTo>
                  <a:pt x="1" y="0"/>
                </a:ln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4" y="0"/>
                </a:lnTo>
                <a:lnTo>
                  <a:pt x="6" y="0"/>
                </a:lnTo>
                <a:lnTo>
                  <a:pt x="6" y="0"/>
                </a:lnTo>
                <a:lnTo>
                  <a:pt x="7" y="0"/>
                </a:lnTo>
                <a:lnTo>
                  <a:pt x="9" y="0"/>
                </a:lnTo>
                <a:lnTo>
                  <a:pt x="9" y="0"/>
                </a:lnTo>
                <a:lnTo>
                  <a:pt x="10" y="0"/>
                </a:lnTo>
                <a:lnTo>
                  <a:pt x="10" y="0"/>
                </a:lnTo>
                <a:lnTo>
                  <a:pt x="12" y="0"/>
                </a:lnTo>
                <a:lnTo>
                  <a:pt x="13" y="0"/>
                </a:lnTo>
                <a:lnTo>
                  <a:pt x="13" y="0"/>
                </a:lnTo>
                <a:lnTo>
                  <a:pt x="15" y="0"/>
                </a:lnTo>
                <a:lnTo>
                  <a:pt x="15" y="0"/>
                </a:lnTo>
                <a:lnTo>
                  <a:pt x="16" y="0"/>
                </a:lnTo>
                <a:lnTo>
                  <a:pt x="18" y="0"/>
                </a:lnTo>
                <a:lnTo>
                  <a:pt x="18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66" name="Line 2266"/>
          <p:cNvSpPr>
            <a:spLocks noChangeShapeType="1"/>
          </p:cNvSpPr>
          <p:nvPr/>
        </p:nvSpPr>
        <p:spPr bwMode="auto">
          <a:xfrm flipV="1">
            <a:off x="4600576" y="790576"/>
            <a:ext cx="3175" cy="889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67" name="Rectangle 2267"/>
          <p:cNvSpPr>
            <a:spLocks noChangeArrowheads="1"/>
          </p:cNvSpPr>
          <p:nvPr/>
        </p:nvSpPr>
        <p:spPr bwMode="auto">
          <a:xfrm rot="16320000">
            <a:off x="4481513" y="342901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Copia-29_MLP-I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68" name="Line 2268"/>
          <p:cNvSpPr>
            <a:spLocks noChangeShapeType="1"/>
          </p:cNvSpPr>
          <p:nvPr/>
        </p:nvSpPr>
        <p:spPr bwMode="auto">
          <a:xfrm flipV="1">
            <a:off x="4667251" y="595313"/>
            <a:ext cx="12700" cy="2857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69" name="Freeform 2269"/>
          <p:cNvSpPr>
            <a:spLocks/>
          </p:cNvSpPr>
          <p:nvPr/>
        </p:nvSpPr>
        <p:spPr bwMode="auto">
          <a:xfrm>
            <a:off x="4600576" y="884238"/>
            <a:ext cx="33338" cy="0"/>
          </a:xfrm>
          <a:custGeom>
            <a:avLst/>
            <a:gdLst>
              <a:gd name="T0" fmla="*/ 21 w 21"/>
              <a:gd name="T1" fmla="*/ 20 w 21"/>
              <a:gd name="T2" fmla="*/ 17 w 21"/>
              <a:gd name="T3" fmla="*/ 15 w 21"/>
              <a:gd name="T4" fmla="*/ 14 w 21"/>
              <a:gd name="T5" fmla="*/ 11 w 21"/>
              <a:gd name="T6" fmla="*/ 9 w 21"/>
              <a:gd name="T7" fmla="*/ 6 w 21"/>
              <a:gd name="T8" fmla="*/ 5 w 21"/>
              <a:gd name="T9" fmla="*/ 3 w 21"/>
              <a:gd name="T10" fmla="*/ 0 w 2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21">
                <a:moveTo>
                  <a:pt x="21" y="0"/>
                </a:moveTo>
                <a:lnTo>
                  <a:pt x="20" y="0"/>
                </a:lnTo>
                <a:lnTo>
                  <a:pt x="17" y="0"/>
                </a:lnTo>
                <a:lnTo>
                  <a:pt x="15" y="0"/>
                </a:lnTo>
                <a:lnTo>
                  <a:pt x="14" y="0"/>
                </a:lnTo>
                <a:lnTo>
                  <a:pt x="11" y="0"/>
                </a:lnTo>
                <a:lnTo>
                  <a:pt x="9" y="0"/>
                </a:lnTo>
                <a:lnTo>
                  <a:pt x="6" y="0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70" name="Freeform 2270"/>
          <p:cNvSpPr>
            <a:spLocks/>
          </p:cNvSpPr>
          <p:nvPr/>
        </p:nvSpPr>
        <p:spPr bwMode="auto">
          <a:xfrm>
            <a:off x="4633913" y="884238"/>
            <a:ext cx="33338" cy="1588"/>
          </a:xfrm>
          <a:custGeom>
            <a:avLst/>
            <a:gdLst>
              <a:gd name="T0" fmla="*/ 0 w 21"/>
              <a:gd name="T1" fmla="*/ 0 h 1"/>
              <a:gd name="T2" fmla="*/ 0 w 21"/>
              <a:gd name="T3" fmla="*/ 0 h 1"/>
              <a:gd name="T4" fmla="*/ 2 w 21"/>
              <a:gd name="T5" fmla="*/ 0 h 1"/>
              <a:gd name="T6" fmla="*/ 2 w 21"/>
              <a:gd name="T7" fmla="*/ 0 h 1"/>
              <a:gd name="T8" fmla="*/ 3 w 21"/>
              <a:gd name="T9" fmla="*/ 0 h 1"/>
              <a:gd name="T10" fmla="*/ 3 w 21"/>
              <a:gd name="T11" fmla="*/ 0 h 1"/>
              <a:gd name="T12" fmla="*/ 5 w 21"/>
              <a:gd name="T13" fmla="*/ 0 h 1"/>
              <a:gd name="T14" fmla="*/ 5 w 21"/>
              <a:gd name="T15" fmla="*/ 0 h 1"/>
              <a:gd name="T16" fmla="*/ 6 w 21"/>
              <a:gd name="T17" fmla="*/ 1 h 1"/>
              <a:gd name="T18" fmla="*/ 6 w 21"/>
              <a:gd name="T19" fmla="*/ 1 h 1"/>
              <a:gd name="T20" fmla="*/ 8 w 21"/>
              <a:gd name="T21" fmla="*/ 1 h 1"/>
              <a:gd name="T22" fmla="*/ 8 w 21"/>
              <a:gd name="T23" fmla="*/ 1 h 1"/>
              <a:gd name="T24" fmla="*/ 8 w 21"/>
              <a:gd name="T25" fmla="*/ 1 h 1"/>
              <a:gd name="T26" fmla="*/ 9 w 21"/>
              <a:gd name="T27" fmla="*/ 1 h 1"/>
              <a:gd name="T28" fmla="*/ 9 w 21"/>
              <a:gd name="T29" fmla="*/ 1 h 1"/>
              <a:gd name="T30" fmla="*/ 11 w 21"/>
              <a:gd name="T31" fmla="*/ 1 h 1"/>
              <a:gd name="T32" fmla="*/ 11 w 21"/>
              <a:gd name="T33" fmla="*/ 1 h 1"/>
              <a:gd name="T34" fmla="*/ 12 w 21"/>
              <a:gd name="T35" fmla="*/ 1 h 1"/>
              <a:gd name="T36" fmla="*/ 12 w 21"/>
              <a:gd name="T37" fmla="*/ 1 h 1"/>
              <a:gd name="T38" fmla="*/ 14 w 21"/>
              <a:gd name="T39" fmla="*/ 1 h 1"/>
              <a:gd name="T40" fmla="*/ 14 w 21"/>
              <a:gd name="T41" fmla="*/ 1 h 1"/>
              <a:gd name="T42" fmla="*/ 15 w 21"/>
              <a:gd name="T43" fmla="*/ 1 h 1"/>
              <a:gd name="T44" fmla="*/ 15 w 21"/>
              <a:gd name="T45" fmla="*/ 1 h 1"/>
              <a:gd name="T46" fmla="*/ 15 w 21"/>
              <a:gd name="T47" fmla="*/ 1 h 1"/>
              <a:gd name="T48" fmla="*/ 17 w 21"/>
              <a:gd name="T49" fmla="*/ 1 h 1"/>
              <a:gd name="T50" fmla="*/ 17 w 21"/>
              <a:gd name="T51" fmla="*/ 1 h 1"/>
              <a:gd name="T52" fmla="*/ 18 w 21"/>
              <a:gd name="T53" fmla="*/ 1 h 1"/>
              <a:gd name="T54" fmla="*/ 18 w 21"/>
              <a:gd name="T55" fmla="*/ 1 h 1"/>
              <a:gd name="T56" fmla="*/ 20 w 21"/>
              <a:gd name="T57" fmla="*/ 1 h 1"/>
              <a:gd name="T58" fmla="*/ 20 w 21"/>
              <a:gd name="T59" fmla="*/ 1 h 1"/>
              <a:gd name="T60" fmla="*/ 21 w 21"/>
              <a:gd name="T6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" h="1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5" y="0"/>
                </a:lnTo>
                <a:lnTo>
                  <a:pt x="5" y="0"/>
                </a:lnTo>
                <a:lnTo>
                  <a:pt x="6" y="1"/>
                </a:lnTo>
                <a:lnTo>
                  <a:pt x="6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9" y="1"/>
                </a:lnTo>
                <a:lnTo>
                  <a:pt x="9" y="1"/>
                </a:lnTo>
                <a:lnTo>
                  <a:pt x="11" y="1"/>
                </a:lnTo>
                <a:lnTo>
                  <a:pt x="11" y="1"/>
                </a:lnTo>
                <a:lnTo>
                  <a:pt x="12" y="1"/>
                </a:lnTo>
                <a:lnTo>
                  <a:pt x="12" y="1"/>
                </a:lnTo>
                <a:lnTo>
                  <a:pt x="14" y="1"/>
                </a:lnTo>
                <a:lnTo>
                  <a:pt x="14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7" y="1"/>
                </a:lnTo>
                <a:lnTo>
                  <a:pt x="17" y="1"/>
                </a:lnTo>
                <a:lnTo>
                  <a:pt x="18" y="1"/>
                </a:lnTo>
                <a:lnTo>
                  <a:pt x="18" y="1"/>
                </a:lnTo>
                <a:lnTo>
                  <a:pt x="20" y="1"/>
                </a:lnTo>
                <a:lnTo>
                  <a:pt x="20" y="1"/>
                </a:lnTo>
                <a:lnTo>
                  <a:pt x="21" y="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71" name="Rectangle 2271"/>
          <p:cNvSpPr>
            <a:spLocks noChangeArrowheads="1"/>
          </p:cNvSpPr>
          <p:nvPr/>
        </p:nvSpPr>
        <p:spPr bwMode="auto">
          <a:xfrm rot="16260000">
            <a:off x="4554002" y="89122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84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72" name="Line 2272"/>
          <p:cNvSpPr>
            <a:spLocks noChangeShapeType="1"/>
          </p:cNvSpPr>
          <p:nvPr/>
        </p:nvSpPr>
        <p:spPr bwMode="auto">
          <a:xfrm flipV="1">
            <a:off x="4632326" y="889001"/>
            <a:ext cx="1588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73" name="Rectangle 2273"/>
          <p:cNvSpPr>
            <a:spLocks noChangeArrowheads="1"/>
          </p:cNvSpPr>
          <p:nvPr/>
        </p:nvSpPr>
        <p:spPr bwMode="auto">
          <a:xfrm rot="16380000">
            <a:off x="4524376" y="34766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Copia-37_MLP-I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74" name="Line 2274"/>
          <p:cNvSpPr>
            <a:spLocks noChangeShapeType="1"/>
          </p:cNvSpPr>
          <p:nvPr/>
        </p:nvSpPr>
        <p:spPr bwMode="auto">
          <a:xfrm flipV="1">
            <a:off x="4699001" y="598488"/>
            <a:ext cx="20638" cy="3825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75" name="Freeform 2275"/>
          <p:cNvSpPr>
            <a:spLocks/>
          </p:cNvSpPr>
          <p:nvPr/>
        </p:nvSpPr>
        <p:spPr bwMode="auto">
          <a:xfrm>
            <a:off x="4632326" y="984251"/>
            <a:ext cx="33338" cy="0"/>
          </a:xfrm>
          <a:custGeom>
            <a:avLst/>
            <a:gdLst>
              <a:gd name="T0" fmla="*/ 21 w 21"/>
              <a:gd name="T1" fmla="*/ 18 w 21"/>
              <a:gd name="T2" fmla="*/ 16 w 21"/>
              <a:gd name="T3" fmla="*/ 15 w 21"/>
              <a:gd name="T4" fmla="*/ 12 w 21"/>
              <a:gd name="T5" fmla="*/ 10 w 21"/>
              <a:gd name="T6" fmla="*/ 7 w 21"/>
              <a:gd name="T7" fmla="*/ 6 w 21"/>
              <a:gd name="T8" fmla="*/ 4 w 21"/>
              <a:gd name="T9" fmla="*/ 1 w 21"/>
              <a:gd name="T10" fmla="*/ 0 w 2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21">
                <a:moveTo>
                  <a:pt x="21" y="0"/>
                </a:moveTo>
                <a:lnTo>
                  <a:pt x="18" y="0"/>
                </a:lnTo>
                <a:lnTo>
                  <a:pt x="16" y="0"/>
                </a:lnTo>
                <a:lnTo>
                  <a:pt x="15" y="0"/>
                </a:lnTo>
                <a:lnTo>
                  <a:pt x="12" y="0"/>
                </a:lnTo>
                <a:lnTo>
                  <a:pt x="10" y="0"/>
                </a:lnTo>
                <a:lnTo>
                  <a:pt x="7" y="0"/>
                </a:lnTo>
                <a:lnTo>
                  <a:pt x="6" y="0"/>
                </a:lnTo>
                <a:lnTo>
                  <a:pt x="4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76" name="Freeform 2276"/>
          <p:cNvSpPr>
            <a:spLocks/>
          </p:cNvSpPr>
          <p:nvPr/>
        </p:nvSpPr>
        <p:spPr bwMode="auto">
          <a:xfrm>
            <a:off x="4665663" y="984251"/>
            <a:ext cx="33338" cy="1588"/>
          </a:xfrm>
          <a:custGeom>
            <a:avLst/>
            <a:gdLst>
              <a:gd name="T0" fmla="*/ 0 w 21"/>
              <a:gd name="T1" fmla="*/ 0 h 1"/>
              <a:gd name="T2" fmla="*/ 0 w 21"/>
              <a:gd name="T3" fmla="*/ 0 h 1"/>
              <a:gd name="T4" fmla="*/ 0 w 21"/>
              <a:gd name="T5" fmla="*/ 0 h 1"/>
              <a:gd name="T6" fmla="*/ 1 w 21"/>
              <a:gd name="T7" fmla="*/ 0 h 1"/>
              <a:gd name="T8" fmla="*/ 1 w 21"/>
              <a:gd name="T9" fmla="*/ 0 h 1"/>
              <a:gd name="T10" fmla="*/ 1 w 21"/>
              <a:gd name="T11" fmla="*/ 0 h 1"/>
              <a:gd name="T12" fmla="*/ 3 w 21"/>
              <a:gd name="T13" fmla="*/ 0 h 1"/>
              <a:gd name="T14" fmla="*/ 3 w 21"/>
              <a:gd name="T15" fmla="*/ 0 h 1"/>
              <a:gd name="T16" fmla="*/ 3 w 21"/>
              <a:gd name="T17" fmla="*/ 0 h 1"/>
              <a:gd name="T18" fmla="*/ 4 w 21"/>
              <a:gd name="T19" fmla="*/ 0 h 1"/>
              <a:gd name="T20" fmla="*/ 4 w 21"/>
              <a:gd name="T21" fmla="*/ 0 h 1"/>
              <a:gd name="T22" fmla="*/ 4 w 21"/>
              <a:gd name="T23" fmla="*/ 0 h 1"/>
              <a:gd name="T24" fmla="*/ 6 w 21"/>
              <a:gd name="T25" fmla="*/ 0 h 1"/>
              <a:gd name="T26" fmla="*/ 6 w 21"/>
              <a:gd name="T27" fmla="*/ 0 h 1"/>
              <a:gd name="T28" fmla="*/ 7 w 21"/>
              <a:gd name="T29" fmla="*/ 0 h 1"/>
              <a:gd name="T30" fmla="*/ 7 w 21"/>
              <a:gd name="T31" fmla="*/ 0 h 1"/>
              <a:gd name="T32" fmla="*/ 7 w 21"/>
              <a:gd name="T33" fmla="*/ 0 h 1"/>
              <a:gd name="T34" fmla="*/ 9 w 21"/>
              <a:gd name="T35" fmla="*/ 0 h 1"/>
              <a:gd name="T36" fmla="*/ 9 w 21"/>
              <a:gd name="T37" fmla="*/ 0 h 1"/>
              <a:gd name="T38" fmla="*/ 9 w 21"/>
              <a:gd name="T39" fmla="*/ 1 h 1"/>
              <a:gd name="T40" fmla="*/ 10 w 21"/>
              <a:gd name="T41" fmla="*/ 1 h 1"/>
              <a:gd name="T42" fmla="*/ 10 w 21"/>
              <a:gd name="T43" fmla="*/ 1 h 1"/>
              <a:gd name="T44" fmla="*/ 10 w 21"/>
              <a:gd name="T45" fmla="*/ 1 h 1"/>
              <a:gd name="T46" fmla="*/ 12 w 21"/>
              <a:gd name="T47" fmla="*/ 1 h 1"/>
              <a:gd name="T48" fmla="*/ 12 w 21"/>
              <a:gd name="T49" fmla="*/ 1 h 1"/>
              <a:gd name="T50" fmla="*/ 12 w 21"/>
              <a:gd name="T51" fmla="*/ 1 h 1"/>
              <a:gd name="T52" fmla="*/ 13 w 21"/>
              <a:gd name="T53" fmla="*/ 1 h 1"/>
              <a:gd name="T54" fmla="*/ 13 w 21"/>
              <a:gd name="T55" fmla="*/ 1 h 1"/>
              <a:gd name="T56" fmla="*/ 13 w 21"/>
              <a:gd name="T57" fmla="*/ 1 h 1"/>
              <a:gd name="T58" fmla="*/ 15 w 21"/>
              <a:gd name="T59" fmla="*/ 1 h 1"/>
              <a:gd name="T60" fmla="*/ 15 w 21"/>
              <a:gd name="T61" fmla="*/ 1 h 1"/>
              <a:gd name="T62" fmla="*/ 15 w 21"/>
              <a:gd name="T63" fmla="*/ 1 h 1"/>
              <a:gd name="T64" fmla="*/ 16 w 21"/>
              <a:gd name="T65" fmla="*/ 1 h 1"/>
              <a:gd name="T66" fmla="*/ 16 w 21"/>
              <a:gd name="T67" fmla="*/ 1 h 1"/>
              <a:gd name="T68" fmla="*/ 16 w 21"/>
              <a:gd name="T69" fmla="*/ 1 h 1"/>
              <a:gd name="T70" fmla="*/ 18 w 21"/>
              <a:gd name="T71" fmla="*/ 1 h 1"/>
              <a:gd name="T72" fmla="*/ 18 w 21"/>
              <a:gd name="T73" fmla="*/ 1 h 1"/>
              <a:gd name="T74" fmla="*/ 18 w 21"/>
              <a:gd name="T75" fmla="*/ 1 h 1"/>
              <a:gd name="T76" fmla="*/ 19 w 21"/>
              <a:gd name="T77" fmla="*/ 1 h 1"/>
              <a:gd name="T78" fmla="*/ 19 w 21"/>
              <a:gd name="T79" fmla="*/ 1 h 1"/>
              <a:gd name="T80" fmla="*/ 19 w 21"/>
              <a:gd name="T81" fmla="*/ 1 h 1"/>
              <a:gd name="T82" fmla="*/ 21 w 21"/>
              <a:gd name="T83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6" y="0"/>
                </a:lnTo>
                <a:lnTo>
                  <a:pt x="6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9" y="0"/>
                </a:lnTo>
                <a:lnTo>
                  <a:pt x="9" y="0"/>
                </a:lnTo>
                <a:lnTo>
                  <a:pt x="9" y="1"/>
                </a:lnTo>
                <a:lnTo>
                  <a:pt x="10" y="1"/>
                </a:lnTo>
                <a:lnTo>
                  <a:pt x="10" y="1"/>
                </a:lnTo>
                <a:lnTo>
                  <a:pt x="10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3" y="1"/>
                </a:lnTo>
                <a:lnTo>
                  <a:pt x="13" y="1"/>
                </a:lnTo>
                <a:lnTo>
                  <a:pt x="13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6" y="1"/>
                </a:lnTo>
                <a:lnTo>
                  <a:pt x="16" y="1"/>
                </a:lnTo>
                <a:lnTo>
                  <a:pt x="16" y="1"/>
                </a:lnTo>
                <a:lnTo>
                  <a:pt x="18" y="1"/>
                </a:lnTo>
                <a:lnTo>
                  <a:pt x="18" y="1"/>
                </a:lnTo>
                <a:lnTo>
                  <a:pt x="18" y="1"/>
                </a:lnTo>
                <a:lnTo>
                  <a:pt x="19" y="1"/>
                </a:lnTo>
                <a:lnTo>
                  <a:pt x="19" y="1"/>
                </a:lnTo>
                <a:lnTo>
                  <a:pt x="19" y="1"/>
                </a:lnTo>
                <a:lnTo>
                  <a:pt x="21" y="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77" name="Rectangle 2277"/>
          <p:cNvSpPr>
            <a:spLocks noChangeArrowheads="1"/>
          </p:cNvSpPr>
          <p:nvPr/>
        </p:nvSpPr>
        <p:spPr bwMode="auto">
          <a:xfrm rot="16320000">
            <a:off x="4590703" y="99340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78" name="Line 2278"/>
          <p:cNvSpPr>
            <a:spLocks noChangeShapeType="1"/>
          </p:cNvSpPr>
          <p:nvPr/>
        </p:nvSpPr>
        <p:spPr bwMode="auto">
          <a:xfrm flipV="1">
            <a:off x="4660901" y="989013"/>
            <a:ext cx="4763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79" name="Rectangle 2279"/>
          <p:cNvSpPr>
            <a:spLocks noChangeArrowheads="1"/>
          </p:cNvSpPr>
          <p:nvPr/>
        </p:nvSpPr>
        <p:spPr bwMode="auto">
          <a:xfrm rot="16440000">
            <a:off x="4570413" y="34766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Copia-76_MLP-I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80" name="Line 2280"/>
          <p:cNvSpPr>
            <a:spLocks noChangeShapeType="1"/>
          </p:cNvSpPr>
          <p:nvPr/>
        </p:nvSpPr>
        <p:spPr bwMode="auto">
          <a:xfrm flipV="1">
            <a:off x="4733926" y="600076"/>
            <a:ext cx="28575" cy="3841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81" name="Rectangle 2281"/>
          <p:cNvSpPr>
            <a:spLocks noChangeArrowheads="1"/>
          </p:cNvSpPr>
          <p:nvPr/>
        </p:nvSpPr>
        <p:spPr bwMode="auto">
          <a:xfrm rot="16500000">
            <a:off x="4616451" y="35083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Copia-71_MLP-I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82" name="Line 2282"/>
          <p:cNvSpPr>
            <a:spLocks noChangeShapeType="1"/>
          </p:cNvSpPr>
          <p:nvPr/>
        </p:nvSpPr>
        <p:spPr bwMode="auto">
          <a:xfrm flipV="1">
            <a:off x="4776788" y="603251"/>
            <a:ext cx="26988" cy="2825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83" name="Rectangle 2283"/>
          <p:cNvSpPr>
            <a:spLocks noChangeArrowheads="1"/>
          </p:cNvSpPr>
          <p:nvPr/>
        </p:nvSpPr>
        <p:spPr bwMode="auto">
          <a:xfrm rot="16500000">
            <a:off x="4657726" y="355601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Copia-24_MLP-I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84" name="Line 2284"/>
          <p:cNvSpPr>
            <a:spLocks noChangeShapeType="1"/>
          </p:cNvSpPr>
          <p:nvPr/>
        </p:nvSpPr>
        <p:spPr bwMode="auto">
          <a:xfrm flipV="1">
            <a:off x="4824413" y="608013"/>
            <a:ext cx="19050" cy="1857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85" name="Rectangle 2285"/>
          <p:cNvSpPr>
            <a:spLocks noChangeArrowheads="1"/>
          </p:cNvSpPr>
          <p:nvPr/>
        </p:nvSpPr>
        <p:spPr bwMode="auto">
          <a:xfrm rot="16560000">
            <a:off x="4700588" y="36036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Copia-18_MLP-I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86" name="Line 2286"/>
          <p:cNvSpPr>
            <a:spLocks noChangeShapeType="1"/>
          </p:cNvSpPr>
          <p:nvPr/>
        </p:nvSpPr>
        <p:spPr bwMode="auto">
          <a:xfrm flipV="1">
            <a:off x="4872038" y="612776"/>
            <a:ext cx="12700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87" name="Rectangle 2287"/>
          <p:cNvSpPr>
            <a:spLocks noChangeArrowheads="1"/>
          </p:cNvSpPr>
          <p:nvPr/>
        </p:nvSpPr>
        <p:spPr bwMode="auto">
          <a:xfrm rot="16620000">
            <a:off x="4746626" y="365126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Copia-26_MLP-I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88" name="Line 2288"/>
          <p:cNvSpPr>
            <a:spLocks noChangeShapeType="1"/>
          </p:cNvSpPr>
          <p:nvPr/>
        </p:nvSpPr>
        <p:spPr bwMode="auto">
          <a:xfrm flipV="1">
            <a:off x="4913313" y="617538"/>
            <a:ext cx="11113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89" name="Freeform 2289"/>
          <p:cNvSpPr>
            <a:spLocks/>
          </p:cNvSpPr>
          <p:nvPr/>
        </p:nvSpPr>
        <p:spPr bwMode="auto">
          <a:xfrm>
            <a:off x="4875213" y="704851"/>
            <a:ext cx="19050" cy="3175"/>
          </a:xfrm>
          <a:custGeom>
            <a:avLst/>
            <a:gdLst>
              <a:gd name="T0" fmla="*/ 12 w 12"/>
              <a:gd name="T1" fmla="*/ 2 h 2"/>
              <a:gd name="T2" fmla="*/ 10 w 12"/>
              <a:gd name="T3" fmla="*/ 2 h 2"/>
              <a:gd name="T4" fmla="*/ 9 w 12"/>
              <a:gd name="T5" fmla="*/ 2 h 2"/>
              <a:gd name="T6" fmla="*/ 7 w 12"/>
              <a:gd name="T7" fmla="*/ 2 h 2"/>
              <a:gd name="T8" fmla="*/ 7 w 12"/>
              <a:gd name="T9" fmla="*/ 2 h 2"/>
              <a:gd name="T10" fmla="*/ 6 w 12"/>
              <a:gd name="T11" fmla="*/ 2 h 2"/>
              <a:gd name="T12" fmla="*/ 4 w 12"/>
              <a:gd name="T13" fmla="*/ 0 h 2"/>
              <a:gd name="T14" fmla="*/ 3 w 12"/>
              <a:gd name="T15" fmla="*/ 0 h 2"/>
              <a:gd name="T16" fmla="*/ 1 w 12"/>
              <a:gd name="T17" fmla="*/ 0 h 2"/>
              <a:gd name="T18" fmla="*/ 0 w 12"/>
              <a:gd name="T19" fmla="*/ 0 h 2"/>
              <a:gd name="T20" fmla="*/ 0 w 12"/>
              <a:gd name="T2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2">
                <a:moveTo>
                  <a:pt x="12" y="2"/>
                </a:moveTo>
                <a:lnTo>
                  <a:pt x="10" y="2"/>
                </a:lnTo>
                <a:lnTo>
                  <a:pt x="9" y="2"/>
                </a:lnTo>
                <a:lnTo>
                  <a:pt x="7" y="2"/>
                </a:lnTo>
                <a:lnTo>
                  <a:pt x="7" y="2"/>
                </a:lnTo>
                <a:lnTo>
                  <a:pt x="6" y="2"/>
                </a:lnTo>
                <a:lnTo>
                  <a:pt x="4" y="0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90" name="Freeform 2290"/>
          <p:cNvSpPr>
            <a:spLocks/>
          </p:cNvSpPr>
          <p:nvPr/>
        </p:nvSpPr>
        <p:spPr bwMode="auto">
          <a:xfrm>
            <a:off x="4894263" y="708026"/>
            <a:ext cx="19050" cy="1588"/>
          </a:xfrm>
          <a:custGeom>
            <a:avLst/>
            <a:gdLst>
              <a:gd name="T0" fmla="*/ 0 w 12"/>
              <a:gd name="T1" fmla="*/ 0 h 1"/>
              <a:gd name="T2" fmla="*/ 1 w 12"/>
              <a:gd name="T3" fmla="*/ 0 h 1"/>
              <a:gd name="T4" fmla="*/ 3 w 12"/>
              <a:gd name="T5" fmla="*/ 0 h 1"/>
              <a:gd name="T6" fmla="*/ 3 w 12"/>
              <a:gd name="T7" fmla="*/ 0 h 1"/>
              <a:gd name="T8" fmla="*/ 4 w 12"/>
              <a:gd name="T9" fmla="*/ 0 h 1"/>
              <a:gd name="T10" fmla="*/ 6 w 12"/>
              <a:gd name="T11" fmla="*/ 1 h 1"/>
              <a:gd name="T12" fmla="*/ 7 w 12"/>
              <a:gd name="T13" fmla="*/ 1 h 1"/>
              <a:gd name="T14" fmla="*/ 9 w 12"/>
              <a:gd name="T15" fmla="*/ 1 h 1"/>
              <a:gd name="T16" fmla="*/ 9 w 12"/>
              <a:gd name="T17" fmla="*/ 1 h 1"/>
              <a:gd name="T18" fmla="*/ 10 w 12"/>
              <a:gd name="T19" fmla="*/ 1 h 1"/>
              <a:gd name="T20" fmla="*/ 12 w 12"/>
              <a:gd name="T2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3" y="0"/>
                </a:lnTo>
                <a:lnTo>
                  <a:pt x="4" y="0"/>
                </a:lnTo>
                <a:lnTo>
                  <a:pt x="6" y="1"/>
                </a:lnTo>
                <a:lnTo>
                  <a:pt x="7" y="1"/>
                </a:lnTo>
                <a:lnTo>
                  <a:pt x="9" y="1"/>
                </a:lnTo>
                <a:lnTo>
                  <a:pt x="9" y="1"/>
                </a:lnTo>
                <a:lnTo>
                  <a:pt x="10" y="1"/>
                </a:lnTo>
                <a:lnTo>
                  <a:pt x="12" y="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91" name="Line 2291"/>
          <p:cNvSpPr>
            <a:spLocks noChangeShapeType="1"/>
          </p:cNvSpPr>
          <p:nvPr/>
        </p:nvSpPr>
        <p:spPr bwMode="auto">
          <a:xfrm flipV="1">
            <a:off x="4881563" y="712788"/>
            <a:ext cx="12700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92" name="Freeform 2292"/>
          <p:cNvSpPr>
            <a:spLocks/>
          </p:cNvSpPr>
          <p:nvPr/>
        </p:nvSpPr>
        <p:spPr bwMode="auto">
          <a:xfrm>
            <a:off x="4824413" y="798513"/>
            <a:ext cx="28575" cy="4763"/>
          </a:xfrm>
          <a:custGeom>
            <a:avLst/>
            <a:gdLst>
              <a:gd name="T0" fmla="*/ 18 w 18"/>
              <a:gd name="T1" fmla="*/ 3 h 3"/>
              <a:gd name="T2" fmla="*/ 17 w 18"/>
              <a:gd name="T3" fmla="*/ 3 h 3"/>
              <a:gd name="T4" fmla="*/ 17 w 18"/>
              <a:gd name="T5" fmla="*/ 1 h 3"/>
              <a:gd name="T6" fmla="*/ 15 w 18"/>
              <a:gd name="T7" fmla="*/ 1 h 3"/>
              <a:gd name="T8" fmla="*/ 14 w 18"/>
              <a:gd name="T9" fmla="*/ 1 h 3"/>
              <a:gd name="T10" fmla="*/ 14 w 18"/>
              <a:gd name="T11" fmla="*/ 1 h 3"/>
              <a:gd name="T12" fmla="*/ 12 w 18"/>
              <a:gd name="T13" fmla="*/ 1 h 3"/>
              <a:gd name="T14" fmla="*/ 12 w 18"/>
              <a:gd name="T15" fmla="*/ 1 h 3"/>
              <a:gd name="T16" fmla="*/ 11 w 18"/>
              <a:gd name="T17" fmla="*/ 1 h 3"/>
              <a:gd name="T18" fmla="*/ 11 w 18"/>
              <a:gd name="T19" fmla="*/ 1 h 3"/>
              <a:gd name="T20" fmla="*/ 9 w 18"/>
              <a:gd name="T21" fmla="*/ 1 h 3"/>
              <a:gd name="T22" fmla="*/ 8 w 18"/>
              <a:gd name="T23" fmla="*/ 1 h 3"/>
              <a:gd name="T24" fmla="*/ 8 w 18"/>
              <a:gd name="T25" fmla="*/ 1 h 3"/>
              <a:gd name="T26" fmla="*/ 6 w 18"/>
              <a:gd name="T27" fmla="*/ 1 h 3"/>
              <a:gd name="T28" fmla="*/ 6 w 18"/>
              <a:gd name="T29" fmla="*/ 1 h 3"/>
              <a:gd name="T30" fmla="*/ 5 w 18"/>
              <a:gd name="T31" fmla="*/ 1 h 3"/>
              <a:gd name="T32" fmla="*/ 5 w 18"/>
              <a:gd name="T33" fmla="*/ 1 h 3"/>
              <a:gd name="T34" fmla="*/ 3 w 18"/>
              <a:gd name="T35" fmla="*/ 1 h 3"/>
              <a:gd name="T36" fmla="*/ 2 w 18"/>
              <a:gd name="T37" fmla="*/ 0 h 3"/>
              <a:gd name="T38" fmla="*/ 2 w 18"/>
              <a:gd name="T39" fmla="*/ 0 h 3"/>
              <a:gd name="T40" fmla="*/ 0 w 18"/>
              <a:gd name="T41" fmla="*/ 0 h 3"/>
              <a:gd name="T42" fmla="*/ 0 w 18"/>
              <a:gd name="T4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" h="3">
                <a:moveTo>
                  <a:pt x="18" y="3"/>
                </a:moveTo>
                <a:lnTo>
                  <a:pt x="17" y="3"/>
                </a:lnTo>
                <a:lnTo>
                  <a:pt x="17" y="1"/>
                </a:lnTo>
                <a:lnTo>
                  <a:pt x="15" y="1"/>
                </a:lnTo>
                <a:lnTo>
                  <a:pt x="14" y="1"/>
                </a:lnTo>
                <a:lnTo>
                  <a:pt x="14" y="1"/>
                </a:lnTo>
                <a:lnTo>
                  <a:pt x="12" y="1"/>
                </a:lnTo>
                <a:lnTo>
                  <a:pt x="12" y="1"/>
                </a:lnTo>
                <a:lnTo>
                  <a:pt x="11" y="1"/>
                </a:lnTo>
                <a:lnTo>
                  <a:pt x="11" y="1"/>
                </a:lnTo>
                <a:lnTo>
                  <a:pt x="9" y="1"/>
                </a:lnTo>
                <a:lnTo>
                  <a:pt x="8" y="1"/>
                </a:lnTo>
                <a:lnTo>
                  <a:pt x="8" y="1"/>
                </a:lnTo>
                <a:lnTo>
                  <a:pt x="6" y="1"/>
                </a:lnTo>
                <a:lnTo>
                  <a:pt x="6" y="1"/>
                </a:lnTo>
                <a:lnTo>
                  <a:pt x="5" y="1"/>
                </a:lnTo>
                <a:lnTo>
                  <a:pt x="5" y="1"/>
                </a:lnTo>
                <a:lnTo>
                  <a:pt x="3" y="1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93" name="Freeform 2293"/>
          <p:cNvSpPr>
            <a:spLocks/>
          </p:cNvSpPr>
          <p:nvPr/>
        </p:nvSpPr>
        <p:spPr bwMode="auto">
          <a:xfrm>
            <a:off x="4852988" y="803276"/>
            <a:ext cx="28575" cy="1588"/>
          </a:xfrm>
          <a:custGeom>
            <a:avLst/>
            <a:gdLst>
              <a:gd name="T0" fmla="*/ 0 w 18"/>
              <a:gd name="T1" fmla="*/ 0 h 1"/>
              <a:gd name="T2" fmla="*/ 2 w 18"/>
              <a:gd name="T3" fmla="*/ 0 h 1"/>
              <a:gd name="T4" fmla="*/ 3 w 18"/>
              <a:gd name="T5" fmla="*/ 0 h 1"/>
              <a:gd name="T6" fmla="*/ 5 w 18"/>
              <a:gd name="T7" fmla="*/ 0 h 1"/>
              <a:gd name="T8" fmla="*/ 8 w 18"/>
              <a:gd name="T9" fmla="*/ 0 h 1"/>
              <a:gd name="T10" fmla="*/ 9 w 18"/>
              <a:gd name="T11" fmla="*/ 0 h 1"/>
              <a:gd name="T12" fmla="*/ 11 w 18"/>
              <a:gd name="T13" fmla="*/ 0 h 1"/>
              <a:gd name="T14" fmla="*/ 12 w 18"/>
              <a:gd name="T15" fmla="*/ 1 h 1"/>
              <a:gd name="T16" fmla="*/ 14 w 18"/>
              <a:gd name="T17" fmla="*/ 1 h 1"/>
              <a:gd name="T18" fmla="*/ 17 w 18"/>
              <a:gd name="T19" fmla="*/ 1 h 1"/>
              <a:gd name="T20" fmla="*/ 18 w 18"/>
              <a:gd name="T2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8" y="0"/>
                </a:lnTo>
                <a:lnTo>
                  <a:pt x="9" y="0"/>
                </a:lnTo>
                <a:lnTo>
                  <a:pt x="11" y="0"/>
                </a:lnTo>
                <a:lnTo>
                  <a:pt x="12" y="1"/>
                </a:lnTo>
                <a:lnTo>
                  <a:pt x="14" y="1"/>
                </a:lnTo>
                <a:lnTo>
                  <a:pt x="17" y="1"/>
                </a:lnTo>
                <a:lnTo>
                  <a:pt x="18" y="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94" name="Line 2294"/>
          <p:cNvSpPr>
            <a:spLocks noChangeShapeType="1"/>
          </p:cNvSpPr>
          <p:nvPr/>
        </p:nvSpPr>
        <p:spPr bwMode="auto">
          <a:xfrm flipV="1">
            <a:off x="4843463" y="808038"/>
            <a:ext cx="9525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95" name="Freeform 2295"/>
          <p:cNvSpPr>
            <a:spLocks/>
          </p:cNvSpPr>
          <p:nvPr/>
        </p:nvSpPr>
        <p:spPr bwMode="auto">
          <a:xfrm>
            <a:off x="4776788" y="893763"/>
            <a:ext cx="33338" cy="1588"/>
          </a:xfrm>
          <a:custGeom>
            <a:avLst/>
            <a:gdLst>
              <a:gd name="T0" fmla="*/ 21 w 21"/>
              <a:gd name="T1" fmla="*/ 1 h 1"/>
              <a:gd name="T2" fmla="*/ 20 w 21"/>
              <a:gd name="T3" fmla="*/ 1 h 1"/>
              <a:gd name="T4" fmla="*/ 20 w 21"/>
              <a:gd name="T5" fmla="*/ 1 h 1"/>
              <a:gd name="T6" fmla="*/ 18 w 21"/>
              <a:gd name="T7" fmla="*/ 1 h 1"/>
              <a:gd name="T8" fmla="*/ 18 w 21"/>
              <a:gd name="T9" fmla="*/ 1 h 1"/>
              <a:gd name="T10" fmla="*/ 17 w 21"/>
              <a:gd name="T11" fmla="*/ 1 h 1"/>
              <a:gd name="T12" fmla="*/ 17 w 21"/>
              <a:gd name="T13" fmla="*/ 1 h 1"/>
              <a:gd name="T14" fmla="*/ 17 w 21"/>
              <a:gd name="T15" fmla="*/ 1 h 1"/>
              <a:gd name="T16" fmla="*/ 15 w 21"/>
              <a:gd name="T17" fmla="*/ 1 h 1"/>
              <a:gd name="T18" fmla="*/ 15 w 21"/>
              <a:gd name="T19" fmla="*/ 1 h 1"/>
              <a:gd name="T20" fmla="*/ 14 w 21"/>
              <a:gd name="T21" fmla="*/ 1 h 1"/>
              <a:gd name="T22" fmla="*/ 14 w 21"/>
              <a:gd name="T23" fmla="*/ 1 h 1"/>
              <a:gd name="T24" fmla="*/ 12 w 21"/>
              <a:gd name="T25" fmla="*/ 1 h 1"/>
              <a:gd name="T26" fmla="*/ 12 w 21"/>
              <a:gd name="T27" fmla="*/ 1 h 1"/>
              <a:gd name="T28" fmla="*/ 12 w 21"/>
              <a:gd name="T29" fmla="*/ 1 h 1"/>
              <a:gd name="T30" fmla="*/ 11 w 21"/>
              <a:gd name="T31" fmla="*/ 1 h 1"/>
              <a:gd name="T32" fmla="*/ 11 w 21"/>
              <a:gd name="T33" fmla="*/ 1 h 1"/>
              <a:gd name="T34" fmla="*/ 9 w 21"/>
              <a:gd name="T35" fmla="*/ 0 h 1"/>
              <a:gd name="T36" fmla="*/ 9 w 21"/>
              <a:gd name="T37" fmla="*/ 0 h 1"/>
              <a:gd name="T38" fmla="*/ 8 w 21"/>
              <a:gd name="T39" fmla="*/ 0 h 1"/>
              <a:gd name="T40" fmla="*/ 8 w 21"/>
              <a:gd name="T41" fmla="*/ 0 h 1"/>
              <a:gd name="T42" fmla="*/ 6 w 21"/>
              <a:gd name="T43" fmla="*/ 0 h 1"/>
              <a:gd name="T44" fmla="*/ 6 w 21"/>
              <a:gd name="T45" fmla="*/ 0 h 1"/>
              <a:gd name="T46" fmla="*/ 6 w 21"/>
              <a:gd name="T47" fmla="*/ 0 h 1"/>
              <a:gd name="T48" fmla="*/ 5 w 21"/>
              <a:gd name="T49" fmla="*/ 0 h 1"/>
              <a:gd name="T50" fmla="*/ 5 w 21"/>
              <a:gd name="T51" fmla="*/ 0 h 1"/>
              <a:gd name="T52" fmla="*/ 3 w 21"/>
              <a:gd name="T53" fmla="*/ 0 h 1"/>
              <a:gd name="T54" fmla="*/ 3 w 21"/>
              <a:gd name="T55" fmla="*/ 0 h 1"/>
              <a:gd name="T56" fmla="*/ 2 w 21"/>
              <a:gd name="T57" fmla="*/ 0 h 1"/>
              <a:gd name="T58" fmla="*/ 2 w 21"/>
              <a:gd name="T59" fmla="*/ 0 h 1"/>
              <a:gd name="T60" fmla="*/ 2 w 21"/>
              <a:gd name="T61" fmla="*/ 0 h 1"/>
              <a:gd name="T62" fmla="*/ 0 w 21"/>
              <a:gd name="T6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" h="1">
                <a:moveTo>
                  <a:pt x="21" y="1"/>
                </a:moveTo>
                <a:lnTo>
                  <a:pt x="20" y="1"/>
                </a:lnTo>
                <a:lnTo>
                  <a:pt x="20" y="1"/>
                </a:lnTo>
                <a:lnTo>
                  <a:pt x="18" y="1"/>
                </a:lnTo>
                <a:lnTo>
                  <a:pt x="18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5" y="1"/>
                </a:lnTo>
                <a:lnTo>
                  <a:pt x="15" y="1"/>
                </a:lnTo>
                <a:lnTo>
                  <a:pt x="14" y="1"/>
                </a:lnTo>
                <a:lnTo>
                  <a:pt x="14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1" y="1"/>
                </a:lnTo>
                <a:lnTo>
                  <a:pt x="11" y="1"/>
                </a:lnTo>
                <a:lnTo>
                  <a:pt x="9" y="0"/>
                </a:lnTo>
                <a:lnTo>
                  <a:pt x="9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96" name="Freeform 2296"/>
          <p:cNvSpPr>
            <a:spLocks/>
          </p:cNvSpPr>
          <p:nvPr/>
        </p:nvSpPr>
        <p:spPr bwMode="auto">
          <a:xfrm>
            <a:off x="4810126" y="895351"/>
            <a:ext cx="31750" cy="4763"/>
          </a:xfrm>
          <a:custGeom>
            <a:avLst/>
            <a:gdLst>
              <a:gd name="T0" fmla="*/ 0 w 20"/>
              <a:gd name="T1" fmla="*/ 0 h 3"/>
              <a:gd name="T2" fmla="*/ 2 w 20"/>
              <a:gd name="T3" fmla="*/ 0 h 3"/>
              <a:gd name="T4" fmla="*/ 5 w 20"/>
              <a:gd name="T5" fmla="*/ 0 h 3"/>
              <a:gd name="T6" fmla="*/ 6 w 20"/>
              <a:gd name="T7" fmla="*/ 2 h 3"/>
              <a:gd name="T8" fmla="*/ 9 w 20"/>
              <a:gd name="T9" fmla="*/ 2 h 3"/>
              <a:gd name="T10" fmla="*/ 11 w 20"/>
              <a:gd name="T11" fmla="*/ 2 h 3"/>
              <a:gd name="T12" fmla="*/ 14 w 20"/>
              <a:gd name="T13" fmla="*/ 2 h 3"/>
              <a:gd name="T14" fmla="*/ 15 w 20"/>
              <a:gd name="T15" fmla="*/ 2 h 3"/>
              <a:gd name="T16" fmla="*/ 18 w 20"/>
              <a:gd name="T17" fmla="*/ 2 h 3"/>
              <a:gd name="T18" fmla="*/ 20 w 20"/>
              <a:gd name="T1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3">
                <a:moveTo>
                  <a:pt x="0" y="0"/>
                </a:moveTo>
                <a:lnTo>
                  <a:pt x="2" y="0"/>
                </a:lnTo>
                <a:lnTo>
                  <a:pt x="5" y="0"/>
                </a:lnTo>
                <a:lnTo>
                  <a:pt x="6" y="2"/>
                </a:lnTo>
                <a:lnTo>
                  <a:pt x="9" y="2"/>
                </a:lnTo>
                <a:lnTo>
                  <a:pt x="11" y="2"/>
                </a:lnTo>
                <a:lnTo>
                  <a:pt x="14" y="2"/>
                </a:lnTo>
                <a:lnTo>
                  <a:pt x="15" y="2"/>
                </a:lnTo>
                <a:lnTo>
                  <a:pt x="18" y="2"/>
                </a:lnTo>
                <a:lnTo>
                  <a:pt x="20" y="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97" name="Line 2297"/>
          <p:cNvSpPr>
            <a:spLocks noChangeShapeType="1"/>
          </p:cNvSpPr>
          <p:nvPr/>
        </p:nvSpPr>
        <p:spPr bwMode="auto">
          <a:xfrm flipV="1">
            <a:off x="4800601" y="900113"/>
            <a:ext cx="9525" cy="889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98" name="Freeform 2298"/>
          <p:cNvSpPr>
            <a:spLocks/>
          </p:cNvSpPr>
          <p:nvPr/>
        </p:nvSpPr>
        <p:spPr bwMode="auto">
          <a:xfrm>
            <a:off x="4733926" y="989013"/>
            <a:ext cx="33338" cy="1588"/>
          </a:xfrm>
          <a:custGeom>
            <a:avLst/>
            <a:gdLst>
              <a:gd name="T0" fmla="*/ 21 w 21"/>
              <a:gd name="T1" fmla="*/ 1 h 1"/>
              <a:gd name="T2" fmla="*/ 20 w 21"/>
              <a:gd name="T3" fmla="*/ 1 h 1"/>
              <a:gd name="T4" fmla="*/ 20 w 21"/>
              <a:gd name="T5" fmla="*/ 1 h 1"/>
              <a:gd name="T6" fmla="*/ 20 w 21"/>
              <a:gd name="T7" fmla="*/ 1 h 1"/>
              <a:gd name="T8" fmla="*/ 18 w 21"/>
              <a:gd name="T9" fmla="*/ 1 h 1"/>
              <a:gd name="T10" fmla="*/ 18 w 21"/>
              <a:gd name="T11" fmla="*/ 1 h 1"/>
              <a:gd name="T12" fmla="*/ 18 w 21"/>
              <a:gd name="T13" fmla="*/ 1 h 1"/>
              <a:gd name="T14" fmla="*/ 17 w 21"/>
              <a:gd name="T15" fmla="*/ 1 h 1"/>
              <a:gd name="T16" fmla="*/ 17 w 21"/>
              <a:gd name="T17" fmla="*/ 1 h 1"/>
              <a:gd name="T18" fmla="*/ 17 w 21"/>
              <a:gd name="T19" fmla="*/ 1 h 1"/>
              <a:gd name="T20" fmla="*/ 15 w 21"/>
              <a:gd name="T21" fmla="*/ 1 h 1"/>
              <a:gd name="T22" fmla="*/ 15 w 21"/>
              <a:gd name="T23" fmla="*/ 1 h 1"/>
              <a:gd name="T24" fmla="*/ 15 w 21"/>
              <a:gd name="T25" fmla="*/ 1 h 1"/>
              <a:gd name="T26" fmla="*/ 14 w 21"/>
              <a:gd name="T27" fmla="*/ 1 h 1"/>
              <a:gd name="T28" fmla="*/ 14 w 21"/>
              <a:gd name="T29" fmla="*/ 1 h 1"/>
              <a:gd name="T30" fmla="*/ 12 w 21"/>
              <a:gd name="T31" fmla="*/ 1 h 1"/>
              <a:gd name="T32" fmla="*/ 12 w 21"/>
              <a:gd name="T33" fmla="*/ 1 h 1"/>
              <a:gd name="T34" fmla="*/ 12 w 21"/>
              <a:gd name="T35" fmla="*/ 1 h 1"/>
              <a:gd name="T36" fmla="*/ 11 w 21"/>
              <a:gd name="T37" fmla="*/ 0 h 1"/>
              <a:gd name="T38" fmla="*/ 11 w 21"/>
              <a:gd name="T39" fmla="*/ 0 h 1"/>
              <a:gd name="T40" fmla="*/ 11 w 21"/>
              <a:gd name="T41" fmla="*/ 0 h 1"/>
              <a:gd name="T42" fmla="*/ 9 w 21"/>
              <a:gd name="T43" fmla="*/ 0 h 1"/>
              <a:gd name="T44" fmla="*/ 9 w 21"/>
              <a:gd name="T45" fmla="*/ 0 h 1"/>
              <a:gd name="T46" fmla="*/ 9 w 21"/>
              <a:gd name="T47" fmla="*/ 0 h 1"/>
              <a:gd name="T48" fmla="*/ 8 w 21"/>
              <a:gd name="T49" fmla="*/ 0 h 1"/>
              <a:gd name="T50" fmla="*/ 8 w 21"/>
              <a:gd name="T51" fmla="*/ 0 h 1"/>
              <a:gd name="T52" fmla="*/ 8 w 21"/>
              <a:gd name="T53" fmla="*/ 0 h 1"/>
              <a:gd name="T54" fmla="*/ 6 w 21"/>
              <a:gd name="T55" fmla="*/ 0 h 1"/>
              <a:gd name="T56" fmla="*/ 6 w 21"/>
              <a:gd name="T57" fmla="*/ 0 h 1"/>
              <a:gd name="T58" fmla="*/ 6 w 21"/>
              <a:gd name="T59" fmla="*/ 0 h 1"/>
              <a:gd name="T60" fmla="*/ 5 w 21"/>
              <a:gd name="T61" fmla="*/ 0 h 1"/>
              <a:gd name="T62" fmla="*/ 5 w 21"/>
              <a:gd name="T63" fmla="*/ 0 h 1"/>
              <a:gd name="T64" fmla="*/ 5 w 21"/>
              <a:gd name="T65" fmla="*/ 0 h 1"/>
              <a:gd name="T66" fmla="*/ 3 w 21"/>
              <a:gd name="T67" fmla="*/ 0 h 1"/>
              <a:gd name="T68" fmla="*/ 3 w 21"/>
              <a:gd name="T69" fmla="*/ 0 h 1"/>
              <a:gd name="T70" fmla="*/ 3 w 21"/>
              <a:gd name="T71" fmla="*/ 0 h 1"/>
              <a:gd name="T72" fmla="*/ 2 w 21"/>
              <a:gd name="T73" fmla="*/ 0 h 1"/>
              <a:gd name="T74" fmla="*/ 2 w 21"/>
              <a:gd name="T75" fmla="*/ 0 h 1"/>
              <a:gd name="T76" fmla="*/ 2 w 21"/>
              <a:gd name="T77" fmla="*/ 0 h 1"/>
              <a:gd name="T78" fmla="*/ 0 w 21"/>
              <a:gd name="T79" fmla="*/ 0 h 1"/>
              <a:gd name="T80" fmla="*/ 0 w 21"/>
              <a:gd name="T81" fmla="*/ 0 h 1"/>
              <a:gd name="T82" fmla="*/ 0 w 21"/>
              <a:gd name="T8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" h="1">
                <a:moveTo>
                  <a:pt x="21" y="1"/>
                </a:moveTo>
                <a:lnTo>
                  <a:pt x="20" y="1"/>
                </a:lnTo>
                <a:lnTo>
                  <a:pt x="20" y="1"/>
                </a:lnTo>
                <a:lnTo>
                  <a:pt x="20" y="1"/>
                </a:lnTo>
                <a:lnTo>
                  <a:pt x="18" y="1"/>
                </a:lnTo>
                <a:lnTo>
                  <a:pt x="18" y="1"/>
                </a:lnTo>
                <a:lnTo>
                  <a:pt x="18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4" y="1"/>
                </a:lnTo>
                <a:lnTo>
                  <a:pt x="14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99" name="Freeform 2299"/>
          <p:cNvSpPr>
            <a:spLocks/>
          </p:cNvSpPr>
          <p:nvPr/>
        </p:nvSpPr>
        <p:spPr bwMode="auto">
          <a:xfrm>
            <a:off x="4767263" y="990601"/>
            <a:ext cx="33338" cy="3175"/>
          </a:xfrm>
          <a:custGeom>
            <a:avLst/>
            <a:gdLst>
              <a:gd name="T0" fmla="*/ 0 w 21"/>
              <a:gd name="T1" fmla="*/ 0 h 2"/>
              <a:gd name="T2" fmla="*/ 2 w 21"/>
              <a:gd name="T3" fmla="*/ 0 h 2"/>
              <a:gd name="T4" fmla="*/ 3 w 21"/>
              <a:gd name="T5" fmla="*/ 0 h 2"/>
              <a:gd name="T6" fmla="*/ 6 w 21"/>
              <a:gd name="T7" fmla="*/ 0 h 2"/>
              <a:gd name="T8" fmla="*/ 8 w 21"/>
              <a:gd name="T9" fmla="*/ 0 h 2"/>
              <a:gd name="T10" fmla="*/ 11 w 21"/>
              <a:gd name="T11" fmla="*/ 2 h 2"/>
              <a:gd name="T12" fmla="*/ 12 w 21"/>
              <a:gd name="T13" fmla="*/ 2 h 2"/>
              <a:gd name="T14" fmla="*/ 14 w 21"/>
              <a:gd name="T15" fmla="*/ 2 h 2"/>
              <a:gd name="T16" fmla="*/ 17 w 21"/>
              <a:gd name="T17" fmla="*/ 2 h 2"/>
              <a:gd name="T18" fmla="*/ 18 w 21"/>
              <a:gd name="T19" fmla="*/ 2 h 2"/>
              <a:gd name="T20" fmla="*/ 21 w 21"/>
              <a:gd name="T2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2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6" y="0"/>
                </a:lnTo>
                <a:lnTo>
                  <a:pt x="8" y="0"/>
                </a:lnTo>
                <a:lnTo>
                  <a:pt x="11" y="2"/>
                </a:lnTo>
                <a:lnTo>
                  <a:pt x="12" y="2"/>
                </a:lnTo>
                <a:lnTo>
                  <a:pt x="14" y="2"/>
                </a:lnTo>
                <a:lnTo>
                  <a:pt x="17" y="2"/>
                </a:lnTo>
                <a:lnTo>
                  <a:pt x="18" y="2"/>
                </a:lnTo>
                <a:lnTo>
                  <a:pt x="21" y="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00" name="Rectangle 2300"/>
          <p:cNvSpPr>
            <a:spLocks noChangeArrowheads="1"/>
          </p:cNvSpPr>
          <p:nvPr/>
        </p:nvSpPr>
        <p:spPr bwMode="auto">
          <a:xfrm rot="16440000">
            <a:off x="4770096" y="100713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01" name="Line 2301"/>
          <p:cNvSpPr>
            <a:spLocks noChangeShapeType="1"/>
          </p:cNvSpPr>
          <p:nvPr/>
        </p:nvSpPr>
        <p:spPr bwMode="auto">
          <a:xfrm flipV="1">
            <a:off x="4760913" y="995363"/>
            <a:ext cx="6350" cy="889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02" name="Freeform 2302"/>
          <p:cNvSpPr>
            <a:spLocks/>
          </p:cNvSpPr>
          <p:nvPr/>
        </p:nvSpPr>
        <p:spPr bwMode="auto">
          <a:xfrm>
            <a:off x="4660901" y="1081088"/>
            <a:ext cx="49213" cy="4763"/>
          </a:xfrm>
          <a:custGeom>
            <a:avLst/>
            <a:gdLst>
              <a:gd name="T0" fmla="*/ 31 w 31"/>
              <a:gd name="T1" fmla="*/ 3 h 3"/>
              <a:gd name="T2" fmla="*/ 27 w 31"/>
              <a:gd name="T3" fmla="*/ 2 h 3"/>
              <a:gd name="T4" fmla="*/ 24 w 31"/>
              <a:gd name="T5" fmla="*/ 2 h 3"/>
              <a:gd name="T6" fmla="*/ 21 w 31"/>
              <a:gd name="T7" fmla="*/ 2 h 3"/>
              <a:gd name="T8" fmla="*/ 18 w 31"/>
              <a:gd name="T9" fmla="*/ 2 h 3"/>
              <a:gd name="T10" fmla="*/ 15 w 31"/>
              <a:gd name="T11" fmla="*/ 2 h 3"/>
              <a:gd name="T12" fmla="*/ 12 w 31"/>
              <a:gd name="T13" fmla="*/ 2 h 3"/>
              <a:gd name="T14" fmla="*/ 9 w 31"/>
              <a:gd name="T15" fmla="*/ 2 h 3"/>
              <a:gd name="T16" fmla="*/ 6 w 31"/>
              <a:gd name="T17" fmla="*/ 2 h 3"/>
              <a:gd name="T18" fmla="*/ 3 w 31"/>
              <a:gd name="T19" fmla="*/ 2 h 3"/>
              <a:gd name="T20" fmla="*/ 0 w 31"/>
              <a:gd name="T2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">
                <a:moveTo>
                  <a:pt x="31" y="3"/>
                </a:moveTo>
                <a:lnTo>
                  <a:pt x="27" y="2"/>
                </a:lnTo>
                <a:lnTo>
                  <a:pt x="24" y="2"/>
                </a:lnTo>
                <a:lnTo>
                  <a:pt x="21" y="2"/>
                </a:lnTo>
                <a:lnTo>
                  <a:pt x="18" y="2"/>
                </a:lnTo>
                <a:lnTo>
                  <a:pt x="15" y="2"/>
                </a:lnTo>
                <a:lnTo>
                  <a:pt x="12" y="2"/>
                </a:lnTo>
                <a:lnTo>
                  <a:pt x="9" y="2"/>
                </a:lnTo>
                <a:lnTo>
                  <a:pt x="6" y="2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03" name="Freeform 2303"/>
          <p:cNvSpPr>
            <a:spLocks/>
          </p:cNvSpPr>
          <p:nvPr/>
        </p:nvSpPr>
        <p:spPr bwMode="auto">
          <a:xfrm>
            <a:off x="4710113" y="1085851"/>
            <a:ext cx="47625" cy="3175"/>
          </a:xfrm>
          <a:custGeom>
            <a:avLst/>
            <a:gdLst>
              <a:gd name="T0" fmla="*/ 0 w 30"/>
              <a:gd name="T1" fmla="*/ 0 h 2"/>
              <a:gd name="T2" fmla="*/ 3 w 30"/>
              <a:gd name="T3" fmla="*/ 0 h 2"/>
              <a:gd name="T4" fmla="*/ 6 w 30"/>
              <a:gd name="T5" fmla="*/ 0 h 2"/>
              <a:gd name="T6" fmla="*/ 9 w 30"/>
              <a:gd name="T7" fmla="*/ 0 h 2"/>
              <a:gd name="T8" fmla="*/ 12 w 30"/>
              <a:gd name="T9" fmla="*/ 0 h 2"/>
              <a:gd name="T10" fmla="*/ 15 w 30"/>
              <a:gd name="T11" fmla="*/ 0 h 2"/>
              <a:gd name="T12" fmla="*/ 18 w 30"/>
              <a:gd name="T13" fmla="*/ 0 h 2"/>
              <a:gd name="T14" fmla="*/ 21 w 30"/>
              <a:gd name="T15" fmla="*/ 2 h 2"/>
              <a:gd name="T16" fmla="*/ 24 w 30"/>
              <a:gd name="T17" fmla="*/ 2 h 2"/>
              <a:gd name="T18" fmla="*/ 27 w 30"/>
              <a:gd name="T19" fmla="*/ 2 h 2"/>
              <a:gd name="T20" fmla="*/ 30 w 30"/>
              <a:gd name="T2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2">
                <a:moveTo>
                  <a:pt x="0" y="0"/>
                </a:moveTo>
                <a:lnTo>
                  <a:pt x="3" y="0"/>
                </a:lnTo>
                <a:lnTo>
                  <a:pt x="6" y="0"/>
                </a:lnTo>
                <a:lnTo>
                  <a:pt x="9" y="0"/>
                </a:lnTo>
                <a:lnTo>
                  <a:pt x="12" y="0"/>
                </a:lnTo>
                <a:lnTo>
                  <a:pt x="15" y="0"/>
                </a:lnTo>
                <a:lnTo>
                  <a:pt x="18" y="0"/>
                </a:lnTo>
                <a:lnTo>
                  <a:pt x="21" y="2"/>
                </a:lnTo>
                <a:lnTo>
                  <a:pt x="24" y="2"/>
                </a:lnTo>
                <a:lnTo>
                  <a:pt x="27" y="2"/>
                </a:lnTo>
                <a:lnTo>
                  <a:pt x="30" y="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04" name="Line 2304"/>
          <p:cNvSpPr>
            <a:spLocks noChangeShapeType="1"/>
          </p:cNvSpPr>
          <p:nvPr/>
        </p:nvSpPr>
        <p:spPr bwMode="auto">
          <a:xfrm flipV="1">
            <a:off x="4703763" y="1090613"/>
            <a:ext cx="6350" cy="889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05" name="Rectangle 2305"/>
          <p:cNvSpPr>
            <a:spLocks noChangeArrowheads="1"/>
          </p:cNvSpPr>
          <p:nvPr/>
        </p:nvSpPr>
        <p:spPr bwMode="auto">
          <a:xfrm rot="16680000">
            <a:off x="4792663" y="371476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Copia-55_MLP-I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06" name="Line 2306"/>
          <p:cNvSpPr>
            <a:spLocks noChangeShapeType="1"/>
          </p:cNvSpPr>
          <p:nvPr/>
        </p:nvSpPr>
        <p:spPr bwMode="auto">
          <a:xfrm flipV="1">
            <a:off x="4924426" y="622301"/>
            <a:ext cx="42863" cy="2825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407" name="Rectangle 2307"/>
          <p:cNvSpPr>
            <a:spLocks noChangeArrowheads="1"/>
          </p:cNvSpPr>
          <p:nvPr/>
        </p:nvSpPr>
        <p:spPr bwMode="auto">
          <a:xfrm rot="16740000">
            <a:off x="4835526" y="37941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Copia-14_MLP-I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08" name="Line 2308"/>
          <p:cNvSpPr>
            <a:spLocks noChangeShapeType="1"/>
          </p:cNvSpPr>
          <p:nvPr/>
        </p:nvSpPr>
        <p:spPr bwMode="auto">
          <a:xfrm flipV="1">
            <a:off x="4976813" y="628651"/>
            <a:ext cx="31750" cy="1857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409" name="Rectangle 2309"/>
          <p:cNvSpPr>
            <a:spLocks noChangeArrowheads="1"/>
          </p:cNvSpPr>
          <p:nvPr/>
        </p:nvSpPr>
        <p:spPr bwMode="auto">
          <a:xfrm rot="16740000">
            <a:off x="4876801" y="38576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Copia-27_MLP-I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10" name="Line 2310"/>
          <p:cNvSpPr>
            <a:spLocks noChangeShapeType="1"/>
          </p:cNvSpPr>
          <p:nvPr/>
        </p:nvSpPr>
        <p:spPr bwMode="auto">
          <a:xfrm flipV="1">
            <a:off x="5032376" y="636588"/>
            <a:ext cx="15875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411" name="Rectangle 2311"/>
          <p:cNvSpPr>
            <a:spLocks noChangeArrowheads="1"/>
          </p:cNvSpPr>
          <p:nvPr/>
        </p:nvSpPr>
        <p:spPr bwMode="auto">
          <a:xfrm rot="16800000">
            <a:off x="4919663" y="393701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Copia-36_MLP-I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12" name="Line 2312"/>
          <p:cNvSpPr>
            <a:spLocks noChangeShapeType="1"/>
          </p:cNvSpPr>
          <p:nvPr/>
        </p:nvSpPr>
        <p:spPr bwMode="auto">
          <a:xfrm flipV="1">
            <a:off x="5072063" y="642938"/>
            <a:ext cx="17463" cy="889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413" name="Freeform 2313"/>
          <p:cNvSpPr>
            <a:spLocks/>
          </p:cNvSpPr>
          <p:nvPr/>
        </p:nvSpPr>
        <p:spPr bwMode="auto">
          <a:xfrm>
            <a:off x="5032376" y="728663"/>
            <a:ext cx="19050" cy="3175"/>
          </a:xfrm>
          <a:custGeom>
            <a:avLst/>
            <a:gdLst>
              <a:gd name="T0" fmla="*/ 12 w 12"/>
              <a:gd name="T1" fmla="*/ 2 h 2"/>
              <a:gd name="T2" fmla="*/ 10 w 12"/>
              <a:gd name="T3" fmla="*/ 2 h 2"/>
              <a:gd name="T4" fmla="*/ 9 w 12"/>
              <a:gd name="T5" fmla="*/ 2 h 2"/>
              <a:gd name="T6" fmla="*/ 9 w 12"/>
              <a:gd name="T7" fmla="*/ 2 h 2"/>
              <a:gd name="T8" fmla="*/ 7 w 12"/>
              <a:gd name="T9" fmla="*/ 2 h 2"/>
              <a:gd name="T10" fmla="*/ 6 w 12"/>
              <a:gd name="T11" fmla="*/ 0 h 2"/>
              <a:gd name="T12" fmla="*/ 4 w 12"/>
              <a:gd name="T13" fmla="*/ 0 h 2"/>
              <a:gd name="T14" fmla="*/ 3 w 12"/>
              <a:gd name="T15" fmla="*/ 0 h 2"/>
              <a:gd name="T16" fmla="*/ 1 w 12"/>
              <a:gd name="T17" fmla="*/ 0 h 2"/>
              <a:gd name="T18" fmla="*/ 1 w 12"/>
              <a:gd name="T19" fmla="*/ 0 h 2"/>
              <a:gd name="T20" fmla="*/ 0 w 12"/>
              <a:gd name="T2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2">
                <a:moveTo>
                  <a:pt x="12" y="2"/>
                </a:moveTo>
                <a:lnTo>
                  <a:pt x="10" y="2"/>
                </a:lnTo>
                <a:lnTo>
                  <a:pt x="9" y="2"/>
                </a:lnTo>
                <a:lnTo>
                  <a:pt x="9" y="2"/>
                </a:lnTo>
                <a:lnTo>
                  <a:pt x="7" y="2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14" name="Freeform 2314"/>
          <p:cNvSpPr>
            <a:spLocks/>
          </p:cNvSpPr>
          <p:nvPr/>
        </p:nvSpPr>
        <p:spPr bwMode="auto">
          <a:xfrm>
            <a:off x="5051426" y="731838"/>
            <a:ext cx="19050" cy="4763"/>
          </a:xfrm>
          <a:custGeom>
            <a:avLst/>
            <a:gdLst>
              <a:gd name="T0" fmla="*/ 0 w 12"/>
              <a:gd name="T1" fmla="*/ 0 h 3"/>
              <a:gd name="T2" fmla="*/ 1 w 12"/>
              <a:gd name="T3" fmla="*/ 0 h 3"/>
              <a:gd name="T4" fmla="*/ 3 w 12"/>
              <a:gd name="T5" fmla="*/ 0 h 3"/>
              <a:gd name="T6" fmla="*/ 4 w 12"/>
              <a:gd name="T7" fmla="*/ 1 h 3"/>
              <a:gd name="T8" fmla="*/ 6 w 12"/>
              <a:gd name="T9" fmla="*/ 1 h 3"/>
              <a:gd name="T10" fmla="*/ 7 w 12"/>
              <a:gd name="T11" fmla="*/ 1 h 3"/>
              <a:gd name="T12" fmla="*/ 7 w 12"/>
              <a:gd name="T13" fmla="*/ 1 h 3"/>
              <a:gd name="T14" fmla="*/ 9 w 12"/>
              <a:gd name="T15" fmla="*/ 1 h 3"/>
              <a:gd name="T16" fmla="*/ 10 w 12"/>
              <a:gd name="T17" fmla="*/ 1 h 3"/>
              <a:gd name="T18" fmla="*/ 12 w 12"/>
              <a:gd name="T1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3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4" y="1"/>
                </a:lnTo>
                <a:lnTo>
                  <a:pt x="6" y="1"/>
                </a:lnTo>
                <a:lnTo>
                  <a:pt x="7" y="1"/>
                </a:lnTo>
                <a:lnTo>
                  <a:pt x="7" y="1"/>
                </a:lnTo>
                <a:lnTo>
                  <a:pt x="9" y="1"/>
                </a:lnTo>
                <a:lnTo>
                  <a:pt x="10" y="1"/>
                </a:lnTo>
                <a:lnTo>
                  <a:pt x="12" y="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15" name="Rectangle 2315"/>
          <p:cNvSpPr>
            <a:spLocks noChangeArrowheads="1"/>
          </p:cNvSpPr>
          <p:nvPr/>
        </p:nvSpPr>
        <p:spPr bwMode="auto">
          <a:xfrm rot="16800000">
            <a:off x="4979647" y="72829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16" name="Line 2316"/>
          <p:cNvSpPr>
            <a:spLocks noChangeShapeType="1"/>
          </p:cNvSpPr>
          <p:nvPr/>
        </p:nvSpPr>
        <p:spPr bwMode="auto">
          <a:xfrm flipV="1">
            <a:off x="5033963" y="736601"/>
            <a:ext cx="17463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17" name="Freeform 2317"/>
          <p:cNvSpPr>
            <a:spLocks/>
          </p:cNvSpPr>
          <p:nvPr/>
        </p:nvSpPr>
        <p:spPr bwMode="auto">
          <a:xfrm>
            <a:off x="4976813" y="819151"/>
            <a:ext cx="28575" cy="4763"/>
          </a:xfrm>
          <a:custGeom>
            <a:avLst/>
            <a:gdLst>
              <a:gd name="T0" fmla="*/ 18 w 18"/>
              <a:gd name="T1" fmla="*/ 3 h 3"/>
              <a:gd name="T2" fmla="*/ 17 w 18"/>
              <a:gd name="T3" fmla="*/ 3 h 3"/>
              <a:gd name="T4" fmla="*/ 17 w 18"/>
              <a:gd name="T5" fmla="*/ 2 h 3"/>
              <a:gd name="T6" fmla="*/ 15 w 18"/>
              <a:gd name="T7" fmla="*/ 2 h 3"/>
              <a:gd name="T8" fmla="*/ 14 w 18"/>
              <a:gd name="T9" fmla="*/ 2 h 3"/>
              <a:gd name="T10" fmla="*/ 14 w 18"/>
              <a:gd name="T11" fmla="*/ 2 h 3"/>
              <a:gd name="T12" fmla="*/ 12 w 18"/>
              <a:gd name="T13" fmla="*/ 2 h 3"/>
              <a:gd name="T14" fmla="*/ 12 w 18"/>
              <a:gd name="T15" fmla="*/ 2 h 3"/>
              <a:gd name="T16" fmla="*/ 11 w 18"/>
              <a:gd name="T17" fmla="*/ 2 h 3"/>
              <a:gd name="T18" fmla="*/ 11 w 18"/>
              <a:gd name="T19" fmla="*/ 2 h 3"/>
              <a:gd name="T20" fmla="*/ 9 w 18"/>
              <a:gd name="T21" fmla="*/ 2 h 3"/>
              <a:gd name="T22" fmla="*/ 8 w 18"/>
              <a:gd name="T23" fmla="*/ 2 h 3"/>
              <a:gd name="T24" fmla="*/ 8 w 18"/>
              <a:gd name="T25" fmla="*/ 0 h 3"/>
              <a:gd name="T26" fmla="*/ 6 w 18"/>
              <a:gd name="T27" fmla="*/ 0 h 3"/>
              <a:gd name="T28" fmla="*/ 6 w 18"/>
              <a:gd name="T29" fmla="*/ 0 h 3"/>
              <a:gd name="T30" fmla="*/ 5 w 18"/>
              <a:gd name="T31" fmla="*/ 0 h 3"/>
              <a:gd name="T32" fmla="*/ 5 w 18"/>
              <a:gd name="T33" fmla="*/ 0 h 3"/>
              <a:gd name="T34" fmla="*/ 3 w 18"/>
              <a:gd name="T35" fmla="*/ 0 h 3"/>
              <a:gd name="T36" fmla="*/ 2 w 18"/>
              <a:gd name="T37" fmla="*/ 0 h 3"/>
              <a:gd name="T38" fmla="*/ 2 w 18"/>
              <a:gd name="T39" fmla="*/ 0 h 3"/>
              <a:gd name="T40" fmla="*/ 0 w 18"/>
              <a:gd name="T41" fmla="*/ 0 h 3"/>
              <a:gd name="T42" fmla="*/ 0 w 18"/>
              <a:gd name="T4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" h="3">
                <a:moveTo>
                  <a:pt x="18" y="3"/>
                </a:moveTo>
                <a:lnTo>
                  <a:pt x="17" y="3"/>
                </a:lnTo>
                <a:lnTo>
                  <a:pt x="17" y="2"/>
                </a:lnTo>
                <a:lnTo>
                  <a:pt x="15" y="2"/>
                </a:lnTo>
                <a:lnTo>
                  <a:pt x="14" y="2"/>
                </a:ln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11" y="2"/>
                </a:lnTo>
                <a:lnTo>
                  <a:pt x="11" y="2"/>
                </a:lnTo>
                <a:lnTo>
                  <a:pt x="9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18" name="Freeform 2318"/>
          <p:cNvSpPr>
            <a:spLocks/>
          </p:cNvSpPr>
          <p:nvPr/>
        </p:nvSpPr>
        <p:spPr bwMode="auto">
          <a:xfrm>
            <a:off x="5005388" y="823913"/>
            <a:ext cx="28575" cy="4763"/>
          </a:xfrm>
          <a:custGeom>
            <a:avLst/>
            <a:gdLst>
              <a:gd name="T0" fmla="*/ 0 w 18"/>
              <a:gd name="T1" fmla="*/ 0 h 3"/>
              <a:gd name="T2" fmla="*/ 2 w 18"/>
              <a:gd name="T3" fmla="*/ 0 h 3"/>
              <a:gd name="T4" fmla="*/ 3 w 18"/>
              <a:gd name="T5" fmla="*/ 0 h 3"/>
              <a:gd name="T6" fmla="*/ 6 w 18"/>
              <a:gd name="T7" fmla="*/ 0 h 3"/>
              <a:gd name="T8" fmla="*/ 8 w 18"/>
              <a:gd name="T9" fmla="*/ 2 h 3"/>
              <a:gd name="T10" fmla="*/ 9 w 18"/>
              <a:gd name="T11" fmla="*/ 2 h 3"/>
              <a:gd name="T12" fmla="*/ 12 w 18"/>
              <a:gd name="T13" fmla="*/ 2 h 3"/>
              <a:gd name="T14" fmla="*/ 14 w 18"/>
              <a:gd name="T15" fmla="*/ 2 h 3"/>
              <a:gd name="T16" fmla="*/ 15 w 18"/>
              <a:gd name="T17" fmla="*/ 3 h 3"/>
              <a:gd name="T18" fmla="*/ 18 w 18"/>
              <a:gd name="T1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6" y="0"/>
                </a:lnTo>
                <a:lnTo>
                  <a:pt x="8" y="2"/>
                </a:lnTo>
                <a:lnTo>
                  <a:pt x="9" y="2"/>
                </a:lnTo>
                <a:lnTo>
                  <a:pt x="12" y="2"/>
                </a:lnTo>
                <a:lnTo>
                  <a:pt x="14" y="2"/>
                </a:lnTo>
                <a:lnTo>
                  <a:pt x="15" y="3"/>
                </a:lnTo>
                <a:lnTo>
                  <a:pt x="18" y="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19" name="Line 2319"/>
          <p:cNvSpPr>
            <a:spLocks noChangeShapeType="1"/>
          </p:cNvSpPr>
          <p:nvPr/>
        </p:nvSpPr>
        <p:spPr bwMode="auto">
          <a:xfrm flipV="1">
            <a:off x="4989513" y="828676"/>
            <a:ext cx="15875" cy="889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20" name="Freeform 2320"/>
          <p:cNvSpPr>
            <a:spLocks/>
          </p:cNvSpPr>
          <p:nvPr/>
        </p:nvSpPr>
        <p:spPr bwMode="auto">
          <a:xfrm>
            <a:off x="4924426" y="909638"/>
            <a:ext cx="31750" cy="4763"/>
          </a:xfrm>
          <a:custGeom>
            <a:avLst/>
            <a:gdLst>
              <a:gd name="T0" fmla="*/ 20 w 20"/>
              <a:gd name="T1" fmla="*/ 3 h 3"/>
              <a:gd name="T2" fmla="*/ 20 w 20"/>
              <a:gd name="T3" fmla="*/ 3 h 3"/>
              <a:gd name="T4" fmla="*/ 18 w 20"/>
              <a:gd name="T5" fmla="*/ 3 h 3"/>
              <a:gd name="T6" fmla="*/ 18 w 20"/>
              <a:gd name="T7" fmla="*/ 3 h 3"/>
              <a:gd name="T8" fmla="*/ 18 w 20"/>
              <a:gd name="T9" fmla="*/ 3 h 3"/>
              <a:gd name="T10" fmla="*/ 17 w 20"/>
              <a:gd name="T11" fmla="*/ 3 h 3"/>
              <a:gd name="T12" fmla="*/ 17 w 20"/>
              <a:gd name="T13" fmla="*/ 3 h 3"/>
              <a:gd name="T14" fmla="*/ 15 w 20"/>
              <a:gd name="T15" fmla="*/ 3 h 3"/>
              <a:gd name="T16" fmla="*/ 15 w 20"/>
              <a:gd name="T17" fmla="*/ 3 h 3"/>
              <a:gd name="T18" fmla="*/ 14 w 20"/>
              <a:gd name="T19" fmla="*/ 3 h 3"/>
              <a:gd name="T20" fmla="*/ 14 w 20"/>
              <a:gd name="T21" fmla="*/ 2 h 3"/>
              <a:gd name="T22" fmla="*/ 14 w 20"/>
              <a:gd name="T23" fmla="*/ 2 h 3"/>
              <a:gd name="T24" fmla="*/ 12 w 20"/>
              <a:gd name="T25" fmla="*/ 2 h 3"/>
              <a:gd name="T26" fmla="*/ 12 w 20"/>
              <a:gd name="T27" fmla="*/ 2 h 3"/>
              <a:gd name="T28" fmla="*/ 11 w 20"/>
              <a:gd name="T29" fmla="*/ 2 h 3"/>
              <a:gd name="T30" fmla="*/ 11 w 20"/>
              <a:gd name="T31" fmla="*/ 2 h 3"/>
              <a:gd name="T32" fmla="*/ 9 w 20"/>
              <a:gd name="T33" fmla="*/ 2 h 3"/>
              <a:gd name="T34" fmla="*/ 9 w 20"/>
              <a:gd name="T35" fmla="*/ 2 h 3"/>
              <a:gd name="T36" fmla="*/ 8 w 20"/>
              <a:gd name="T37" fmla="*/ 2 h 3"/>
              <a:gd name="T38" fmla="*/ 8 w 20"/>
              <a:gd name="T39" fmla="*/ 2 h 3"/>
              <a:gd name="T40" fmla="*/ 8 w 20"/>
              <a:gd name="T41" fmla="*/ 2 h 3"/>
              <a:gd name="T42" fmla="*/ 6 w 20"/>
              <a:gd name="T43" fmla="*/ 2 h 3"/>
              <a:gd name="T44" fmla="*/ 6 w 20"/>
              <a:gd name="T45" fmla="*/ 2 h 3"/>
              <a:gd name="T46" fmla="*/ 5 w 20"/>
              <a:gd name="T47" fmla="*/ 2 h 3"/>
              <a:gd name="T48" fmla="*/ 5 w 20"/>
              <a:gd name="T49" fmla="*/ 2 h 3"/>
              <a:gd name="T50" fmla="*/ 3 w 20"/>
              <a:gd name="T51" fmla="*/ 0 h 3"/>
              <a:gd name="T52" fmla="*/ 3 w 20"/>
              <a:gd name="T53" fmla="*/ 0 h 3"/>
              <a:gd name="T54" fmla="*/ 3 w 20"/>
              <a:gd name="T55" fmla="*/ 0 h 3"/>
              <a:gd name="T56" fmla="*/ 2 w 20"/>
              <a:gd name="T57" fmla="*/ 0 h 3"/>
              <a:gd name="T58" fmla="*/ 2 w 20"/>
              <a:gd name="T59" fmla="*/ 0 h 3"/>
              <a:gd name="T60" fmla="*/ 0 w 20"/>
              <a:gd name="T61" fmla="*/ 0 h 3"/>
              <a:gd name="T62" fmla="*/ 0 w 20"/>
              <a:gd name="T6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" h="3">
                <a:moveTo>
                  <a:pt x="20" y="3"/>
                </a:moveTo>
                <a:lnTo>
                  <a:pt x="20" y="3"/>
                </a:lnTo>
                <a:lnTo>
                  <a:pt x="18" y="3"/>
                </a:lnTo>
                <a:lnTo>
                  <a:pt x="18" y="3"/>
                </a:lnTo>
                <a:lnTo>
                  <a:pt x="18" y="3"/>
                </a:lnTo>
                <a:lnTo>
                  <a:pt x="17" y="3"/>
                </a:lnTo>
                <a:lnTo>
                  <a:pt x="17" y="3"/>
                </a:lnTo>
                <a:lnTo>
                  <a:pt x="15" y="3"/>
                </a:lnTo>
                <a:lnTo>
                  <a:pt x="15" y="3"/>
                </a:lnTo>
                <a:lnTo>
                  <a:pt x="14" y="3"/>
                </a:lnTo>
                <a:lnTo>
                  <a:pt x="14" y="2"/>
                </a:ln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11" y="2"/>
                </a:lnTo>
                <a:lnTo>
                  <a:pt x="11" y="2"/>
                </a:lnTo>
                <a:lnTo>
                  <a:pt x="9" y="2"/>
                </a:lnTo>
                <a:lnTo>
                  <a:pt x="9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5" y="2"/>
                </a:lnTo>
                <a:lnTo>
                  <a:pt x="5" y="2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21" name="Freeform 2321"/>
          <p:cNvSpPr>
            <a:spLocks/>
          </p:cNvSpPr>
          <p:nvPr/>
        </p:nvSpPr>
        <p:spPr bwMode="auto">
          <a:xfrm>
            <a:off x="4956176" y="914401"/>
            <a:ext cx="33338" cy="4763"/>
          </a:xfrm>
          <a:custGeom>
            <a:avLst/>
            <a:gdLst>
              <a:gd name="T0" fmla="*/ 0 w 21"/>
              <a:gd name="T1" fmla="*/ 0 h 3"/>
              <a:gd name="T2" fmla="*/ 3 w 21"/>
              <a:gd name="T3" fmla="*/ 0 h 3"/>
              <a:gd name="T4" fmla="*/ 4 w 21"/>
              <a:gd name="T5" fmla="*/ 2 h 3"/>
              <a:gd name="T6" fmla="*/ 7 w 21"/>
              <a:gd name="T7" fmla="*/ 2 h 3"/>
              <a:gd name="T8" fmla="*/ 9 w 21"/>
              <a:gd name="T9" fmla="*/ 2 h 3"/>
              <a:gd name="T10" fmla="*/ 12 w 21"/>
              <a:gd name="T11" fmla="*/ 2 h 3"/>
              <a:gd name="T12" fmla="*/ 13 w 21"/>
              <a:gd name="T13" fmla="*/ 3 h 3"/>
              <a:gd name="T14" fmla="*/ 16 w 21"/>
              <a:gd name="T15" fmla="*/ 3 h 3"/>
              <a:gd name="T16" fmla="*/ 18 w 21"/>
              <a:gd name="T17" fmla="*/ 3 h 3"/>
              <a:gd name="T18" fmla="*/ 21 w 21"/>
              <a:gd name="T1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3">
                <a:moveTo>
                  <a:pt x="0" y="0"/>
                </a:moveTo>
                <a:lnTo>
                  <a:pt x="3" y="0"/>
                </a:lnTo>
                <a:lnTo>
                  <a:pt x="4" y="2"/>
                </a:lnTo>
                <a:lnTo>
                  <a:pt x="7" y="2"/>
                </a:lnTo>
                <a:lnTo>
                  <a:pt x="9" y="2"/>
                </a:lnTo>
                <a:lnTo>
                  <a:pt x="12" y="2"/>
                </a:lnTo>
                <a:lnTo>
                  <a:pt x="13" y="3"/>
                </a:lnTo>
                <a:lnTo>
                  <a:pt x="16" y="3"/>
                </a:lnTo>
                <a:lnTo>
                  <a:pt x="18" y="3"/>
                </a:lnTo>
                <a:lnTo>
                  <a:pt x="21" y="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22" name="Rectangle 2322"/>
          <p:cNvSpPr>
            <a:spLocks noChangeArrowheads="1"/>
          </p:cNvSpPr>
          <p:nvPr/>
        </p:nvSpPr>
        <p:spPr bwMode="auto">
          <a:xfrm rot="16740000">
            <a:off x="4878047" y="919585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93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23" name="Line 2323"/>
          <p:cNvSpPr>
            <a:spLocks noChangeShapeType="1"/>
          </p:cNvSpPr>
          <p:nvPr/>
        </p:nvSpPr>
        <p:spPr bwMode="auto">
          <a:xfrm flipV="1">
            <a:off x="4910138" y="919163"/>
            <a:ext cx="46038" cy="2809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24" name="Freeform 2324"/>
          <p:cNvSpPr>
            <a:spLocks/>
          </p:cNvSpPr>
          <p:nvPr/>
        </p:nvSpPr>
        <p:spPr bwMode="auto">
          <a:xfrm>
            <a:off x="4703763" y="1184276"/>
            <a:ext cx="101600" cy="9525"/>
          </a:xfrm>
          <a:custGeom>
            <a:avLst/>
            <a:gdLst>
              <a:gd name="T0" fmla="*/ 64 w 64"/>
              <a:gd name="T1" fmla="*/ 6 h 6"/>
              <a:gd name="T2" fmla="*/ 60 w 64"/>
              <a:gd name="T3" fmla="*/ 4 h 6"/>
              <a:gd name="T4" fmla="*/ 54 w 64"/>
              <a:gd name="T5" fmla="*/ 4 h 6"/>
              <a:gd name="T6" fmla="*/ 48 w 64"/>
              <a:gd name="T7" fmla="*/ 3 h 6"/>
              <a:gd name="T8" fmla="*/ 42 w 64"/>
              <a:gd name="T9" fmla="*/ 3 h 6"/>
              <a:gd name="T10" fmla="*/ 36 w 64"/>
              <a:gd name="T11" fmla="*/ 3 h 6"/>
              <a:gd name="T12" fmla="*/ 30 w 64"/>
              <a:gd name="T13" fmla="*/ 1 h 6"/>
              <a:gd name="T14" fmla="*/ 24 w 64"/>
              <a:gd name="T15" fmla="*/ 1 h 6"/>
              <a:gd name="T16" fmla="*/ 18 w 64"/>
              <a:gd name="T17" fmla="*/ 1 h 6"/>
              <a:gd name="T18" fmla="*/ 12 w 64"/>
              <a:gd name="T19" fmla="*/ 0 h 6"/>
              <a:gd name="T20" fmla="*/ 6 w 64"/>
              <a:gd name="T21" fmla="*/ 0 h 6"/>
              <a:gd name="T22" fmla="*/ 0 w 64"/>
              <a:gd name="T2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6">
                <a:moveTo>
                  <a:pt x="64" y="6"/>
                </a:moveTo>
                <a:lnTo>
                  <a:pt x="60" y="4"/>
                </a:lnTo>
                <a:lnTo>
                  <a:pt x="54" y="4"/>
                </a:lnTo>
                <a:lnTo>
                  <a:pt x="48" y="3"/>
                </a:lnTo>
                <a:lnTo>
                  <a:pt x="42" y="3"/>
                </a:lnTo>
                <a:lnTo>
                  <a:pt x="36" y="3"/>
                </a:lnTo>
                <a:lnTo>
                  <a:pt x="30" y="1"/>
                </a:lnTo>
                <a:lnTo>
                  <a:pt x="24" y="1"/>
                </a:lnTo>
                <a:lnTo>
                  <a:pt x="18" y="1"/>
                </a:lnTo>
                <a:lnTo>
                  <a:pt x="12" y="0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25" name="Freeform 2325"/>
          <p:cNvSpPr>
            <a:spLocks/>
          </p:cNvSpPr>
          <p:nvPr/>
        </p:nvSpPr>
        <p:spPr bwMode="auto">
          <a:xfrm>
            <a:off x="4805363" y="1193801"/>
            <a:ext cx="104775" cy="11113"/>
          </a:xfrm>
          <a:custGeom>
            <a:avLst/>
            <a:gdLst>
              <a:gd name="T0" fmla="*/ 0 w 66"/>
              <a:gd name="T1" fmla="*/ 0 h 7"/>
              <a:gd name="T2" fmla="*/ 3 w 66"/>
              <a:gd name="T3" fmla="*/ 0 h 7"/>
              <a:gd name="T4" fmla="*/ 5 w 66"/>
              <a:gd name="T5" fmla="*/ 0 h 7"/>
              <a:gd name="T6" fmla="*/ 8 w 66"/>
              <a:gd name="T7" fmla="*/ 0 h 7"/>
              <a:gd name="T8" fmla="*/ 9 w 66"/>
              <a:gd name="T9" fmla="*/ 0 h 7"/>
              <a:gd name="T10" fmla="*/ 12 w 66"/>
              <a:gd name="T11" fmla="*/ 1 h 7"/>
              <a:gd name="T12" fmla="*/ 14 w 66"/>
              <a:gd name="T13" fmla="*/ 1 h 7"/>
              <a:gd name="T14" fmla="*/ 17 w 66"/>
              <a:gd name="T15" fmla="*/ 1 h 7"/>
              <a:gd name="T16" fmla="*/ 18 w 66"/>
              <a:gd name="T17" fmla="*/ 1 h 7"/>
              <a:gd name="T18" fmla="*/ 21 w 66"/>
              <a:gd name="T19" fmla="*/ 1 h 7"/>
              <a:gd name="T20" fmla="*/ 23 w 66"/>
              <a:gd name="T21" fmla="*/ 1 h 7"/>
              <a:gd name="T22" fmla="*/ 26 w 66"/>
              <a:gd name="T23" fmla="*/ 3 h 7"/>
              <a:gd name="T24" fmla="*/ 27 w 66"/>
              <a:gd name="T25" fmla="*/ 3 h 7"/>
              <a:gd name="T26" fmla="*/ 30 w 66"/>
              <a:gd name="T27" fmla="*/ 3 h 7"/>
              <a:gd name="T28" fmla="*/ 32 w 66"/>
              <a:gd name="T29" fmla="*/ 3 h 7"/>
              <a:gd name="T30" fmla="*/ 35 w 66"/>
              <a:gd name="T31" fmla="*/ 3 h 7"/>
              <a:gd name="T32" fmla="*/ 36 w 66"/>
              <a:gd name="T33" fmla="*/ 4 h 7"/>
              <a:gd name="T34" fmla="*/ 39 w 66"/>
              <a:gd name="T35" fmla="*/ 4 h 7"/>
              <a:gd name="T36" fmla="*/ 41 w 66"/>
              <a:gd name="T37" fmla="*/ 4 h 7"/>
              <a:gd name="T38" fmla="*/ 44 w 66"/>
              <a:gd name="T39" fmla="*/ 4 h 7"/>
              <a:gd name="T40" fmla="*/ 45 w 66"/>
              <a:gd name="T41" fmla="*/ 4 h 7"/>
              <a:gd name="T42" fmla="*/ 48 w 66"/>
              <a:gd name="T43" fmla="*/ 6 h 7"/>
              <a:gd name="T44" fmla="*/ 50 w 66"/>
              <a:gd name="T45" fmla="*/ 6 h 7"/>
              <a:gd name="T46" fmla="*/ 53 w 66"/>
              <a:gd name="T47" fmla="*/ 6 h 7"/>
              <a:gd name="T48" fmla="*/ 54 w 66"/>
              <a:gd name="T49" fmla="*/ 6 h 7"/>
              <a:gd name="T50" fmla="*/ 57 w 66"/>
              <a:gd name="T51" fmla="*/ 7 h 7"/>
              <a:gd name="T52" fmla="*/ 59 w 66"/>
              <a:gd name="T53" fmla="*/ 7 h 7"/>
              <a:gd name="T54" fmla="*/ 62 w 66"/>
              <a:gd name="T55" fmla="*/ 7 h 7"/>
              <a:gd name="T56" fmla="*/ 63 w 66"/>
              <a:gd name="T57" fmla="*/ 7 h 7"/>
              <a:gd name="T58" fmla="*/ 66 w 66"/>
              <a:gd name="T5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6" h="7">
                <a:moveTo>
                  <a:pt x="0" y="0"/>
                </a:moveTo>
                <a:lnTo>
                  <a:pt x="3" y="0"/>
                </a:lnTo>
                <a:lnTo>
                  <a:pt x="5" y="0"/>
                </a:lnTo>
                <a:lnTo>
                  <a:pt x="8" y="0"/>
                </a:lnTo>
                <a:lnTo>
                  <a:pt x="9" y="0"/>
                </a:lnTo>
                <a:lnTo>
                  <a:pt x="12" y="1"/>
                </a:lnTo>
                <a:lnTo>
                  <a:pt x="14" y="1"/>
                </a:lnTo>
                <a:lnTo>
                  <a:pt x="17" y="1"/>
                </a:lnTo>
                <a:lnTo>
                  <a:pt x="18" y="1"/>
                </a:lnTo>
                <a:lnTo>
                  <a:pt x="21" y="1"/>
                </a:lnTo>
                <a:lnTo>
                  <a:pt x="23" y="1"/>
                </a:lnTo>
                <a:lnTo>
                  <a:pt x="26" y="3"/>
                </a:lnTo>
                <a:lnTo>
                  <a:pt x="27" y="3"/>
                </a:lnTo>
                <a:lnTo>
                  <a:pt x="30" y="3"/>
                </a:lnTo>
                <a:lnTo>
                  <a:pt x="32" y="3"/>
                </a:lnTo>
                <a:lnTo>
                  <a:pt x="35" y="3"/>
                </a:lnTo>
                <a:lnTo>
                  <a:pt x="36" y="4"/>
                </a:lnTo>
                <a:lnTo>
                  <a:pt x="39" y="4"/>
                </a:lnTo>
                <a:lnTo>
                  <a:pt x="41" y="4"/>
                </a:lnTo>
                <a:lnTo>
                  <a:pt x="44" y="4"/>
                </a:lnTo>
                <a:lnTo>
                  <a:pt x="45" y="4"/>
                </a:lnTo>
                <a:lnTo>
                  <a:pt x="48" y="6"/>
                </a:lnTo>
                <a:lnTo>
                  <a:pt x="50" y="6"/>
                </a:lnTo>
                <a:lnTo>
                  <a:pt x="53" y="6"/>
                </a:lnTo>
                <a:lnTo>
                  <a:pt x="54" y="6"/>
                </a:lnTo>
                <a:lnTo>
                  <a:pt x="57" y="7"/>
                </a:lnTo>
                <a:lnTo>
                  <a:pt x="59" y="7"/>
                </a:lnTo>
                <a:lnTo>
                  <a:pt x="62" y="7"/>
                </a:lnTo>
                <a:lnTo>
                  <a:pt x="63" y="7"/>
                </a:lnTo>
                <a:lnTo>
                  <a:pt x="66" y="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26" name="Line 2326"/>
          <p:cNvSpPr>
            <a:spLocks noChangeShapeType="1"/>
          </p:cNvSpPr>
          <p:nvPr/>
        </p:nvSpPr>
        <p:spPr bwMode="auto">
          <a:xfrm flipV="1">
            <a:off x="4795838" y="1198563"/>
            <a:ext cx="9525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27" name="Rectangle 2327"/>
          <p:cNvSpPr>
            <a:spLocks noChangeArrowheads="1"/>
          </p:cNvSpPr>
          <p:nvPr/>
        </p:nvSpPr>
        <p:spPr bwMode="auto">
          <a:xfrm rot="16860000">
            <a:off x="4964113" y="400051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Copia-59_MLP-I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28" name="Line 2328"/>
          <p:cNvSpPr>
            <a:spLocks noChangeShapeType="1"/>
          </p:cNvSpPr>
          <p:nvPr/>
        </p:nvSpPr>
        <p:spPr bwMode="auto">
          <a:xfrm flipV="1">
            <a:off x="5091113" y="650876"/>
            <a:ext cx="38100" cy="1825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29" name="Rectangle 2329"/>
          <p:cNvSpPr>
            <a:spLocks noChangeArrowheads="1"/>
          </p:cNvSpPr>
          <p:nvPr/>
        </p:nvSpPr>
        <p:spPr bwMode="auto">
          <a:xfrm rot="16920000">
            <a:off x="5008563" y="409576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Copia-42_MLP-I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30" name="Line 2330"/>
          <p:cNvSpPr>
            <a:spLocks noChangeShapeType="1"/>
          </p:cNvSpPr>
          <p:nvPr/>
        </p:nvSpPr>
        <p:spPr bwMode="auto">
          <a:xfrm flipV="1">
            <a:off x="5151438" y="660401"/>
            <a:ext cx="19050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31" name="Rectangle 2331"/>
          <p:cNvSpPr>
            <a:spLocks noChangeArrowheads="1"/>
          </p:cNvSpPr>
          <p:nvPr/>
        </p:nvSpPr>
        <p:spPr bwMode="auto">
          <a:xfrm rot="16980000">
            <a:off x="5053013" y="419101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Copia-78_MLP-I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32" name="Line 2332"/>
          <p:cNvSpPr>
            <a:spLocks noChangeShapeType="1"/>
          </p:cNvSpPr>
          <p:nvPr/>
        </p:nvSpPr>
        <p:spPr bwMode="auto">
          <a:xfrm flipV="1">
            <a:off x="5189538" y="669926"/>
            <a:ext cx="20638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33" name="Freeform 2333"/>
          <p:cNvSpPr>
            <a:spLocks/>
          </p:cNvSpPr>
          <p:nvPr/>
        </p:nvSpPr>
        <p:spPr bwMode="auto">
          <a:xfrm>
            <a:off x="5148263" y="750888"/>
            <a:ext cx="19050" cy="4763"/>
          </a:xfrm>
          <a:custGeom>
            <a:avLst/>
            <a:gdLst>
              <a:gd name="T0" fmla="*/ 12 w 12"/>
              <a:gd name="T1" fmla="*/ 3 h 3"/>
              <a:gd name="T2" fmla="*/ 11 w 12"/>
              <a:gd name="T3" fmla="*/ 3 h 3"/>
              <a:gd name="T4" fmla="*/ 11 w 12"/>
              <a:gd name="T5" fmla="*/ 3 h 3"/>
              <a:gd name="T6" fmla="*/ 9 w 12"/>
              <a:gd name="T7" fmla="*/ 3 h 3"/>
              <a:gd name="T8" fmla="*/ 8 w 12"/>
              <a:gd name="T9" fmla="*/ 1 h 3"/>
              <a:gd name="T10" fmla="*/ 6 w 12"/>
              <a:gd name="T11" fmla="*/ 1 h 3"/>
              <a:gd name="T12" fmla="*/ 5 w 12"/>
              <a:gd name="T13" fmla="*/ 1 h 3"/>
              <a:gd name="T14" fmla="*/ 3 w 12"/>
              <a:gd name="T15" fmla="*/ 1 h 3"/>
              <a:gd name="T16" fmla="*/ 3 w 12"/>
              <a:gd name="T17" fmla="*/ 1 h 3"/>
              <a:gd name="T18" fmla="*/ 2 w 12"/>
              <a:gd name="T19" fmla="*/ 1 h 3"/>
              <a:gd name="T20" fmla="*/ 0 w 12"/>
              <a:gd name="T2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3">
                <a:moveTo>
                  <a:pt x="12" y="3"/>
                </a:moveTo>
                <a:lnTo>
                  <a:pt x="11" y="3"/>
                </a:lnTo>
                <a:lnTo>
                  <a:pt x="11" y="3"/>
                </a:lnTo>
                <a:lnTo>
                  <a:pt x="9" y="3"/>
                </a:lnTo>
                <a:lnTo>
                  <a:pt x="8" y="1"/>
                </a:lnTo>
                <a:lnTo>
                  <a:pt x="6" y="1"/>
                </a:lnTo>
                <a:lnTo>
                  <a:pt x="5" y="1"/>
                </a:lnTo>
                <a:lnTo>
                  <a:pt x="3" y="1"/>
                </a:lnTo>
                <a:lnTo>
                  <a:pt x="3" y="1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34" name="Freeform 2334"/>
          <p:cNvSpPr>
            <a:spLocks/>
          </p:cNvSpPr>
          <p:nvPr/>
        </p:nvSpPr>
        <p:spPr bwMode="auto">
          <a:xfrm>
            <a:off x="5167313" y="755651"/>
            <a:ext cx="19050" cy="4763"/>
          </a:xfrm>
          <a:custGeom>
            <a:avLst/>
            <a:gdLst>
              <a:gd name="T0" fmla="*/ 0 w 12"/>
              <a:gd name="T1" fmla="*/ 0 h 3"/>
              <a:gd name="T2" fmla="*/ 2 w 12"/>
              <a:gd name="T3" fmla="*/ 0 h 3"/>
              <a:gd name="T4" fmla="*/ 3 w 12"/>
              <a:gd name="T5" fmla="*/ 1 h 3"/>
              <a:gd name="T6" fmla="*/ 5 w 12"/>
              <a:gd name="T7" fmla="*/ 1 h 3"/>
              <a:gd name="T8" fmla="*/ 6 w 12"/>
              <a:gd name="T9" fmla="*/ 1 h 3"/>
              <a:gd name="T10" fmla="*/ 8 w 12"/>
              <a:gd name="T11" fmla="*/ 1 h 3"/>
              <a:gd name="T12" fmla="*/ 9 w 12"/>
              <a:gd name="T13" fmla="*/ 1 h 3"/>
              <a:gd name="T14" fmla="*/ 9 w 12"/>
              <a:gd name="T15" fmla="*/ 3 h 3"/>
              <a:gd name="T16" fmla="*/ 11 w 12"/>
              <a:gd name="T17" fmla="*/ 3 h 3"/>
              <a:gd name="T18" fmla="*/ 12 w 12"/>
              <a:gd name="T1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3">
                <a:moveTo>
                  <a:pt x="0" y="0"/>
                </a:moveTo>
                <a:lnTo>
                  <a:pt x="2" y="0"/>
                </a:lnTo>
                <a:lnTo>
                  <a:pt x="3" y="1"/>
                </a:lnTo>
                <a:lnTo>
                  <a:pt x="5" y="1"/>
                </a:lnTo>
                <a:lnTo>
                  <a:pt x="6" y="1"/>
                </a:lnTo>
                <a:lnTo>
                  <a:pt x="8" y="1"/>
                </a:lnTo>
                <a:lnTo>
                  <a:pt x="9" y="1"/>
                </a:lnTo>
                <a:lnTo>
                  <a:pt x="9" y="3"/>
                </a:lnTo>
                <a:lnTo>
                  <a:pt x="11" y="3"/>
                </a:lnTo>
                <a:lnTo>
                  <a:pt x="12" y="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35" name="Rectangle 2335"/>
          <p:cNvSpPr>
            <a:spLocks noChangeArrowheads="1"/>
          </p:cNvSpPr>
          <p:nvPr/>
        </p:nvSpPr>
        <p:spPr bwMode="auto">
          <a:xfrm rot="16920000">
            <a:off x="5092638" y="76004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79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36" name="Line 2336"/>
          <p:cNvSpPr>
            <a:spLocks noChangeShapeType="1"/>
          </p:cNvSpPr>
          <p:nvPr/>
        </p:nvSpPr>
        <p:spPr bwMode="auto">
          <a:xfrm flipV="1">
            <a:off x="5146676" y="760413"/>
            <a:ext cx="20638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37" name="Freeform 2337"/>
          <p:cNvSpPr>
            <a:spLocks/>
          </p:cNvSpPr>
          <p:nvPr/>
        </p:nvSpPr>
        <p:spPr bwMode="auto">
          <a:xfrm>
            <a:off x="5089526" y="838201"/>
            <a:ext cx="28575" cy="7938"/>
          </a:xfrm>
          <a:custGeom>
            <a:avLst/>
            <a:gdLst>
              <a:gd name="T0" fmla="*/ 18 w 18"/>
              <a:gd name="T1" fmla="*/ 5 h 5"/>
              <a:gd name="T2" fmla="*/ 18 w 18"/>
              <a:gd name="T3" fmla="*/ 5 h 5"/>
              <a:gd name="T4" fmla="*/ 16 w 18"/>
              <a:gd name="T5" fmla="*/ 5 h 5"/>
              <a:gd name="T6" fmla="*/ 15 w 18"/>
              <a:gd name="T7" fmla="*/ 3 h 5"/>
              <a:gd name="T8" fmla="*/ 15 w 18"/>
              <a:gd name="T9" fmla="*/ 3 h 5"/>
              <a:gd name="T10" fmla="*/ 13 w 18"/>
              <a:gd name="T11" fmla="*/ 3 h 5"/>
              <a:gd name="T12" fmla="*/ 13 w 18"/>
              <a:gd name="T13" fmla="*/ 3 h 5"/>
              <a:gd name="T14" fmla="*/ 12 w 18"/>
              <a:gd name="T15" fmla="*/ 3 h 5"/>
              <a:gd name="T16" fmla="*/ 12 w 18"/>
              <a:gd name="T17" fmla="*/ 3 h 5"/>
              <a:gd name="T18" fmla="*/ 10 w 18"/>
              <a:gd name="T19" fmla="*/ 3 h 5"/>
              <a:gd name="T20" fmla="*/ 10 w 18"/>
              <a:gd name="T21" fmla="*/ 3 h 5"/>
              <a:gd name="T22" fmla="*/ 9 w 18"/>
              <a:gd name="T23" fmla="*/ 3 h 5"/>
              <a:gd name="T24" fmla="*/ 7 w 18"/>
              <a:gd name="T25" fmla="*/ 2 h 5"/>
              <a:gd name="T26" fmla="*/ 7 w 18"/>
              <a:gd name="T27" fmla="*/ 2 h 5"/>
              <a:gd name="T28" fmla="*/ 6 w 18"/>
              <a:gd name="T29" fmla="*/ 2 h 5"/>
              <a:gd name="T30" fmla="*/ 6 w 18"/>
              <a:gd name="T31" fmla="*/ 2 h 5"/>
              <a:gd name="T32" fmla="*/ 4 w 18"/>
              <a:gd name="T33" fmla="*/ 2 h 5"/>
              <a:gd name="T34" fmla="*/ 4 w 18"/>
              <a:gd name="T35" fmla="*/ 2 h 5"/>
              <a:gd name="T36" fmla="*/ 3 w 18"/>
              <a:gd name="T37" fmla="*/ 2 h 5"/>
              <a:gd name="T38" fmla="*/ 1 w 18"/>
              <a:gd name="T39" fmla="*/ 2 h 5"/>
              <a:gd name="T40" fmla="*/ 1 w 18"/>
              <a:gd name="T41" fmla="*/ 0 h 5"/>
              <a:gd name="T42" fmla="*/ 0 w 18"/>
              <a:gd name="T4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" h="5">
                <a:moveTo>
                  <a:pt x="18" y="5"/>
                </a:moveTo>
                <a:lnTo>
                  <a:pt x="18" y="5"/>
                </a:lnTo>
                <a:lnTo>
                  <a:pt x="16" y="5"/>
                </a:lnTo>
                <a:lnTo>
                  <a:pt x="15" y="3"/>
                </a:lnTo>
                <a:lnTo>
                  <a:pt x="15" y="3"/>
                </a:lnTo>
                <a:lnTo>
                  <a:pt x="13" y="3"/>
                </a:lnTo>
                <a:lnTo>
                  <a:pt x="13" y="3"/>
                </a:lnTo>
                <a:lnTo>
                  <a:pt x="12" y="3"/>
                </a:lnTo>
                <a:lnTo>
                  <a:pt x="12" y="3"/>
                </a:lnTo>
                <a:lnTo>
                  <a:pt x="10" y="3"/>
                </a:lnTo>
                <a:lnTo>
                  <a:pt x="10" y="3"/>
                </a:lnTo>
                <a:lnTo>
                  <a:pt x="9" y="3"/>
                </a:lnTo>
                <a:lnTo>
                  <a:pt x="7" y="2"/>
                </a:lnTo>
                <a:lnTo>
                  <a:pt x="7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3" y="2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38" name="Freeform 2338"/>
          <p:cNvSpPr>
            <a:spLocks/>
          </p:cNvSpPr>
          <p:nvPr/>
        </p:nvSpPr>
        <p:spPr bwMode="auto">
          <a:xfrm>
            <a:off x="5118101" y="846138"/>
            <a:ext cx="28575" cy="4763"/>
          </a:xfrm>
          <a:custGeom>
            <a:avLst/>
            <a:gdLst>
              <a:gd name="T0" fmla="*/ 0 w 18"/>
              <a:gd name="T1" fmla="*/ 0 h 3"/>
              <a:gd name="T2" fmla="*/ 1 w 18"/>
              <a:gd name="T3" fmla="*/ 0 h 3"/>
              <a:gd name="T4" fmla="*/ 4 w 18"/>
              <a:gd name="T5" fmla="*/ 0 h 3"/>
              <a:gd name="T6" fmla="*/ 6 w 18"/>
              <a:gd name="T7" fmla="*/ 1 h 3"/>
              <a:gd name="T8" fmla="*/ 7 w 18"/>
              <a:gd name="T9" fmla="*/ 1 h 3"/>
              <a:gd name="T10" fmla="*/ 10 w 18"/>
              <a:gd name="T11" fmla="*/ 1 h 3"/>
              <a:gd name="T12" fmla="*/ 12 w 18"/>
              <a:gd name="T13" fmla="*/ 3 h 3"/>
              <a:gd name="T14" fmla="*/ 13 w 18"/>
              <a:gd name="T15" fmla="*/ 3 h 3"/>
              <a:gd name="T16" fmla="*/ 16 w 18"/>
              <a:gd name="T17" fmla="*/ 3 h 3"/>
              <a:gd name="T18" fmla="*/ 18 w 18"/>
              <a:gd name="T1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">
                <a:moveTo>
                  <a:pt x="0" y="0"/>
                </a:moveTo>
                <a:lnTo>
                  <a:pt x="1" y="0"/>
                </a:lnTo>
                <a:lnTo>
                  <a:pt x="4" y="0"/>
                </a:lnTo>
                <a:lnTo>
                  <a:pt x="6" y="1"/>
                </a:lnTo>
                <a:lnTo>
                  <a:pt x="7" y="1"/>
                </a:lnTo>
                <a:lnTo>
                  <a:pt x="10" y="1"/>
                </a:lnTo>
                <a:lnTo>
                  <a:pt x="12" y="3"/>
                </a:lnTo>
                <a:lnTo>
                  <a:pt x="13" y="3"/>
                </a:lnTo>
                <a:lnTo>
                  <a:pt x="16" y="3"/>
                </a:lnTo>
                <a:lnTo>
                  <a:pt x="18" y="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39" name="Rectangle 2339"/>
          <p:cNvSpPr>
            <a:spLocks noChangeArrowheads="1"/>
          </p:cNvSpPr>
          <p:nvPr/>
        </p:nvSpPr>
        <p:spPr bwMode="auto">
          <a:xfrm rot="16920000">
            <a:off x="5044454" y="83941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40" name="Line 2340"/>
          <p:cNvSpPr>
            <a:spLocks noChangeShapeType="1"/>
          </p:cNvSpPr>
          <p:nvPr/>
        </p:nvSpPr>
        <p:spPr bwMode="auto">
          <a:xfrm flipV="1">
            <a:off x="5014913" y="850901"/>
            <a:ext cx="103188" cy="4714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41" name="Freeform 2341"/>
          <p:cNvSpPr>
            <a:spLocks/>
          </p:cNvSpPr>
          <p:nvPr/>
        </p:nvSpPr>
        <p:spPr bwMode="auto">
          <a:xfrm>
            <a:off x="4795838" y="1290638"/>
            <a:ext cx="109538" cy="14288"/>
          </a:xfrm>
          <a:custGeom>
            <a:avLst/>
            <a:gdLst>
              <a:gd name="T0" fmla="*/ 69 w 69"/>
              <a:gd name="T1" fmla="*/ 9 h 9"/>
              <a:gd name="T2" fmla="*/ 63 w 69"/>
              <a:gd name="T3" fmla="*/ 8 h 9"/>
              <a:gd name="T4" fmla="*/ 57 w 69"/>
              <a:gd name="T5" fmla="*/ 8 h 9"/>
              <a:gd name="T6" fmla="*/ 50 w 69"/>
              <a:gd name="T7" fmla="*/ 6 h 9"/>
              <a:gd name="T8" fmla="*/ 44 w 69"/>
              <a:gd name="T9" fmla="*/ 5 h 9"/>
              <a:gd name="T10" fmla="*/ 38 w 69"/>
              <a:gd name="T11" fmla="*/ 5 h 9"/>
              <a:gd name="T12" fmla="*/ 32 w 69"/>
              <a:gd name="T13" fmla="*/ 3 h 9"/>
              <a:gd name="T14" fmla="*/ 26 w 69"/>
              <a:gd name="T15" fmla="*/ 3 h 9"/>
              <a:gd name="T16" fmla="*/ 18 w 69"/>
              <a:gd name="T17" fmla="*/ 2 h 9"/>
              <a:gd name="T18" fmla="*/ 12 w 69"/>
              <a:gd name="T19" fmla="*/ 2 h 9"/>
              <a:gd name="T20" fmla="*/ 6 w 69"/>
              <a:gd name="T21" fmla="*/ 0 h 9"/>
              <a:gd name="T22" fmla="*/ 0 w 69"/>
              <a:gd name="T2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9" h="9">
                <a:moveTo>
                  <a:pt x="69" y="9"/>
                </a:moveTo>
                <a:lnTo>
                  <a:pt x="63" y="8"/>
                </a:lnTo>
                <a:lnTo>
                  <a:pt x="57" y="8"/>
                </a:lnTo>
                <a:lnTo>
                  <a:pt x="50" y="6"/>
                </a:lnTo>
                <a:lnTo>
                  <a:pt x="44" y="5"/>
                </a:lnTo>
                <a:lnTo>
                  <a:pt x="38" y="5"/>
                </a:lnTo>
                <a:lnTo>
                  <a:pt x="32" y="3"/>
                </a:lnTo>
                <a:lnTo>
                  <a:pt x="26" y="3"/>
                </a:lnTo>
                <a:lnTo>
                  <a:pt x="18" y="2"/>
                </a:lnTo>
                <a:lnTo>
                  <a:pt x="12" y="2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42" name="Freeform 2342"/>
          <p:cNvSpPr>
            <a:spLocks/>
          </p:cNvSpPr>
          <p:nvPr/>
        </p:nvSpPr>
        <p:spPr bwMode="auto">
          <a:xfrm>
            <a:off x="4905376" y="1304926"/>
            <a:ext cx="109538" cy="22225"/>
          </a:xfrm>
          <a:custGeom>
            <a:avLst/>
            <a:gdLst>
              <a:gd name="T0" fmla="*/ 0 w 69"/>
              <a:gd name="T1" fmla="*/ 0 h 14"/>
              <a:gd name="T2" fmla="*/ 2 w 69"/>
              <a:gd name="T3" fmla="*/ 0 h 14"/>
              <a:gd name="T4" fmla="*/ 3 w 69"/>
              <a:gd name="T5" fmla="*/ 0 h 14"/>
              <a:gd name="T6" fmla="*/ 5 w 69"/>
              <a:gd name="T7" fmla="*/ 0 h 14"/>
              <a:gd name="T8" fmla="*/ 6 w 69"/>
              <a:gd name="T9" fmla="*/ 2 h 14"/>
              <a:gd name="T10" fmla="*/ 8 w 69"/>
              <a:gd name="T11" fmla="*/ 2 h 14"/>
              <a:gd name="T12" fmla="*/ 9 w 69"/>
              <a:gd name="T13" fmla="*/ 2 h 14"/>
              <a:gd name="T14" fmla="*/ 11 w 69"/>
              <a:gd name="T15" fmla="*/ 2 h 14"/>
              <a:gd name="T16" fmla="*/ 12 w 69"/>
              <a:gd name="T17" fmla="*/ 2 h 14"/>
              <a:gd name="T18" fmla="*/ 12 w 69"/>
              <a:gd name="T19" fmla="*/ 2 h 14"/>
              <a:gd name="T20" fmla="*/ 14 w 69"/>
              <a:gd name="T21" fmla="*/ 3 h 14"/>
              <a:gd name="T22" fmla="*/ 15 w 69"/>
              <a:gd name="T23" fmla="*/ 3 h 14"/>
              <a:gd name="T24" fmla="*/ 17 w 69"/>
              <a:gd name="T25" fmla="*/ 3 h 14"/>
              <a:gd name="T26" fmla="*/ 18 w 69"/>
              <a:gd name="T27" fmla="*/ 3 h 14"/>
              <a:gd name="T28" fmla="*/ 20 w 69"/>
              <a:gd name="T29" fmla="*/ 3 h 14"/>
              <a:gd name="T30" fmla="*/ 21 w 69"/>
              <a:gd name="T31" fmla="*/ 3 h 14"/>
              <a:gd name="T32" fmla="*/ 23 w 69"/>
              <a:gd name="T33" fmla="*/ 5 h 14"/>
              <a:gd name="T34" fmla="*/ 24 w 69"/>
              <a:gd name="T35" fmla="*/ 5 h 14"/>
              <a:gd name="T36" fmla="*/ 26 w 69"/>
              <a:gd name="T37" fmla="*/ 5 h 14"/>
              <a:gd name="T38" fmla="*/ 27 w 69"/>
              <a:gd name="T39" fmla="*/ 5 h 14"/>
              <a:gd name="T40" fmla="*/ 29 w 69"/>
              <a:gd name="T41" fmla="*/ 5 h 14"/>
              <a:gd name="T42" fmla="*/ 30 w 69"/>
              <a:gd name="T43" fmla="*/ 6 h 14"/>
              <a:gd name="T44" fmla="*/ 32 w 69"/>
              <a:gd name="T45" fmla="*/ 6 h 14"/>
              <a:gd name="T46" fmla="*/ 33 w 69"/>
              <a:gd name="T47" fmla="*/ 6 h 14"/>
              <a:gd name="T48" fmla="*/ 35 w 69"/>
              <a:gd name="T49" fmla="*/ 6 h 14"/>
              <a:gd name="T50" fmla="*/ 36 w 69"/>
              <a:gd name="T51" fmla="*/ 6 h 14"/>
              <a:gd name="T52" fmla="*/ 38 w 69"/>
              <a:gd name="T53" fmla="*/ 6 h 14"/>
              <a:gd name="T54" fmla="*/ 39 w 69"/>
              <a:gd name="T55" fmla="*/ 8 h 14"/>
              <a:gd name="T56" fmla="*/ 41 w 69"/>
              <a:gd name="T57" fmla="*/ 8 h 14"/>
              <a:gd name="T58" fmla="*/ 42 w 69"/>
              <a:gd name="T59" fmla="*/ 8 h 14"/>
              <a:gd name="T60" fmla="*/ 42 w 69"/>
              <a:gd name="T61" fmla="*/ 8 h 14"/>
              <a:gd name="T62" fmla="*/ 44 w 69"/>
              <a:gd name="T63" fmla="*/ 8 h 14"/>
              <a:gd name="T64" fmla="*/ 45 w 69"/>
              <a:gd name="T65" fmla="*/ 9 h 14"/>
              <a:gd name="T66" fmla="*/ 47 w 69"/>
              <a:gd name="T67" fmla="*/ 9 h 14"/>
              <a:gd name="T68" fmla="*/ 48 w 69"/>
              <a:gd name="T69" fmla="*/ 9 h 14"/>
              <a:gd name="T70" fmla="*/ 50 w 69"/>
              <a:gd name="T71" fmla="*/ 9 h 14"/>
              <a:gd name="T72" fmla="*/ 51 w 69"/>
              <a:gd name="T73" fmla="*/ 9 h 14"/>
              <a:gd name="T74" fmla="*/ 53 w 69"/>
              <a:gd name="T75" fmla="*/ 9 h 14"/>
              <a:gd name="T76" fmla="*/ 54 w 69"/>
              <a:gd name="T77" fmla="*/ 11 h 14"/>
              <a:gd name="T78" fmla="*/ 56 w 69"/>
              <a:gd name="T79" fmla="*/ 11 h 14"/>
              <a:gd name="T80" fmla="*/ 57 w 69"/>
              <a:gd name="T81" fmla="*/ 11 h 14"/>
              <a:gd name="T82" fmla="*/ 59 w 69"/>
              <a:gd name="T83" fmla="*/ 11 h 14"/>
              <a:gd name="T84" fmla="*/ 60 w 69"/>
              <a:gd name="T85" fmla="*/ 11 h 14"/>
              <a:gd name="T86" fmla="*/ 62 w 69"/>
              <a:gd name="T87" fmla="*/ 12 h 14"/>
              <a:gd name="T88" fmla="*/ 63 w 69"/>
              <a:gd name="T89" fmla="*/ 12 h 14"/>
              <a:gd name="T90" fmla="*/ 65 w 69"/>
              <a:gd name="T91" fmla="*/ 12 h 14"/>
              <a:gd name="T92" fmla="*/ 66 w 69"/>
              <a:gd name="T93" fmla="*/ 12 h 14"/>
              <a:gd name="T94" fmla="*/ 68 w 69"/>
              <a:gd name="T95" fmla="*/ 12 h 14"/>
              <a:gd name="T96" fmla="*/ 69 w 69"/>
              <a:gd name="T9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9" h="14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6" y="2"/>
                </a:lnTo>
                <a:lnTo>
                  <a:pt x="8" y="2"/>
                </a:lnTo>
                <a:lnTo>
                  <a:pt x="9" y="2"/>
                </a:lnTo>
                <a:lnTo>
                  <a:pt x="11" y="2"/>
                </a:lnTo>
                <a:lnTo>
                  <a:pt x="12" y="2"/>
                </a:lnTo>
                <a:lnTo>
                  <a:pt x="12" y="2"/>
                </a:lnTo>
                <a:lnTo>
                  <a:pt x="14" y="3"/>
                </a:lnTo>
                <a:lnTo>
                  <a:pt x="15" y="3"/>
                </a:lnTo>
                <a:lnTo>
                  <a:pt x="17" y="3"/>
                </a:lnTo>
                <a:lnTo>
                  <a:pt x="18" y="3"/>
                </a:lnTo>
                <a:lnTo>
                  <a:pt x="20" y="3"/>
                </a:lnTo>
                <a:lnTo>
                  <a:pt x="21" y="3"/>
                </a:lnTo>
                <a:lnTo>
                  <a:pt x="23" y="5"/>
                </a:lnTo>
                <a:lnTo>
                  <a:pt x="24" y="5"/>
                </a:lnTo>
                <a:lnTo>
                  <a:pt x="26" y="5"/>
                </a:lnTo>
                <a:lnTo>
                  <a:pt x="27" y="5"/>
                </a:lnTo>
                <a:lnTo>
                  <a:pt x="29" y="5"/>
                </a:lnTo>
                <a:lnTo>
                  <a:pt x="30" y="6"/>
                </a:lnTo>
                <a:lnTo>
                  <a:pt x="32" y="6"/>
                </a:lnTo>
                <a:lnTo>
                  <a:pt x="33" y="6"/>
                </a:lnTo>
                <a:lnTo>
                  <a:pt x="35" y="6"/>
                </a:lnTo>
                <a:lnTo>
                  <a:pt x="36" y="6"/>
                </a:lnTo>
                <a:lnTo>
                  <a:pt x="38" y="6"/>
                </a:lnTo>
                <a:lnTo>
                  <a:pt x="39" y="8"/>
                </a:lnTo>
                <a:lnTo>
                  <a:pt x="41" y="8"/>
                </a:lnTo>
                <a:lnTo>
                  <a:pt x="42" y="8"/>
                </a:lnTo>
                <a:lnTo>
                  <a:pt x="42" y="8"/>
                </a:lnTo>
                <a:lnTo>
                  <a:pt x="44" y="8"/>
                </a:lnTo>
                <a:lnTo>
                  <a:pt x="45" y="9"/>
                </a:lnTo>
                <a:lnTo>
                  <a:pt x="47" y="9"/>
                </a:lnTo>
                <a:lnTo>
                  <a:pt x="48" y="9"/>
                </a:lnTo>
                <a:lnTo>
                  <a:pt x="50" y="9"/>
                </a:lnTo>
                <a:lnTo>
                  <a:pt x="51" y="9"/>
                </a:lnTo>
                <a:lnTo>
                  <a:pt x="53" y="9"/>
                </a:lnTo>
                <a:lnTo>
                  <a:pt x="54" y="11"/>
                </a:lnTo>
                <a:lnTo>
                  <a:pt x="56" y="11"/>
                </a:lnTo>
                <a:lnTo>
                  <a:pt x="57" y="11"/>
                </a:lnTo>
                <a:lnTo>
                  <a:pt x="59" y="11"/>
                </a:lnTo>
                <a:lnTo>
                  <a:pt x="60" y="11"/>
                </a:lnTo>
                <a:lnTo>
                  <a:pt x="62" y="12"/>
                </a:lnTo>
                <a:lnTo>
                  <a:pt x="63" y="12"/>
                </a:lnTo>
                <a:lnTo>
                  <a:pt x="65" y="12"/>
                </a:lnTo>
                <a:lnTo>
                  <a:pt x="66" y="12"/>
                </a:lnTo>
                <a:lnTo>
                  <a:pt x="68" y="12"/>
                </a:lnTo>
                <a:lnTo>
                  <a:pt x="69" y="1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43" name="Rectangle 2343"/>
          <p:cNvSpPr>
            <a:spLocks noChangeArrowheads="1"/>
          </p:cNvSpPr>
          <p:nvPr/>
        </p:nvSpPr>
        <p:spPr bwMode="auto">
          <a:xfrm rot="16740000">
            <a:off x="4766128" y="131884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44" name="Line 2344"/>
          <p:cNvSpPr>
            <a:spLocks noChangeShapeType="1"/>
          </p:cNvSpPr>
          <p:nvPr/>
        </p:nvSpPr>
        <p:spPr bwMode="auto">
          <a:xfrm flipV="1">
            <a:off x="4891088" y="1309688"/>
            <a:ext cx="14288" cy="889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45" name="Rectangle 2345"/>
          <p:cNvSpPr>
            <a:spLocks noChangeArrowheads="1"/>
          </p:cNvSpPr>
          <p:nvPr/>
        </p:nvSpPr>
        <p:spPr bwMode="auto">
          <a:xfrm rot="17040000">
            <a:off x="5095876" y="431801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Copia-73_MLP-I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46" name="Line 2346"/>
          <p:cNvSpPr>
            <a:spLocks noChangeShapeType="1"/>
          </p:cNvSpPr>
          <p:nvPr/>
        </p:nvSpPr>
        <p:spPr bwMode="auto">
          <a:xfrm flipV="1">
            <a:off x="5108576" y="679451"/>
            <a:ext cx="142875" cy="5619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47" name="Rectangle 2347"/>
          <p:cNvSpPr>
            <a:spLocks noChangeArrowheads="1"/>
          </p:cNvSpPr>
          <p:nvPr/>
        </p:nvSpPr>
        <p:spPr bwMode="auto">
          <a:xfrm rot="17040000">
            <a:off x="5133976" y="441326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Copia-13_MLP-I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48" name="Line 2348"/>
          <p:cNvSpPr>
            <a:spLocks noChangeShapeType="1"/>
          </p:cNvSpPr>
          <p:nvPr/>
        </p:nvSpPr>
        <p:spPr bwMode="auto">
          <a:xfrm flipV="1">
            <a:off x="5265738" y="688976"/>
            <a:ext cx="20638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49" name="Rectangle 2349"/>
          <p:cNvSpPr>
            <a:spLocks noChangeArrowheads="1"/>
          </p:cNvSpPr>
          <p:nvPr/>
        </p:nvSpPr>
        <p:spPr bwMode="auto">
          <a:xfrm rot="17100000">
            <a:off x="5180013" y="45243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Copia-60_MLP-I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50" name="Line 2350"/>
          <p:cNvSpPr>
            <a:spLocks noChangeShapeType="1"/>
          </p:cNvSpPr>
          <p:nvPr/>
        </p:nvSpPr>
        <p:spPr bwMode="auto">
          <a:xfrm flipV="1">
            <a:off x="5303838" y="700088"/>
            <a:ext cx="23813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51" name="Freeform 2351"/>
          <p:cNvSpPr>
            <a:spLocks/>
          </p:cNvSpPr>
          <p:nvPr/>
        </p:nvSpPr>
        <p:spPr bwMode="auto">
          <a:xfrm>
            <a:off x="5265738" y="779463"/>
            <a:ext cx="19050" cy="4763"/>
          </a:xfrm>
          <a:custGeom>
            <a:avLst/>
            <a:gdLst>
              <a:gd name="T0" fmla="*/ 12 w 12"/>
              <a:gd name="T1" fmla="*/ 3 h 3"/>
              <a:gd name="T2" fmla="*/ 10 w 12"/>
              <a:gd name="T3" fmla="*/ 3 h 3"/>
              <a:gd name="T4" fmla="*/ 9 w 12"/>
              <a:gd name="T5" fmla="*/ 3 h 3"/>
              <a:gd name="T6" fmla="*/ 7 w 12"/>
              <a:gd name="T7" fmla="*/ 3 h 3"/>
              <a:gd name="T8" fmla="*/ 7 w 12"/>
              <a:gd name="T9" fmla="*/ 3 h 3"/>
              <a:gd name="T10" fmla="*/ 6 w 12"/>
              <a:gd name="T11" fmla="*/ 1 h 3"/>
              <a:gd name="T12" fmla="*/ 4 w 12"/>
              <a:gd name="T13" fmla="*/ 1 h 3"/>
              <a:gd name="T14" fmla="*/ 3 w 12"/>
              <a:gd name="T15" fmla="*/ 1 h 3"/>
              <a:gd name="T16" fmla="*/ 1 w 12"/>
              <a:gd name="T17" fmla="*/ 1 h 3"/>
              <a:gd name="T18" fmla="*/ 1 w 12"/>
              <a:gd name="T19" fmla="*/ 0 h 3"/>
              <a:gd name="T20" fmla="*/ 0 w 12"/>
              <a:gd name="T2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3">
                <a:moveTo>
                  <a:pt x="12" y="3"/>
                </a:moveTo>
                <a:lnTo>
                  <a:pt x="10" y="3"/>
                </a:lnTo>
                <a:lnTo>
                  <a:pt x="9" y="3"/>
                </a:lnTo>
                <a:lnTo>
                  <a:pt x="7" y="3"/>
                </a:lnTo>
                <a:lnTo>
                  <a:pt x="7" y="3"/>
                </a:lnTo>
                <a:lnTo>
                  <a:pt x="6" y="1"/>
                </a:lnTo>
                <a:lnTo>
                  <a:pt x="4" y="1"/>
                </a:lnTo>
                <a:lnTo>
                  <a:pt x="3" y="1"/>
                </a:ln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52" name="Freeform 2352"/>
          <p:cNvSpPr>
            <a:spLocks/>
          </p:cNvSpPr>
          <p:nvPr/>
        </p:nvSpPr>
        <p:spPr bwMode="auto">
          <a:xfrm>
            <a:off x="5284788" y="784226"/>
            <a:ext cx="19050" cy="6350"/>
          </a:xfrm>
          <a:custGeom>
            <a:avLst/>
            <a:gdLst>
              <a:gd name="T0" fmla="*/ 0 w 12"/>
              <a:gd name="T1" fmla="*/ 0 h 4"/>
              <a:gd name="T2" fmla="*/ 1 w 12"/>
              <a:gd name="T3" fmla="*/ 1 h 4"/>
              <a:gd name="T4" fmla="*/ 3 w 12"/>
              <a:gd name="T5" fmla="*/ 1 h 4"/>
              <a:gd name="T6" fmla="*/ 4 w 12"/>
              <a:gd name="T7" fmla="*/ 1 h 4"/>
              <a:gd name="T8" fmla="*/ 4 w 12"/>
              <a:gd name="T9" fmla="*/ 1 h 4"/>
              <a:gd name="T10" fmla="*/ 6 w 12"/>
              <a:gd name="T11" fmla="*/ 3 h 4"/>
              <a:gd name="T12" fmla="*/ 7 w 12"/>
              <a:gd name="T13" fmla="*/ 3 h 4"/>
              <a:gd name="T14" fmla="*/ 9 w 12"/>
              <a:gd name="T15" fmla="*/ 3 h 4"/>
              <a:gd name="T16" fmla="*/ 10 w 12"/>
              <a:gd name="T17" fmla="*/ 3 h 4"/>
              <a:gd name="T18" fmla="*/ 12 w 12"/>
              <a:gd name="T1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4">
                <a:moveTo>
                  <a:pt x="0" y="0"/>
                </a:moveTo>
                <a:lnTo>
                  <a:pt x="1" y="1"/>
                </a:lnTo>
                <a:lnTo>
                  <a:pt x="3" y="1"/>
                </a:lnTo>
                <a:lnTo>
                  <a:pt x="4" y="1"/>
                </a:lnTo>
                <a:lnTo>
                  <a:pt x="4" y="1"/>
                </a:lnTo>
                <a:lnTo>
                  <a:pt x="6" y="3"/>
                </a:lnTo>
                <a:lnTo>
                  <a:pt x="7" y="3"/>
                </a:lnTo>
                <a:lnTo>
                  <a:pt x="9" y="3"/>
                </a:lnTo>
                <a:lnTo>
                  <a:pt x="10" y="3"/>
                </a:lnTo>
                <a:lnTo>
                  <a:pt x="12" y="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53" name="Rectangle 2353"/>
          <p:cNvSpPr>
            <a:spLocks noChangeArrowheads="1"/>
          </p:cNvSpPr>
          <p:nvPr/>
        </p:nvSpPr>
        <p:spPr bwMode="auto">
          <a:xfrm rot="17100000">
            <a:off x="5207998" y="783059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92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54" name="Line 2354"/>
          <p:cNvSpPr>
            <a:spLocks noChangeShapeType="1"/>
          </p:cNvSpPr>
          <p:nvPr/>
        </p:nvSpPr>
        <p:spPr bwMode="auto">
          <a:xfrm flipV="1">
            <a:off x="5260976" y="788988"/>
            <a:ext cx="20638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55" name="Rectangle 2355"/>
          <p:cNvSpPr>
            <a:spLocks noChangeArrowheads="1"/>
          </p:cNvSpPr>
          <p:nvPr/>
        </p:nvSpPr>
        <p:spPr bwMode="auto">
          <a:xfrm rot="17160000">
            <a:off x="5224463" y="46513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Copia-44_MLP-I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56" name="Line 2356"/>
          <p:cNvSpPr>
            <a:spLocks noChangeShapeType="1"/>
          </p:cNvSpPr>
          <p:nvPr/>
        </p:nvSpPr>
        <p:spPr bwMode="auto">
          <a:xfrm flipV="1">
            <a:off x="5343526" y="712788"/>
            <a:ext cx="23813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57" name="Rectangle 2357"/>
          <p:cNvSpPr>
            <a:spLocks noChangeArrowheads="1"/>
          </p:cNvSpPr>
          <p:nvPr/>
        </p:nvSpPr>
        <p:spPr bwMode="auto">
          <a:xfrm rot="17220000">
            <a:off x="5265738" y="47783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Copia-69_MLP-I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58" name="Line 2358"/>
          <p:cNvSpPr>
            <a:spLocks noChangeShapeType="1"/>
          </p:cNvSpPr>
          <p:nvPr/>
        </p:nvSpPr>
        <p:spPr bwMode="auto">
          <a:xfrm flipV="1">
            <a:off x="5380038" y="723901"/>
            <a:ext cx="25400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59" name="Freeform 2359"/>
          <p:cNvSpPr>
            <a:spLocks/>
          </p:cNvSpPr>
          <p:nvPr/>
        </p:nvSpPr>
        <p:spPr bwMode="auto">
          <a:xfrm>
            <a:off x="5341938" y="800101"/>
            <a:ext cx="19050" cy="7938"/>
          </a:xfrm>
          <a:custGeom>
            <a:avLst/>
            <a:gdLst>
              <a:gd name="T0" fmla="*/ 12 w 12"/>
              <a:gd name="T1" fmla="*/ 5 h 5"/>
              <a:gd name="T2" fmla="*/ 10 w 12"/>
              <a:gd name="T3" fmla="*/ 3 h 5"/>
              <a:gd name="T4" fmla="*/ 9 w 12"/>
              <a:gd name="T5" fmla="*/ 3 h 5"/>
              <a:gd name="T6" fmla="*/ 9 w 12"/>
              <a:gd name="T7" fmla="*/ 3 h 5"/>
              <a:gd name="T8" fmla="*/ 7 w 12"/>
              <a:gd name="T9" fmla="*/ 3 h 5"/>
              <a:gd name="T10" fmla="*/ 6 w 12"/>
              <a:gd name="T11" fmla="*/ 2 h 5"/>
              <a:gd name="T12" fmla="*/ 4 w 12"/>
              <a:gd name="T13" fmla="*/ 2 h 5"/>
              <a:gd name="T14" fmla="*/ 3 w 12"/>
              <a:gd name="T15" fmla="*/ 2 h 5"/>
              <a:gd name="T16" fmla="*/ 3 w 12"/>
              <a:gd name="T17" fmla="*/ 2 h 5"/>
              <a:gd name="T18" fmla="*/ 1 w 12"/>
              <a:gd name="T19" fmla="*/ 2 h 5"/>
              <a:gd name="T20" fmla="*/ 0 w 12"/>
              <a:gd name="T2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5">
                <a:moveTo>
                  <a:pt x="12" y="5"/>
                </a:moveTo>
                <a:lnTo>
                  <a:pt x="10" y="3"/>
                </a:lnTo>
                <a:lnTo>
                  <a:pt x="9" y="3"/>
                </a:lnTo>
                <a:lnTo>
                  <a:pt x="9" y="3"/>
                </a:lnTo>
                <a:lnTo>
                  <a:pt x="7" y="3"/>
                </a:lnTo>
                <a:lnTo>
                  <a:pt x="6" y="2"/>
                </a:lnTo>
                <a:lnTo>
                  <a:pt x="4" y="2"/>
                </a:lnTo>
                <a:lnTo>
                  <a:pt x="3" y="2"/>
                </a:lnTo>
                <a:lnTo>
                  <a:pt x="3" y="2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60" name="Freeform 2360"/>
          <p:cNvSpPr>
            <a:spLocks/>
          </p:cNvSpPr>
          <p:nvPr/>
        </p:nvSpPr>
        <p:spPr bwMode="auto">
          <a:xfrm>
            <a:off x="5360988" y="808038"/>
            <a:ext cx="19050" cy="4763"/>
          </a:xfrm>
          <a:custGeom>
            <a:avLst/>
            <a:gdLst>
              <a:gd name="T0" fmla="*/ 0 w 12"/>
              <a:gd name="T1" fmla="*/ 0 h 3"/>
              <a:gd name="T2" fmla="*/ 1 w 12"/>
              <a:gd name="T3" fmla="*/ 0 h 3"/>
              <a:gd name="T4" fmla="*/ 3 w 12"/>
              <a:gd name="T5" fmla="*/ 0 h 3"/>
              <a:gd name="T6" fmla="*/ 4 w 12"/>
              <a:gd name="T7" fmla="*/ 0 h 3"/>
              <a:gd name="T8" fmla="*/ 6 w 12"/>
              <a:gd name="T9" fmla="*/ 1 h 3"/>
              <a:gd name="T10" fmla="*/ 6 w 12"/>
              <a:gd name="T11" fmla="*/ 1 h 3"/>
              <a:gd name="T12" fmla="*/ 7 w 12"/>
              <a:gd name="T13" fmla="*/ 1 h 3"/>
              <a:gd name="T14" fmla="*/ 9 w 12"/>
              <a:gd name="T15" fmla="*/ 3 h 3"/>
              <a:gd name="T16" fmla="*/ 10 w 12"/>
              <a:gd name="T17" fmla="*/ 3 h 3"/>
              <a:gd name="T18" fmla="*/ 12 w 12"/>
              <a:gd name="T1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3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6" y="1"/>
                </a:lnTo>
                <a:lnTo>
                  <a:pt x="6" y="1"/>
                </a:lnTo>
                <a:lnTo>
                  <a:pt x="7" y="1"/>
                </a:lnTo>
                <a:lnTo>
                  <a:pt x="9" y="3"/>
                </a:lnTo>
                <a:lnTo>
                  <a:pt x="10" y="3"/>
                </a:lnTo>
                <a:lnTo>
                  <a:pt x="12" y="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61" name="Rectangle 2361"/>
          <p:cNvSpPr>
            <a:spLocks noChangeArrowheads="1"/>
          </p:cNvSpPr>
          <p:nvPr/>
        </p:nvSpPr>
        <p:spPr bwMode="auto">
          <a:xfrm rot="17220000">
            <a:off x="5282337" y="807989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91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62" name="Line 2362"/>
          <p:cNvSpPr>
            <a:spLocks noChangeShapeType="1"/>
          </p:cNvSpPr>
          <p:nvPr/>
        </p:nvSpPr>
        <p:spPr bwMode="auto">
          <a:xfrm flipV="1">
            <a:off x="5334001" y="812801"/>
            <a:ext cx="23813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63" name="Freeform 2363"/>
          <p:cNvSpPr>
            <a:spLocks/>
          </p:cNvSpPr>
          <p:nvPr/>
        </p:nvSpPr>
        <p:spPr bwMode="auto">
          <a:xfrm>
            <a:off x="5257801" y="879476"/>
            <a:ext cx="36513" cy="11113"/>
          </a:xfrm>
          <a:custGeom>
            <a:avLst/>
            <a:gdLst>
              <a:gd name="T0" fmla="*/ 23 w 23"/>
              <a:gd name="T1" fmla="*/ 7 h 7"/>
              <a:gd name="T2" fmla="*/ 21 w 23"/>
              <a:gd name="T3" fmla="*/ 6 h 7"/>
              <a:gd name="T4" fmla="*/ 20 w 23"/>
              <a:gd name="T5" fmla="*/ 6 h 7"/>
              <a:gd name="T6" fmla="*/ 17 w 23"/>
              <a:gd name="T7" fmla="*/ 4 h 7"/>
              <a:gd name="T8" fmla="*/ 15 w 23"/>
              <a:gd name="T9" fmla="*/ 4 h 7"/>
              <a:gd name="T10" fmla="*/ 12 w 23"/>
              <a:gd name="T11" fmla="*/ 4 h 7"/>
              <a:gd name="T12" fmla="*/ 11 w 23"/>
              <a:gd name="T13" fmla="*/ 3 h 7"/>
              <a:gd name="T14" fmla="*/ 9 w 23"/>
              <a:gd name="T15" fmla="*/ 3 h 7"/>
              <a:gd name="T16" fmla="*/ 6 w 23"/>
              <a:gd name="T17" fmla="*/ 1 h 7"/>
              <a:gd name="T18" fmla="*/ 5 w 23"/>
              <a:gd name="T19" fmla="*/ 1 h 7"/>
              <a:gd name="T20" fmla="*/ 2 w 23"/>
              <a:gd name="T21" fmla="*/ 1 h 7"/>
              <a:gd name="T22" fmla="*/ 0 w 23"/>
              <a:gd name="T2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7">
                <a:moveTo>
                  <a:pt x="23" y="7"/>
                </a:moveTo>
                <a:lnTo>
                  <a:pt x="21" y="6"/>
                </a:lnTo>
                <a:lnTo>
                  <a:pt x="20" y="6"/>
                </a:lnTo>
                <a:lnTo>
                  <a:pt x="17" y="4"/>
                </a:lnTo>
                <a:lnTo>
                  <a:pt x="15" y="4"/>
                </a:lnTo>
                <a:lnTo>
                  <a:pt x="12" y="4"/>
                </a:lnTo>
                <a:lnTo>
                  <a:pt x="11" y="3"/>
                </a:lnTo>
                <a:lnTo>
                  <a:pt x="9" y="3"/>
                </a:lnTo>
                <a:lnTo>
                  <a:pt x="6" y="1"/>
                </a:lnTo>
                <a:lnTo>
                  <a:pt x="5" y="1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64" name="Freeform 2364"/>
          <p:cNvSpPr>
            <a:spLocks/>
          </p:cNvSpPr>
          <p:nvPr/>
        </p:nvSpPr>
        <p:spPr bwMode="auto">
          <a:xfrm>
            <a:off x="5294313" y="890588"/>
            <a:ext cx="38100" cy="9525"/>
          </a:xfrm>
          <a:custGeom>
            <a:avLst/>
            <a:gdLst>
              <a:gd name="T0" fmla="*/ 0 w 24"/>
              <a:gd name="T1" fmla="*/ 0 h 6"/>
              <a:gd name="T2" fmla="*/ 3 w 24"/>
              <a:gd name="T3" fmla="*/ 0 h 6"/>
              <a:gd name="T4" fmla="*/ 6 w 24"/>
              <a:gd name="T5" fmla="*/ 2 h 6"/>
              <a:gd name="T6" fmla="*/ 9 w 24"/>
              <a:gd name="T7" fmla="*/ 2 h 6"/>
              <a:gd name="T8" fmla="*/ 12 w 24"/>
              <a:gd name="T9" fmla="*/ 3 h 6"/>
              <a:gd name="T10" fmla="*/ 15 w 24"/>
              <a:gd name="T11" fmla="*/ 3 h 6"/>
              <a:gd name="T12" fmla="*/ 18 w 24"/>
              <a:gd name="T13" fmla="*/ 5 h 6"/>
              <a:gd name="T14" fmla="*/ 21 w 24"/>
              <a:gd name="T15" fmla="*/ 6 h 6"/>
              <a:gd name="T16" fmla="*/ 24 w 24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6">
                <a:moveTo>
                  <a:pt x="0" y="0"/>
                </a:moveTo>
                <a:lnTo>
                  <a:pt x="3" y="0"/>
                </a:lnTo>
                <a:lnTo>
                  <a:pt x="6" y="2"/>
                </a:lnTo>
                <a:lnTo>
                  <a:pt x="9" y="2"/>
                </a:lnTo>
                <a:lnTo>
                  <a:pt x="12" y="3"/>
                </a:lnTo>
                <a:lnTo>
                  <a:pt x="15" y="3"/>
                </a:lnTo>
                <a:lnTo>
                  <a:pt x="18" y="5"/>
                </a:lnTo>
                <a:lnTo>
                  <a:pt x="21" y="6"/>
                </a:lnTo>
                <a:lnTo>
                  <a:pt x="24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65" name="Rectangle 2365"/>
          <p:cNvSpPr>
            <a:spLocks noChangeArrowheads="1"/>
          </p:cNvSpPr>
          <p:nvPr/>
        </p:nvSpPr>
        <p:spPr bwMode="auto">
          <a:xfrm rot="17160000">
            <a:off x="5220113" y="89339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66" name="Line 2366"/>
          <p:cNvSpPr>
            <a:spLocks noChangeShapeType="1"/>
          </p:cNvSpPr>
          <p:nvPr/>
        </p:nvSpPr>
        <p:spPr bwMode="auto">
          <a:xfrm flipV="1">
            <a:off x="5213351" y="895351"/>
            <a:ext cx="77788" cy="2746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67" name="Rectangle 2367"/>
          <p:cNvSpPr>
            <a:spLocks noChangeArrowheads="1"/>
          </p:cNvSpPr>
          <p:nvPr/>
        </p:nvSpPr>
        <p:spPr bwMode="auto">
          <a:xfrm rot="17280000">
            <a:off x="5310188" y="49053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Copia-62_MLP-I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68" name="Line 2368"/>
          <p:cNvSpPr>
            <a:spLocks noChangeShapeType="1"/>
          </p:cNvSpPr>
          <p:nvPr/>
        </p:nvSpPr>
        <p:spPr bwMode="auto">
          <a:xfrm flipV="1">
            <a:off x="5419726" y="736601"/>
            <a:ext cx="26988" cy="825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69" name="Rectangle 2369"/>
          <p:cNvSpPr>
            <a:spLocks noChangeArrowheads="1"/>
          </p:cNvSpPr>
          <p:nvPr/>
        </p:nvSpPr>
        <p:spPr bwMode="auto">
          <a:xfrm rot="17340000">
            <a:off x="5351463" y="50641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Copia-52_MLP-I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70" name="Line 2370"/>
          <p:cNvSpPr>
            <a:spLocks noChangeShapeType="1"/>
          </p:cNvSpPr>
          <p:nvPr/>
        </p:nvSpPr>
        <p:spPr bwMode="auto">
          <a:xfrm flipV="1">
            <a:off x="5456238" y="750888"/>
            <a:ext cx="28575" cy="825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71" name="Freeform 2371"/>
          <p:cNvSpPr>
            <a:spLocks/>
          </p:cNvSpPr>
          <p:nvPr/>
        </p:nvSpPr>
        <p:spPr bwMode="auto">
          <a:xfrm>
            <a:off x="5418138" y="823913"/>
            <a:ext cx="19050" cy="7938"/>
          </a:xfrm>
          <a:custGeom>
            <a:avLst/>
            <a:gdLst>
              <a:gd name="T0" fmla="*/ 12 w 12"/>
              <a:gd name="T1" fmla="*/ 5 h 5"/>
              <a:gd name="T2" fmla="*/ 10 w 12"/>
              <a:gd name="T3" fmla="*/ 5 h 5"/>
              <a:gd name="T4" fmla="*/ 9 w 12"/>
              <a:gd name="T5" fmla="*/ 3 h 5"/>
              <a:gd name="T6" fmla="*/ 7 w 12"/>
              <a:gd name="T7" fmla="*/ 3 h 5"/>
              <a:gd name="T8" fmla="*/ 7 w 12"/>
              <a:gd name="T9" fmla="*/ 3 h 5"/>
              <a:gd name="T10" fmla="*/ 6 w 12"/>
              <a:gd name="T11" fmla="*/ 3 h 5"/>
              <a:gd name="T12" fmla="*/ 4 w 12"/>
              <a:gd name="T13" fmla="*/ 2 h 5"/>
              <a:gd name="T14" fmla="*/ 3 w 12"/>
              <a:gd name="T15" fmla="*/ 2 h 5"/>
              <a:gd name="T16" fmla="*/ 1 w 12"/>
              <a:gd name="T17" fmla="*/ 2 h 5"/>
              <a:gd name="T18" fmla="*/ 1 w 12"/>
              <a:gd name="T19" fmla="*/ 2 h 5"/>
              <a:gd name="T20" fmla="*/ 0 w 12"/>
              <a:gd name="T2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5">
                <a:moveTo>
                  <a:pt x="12" y="5"/>
                </a:moveTo>
                <a:lnTo>
                  <a:pt x="10" y="5"/>
                </a:lnTo>
                <a:lnTo>
                  <a:pt x="9" y="3"/>
                </a:lnTo>
                <a:lnTo>
                  <a:pt x="7" y="3"/>
                </a:lnTo>
                <a:lnTo>
                  <a:pt x="7" y="3"/>
                </a:lnTo>
                <a:lnTo>
                  <a:pt x="6" y="3"/>
                </a:lnTo>
                <a:lnTo>
                  <a:pt x="4" y="2"/>
                </a:lnTo>
                <a:lnTo>
                  <a:pt x="3" y="2"/>
                </a:lnTo>
                <a:lnTo>
                  <a:pt x="1" y="2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72" name="Freeform 2372"/>
          <p:cNvSpPr>
            <a:spLocks/>
          </p:cNvSpPr>
          <p:nvPr/>
        </p:nvSpPr>
        <p:spPr bwMode="auto">
          <a:xfrm>
            <a:off x="5437188" y="831851"/>
            <a:ext cx="19050" cy="6350"/>
          </a:xfrm>
          <a:custGeom>
            <a:avLst/>
            <a:gdLst>
              <a:gd name="T0" fmla="*/ 0 w 12"/>
              <a:gd name="T1" fmla="*/ 0 h 4"/>
              <a:gd name="T2" fmla="*/ 1 w 12"/>
              <a:gd name="T3" fmla="*/ 0 h 4"/>
              <a:gd name="T4" fmla="*/ 3 w 12"/>
              <a:gd name="T5" fmla="*/ 0 h 4"/>
              <a:gd name="T6" fmla="*/ 3 w 12"/>
              <a:gd name="T7" fmla="*/ 1 h 4"/>
              <a:gd name="T8" fmla="*/ 4 w 12"/>
              <a:gd name="T9" fmla="*/ 1 h 4"/>
              <a:gd name="T10" fmla="*/ 6 w 12"/>
              <a:gd name="T11" fmla="*/ 1 h 4"/>
              <a:gd name="T12" fmla="*/ 7 w 12"/>
              <a:gd name="T13" fmla="*/ 3 h 4"/>
              <a:gd name="T14" fmla="*/ 9 w 12"/>
              <a:gd name="T15" fmla="*/ 3 h 4"/>
              <a:gd name="T16" fmla="*/ 10 w 12"/>
              <a:gd name="T17" fmla="*/ 3 h 4"/>
              <a:gd name="T18" fmla="*/ 12 w 12"/>
              <a:gd name="T1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4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6" y="1"/>
                </a:lnTo>
                <a:lnTo>
                  <a:pt x="7" y="3"/>
                </a:lnTo>
                <a:lnTo>
                  <a:pt x="9" y="3"/>
                </a:lnTo>
                <a:lnTo>
                  <a:pt x="10" y="3"/>
                </a:lnTo>
                <a:lnTo>
                  <a:pt x="12" y="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73" name="Line 2373"/>
          <p:cNvSpPr>
            <a:spLocks noChangeShapeType="1"/>
          </p:cNvSpPr>
          <p:nvPr/>
        </p:nvSpPr>
        <p:spPr bwMode="auto">
          <a:xfrm flipV="1">
            <a:off x="5405438" y="836613"/>
            <a:ext cx="28575" cy="825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74" name="Rectangle 2374"/>
          <p:cNvSpPr>
            <a:spLocks noChangeArrowheads="1"/>
          </p:cNvSpPr>
          <p:nvPr/>
        </p:nvSpPr>
        <p:spPr bwMode="auto">
          <a:xfrm rot="17340000">
            <a:off x="5392738" y="51911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Copia-33_MLP-I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75" name="Line 2375"/>
          <p:cNvSpPr>
            <a:spLocks noChangeShapeType="1"/>
          </p:cNvSpPr>
          <p:nvPr/>
        </p:nvSpPr>
        <p:spPr bwMode="auto">
          <a:xfrm flipV="1">
            <a:off x="5462588" y="762001"/>
            <a:ext cx="61913" cy="1762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76" name="Freeform 2376"/>
          <p:cNvSpPr>
            <a:spLocks/>
          </p:cNvSpPr>
          <p:nvPr/>
        </p:nvSpPr>
        <p:spPr bwMode="auto">
          <a:xfrm>
            <a:off x="5405438" y="923926"/>
            <a:ext cx="26988" cy="9525"/>
          </a:xfrm>
          <a:custGeom>
            <a:avLst/>
            <a:gdLst>
              <a:gd name="T0" fmla="*/ 17 w 17"/>
              <a:gd name="T1" fmla="*/ 6 h 6"/>
              <a:gd name="T2" fmla="*/ 15 w 17"/>
              <a:gd name="T3" fmla="*/ 6 h 6"/>
              <a:gd name="T4" fmla="*/ 14 w 17"/>
              <a:gd name="T5" fmla="*/ 5 h 6"/>
              <a:gd name="T6" fmla="*/ 12 w 17"/>
              <a:gd name="T7" fmla="*/ 5 h 6"/>
              <a:gd name="T8" fmla="*/ 11 w 17"/>
              <a:gd name="T9" fmla="*/ 3 h 6"/>
              <a:gd name="T10" fmla="*/ 8 w 17"/>
              <a:gd name="T11" fmla="*/ 3 h 6"/>
              <a:gd name="T12" fmla="*/ 6 w 17"/>
              <a:gd name="T13" fmla="*/ 3 h 6"/>
              <a:gd name="T14" fmla="*/ 5 w 17"/>
              <a:gd name="T15" fmla="*/ 2 h 6"/>
              <a:gd name="T16" fmla="*/ 3 w 17"/>
              <a:gd name="T17" fmla="*/ 2 h 6"/>
              <a:gd name="T18" fmla="*/ 2 w 17"/>
              <a:gd name="T19" fmla="*/ 0 h 6"/>
              <a:gd name="T20" fmla="*/ 0 w 17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6">
                <a:moveTo>
                  <a:pt x="17" y="6"/>
                </a:moveTo>
                <a:lnTo>
                  <a:pt x="15" y="6"/>
                </a:lnTo>
                <a:lnTo>
                  <a:pt x="14" y="5"/>
                </a:lnTo>
                <a:lnTo>
                  <a:pt x="12" y="5"/>
                </a:lnTo>
                <a:lnTo>
                  <a:pt x="11" y="3"/>
                </a:lnTo>
                <a:lnTo>
                  <a:pt x="8" y="3"/>
                </a:lnTo>
                <a:lnTo>
                  <a:pt x="6" y="3"/>
                </a:lnTo>
                <a:lnTo>
                  <a:pt x="5" y="2"/>
                </a:lnTo>
                <a:lnTo>
                  <a:pt x="3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77" name="Freeform 2377"/>
          <p:cNvSpPr>
            <a:spLocks/>
          </p:cNvSpPr>
          <p:nvPr/>
        </p:nvSpPr>
        <p:spPr bwMode="auto">
          <a:xfrm>
            <a:off x="5432426" y="933451"/>
            <a:ext cx="25400" cy="9525"/>
          </a:xfrm>
          <a:custGeom>
            <a:avLst/>
            <a:gdLst>
              <a:gd name="T0" fmla="*/ 0 w 16"/>
              <a:gd name="T1" fmla="*/ 0 h 6"/>
              <a:gd name="T2" fmla="*/ 1 w 16"/>
              <a:gd name="T3" fmla="*/ 0 h 6"/>
              <a:gd name="T4" fmla="*/ 1 w 16"/>
              <a:gd name="T5" fmla="*/ 0 h 6"/>
              <a:gd name="T6" fmla="*/ 3 w 16"/>
              <a:gd name="T7" fmla="*/ 2 h 6"/>
              <a:gd name="T8" fmla="*/ 4 w 16"/>
              <a:gd name="T9" fmla="*/ 2 h 6"/>
              <a:gd name="T10" fmla="*/ 4 w 16"/>
              <a:gd name="T11" fmla="*/ 2 h 6"/>
              <a:gd name="T12" fmla="*/ 6 w 16"/>
              <a:gd name="T13" fmla="*/ 2 h 6"/>
              <a:gd name="T14" fmla="*/ 7 w 16"/>
              <a:gd name="T15" fmla="*/ 3 h 6"/>
              <a:gd name="T16" fmla="*/ 7 w 16"/>
              <a:gd name="T17" fmla="*/ 3 h 6"/>
              <a:gd name="T18" fmla="*/ 9 w 16"/>
              <a:gd name="T19" fmla="*/ 3 h 6"/>
              <a:gd name="T20" fmla="*/ 9 w 16"/>
              <a:gd name="T21" fmla="*/ 3 h 6"/>
              <a:gd name="T22" fmla="*/ 10 w 16"/>
              <a:gd name="T23" fmla="*/ 3 h 6"/>
              <a:gd name="T24" fmla="*/ 12 w 16"/>
              <a:gd name="T25" fmla="*/ 5 h 6"/>
              <a:gd name="T26" fmla="*/ 12 w 16"/>
              <a:gd name="T27" fmla="*/ 5 h 6"/>
              <a:gd name="T28" fmla="*/ 13 w 16"/>
              <a:gd name="T29" fmla="*/ 5 h 6"/>
              <a:gd name="T30" fmla="*/ 15 w 16"/>
              <a:gd name="T31" fmla="*/ 5 h 6"/>
              <a:gd name="T32" fmla="*/ 15 w 16"/>
              <a:gd name="T33" fmla="*/ 6 h 6"/>
              <a:gd name="T34" fmla="*/ 16 w 16"/>
              <a:gd name="T35" fmla="*/ 6 h 6"/>
              <a:gd name="T36" fmla="*/ 16 w 16"/>
              <a:gd name="T3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6">
                <a:moveTo>
                  <a:pt x="0" y="0"/>
                </a:moveTo>
                <a:lnTo>
                  <a:pt x="1" y="0"/>
                </a:lnTo>
                <a:lnTo>
                  <a:pt x="1" y="0"/>
                </a:lnTo>
                <a:lnTo>
                  <a:pt x="3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7" y="3"/>
                </a:lnTo>
                <a:lnTo>
                  <a:pt x="7" y="3"/>
                </a:lnTo>
                <a:lnTo>
                  <a:pt x="9" y="3"/>
                </a:lnTo>
                <a:lnTo>
                  <a:pt x="9" y="3"/>
                </a:lnTo>
                <a:lnTo>
                  <a:pt x="10" y="3"/>
                </a:lnTo>
                <a:lnTo>
                  <a:pt x="12" y="5"/>
                </a:lnTo>
                <a:lnTo>
                  <a:pt x="12" y="5"/>
                </a:lnTo>
                <a:lnTo>
                  <a:pt x="13" y="5"/>
                </a:lnTo>
                <a:lnTo>
                  <a:pt x="15" y="5"/>
                </a:lnTo>
                <a:lnTo>
                  <a:pt x="15" y="6"/>
                </a:lnTo>
                <a:lnTo>
                  <a:pt x="16" y="6"/>
                </a:lnTo>
                <a:lnTo>
                  <a:pt x="16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78" name="Rectangle 2378"/>
          <p:cNvSpPr>
            <a:spLocks noChangeArrowheads="1"/>
          </p:cNvSpPr>
          <p:nvPr/>
        </p:nvSpPr>
        <p:spPr bwMode="auto">
          <a:xfrm rot="17340000">
            <a:off x="5356118" y="91720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79" name="Line 2379"/>
          <p:cNvSpPr>
            <a:spLocks noChangeShapeType="1"/>
          </p:cNvSpPr>
          <p:nvPr/>
        </p:nvSpPr>
        <p:spPr bwMode="auto">
          <a:xfrm flipV="1">
            <a:off x="5367338" y="938213"/>
            <a:ext cx="61913" cy="1762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80" name="Rectangle 2380"/>
          <p:cNvSpPr>
            <a:spLocks noChangeArrowheads="1"/>
          </p:cNvSpPr>
          <p:nvPr/>
        </p:nvSpPr>
        <p:spPr bwMode="auto">
          <a:xfrm rot="17400000">
            <a:off x="5434013" y="53498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Copia-25_MLP-I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81" name="Line 2381"/>
          <p:cNvSpPr>
            <a:spLocks noChangeShapeType="1"/>
          </p:cNvSpPr>
          <p:nvPr/>
        </p:nvSpPr>
        <p:spPr bwMode="auto">
          <a:xfrm flipV="1">
            <a:off x="5462588" y="776288"/>
            <a:ext cx="100013" cy="2667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82" name="Rectangle 2382"/>
          <p:cNvSpPr>
            <a:spLocks noChangeArrowheads="1"/>
          </p:cNvSpPr>
          <p:nvPr/>
        </p:nvSpPr>
        <p:spPr bwMode="auto">
          <a:xfrm rot="17460000">
            <a:off x="5475288" y="55086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Copia-43_MLP-I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83" name="Line 2383"/>
          <p:cNvSpPr>
            <a:spLocks noChangeShapeType="1"/>
          </p:cNvSpPr>
          <p:nvPr/>
        </p:nvSpPr>
        <p:spPr bwMode="auto">
          <a:xfrm flipV="1">
            <a:off x="5570538" y="793751"/>
            <a:ext cx="30163" cy="825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84" name="Rectangle 2384"/>
          <p:cNvSpPr>
            <a:spLocks noChangeArrowheads="1"/>
          </p:cNvSpPr>
          <p:nvPr/>
        </p:nvSpPr>
        <p:spPr bwMode="auto">
          <a:xfrm rot="17520000">
            <a:off x="5516563" y="56673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Copia-67_MLP-I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85" name="Line 2385"/>
          <p:cNvSpPr>
            <a:spLocks noChangeShapeType="1"/>
          </p:cNvSpPr>
          <p:nvPr/>
        </p:nvSpPr>
        <p:spPr bwMode="auto">
          <a:xfrm flipV="1">
            <a:off x="5605463" y="808038"/>
            <a:ext cx="33338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86" name="Freeform 2386"/>
          <p:cNvSpPr>
            <a:spLocks/>
          </p:cNvSpPr>
          <p:nvPr/>
        </p:nvSpPr>
        <p:spPr bwMode="auto">
          <a:xfrm>
            <a:off x="5567363" y="879476"/>
            <a:ext cx="19050" cy="6350"/>
          </a:xfrm>
          <a:custGeom>
            <a:avLst/>
            <a:gdLst>
              <a:gd name="T0" fmla="*/ 12 w 12"/>
              <a:gd name="T1" fmla="*/ 4 h 4"/>
              <a:gd name="T2" fmla="*/ 11 w 12"/>
              <a:gd name="T3" fmla="*/ 4 h 4"/>
              <a:gd name="T4" fmla="*/ 9 w 12"/>
              <a:gd name="T5" fmla="*/ 3 h 4"/>
              <a:gd name="T6" fmla="*/ 8 w 12"/>
              <a:gd name="T7" fmla="*/ 3 h 4"/>
              <a:gd name="T8" fmla="*/ 6 w 12"/>
              <a:gd name="T9" fmla="*/ 3 h 4"/>
              <a:gd name="T10" fmla="*/ 6 w 12"/>
              <a:gd name="T11" fmla="*/ 3 h 4"/>
              <a:gd name="T12" fmla="*/ 5 w 12"/>
              <a:gd name="T13" fmla="*/ 1 h 4"/>
              <a:gd name="T14" fmla="*/ 3 w 12"/>
              <a:gd name="T15" fmla="*/ 1 h 4"/>
              <a:gd name="T16" fmla="*/ 2 w 12"/>
              <a:gd name="T17" fmla="*/ 1 h 4"/>
              <a:gd name="T18" fmla="*/ 2 w 12"/>
              <a:gd name="T19" fmla="*/ 0 h 4"/>
              <a:gd name="T20" fmla="*/ 0 w 12"/>
              <a:gd name="T2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4">
                <a:moveTo>
                  <a:pt x="12" y="4"/>
                </a:moveTo>
                <a:lnTo>
                  <a:pt x="11" y="4"/>
                </a:lnTo>
                <a:lnTo>
                  <a:pt x="9" y="3"/>
                </a:lnTo>
                <a:lnTo>
                  <a:pt x="8" y="3"/>
                </a:lnTo>
                <a:lnTo>
                  <a:pt x="6" y="3"/>
                </a:lnTo>
                <a:lnTo>
                  <a:pt x="6" y="3"/>
                </a:lnTo>
                <a:lnTo>
                  <a:pt x="5" y="1"/>
                </a:lnTo>
                <a:lnTo>
                  <a:pt x="3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87" name="Freeform 2387"/>
          <p:cNvSpPr>
            <a:spLocks/>
          </p:cNvSpPr>
          <p:nvPr/>
        </p:nvSpPr>
        <p:spPr bwMode="auto">
          <a:xfrm>
            <a:off x="5586413" y="885826"/>
            <a:ext cx="17463" cy="7938"/>
          </a:xfrm>
          <a:custGeom>
            <a:avLst/>
            <a:gdLst>
              <a:gd name="T0" fmla="*/ 0 w 11"/>
              <a:gd name="T1" fmla="*/ 0 h 5"/>
              <a:gd name="T2" fmla="*/ 2 w 11"/>
              <a:gd name="T3" fmla="*/ 0 h 5"/>
              <a:gd name="T4" fmla="*/ 3 w 11"/>
              <a:gd name="T5" fmla="*/ 2 h 5"/>
              <a:gd name="T6" fmla="*/ 5 w 11"/>
              <a:gd name="T7" fmla="*/ 2 h 5"/>
              <a:gd name="T8" fmla="*/ 5 w 11"/>
              <a:gd name="T9" fmla="*/ 3 h 5"/>
              <a:gd name="T10" fmla="*/ 6 w 11"/>
              <a:gd name="T11" fmla="*/ 3 h 5"/>
              <a:gd name="T12" fmla="*/ 8 w 11"/>
              <a:gd name="T13" fmla="*/ 3 h 5"/>
              <a:gd name="T14" fmla="*/ 9 w 11"/>
              <a:gd name="T15" fmla="*/ 5 h 5"/>
              <a:gd name="T16" fmla="*/ 11 w 11"/>
              <a:gd name="T1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5">
                <a:moveTo>
                  <a:pt x="0" y="0"/>
                </a:moveTo>
                <a:lnTo>
                  <a:pt x="2" y="0"/>
                </a:lnTo>
                <a:lnTo>
                  <a:pt x="3" y="2"/>
                </a:lnTo>
                <a:lnTo>
                  <a:pt x="5" y="2"/>
                </a:lnTo>
                <a:lnTo>
                  <a:pt x="5" y="3"/>
                </a:lnTo>
                <a:lnTo>
                  <a:pt x="6" y="3"/>
                </a:lnTo>
                <a:lnTo>
                  <a:pt x="8" y="3"/>
                </a:lnTo>
                <a:lnTo>
                  <a:pt x="9" y="5"/>
                </a:lnTo>
                <a:lnTo>
                  <a:pt x="11" y="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88" name="Line 2388"/>
          <p:cNvSpPr>
            <a:spLocks noChangeShapeType="1"/>
          </p:cNvSpPr>
          <p:nvPr/>
        </p:nvSpPr>
        <p:spPr bwMode="auto">
          <a:xfrm flipV="1">
            <a:off x="5551488" y="890588"/>
            <a:ext cx="33338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89" name="Rectangle 2389"/>
          <p:cNvSpPr>
            <a:spLocks noChangeArrowheads="1"/>
          </p:cNvSpPr>
          <p:nvPr/>
        </p:nvSpPr>
        <p:spPr bwMode="auto">
          <a:xfrm rot="17580000">
            <a:off x="5557838" y="584201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Copia-46_MLP-I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90" name="Line 2390"/>
          <p:cNvSpPr>
            <a:spLocks noChangeShapeType="1"/>
          </p:cNvSpPr>
          <p:nvPr/>
        </p:nvSpPr>
        <p:spPr bwMode="auto">
          <a:xfrm flipV="1">
            <a:off x="5643563" y="823913"/>
            <a:ext cx="33338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91" name="Rectangle 2391"/>
          <p:cNvSpPr>
            <a:spLocks noChangeArrowheads="1"/>
          </p:cNvSpPr>
          <p:nvPr/>
        </p:nvSpPr>
        <p:spPr bwMode="auto">
          <a:xfrm rot="17640000">
            <a:off x="5599113" y="60483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Copia-49_MLP-I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92" name="Line 2392"/>
          <p:cNvSpPr>
            <a:spLocks noChangeShapeType="1"/>
          </p:cNvSpPr>
          <p:nvPr/>
        </p:nvSpPr>
        <p:spPr bwMode="auto">
          <a:xfrm flipV="1">
            <a:off x="5680076" y="841376"/>
            <a:ext cx="34925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93" name="Freeform 2393"/>
          <p:cNvSpPr>
            <a:spLocks/>
          </p:cNvSpPr>
          <p:nvPr/>
        </p:nvSpPr>
        <p:spPr bwMode="auto">
          <a:xfrm>
            <a:off x="5641976" y="909638"/>
            <a:ext cx="15875" cy="7938"/>
          </a:xfrm>
          <a:custGeom>
            <a:avLst/>
            <a:gdLst>
              <a:gd name="T0" fmla="*/ 10 w 10"/>
              <a:gd name="T1" fmla="*/ 5 h 5"/>
              <a:gd name="T2" fmla="*/ 10 w 10"/>
              <a:gd name="T3" fmla="*/ 5 h 5"/>
              <a:gd name="T4" fmla="*/ 9 w 10"/>
              <a:gd name="T5" fmla="*/ 3 h 5"/>
              <a:gd name="T6" fmla="*/ 7 w 10"/>
              <a:gd name="T7" fmla="*/ 3 h 5"/>
              <a:gd name="T8" fmla="*/ 6 w 10"/>
              <a:gd name="T9" fmla="*/ 3 h 5"/>
              <a:gd name="T10" fmla="*/ 6 w 10"/>
              <a:gd name="T11" fmla="*/ 2 h 5"/>
              <a:gd name="T12" fmla="*/ 4 w 10"/>
              <a:gd name="T13" fmla="*/ 2 h 5"/>
              <a:gd name="T14" fmla="*/ 3 w 10"/>
              <a:gd name="T15" fmla="*/ 2 h 5"/>
              <a:gd name="T16" fmla="*/ 1 w 10"/>
              <a:gd name="T17" fmla="*/ 0 h 5"/>
              <a:gd name="T18" fmla="*/ 1 w 10"/>
              <a:gd name="T19" fmla="*/ 0 h 5"/>
              <a:gd name="T20" fmla="*/ 0 w 10"/>
              <a:gd name="T2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5">
                <a:moveTo>
                  <a:pt x="10" y="5"/>
                </a:moveTo>
                <a:lnTo>
                  <a:pt x="10" y="5"/>
                </a:lnTo>
                <a:lnTo>
                  <a:pt x="9" y="3"/>
                </a:lnTo>
                <a:lnTo>
                  <a:pt x="7" y="3"/>
                </a:lnTo>
                <a:lnTo>
                  <a:pt x="6" y="3"/>
                </a:lnTo>
                <a:lnTo>
                  <a:pt x="6" y="2"/>
                </a:lnTo>
                <a:lnTo>
                  <a:pt x="4" y="2"/>
                </a:lnTo>
                <a:lnTo>
                  <a:pt x="3" y="2"/>
                </a:lnTo>
                <a:lnTo>
                  <a:pt x="1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94" name="Freeform 2394"/>
          <p:cNvSpPr>
            <a:spLocks/>
          </p:cNvSpPr>
          <p:nvPr/>
        </p:nvSpPr>
        <p:spPr bwMode="auto">
          <a:xfrm>
            <a:off x="5657851" y="917576"/>
            <a:ext cx="19050" cy="6350"/>
          </a:xfrm>
          <a:custGeom>
            <a:avLst/>
            <a:gdLst>
              <a:gd name="T0" fmla="*/ 0 w 12"/>
              <a:gd name="T1" fmla="*/ 0 h 4"/>
              <a:gd name="T2" fmla="*/ 2 w 12"/>
              <a:gd name="T3" fmla="*/ 0 h 4"/>
              <a:gd name="T4" fmla="*/ 3 w 12"/>
              <a:gd name="T5" fmla="*/ 1 h 4"/>
              <a:gd name="T6" fmla="*/ 5 w 12"/>
              <a:gd name="T7" fmla="*/ 1 h 4"/>
              <a:gd name="T8" fmla="*/ 6 w 12"/>
              <a:gd name="T9" fmla="*/ 3 h 4"/>
              <a:gd name="T10" fmla="*/ 8 w 12"/>
              <a:gd name="T11" fmla="*/ 3 h 4"/>
              <a:gd name="T12" fmla="*/ 9 w 12"/>
              <a:gd name="T13" fmla="*/ 4 h 4"/>
              <a:gd name="T14" fmla="*/ 11 w 12"/>
              <a:gd name="T15" fmla="*/ 4 h 4"/>
              <a:gd name="T16" fmla="*/ 12 w 12"/>
              <a:gd name="T1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4">
                <a:moveTo>
                  <a:pt x="0" y="0"/>
                </a:moveTo>
                <a:lnTo>
                  <a:pt x="2" y="0"/>
                </a:lnTo>
                <a:lnTo>
                  <a:pt x="3" y="1"/>
                </a:lnTo>
                <a:lnTo>
                  <a:pt x="5" y="1"/>
                </a:lnTo>
                <a:lnTo>
                  <a:pt x="6" y="3"/>
                </a:lnTo>
                <a:lnTo>
                  <a:pt x="8" y="3"/>
                </a:lnTo>
                <a:lnTo>
                  <a:pt x="9" y="4"/>
                </a:lnTo>
                <a:lnTo>
                  <a:pt x="11" y="4"/>
                </a:lnTo>
                <a:lnTo>
                  <a:pt x="12" y="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95" name="Rectangle 2395"/>
          <p:cNvSpPr>
            <a:spLocks noChangeArrowheads="1"/>
          </p:cNvSpPr>
          <p:nvPr/>
        </p:nvSpPr>
        <p:spPr bwMode="auto">
          <a:xfrm rot="17580000">
            <a:off x="5577321" y="90755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93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96" name="Line 2396"/>
          <p:cNvSpPr>
            <a:spLocks noChangeShapeType="1"/>
          </p:cNvSpPr>
          <p:nvPr/>
        </p:nvSpPr>
        <p:spPr bwMode="auto">
          <a:xfrm flipV="1">
            <a:off x="5619751" y="922338"/>
            <a:ext cx="36513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97" name="Freeform 2397"/>
          <p:cNvSpPr>
            <a:spLocks/>
          </p:cNvSpPr>
          <p:nvPr/>
        </p:nvSpPr>
        <p:spPr bwMode="auto">
          <a:xfrm>
            <a:off x="5548313" y="976313"/>
            <a:ext cx="36513" cy="17463"/>
          </a:xfrm>
          <a:custGeom>
            <a:avLst/>
            <a:gdLst>
              <a:gd name="T0" fmla="*/ 23 w 23"/>
              <a:gd name="T1" fmla="*/ 11 h 11"/>
              <a:gd name="T2" fmla="*/ 21 w 23"/>
              <a:gd name="T3" fmla="*/ 9 h 11"/>
              <a:gd name="T4" fmla="*/ 18 w 23"/>
              <a:gd name="T5" fmla="*/ 8 h 11"/>
              <a:gd name="T6" fmla="*/ 17 w 23"/>
              <a:gd name="T7" fmla="*/ 8 h 11"/>
              <a:gd name="T8" fmla="*/ 15 w 23"/>
              <a:gd name="T9" fmla="*/ 6 h 11"/>
              <a:gd name="T10" fmla="*/ 12 w 23"/>
              <a:gd name="T11" fmla="*/ 6 h 11"/>
              <a:gd name="T12" fmla="*/ 11 w 23"/>
              <a:gd name="T13" fmla="*/ 5 h 11"/>
              <a:gd name="T14" fmla="*/ 9 w 23"/>
              <a:gd name="T15" fmla="*/ 5 h 11"/>
              <a:gd name="T16" fmla="*/ 6 w 23"/>
              <a:gd name="T17" fmla="*/ 3 h 11"/>
              <a:gd name="T18" fmla="*/ 5 w 23"/>
              <a:gd name="T19" fmla="*/ 2 h 11"/>
              <a:gd name="T20" fmla="*/ 3 w 23"/>
              <a:gd name="T21" fmla="*/ 2 h 11"/>
              <a:gd name="T22" fmla="*/ 0 w 23"/>
              <a:gd name="T2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11">
                <a:moveTo>
                  <a:pt x="23" y="11"/>
                </a:moveTo>
                <a:lnTo>
                  <a:pt x="21" y="9"/>
                </a:lnTo>
                <a:lnTo>
                  <a:pt x="18" y="8"/>
                </a:lnTo>
                <a:lnTo>
                  <a:pt x="17" y="8"/>
                </a:lnTo>
                <a:lnTo>
                  <a:pt x="15" y="6"/>
                </a:lnTo>
                <a:lnTo>
                  <a:pt x="12" y="6"/>
                </a:lnTo>
                <a:lnTo>
                  <a:pt x="11" y="5"/>
                </a:lnTo>
                <a:lnTo>
                  <a:pt x="9" y="5"/>
                </a:lnTo>
                <a:lnTo>
                  <a:pt x="6" y="3"/>
                </a:lnTo>
                <a:lnTo>
                  <a:pt x="5" y="2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98" name="Freeform 2398"/>
          <p:cNvSpPr>
            <a:spLocks/>
          </p:cNvSpPr>
          <p:nvPr/>
        </p:nvSpPr>
        <p:spPr bwMode="auto">
          <a:xfrm>
            <a:off x="5584826" y="993776"/>
            <a:ext cx="34925" cy="14288"/>
          </a:xfrm>
          <a:custGeom>
            <a:avLst/>
            <a:gdLst>
              <a:gd name="T0" fmla="*/ 0 w 22"/>
              <a:gd name="T1" fmla="*/ 0 h 9"/>
              <a:gd name="T2" fmla="*/ 3 w 22"/>
              <a:gd name="T3" fmla="*/ 0 h 9"/>
              <a:gd name="T4" fmla="*/ 6 w 22"/>
              <a:gd name="T5" fmla="*/ 1 h 9"/>
              <a:gd name="T6" fmla="*/ 9 w 22"/>
              <a:gd name="T7" fmla="*/ 3 h 9"/>
              <a:gd name="T8" fmla="*/ 12 w 22"/>
              <a:gd name="T9" fmla="*/ 4 h 9"/>
              <a:gd name="T10" fmla="*/ 13 w 22"/>
              <a:gd name="T11" fmla="*/ 4 h 9"/>
              <a:gd name="T12" fmla="*/ 16 w 22"/>
              <a:gd name="T13" fmla="*/ 6 h 9"/>
              <a:gd name="T14" fmla="*/ 19 w 22"/>
              <a:gd name="T15" fmla="*/ 7 h 9"/>
              <a:gd name="T16" fmla="*/ 22 w 22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9">
                <a:moveTo>
                  <a:pt x="0" y="0"/>
                </a:moveTo>
                <a:lnTo>
                  <a:pt x="3" y="0"/>
                </a:lnTo>
                <a:lnTo>
                  <a:pt x="6" y="1"/>
                </a:lnTo>
                <a:lnTo>
                  <a:pt x="9" y="3"/>
                </a:lnTo>
                <a:lnTo>
                  <a:pt x="12" y="4"/>
                </a:lnTo>
                <a:lnTo>
                  <a:pt x="13" y="4"/>
                </a:lnTo>
                <a:lnTo>
                  <a:pt x="16" y="6"/>
                </a:lnTo>
                <a:lnTo>
                  <a:pt x="19" y="7"/>
                </a:lnTo>
                <a:lnTo>
                  <a:pt x="22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499" name="Rectangle 2399"/>
          <p:cNvSpPr>
            <a:spLocks noChangeArrowheads="1"/>
          </p:cNvSpPr>
          <p:nvPr/>
        </p:nvSpPr>
        <p:spPr bwMode="auto">
          <a:xfrm rot="17520000">
            <a:off x="5490027" y="98864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77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00" name="Line 2400"/>
          <p:cNvSpPr>
            <a:spLocks noChangeShapeType="1"/>
          </p:cNvSpPr>
          <p:nvPr/>
        </p:nvSpPr>
        <p:spPr bwMode="auto">
          <a:xfrm flipV="1">
            <a:off x="5548313" y="998538"/>
            <a:ext cx="33338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01" name="Freeform 2401"/>
          <p:cNvSpPr>
            <a:spLocks/>
          </p:cNvSpPr>
          <p:nvPr/>
        </p:nvSpPr>
        <p:spPr bwMode="auto">
          <a:xfrm>
            <a:off x="5461001" y="1047751"/>
            <a:ext cx="42863" cy="17463"/>
          </a:xfrm>
          <a:custGeom>
            <a:avLst/>
            <a:gdLst>
              <a:gd name="T0" fmla="*/ 27 w 27"/>
              <a:gd name="T1" fmla="*/ 11 h 11"/>
              <a:gd name="T2" fmla="*/ 27 w 27"/>
              <a:gd name="T3" fmla="*/ 11 h 11"/>
              <a:gd name="T4" fmla="*/ 25 w 27"/>
              <a:gd name="T5" fmla="*/ 11 h 11"/>
              <a:gd name="T6" fmla="*/ 24 w 27"/>
              <a:gd name="T7" fmla="*/ 11 h 11"/>
              <a:gd name="T8" fmla="*/ 24 w 27"/>
              <a:gd name="T9" fmla="*/ 9 h 11"/>
              <a:gd name="T10" fmla="*/ 22 w 27"/>
              <a:gd name="T11" fmla="*/ 9 h 11"/>
              <a:gd name="T12" fmla="*/ 22 w 27"/>
              <a:gd name="T13" fmla="*/ 9 h 11"/>
              <a:gd name="T14" fmla="*/ 21 w 27"/>
              <a:gd name="T15" fmla="*/ 9 h 11"/>
              <a:gd name="T16" fmla="*/ 19 w 27"/>
              <a:gd name="T17" fmla="*/ 8 h 11"/>
              <a:gd name="T18" fmla="*/ 19 w 27"/>
              <a:gd name="T19" fmla="*/ 8 h 11"/>
              <a:gd name="T20" fmla="*/ 18 w 27"/>
              <a:gd name="T21" fmla="*/ 8 h 11"/>
              <a:gd name="T22" fmla="*/ 18 w 27"/>
              <a:gd name="T23" fmla="*/ 8 h 11"/>
              <a:gd name="T24" fmla="*/ 16 w 27"/>
              <a:gd name="T25" fmla="*/ 6 h 11"/>
              <a:gd name="T26" fmla="*/ 15 w 27"/>
              <a:gd name="T27" fmla="*/ 6 h 11"/>
              <a:gd name="T28" fmla="*/ 15 w 27"/>
              <a:gd name="T29" fmla="*/ 6 h 11"/>
              <a:gd name="T30" fmla="*/ 13 w 27"/>
              <a:gd name="T31" fmla="*/ 6 h 11"/>
              <a:gd name="T32" fmla="*/ 13 w 27"/>
              <a:gd name="T33" fmla="*/ 5 h 11"/>
              <a:gd name="T34" fmla="*/ 12 w 27"/>
              <a:gd name="T35" fmla="*/ 5 h 11"/>
              <a:gd name="T36" fmla="*/ 10 w 27"/>
              <a:gd name="T37" fmla="*/ 5 h 11"/>
              <a:gd name="T38" fmla="*/ 10 w 27"/>
              <a:gd name="T39" fmla="*/ 5 h 11"/>
              <a:gd name="T40" fmla="*/ 9 w 27"/>
              <a:gd name="T41" fmla="*/ 5 h 11"/>
              <a:gd name="T42" fmla="*/ 7 w 27"/>
              <a:gd name="T43" fmla="*/ 3 h 11"/>
              <a:gd name="T44" fmla="*/ 7 w 27"/>
              <a:gd name="T45" fmla="*/ 3 h 11"/>
              <a:gd name="T46" fmla="*/ 6 w 27"/>
              <a:gd name="T47" fmla="*/ 3 h 11"/>
              <a:gd name="T48" fmla="*/ 6 w 27"/>
              <a:gd name="T49" fmla="*/ 3 h 11"/>
              <a:gd name="T50" fmla="*/ 4 w 27"/>
              <a:gd name="T51" fmla="*/ 2 h 11"/>
              <a:gd name="T52" fmla="*/ 3 w 27"/>
              <a:gd name="T53" fmla="*/ 2 h 11"/>
              <a:gd name="T54" fmla="*/ 3 w 27"/>
              <a:gd name="T55" fmla="*/ 2 h 11"/>
              <a:gd name="T56" fmla="*/ 1 w 27"/>
              <a:gd name="T57" fmla="*/ 2 h 11"/>
              <a:gd name="T58" fmla="*/ 1 w 27"/>
              <a:gd name="T59" fmla="*/ 0 h 11"/>
              <a:gd name="T60" fmla="*/ 0 w 27"/>
              <a:gd name="T6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7" h="11">
                <a:moveTo>
                  <a:pt x="27" y="11"/>
                </a:moveTo>
                <a:lnTo>
                  <a:pt x="27" y="11"/>
                </a:lnTo>
                <a:lnTo>
                  <a:pt x="25" y="11"/>
                </a:lnTo>
                <a:lnTo>
                  <a:pt x="24" y="11"/>
                </a:lnTo>
                <a:lnTo>
                  <a:pt x="24" y="9"/>
                </a:lnTo>
                <a:lnTo>
                  <a:pt x="22" y="9"/>
                </a:lnTo>
                <a:lnTo>
                  <a:pt x="22" y="9"/>
                </a:lnTo>
                <a:lnTo>
                  <a:pt x="21" y="9"/>
                </a:lnTo>
                <a:lnTo>
                  <a:pt x="19" y="8"/>
                </a:lnTo>
                <a:lnTo>
                  <a:pt x="19" y="8"/>
                </a:lnTo>
                <a:lnTo>
                  <a:pt x="18" y="8"/>
                </a:lnTo>
                <a:lnTo>
                  <a:pt x="18" y="8"/>
                </a:lnTo>
                <a:lnTo>
                  <a:pt x="16" y="6"/>
                </a:lnTo>
                <a:lnTo>
                  <a:pt x="15" y="6"/>
                </a:lnTo>
                <a:lnTo>
                  <a:pt x="15" y="6"/>
                </a:lnTo>
                <a:lnTo>
                  <a:pt x="13" y="6"/>
                </a:lnTo>
                <a:lnTo>
                  <a:pt x="13" y="5"/>
                </a:lnTo>
                <a:lnTo>
                  <a:pt x="12" y="5"/>
                </a:lnTo>
                <a:lnTo>
                  <a:pt x="10" y="5"/>
                </a:lnTo>
                <a:lnTo>
                  <a:pt x="10" y="5"/>
                </a:lnTo>
                <a:lnTo>
                  <a:pt x="9" y="5"/>
                </a:lnTo>
                <a:lnTo>
                  <a:pt x="7" y="3"/>
                </a:lnTo>
                <a:lnTo>
                  <a:pt x="7" y="3"/>
                </a:lnTo>
                <a:lnTo>
                  <a:pt x="6" y="3"/>
                </a:lnTo>
                <a:lnTo>
                  <a:pt x="6" y="3"/>
                </a:lnTo>
                <a:lnTo>
                  <a:pt x="4" y="2"/>
                </a:lnTo>
                <a:lnTo>
                  <a:pt x="3" y="2"/>
                </a:lnTo>
                <a:lnTo>
                  <a:pt x="3" y="2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02" name="Freeform 2402"/>
          <p:cNvSpPr>
            <a:spLocks/>
          </p:cNvSpPr>
          <p:nvPr/>
        </p:nvSpPr>
        <p:spPr bwMode="auto">
          <a:xfrm>
            <a:off x="5503863" y="1065213"/>
            <a:ext cx="42863" cy="19050"/>
          </a:xfrm>
          <a:custGeom>
            <a:avLst/>
            <a:gdLst>
              <a:gd name="T0" fmla="*/ 0 w 27"/>
              <a:gd name="T1" fmla="*/ 0 h 12"/>
              <a:gd name="T2" fmla="*/ 3 w 27"/>
              <a:gd name="T3" fmla="*/ 1 h 12"/>
              <a:gd name="T4" fmla="*/ 7 w 27"/>
              <a:gd name="T5" fmla="*/ 3 h 12"/>
              <a:gd name="T6" fmla="*/ 10 w 27"/>
              <a:gd name="T7" fmla="*/ 4 h 12"/>
              <a:gd name="T8" fmla="*/ 13 w 27"/>
              <a:gd name="T9" fmla="*/ 6 h 12"/>
              <a:gd name="T10" fmla="*/ 16 w 27"/>
              <a:gd name="T11" fmla="*/ 7 h 12"/>
              <a:gd name="T12" fmla="*/ 21 w 27"/>
              <a:gd name="T13" fmla="*/ 9 h 12"/>
              <a:gd name="T14" fmla="*/ 24 w 27"/>
              <a:gd name="T15" fmla="*/ 10 h 12"/>
              <a:gd name="T16" fmla="*/ 27 w 27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2">
                <a:moveTo>
                  <a:pt x="0" y="0"/>
                </a:moveTo>
                <a:lnTo>
                  <a:pt x="3" y="1"/>
                </a:lnTo>
                <a:lnTo>
                  <a:pt x="7" y="3"/>
                </a:lnTo>
                <a:lnTo>
                  <a:pt x="10" y="4"/>
                </a:lnTo>
                <a:lnTo>
                  <a:pt x="13" y="6"/>
                </a:lnTo>
                <a:lnTo>
                  <a:pt x="16" y="7"/>
                </a:lnTo>
                <a:lnTo>
                  <a:pt x="21" y="9"/>
                </a:lnTo>
                <a:lnTo>
                  <a:pt x="24" y="10"/>
                </a:lnTo>
                <a:lnTo>
                  <a:pt x="27" y="1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03" name="Rectangle 2403"/>
          <p:cNvSpPr>
            <a:spLocks noChangeArrowheads="1"/>
          </p:cNvSpPr>
          <p:nvPr/>
        </p:nvSpPr>
        <p:spPr bwMode="auto">
          <a:xfrm rot="17460000">
            <a:off x="5418455" y="106313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89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04" name="Line 2404"/>
          <p:cNvSpPr>
            <a:spLocks noChangeShapeType="1"/>
          </p:cNvSpPr>
          <p:nvPr/>
        </p:nvSpPr>
        <p:spPr bwMode="auto">
          <a:xfrm flipV="1">
            <a:off x="5467351" y="1069976"/>
            <a:ext cx="33338" cy="825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05" name="Freeform 2405"/>
          <p:cNvSpPr>
            <a:spLocks/>
          </p:cNvSpPr>
          <p:nvPr/>
        </p:nvSpPr>
        <p:spPr bwMode="auto">
          <a:xfrm>
            <a:off x="5367338" y="1119188"/>
            <a:ext cx="50800" cy="19050"/>
          </a:xfrm>
          <a:custGeom>
            <a:avLst/>
            <a:gdLst>
              <a:gd name="T0" fmla="*/ 32 w 32"/>
              <a:gd name="T1" fmla="*/ 12 h 12"/>
              <a:gd name="T2" fmla="*/ 30 w 32"/>
              <a:gd name="T3" fmla="*/ 11 h 12"/>
              <a:gd name="T4" fmla="*/ 29 w 32"/>
              <a:gd name="T5" fmla="*/ 11 h 12"/>
              <a:gd name="T6" fmla="*/ 27 w 32"/>
              <a:gd name="T7" fmla="*/ 9 h 12"/>
              <a:gd name="T8" fmla="*/ 26 w 32"/>
              <a:gd name="T9" fmla="*/ 9 h 12"/>
              <a:gd name="T10" fmla="*/ 24 w 32"/>
              <a:gd name="T11" fmla="*/ 9 h 12"/>
              <a:gd name="T12" fmla="*/ 23 w 32"/>
              <a:gd name="T13" fmla="*/ 8 h 12"/>
              <a:gd name="T14" fmla="*/ 21 w 32"/>
              <a:gd name="T15" fmla="*/ 8 h 12"/>
              <a:gd name="T16" fmla="*/ 20 w 32"/>
              <a:gd name="T17" fmla="*/ 8 h 12"/>
              <a:gd name="T18" fmla="*/ 18 w 32"/>
              <a:gd name="T19" fmla="*/ 6 h 12"/>
              <a:gd name="T20" fmla="*/ 17 w 32"/>
              <a:gd name="T21" fmla="*/ 6 h 12"/>
              <a:gd name="T22" fmla="*/ 15 w 32"/>
              <a:gd name="T23" fmla="*/ 6 h 12"/>
              <a:gd name="T24" fmla="*/ 14 w 32"/>
              <a:gd name="T25" fmla="*/ 5 h 12"/>
              <a:gd name="T26" fmla="*/ 12 w 32"/>
              <a:gd name="T27" fmla="*/ 5 h 12"/>
              <a:gd name="T28" fmla="*/ 11 w 32"/>
              <a:gd name="T29" fmla="*/ 3 h 12"/>
              <a:gd name="T30" fmla="*/ 9 w 32"/>
              <a:gd name="T31" fmla="*/ 3 h 12"/>
              <a:gd name="T32" fmla="*/ 8 w 32"/>
              <a:gd name="T33" fmla="*/ 3 h 12"/>
              <a:gd name="T34" fmla="*/ 6 w 32"/>
              <a:gd name="T35" fmla="*/ 2 h 12"/>
              <a:gd name="T36" fmla="*/ 5 w 32"/>
              <a:gd name="T37" fmla="*/ 2 h 12"/>
              <a:gd name="T38" fmla="*/ 3 w 32"/>
              <a:gd name="T39" fmla="*/ 2 h 12"/>
              <a:gd name="T40" fmla="*/ 2 w 32"/>
              <a:gd name="T41" fmla="*/ 0 h 12"/>
              <a:gd name="T42" fmla="*/ 0 w 32"/>
              <a:gd name="T4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" h="12">
                <a:moveTo>
                  <a:pt x="32" y="12"/>
                </a:moveTo>
                <a:lnTo>
                  <a:pt x="30" y="11"/>
                </a:lnTo>
                <a:lnTo>
                  <a:pt x="29" y="11"/>
                </a:lnTo>
                <a:lnTo>
                  <a:pt x="27" y="9"/>
                </a:lnTo>
                <a:lnTo>
                  <a:pt x="26" y="9"/>
                </a:lnTo>
                <a:lnTo>
                  <a:pt x="24" y="9"/>
                </a:lnTo>
                <a:lnTo>
                  <a:pt x="23" y="8"/>
                </a:lnTo>
                <a:lnTo>
                  <a:pt x="21" y="8"/>
                </a:lnTo>
                <a:lnTo>
                  <a:pt x="20" y="8"/>
                </a:lnTo>
                <a:lnTo>
                  <a:pt x="18" y="6"/>
                </a:lnTo>
                <a:lnTo>
                  <a:pt x="17" y="6"/>
                </a:lnTo>
                <a:lnTo>
                  <a:pt x="15" y="6"/>
                </a:lnTo>
                <a:lnTo>
                  <a:pt x="14" y="5"/>
                </a:lnTo>
                <a:lnTo>
                  <a:pt x="12" y="5"/>
                </a:lnTo>
                <a:lnTo>
                  <a:pt x="11" y="3"/>
                </a:lnTo>
                <a:lnTo>
                  <a:pt x="9" y="3"/>
                </a:lnTo>
                <a:lnTo>
                  <a:pt x="8" y="3"/>
                </a:lnTo>
                <a:lnTo>
                  <a:pt x="6" y="2"/>
                </a:lnTo>
                <a:lnTo>
                  <a:pt x="5" y="2"/>
                </a:lnTo>
                <a:lnTo>
                  <a:pt x="3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06" name="Freeform 2406"/>
          <p:cNvSpPr>
            <a:spLocks/>
          </p:cNvSpPr>
          <p:nvPr/>
        </p:nvSpPr>
        <p:spPr bwMode="auto">
          <a:xfrm>
            <a:off x="5418138" y="1138238"/>
            <a:ext cx="49213" cy="19050"/>
          </a:xfrm>
          <a:custGeom>
            <a:avLst/>
            <a:gdLst>
              <a:gd name="T0" fmla="*/ 0 w 31"/>
              <a:gd name="T1" fmla="*/ 0 h 12"/>
              <a:gd name="T2" fmla="*/ 3 w 31"/>
              <a:gd name="T3" fmla="*/ 0 h 12"/>
              <a:gd name="T4" fmla="*/ 7 w 31"/>
              <a:gd name="T5" fmla="*/ 2 h 12"/>
              <a:gd name="T6" fmla="*/ 10 w 31"/>
              <a:gd name="T7" fmla="*/ 3 h 12"/>
              <a:gd name="T8" fmla="*/ 13 w 31"/>
              <a:gd name="T9" fmla="*/ 5 h 12"/>
              <a:gd name="T10" fmla="*/ 18 w 31"/>
              <a:gd name="T11" fmla="*/ 6 h 12"/>
              <a:gd name="T12" fmla="*/ 21 w 31"/>
              <a:gd name="T13" fmla="*/ 8 h 12"/>
              <a:gd name="T14" fmla="*/ 24 w 31"/>
              <a:gd name="T15" fmla="*/ 9 h 12"/>
              <a:gd name="T16" fmla="*/ 28 w 31"/>
              <a:gd name="T17" fmla="*/ 11 h 12"/>
              <a:gd name="T18" fmla="*/ 31 w 31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12">
                <a:moveTo>
                  <a:pt x="0" y="0"/>
                </a:moveTo>
                <a:lnTo>
                  <a:pt x="3" y="0"/>
                </a:lnTo>
                <a:lnTo>
                  <a:pt x="7" y="2"/>
                </a:lnTo>
                <a:lnTo>
                  <a:pt x="10" y="3"/>
                </a:lnTo>
                <a:lnTo>
                  <a:pt x="13" y="5"/>
                </a:lnTo>
                <a:lnTo>
                  <a:pt x="18" y="6"/>
                </a:lnTo>
                <a:lnTo>
                  <a:pt x="21" y="8"/>
                </a:lnTo>
                <a:lnTo>
                  <a:pt x="24" y="9"/>
                </a:lnTo>
                <a:lnTo>
                  <a:pt x="28" y="11"/>
                </a:lnTo>
                <a:lnTo>
                  <a:pt x="31" y="1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07" name="Rectangle 2407"/>
          <p:cNvSpPr>
            <a:spLocks noChangeArrowheads="1"/>
          </p:cNvSpPr>
          <p:nvPr/>
        </p:nvSpPr>
        <p:spPr bwMode="auto">
          <a:xfrm rot="17400000">
            <a:off x="5330691" y="113495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08" name="Line 2408"/>
          <p:cNvSpPr>
            <a:spLocks noChangeShapeType="1"/>
          </p:cNvSpPr>
          <p:nvPr/>
        </p:nvSpPr>
        <p:spPr bwMode="auto">
          <a:xfrm flipV="1">
            <a:off x="5384801" y="1143001"/>
            <a:ext cx="30163" cy="841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09" name="Freeform 2409"/>
          <p:cNvSpPr>
            <a:spLocks/>
          </p:cNvSpPr>
          <p:nvPr/>
        </p:nvSpPr>
        <p:spPr bwMode="auto">
          <a:xfrm>
            <a:off x="5213351" y="1174751"/>
            <a:ext cx="85725" cy="25400"/>
          </a:xfrm>
          <a:custGeom>
            <a:avLst/>
            <a:gdLst>
              <a:gd name="T0" fmla="*/ 54 w 54"/>
              <a:gd name="T1" fmla="*/ 16 h 16"/>
              <a:gd name="T2" fmla="*/ 52 w 54"/>
              <a:gd name="T3" fmla="*/ 15 h 16"/>
              <a:gd name="T4" fmla="*/ 51 w 54"/>
              <a:gd name="T5" fmla="*/ 15 h 16"/>
              <a:gd name="T6" fmla="*/ 49 w 54"/>
              <a:gd name="T7" fmla="*/ 15 h 16"/>
              <a:gd name="T8" fmla="*/ 48 w 54"/>
              <a:gd name="T9" fmla="*/ 13 h 16"/>
              <a:gd name="T10" fmla="*/ 45 w 54"/>
              <a:gd name="T11" fmla="*/ 13 h 16"/>
              <a:gd name="T12" fmla="*/ 43 w 54"/>
              <a:gd name="T13" fmla="*/ 13 h 16"/>
              <a:gd name="T14" fmla="*/ 42 w 54"/>
              <a:gd name="T15" fmla="*/ 12 h 16"/>
              <a:gd name="T16" fmla="*/ 40 w 54"/>
              <a:gd name="T17" fmla="*/ 12 h 16"/>
              <a:gd name="T18" fmla="*/ 39 w 54"/>
              <a:gd name="T19" fmla="*/ 10 h 16"/>
              <a:gd name="T20" fmla="*/ 37 w 54"/>
              <a:gd name="T21" fmla="*/ 10 h 16"/>
              <a:gd name="T22" fmla="*/ 36 w 54"/>
              <a:gd name="T23" fmla="*/ 10 h 16"/>
              <a:gd name="T24" fmla="*/ 34 w 54"/>
              <a:gd name="T25" fmla="*/ 9 h 16"/>
              <a:gd name="T26" fmla="*/ 31 w 54"/>
              <a:gd name="T27" fmla="*/ 9 h 16"/>
              <a:gd name="T28" fmla="*/ 30 w 54"/>
              <a:gd name="T29" fmla="*/ 9 h 16"/>
              <a:gd name="T30" fmla="*/ 28 w 54"/>
              <a:gd name="T31" fmla="*/ 7 h 16"/>
              <a:gd name="T32" fmla="*/ 27 w 54"/>
              <a:gd name="T33" fmla="*/ 7 h 16"/>
              <a:gd name="T34" fmla="*/ 25 w 54"/>
              <a:gd name="T35" fmla="*/ 7 h 16"/>
              <a:gd name="T36" fmla="*/ 24 w 54"/>
              <a:gd name="T37" fmla="*/ 6 h 16"/>
              <a:gd name="T38" fmla="*/ 22 w 54"/>
              <a:gd name="T39" fmla="*/ 6 h 16"/>
              <a:gd name="T40" fmla="*/ 21 w 54"/>
              <a:gd name="T41" fmla="*/ 6 h 16"/>
              <a:gd name="T42" fmla="*/ 18 w 54"/>
              <a:gd name="T43" fmla="*/ 4 h 16"/>
              <a:gd name="T44" fmla="*/ 16 w 54"/>
              <a:gd name="T45" fmla="*/ 4 h 16"/>
              <a:gd name="T46" fmla="*/ 15 w 54"/>
              <a:gd name="T47" fmla="*/ 4 h 16"/>
              <a:gd name="T48" fmla="*/ 13 w 54"/>
              <a:gd name="T49" fmla="*/ 3 h 16"/>
              <a:gd name="T50" fmla="*/ 12 w 54"/>
              <a:gd name="T51" fmla="*/ 3 h 16"/>
              <a:gd name="T52" fmla="*/ 10 w 54"/>
              <a:gd name="T53" fmla="*/ 3 h 16"/>
              <a:gd name="T54" fmla="*/ 9 w 54"/>
              <a:gd name="T55" fmla="*/ 1 h 16"/>
              <a:gd name="T56" fmla="*/ 7 w 54"/>
              <a:gd name="T57" fmla="*/ 1 h 16"/>
              <a:gd name="T58" fmla="*/ 4 w 54"/>
              <a:gd name="T59" fmla="*/ 1 h 16"/>
              <a:gd name="T60" fmla="*/ 3 w 54"/>
              <a:gd name="T61" fmla="*/ 0 h 16"/>
              <a:gd name="T62" fmla="*/ 1 w 54"/>
              <a:gd name="T63" fmla="*/ 0 h 16"/>
              <a:gd name="T64" fmla="*/ 0 w 54"/>
              <a:gd name="T6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" h="16">
                <a:moveTo>
                  <a:pt x="54" y="16"/>
                </a:moveTo>
                <a:lnTo>
                  <a:pt x="52" y="15"/>
                </a:lnTo>
                <a:lnTo>
                  <a:pt x="51" y="15"/>
                </a:lnTo>
                <a:lnTo>
                  <a:pt x="49" y="15"/>
                </a:lnTo>
                <a:lnTo>
                  <a:pt x="48" y="13"/>
                </a:lnTo>
                <a:lnTo>
                  <a:pt x="45" y="13"/>
                </a:lnTo>
                <a:lnTo>
                  <a:pt x="43" y="13"/>
                </a:lnTo>
                <a:lnTo>
                  <a:pt x="42" y="12"/>
                </a:lnTo>
                <a:lnTo>
                  <a:pt x="40" y="12"/>
                </a:lnTo>
                <a:lnTo>
                  <a:pt x="39" y="10"/>
                </a:lnTo>
                <a:lnTo>
                  <a:pt x="37" y="10"/>
                </a:lnTo>
                <a:lnTo>
                  <a:pt x="36" y="10"/>
                </a:lnTo>
                <a:lnTo>
                  <a:pt x="34" y="9"/>
                </a:lnTo>
                <a:lnTo>
                  <a:pt x="31" y="9"/>
                </a:lnTo>
                <a:lnTo>
                  <a:pt x="30" y="9"/>
                </a:lnTo>
                <a:lnTo>
                  <a:pt x="28" y="7"/>
                </a:lnTo>
                <a:lnTo>
                  <a:pt x="27" y="7"/>
                </a:lnTo>
                <a:lnTo>
                  <a:pt x="25" y="7"/>
                </a:lnTo>
                <a:lnTo>
                  <a:pt x="24" y="6"/>
                </a:lnTo>
                <a:lnTo>
                  <a:pt x="22" y="6"/>
                </a:lnTo>
                <a:lnTo>
                  <a:pt x="21" y="6"/>
                </a:lnTo>
                <a:lnTo>
                  <a:pt x="18" y="4"/>
                </a:lnTo>
                <a:lnTo>
                  <a:pt x="16" y="4"/>
                </a:lnTo>
                <a:lnTo>
                  <a:pt x="15" y="4"/>
                </a:lnTo>
                <a:lnTo>
                  <a:pt x="13" y="3"/>
                </a:lnTo>
                <a:lnTo>
                  <a:pt x="12" y="3"/>
                </a:lnTo>
                <a:lnTo>
                  <a:pt x="10" y="3"/>
                </a:lnTo>
                <a:lnTo>
                  <a:pt x="9" y="1"/>
                </a:lnTo>
                <a:lnTo>
                  <a:pt x="7" y="1"/>
                </a:lnTo>
                <a:lnTo>
                  <a:pt x="4" y="1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10" name="Freeform 2410"/>
          <p:cNvSpPr>
            <a:spLocks/>
          </p:cNvSpPr>
          <p:nvPr/>
        </p:nvSpPr>
        <p:spPr bwMode="auto">
          <a:xfrm>
            <a:off x="5299076" y="1200151"/>
            <a:ext cx="85725" cy="28575"/>
          </a:xfrm>
          <a:custGeom>
            <a:avLst/>
            <a:gdLst>
              <a:gd name="T0" fmla="*/ 0 w 54"/>
              <a:gd name="T1" fmla="*/ 0 h 18"/>
              <a:gd name="T2" fmla="*/ 4 w 54"/>
              <a:gd name="T3" fmla="*/ 2 h 18"/>
              <a:gd name="T4" fmla="*/ 9 w 54"/>
              <a:gd name="T5" fmla="*/ 3 h 18"/>
              <a:gd name="T6" fmla="*/ 13 w 54"/>
              <a:gd name="T7" fmla="*/ 5 h 18"/>
              <a:gd name="T8" fmla="*/ 18 w 54"/>
              <a:gd name="T9" fmla="*/ 6 h 18"/>
              <a:gd name="T10" fmla="*/ 22 w 54"/>
              <a:gd name="T11" fmla="*/ 8 h 18"/>
              <a:gd name="T12" fmla="*/ 27 w 54"/>
              <a:gd name="T13" fmla="*/ 9 h 18"/>
              <a:gd name="T14" fmla="*/ 31 w 54"/>
              <a:gd name="T15" fmla="*/ 11 h 18"/>
              <a:gd name="T16" fmla="*/ 36 w 54"/>
              <a:gd name="T17" fmla="*/ 12 h 18"/>
              <a:gd name="T18" fmla="*/ 40 w 54"/>
              <a:gd name="T19" fmla="*/ 14 h 18"/>
              <a:gd name="T20" fmla="*/ 45 w 54"/>
              <a:gd name="T21" fmla="*/ 15 h 18"/>
              <a:gd name="T22" fmla="*/ 49 w 54"/>
              <a:gd name="T23" fmla="*/ 17 h 18"/>
              <a:gd name="T24" fmla="*/ 54 w 54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18">
                <a:moveTo>
                  <a:pt x="0" y="0"/>
                </a:moveTo>
                <a:lnTo>
                  <a:pt x="4" y="2"/>
                </a:lnTo>
                <a:lnTo>
                  <a:pt x="9" y="3"/>
                </a:lnTo>
                <a:lnTo>
                  <a:pt x="13" y="5"/>
                </a:lnTo>
                <a:lnTo>
                  <a:pt x="18" y="6"/>
                </a:lnTo>
                <a:lnTo>
                  <a:pt x="22" y="8"/>
                </a:lnTo>
                <a:lnTo>
                  <a:pt x="27" y="9"/>
                </a:lnTo>
                <a:lnTo>
                  <a:pt x="31" y="11"/>
                </a:lnTo>
                <a:lnTo>
                  <a:pt x="36" y="12"/>
                </a:lnTo>
                <a:lnTo>
                  <a:pt x="40" y="14"/>
                </a:lnTo>
                <a:lnTo>
                  <a:pt x="45" y="15"/>
                </a:lnTo>
                <a:lnTo>
                  <a:pt x="49" y="17"/>
                </a:lnTo>
                <a:lnTo>
                  <a:pt x="54" y="1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11" name="Line 2411"/>
          <p:cNvSpPr>
            <a:spLocks noChangeShapeType="1"/>
          </p:cNvSpPr>
          <p:nvPr/>
        </p:nvSpPr>
        <p:spPr bwMode="auto">
          <a:xfrm flipV="1">
            <a:off x="5270501" y="1204913"/>
            <a:ext cx="25400" cy="841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12" name="Freeform 2412"/>
          <p:cNvSpPr>
            <a:spLocks/>
          </p:cNvSpPr>
          <p:nvPr/>
        </p:nvSpPr>
        <p:spPr bwMode="auto">
          <a:xfrm>
            <a:off x="5105401" y="1246188"/>
            <a:ext cx="80963" cy="23813"/>
          </a:xfrm>
          <a:custGeom>
            <a:avLst/>
            <a:gdLst>
              <a:gd name="T0" fmla="*/ 51 w 51"/>
              <a:gd name="T1" fmla="*/ 15 h 15"/>
              <a:gd name="T2" fmla="*/ 51 w 51"/>
              <a:gd name="T3" fmla="*/ 13 h 15"/>
              <a:gd name="T4" fmla="*/ 50 w 51"/>
              <a:gd name="T5" fmla="*/ 13 h 15"/>
              <a:gd name="T6" fmla="*/ 50 w 51"/>
              <a:gd name="T7" fmla="*/ 13 h 15"/>
              <a:gd name="T8" fmla="*/ 48 w 51"/>
              <a:gd name="T9" fmla="*/ 13 h 15"/>
              <a:gd name="T10" fmla="*/ 48 w 51"/>
              <a:gd name="T11" fmla="*/ 13 h 15"/>
              <a:gd name="T12" fmla="*/ 47 w 51"/>
              <a:gd name="T13" fmla="*/ 13 h 15"/>
              <a:gd name="T14" fmla="*/ 47 w 51"/>
              <a:gd name="T15" fmla="*/ 12 h 15"/>
              <a:gd name="T16" fmla="*/ 45 w 51"/>
              <a:gd name="T17" fmla="*/ 12 h 15"/>
              <a:gd name="T18" fmla="*/ 44 w 51"/>
              <a:gd name="T19" fmla="*/ 12 h 15"/>
              <a:gd name="T20" fmla="*/ 44 w 51"/>
              <a:gd name="T21" fmla="*/ 12 h 15"/>
              <a:gd name="T22" fmla="*/ 42 w 51"/>
              <a:gd name="T23" fmla="*/ 12 h 15"/>
              <a:gd name="T24" fmla="*/ 42 w 51"/>
              <a:gd name="T25" fmla="*/ 12 h 15"/>
              <a:gd name="T26" fmla="*/ 41 w 51"/>
              <a:gd name="T27" fmla="*/ 10 h 15"/>
              <a:gd name="T28" fmla="*/ 41 w 51"/>
              <a:gd name="T29" fmla="*/ 10 h 15"/>
              <a:gd name="T30" fmla="*/ 39 w 51"/>
              <a:gd name="T31" fmla="*/ 10 h 15"/>
              <a:gd name="T32" fmla="*/ 39 w 51"/>
              <a:gd name="T33" fmla="*/ 10 h 15"/>
              <a:gd name="T34" fmla="*/ 38 w 51"/>
              <a:gd name="T35" fmla="*/ 10 h 15"/>
              <a:gd name="T36" fmla="*/ 38 w 51"/>
              <a:gd name="T37" fmla="*/ 10 h 15"/>
              <a:gd name="T38" fmla="*/ 36 w 51"/>
              <a:gd name="T39" fmla="*/ 10 h 15"/>
              <a:gd name="T40" fmla="*/ 35 w 51"/>
              <a:gd name="T41" fmla="*/ 9 h 15"/>
              <a:gd name="T42" fmla="*/ 35 w 51"/>
              <a:gd name="T43" fmla="*/ 9 h 15"/>
              <a:gd name="T44" fmla="*/ 33 w 51"/>
              <a:gd name="T45" fmla="*/ 9 h 15"/>
              <a:gd name="T46" fmla="*/ 33 w 51"/>
              <a:gd name="T47" fmla="*/ 9 h 15"/>
              <a:gd name="T48" fmla="*/ 32 w 51"/>
              <a:gd name="T49" fmla="*/ 9 h 15"/>
              <a:gd name="T50" fmla="*/ 32 w 51"/>
              <a:gd name="T51" fmla="*/ 9 h 15"/>
              <a:gd name="T52" fmla="*/ 30 w 51"/>
              <a:gd name="T53" fmla="*/ 9 h 15"/>
              <a:gd name="T54" fmla="*/ 30 w 51"/>
              <a:gd name="T55" fmla="*/ 7 h 15"/>
              <a:gd name="T56" fmla="*/ 29 w 51"/>
              <a:gd name="T57" fmla="*/ 7 h 15"/>
              <a:gd name="T58" fmla="*/ 29 w 51"/>
              <a:gd name="T59" fmla="*/ 7 h 15"/>
              <a:gd name="T60" fmla="*/ 27 w 51"/>
              <a:gd name="T61" fmla="*/ 7 h 15"/>
              <a:gd name="T62" fmla="*/ 26 w 51"/>
              <a:gd name="T63" fmla="*/ 7 h 15"/>
              <a:gd name="T64" fmla="*/ 26 w 51"/>
              <a:gd name="T65" fmla="*/ 7 h 15"/>
              <a:gd name="T66" fmla="*/ 24 w 51"/>
              <a:gd name="T67" fmla="*/ 6 h 15"/>
              <a:gd name="T68" fmla="*/ 24 w 51"/>
              <a:gd name="T69" fmla="*/ 6 h 15"/>
              <a:gd name="T70" fmla="*/ 23 w 51"/>
              <a:gd name="T71" fmla="*/ 6 h 15"/>
              <a:gd name="T72" fmla="*/ 23 w 51"/>
              <a:gd name="T73" fmla="*/ 6 h 15"/>
              <a:gd name="T74" fmla="*/ 21 w 51"/>
              <a:gd name="T75" fmla="*/ 6 h 15"/>
              <a:gd name="T76" fmla="*/ 21 w 51"/>
              <a:gd name="T77" fmla="*/ 6 h 15"/>
              <a:gd name="T78" fmla="*/ 20 w 51"/>
              <a:gd name="T79" fmla="*/ 6 h 15"/>
              <a:gd name="T80" fmla="*/ 18 w 51"/>
              <a:gd name="T81" fmla="*/ 4 h 15"/>
              <a:gd name="T82" fmla="*/ 18 w 51"/>
              <a:gd name="T83" fmla="*/ 4 h 15"/>
              <a:gd name="T84" fmla="*/ 17 w 51"/>
              <a:gd name="T85" fmla="*/ 4 h 15"/>
              <a:gd name="T86" fmla="*/ 17 w 51"/>
              <a:gd name="T87" fmla="*/ 4 h 15"/>
              <a:gd name="T88" fmla="*/ 15 w 51"/>
              <a:gd name="T89" fmla="*/ 4 h 15"/>
              <a:gd name="T90" fmla="*/ 15 w 51"/>
              <a:gd name="T91" fmla="*/ 4 h 15"/>
              <a:gd name="T92" fmla="*/ 14 w 51"/>
              <a:gd name="T93" fmla="*/ 4 h 15"/>
              <a:gd name="T94" fmla="*/ 14 w 51"/>
              <a:gd name="T95" fmla="*/ 3 h 15"/>
              <a:gd name="T96" fmla="*/ 12 w 51"/>
              <a:gd name="T97" fmla="*/ 3 h 15"/>
              <a:gd name="T98" fmla="*/ 12 w 51"/>
              <a:gd name="T99" fmla="*/ 3 h 15"/>
              <a:gd name="T100" fmla="*/ 11 w 51"/>
              <a:gd name="T101" fmla="*/ 3 h 15"/>
              <a:gd name="T102" fmla="*/ 9 w 51"/>
              <a:gd name="T103" fmla="*/ 3 h 15"/>
              <a:gd name="T104" fmla="*/ 9 w 51"/>
              <a:gd name="T105" fmla="*/ 3 h 15"/>
              <a:gd name="T106" fmla="*/ 8 w 51"/>
              <a:gd name="T107" fmla="*/ 3 h 15"/>
              <a:gd name="T108" fmla="*/ 8 w 51"/>
              <a:gd name="T109" fmla="*/ 1 h 15"/>
              <a:gd name="T110" fmla="*/ 6 w 51"/>
              <a:gd name="T111" fmla="*/ 1 h 15"/>
              <a:gd name="T112" fmla="*/ 6 w 51"/>
              <a:gd name="T113" fmla="*/ 1 h 15"/>
              <a:gd name="T114" fmla="*/ 5 w 51"/>
              <a:gd name="T115" fmla="*/ 1 h 15"/>
              <a:gd name="T116" fmla="*/ 5 w 51"/>
              <a:gd name="T117" fmla="*/ 1 h 15"/>
              <a:gd name="T118" fmla="*/ 3 w 51"/>
              <a:gd name="T119" fmla="*/ 1 h 15"/>
              <a:gd name="T120" fmla="*/ 2 w 51"/>
              <a:gd name="T121" fmla="*/ 1 h 15"/>
              <a:gd name="T122" fmla="*/ 2 w 51"/>
              <a:gd name="T123" fmla="*/ 0 h 15"/>
              <a:gd name="T124" fmla="*/ 0 w 51"/>
              <a:gd name="T12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" h="15">
                <a:moveTo>
                  <a:pt x="51" y="15"/>
                </a:moveTo>
                <a:lnTo>
                  <a:pt x="51" y="13"/>
                </a:lnTo>
                <a:lnTo>
                  <a:pt x="50" y="13"/>
                </a:lnTo>
                <a:lnTo>
                  <a:pt x="50" y="13"/>
                </a:lnTo>
                <a:lnTo>
                  <a:pt x="48" y="13"/>
                </a:lnTo>
                <a:lnTo>
                  <a:pt x="48" y="13"/>
                </a:lnTo>
                <a:lnTo>
                  <a:pt x="47" y="13"/>
                </a:lnTo>
                <a:lnTo>
                  <a:pt x="47" y="12"/>
                </a:lnTo>
                <a:lnTo>
                  <a:pt x="45" y="12"/>
                </a:lnTo>
                <a:lnTo>
                  <a:pt x="44" y="12"/>
                </a:lnTo>
                <a:lnTo>
                  <a:pt x="44" y="12"/>
                </a:lnTo>
                <a:lnTo>
                  <a:pt x="42" y="12"/>
                </a:lnTo>
                <a:lnTo>
                  <a:pt x="42" y="12"/>
                </a:lnTo>
                <a:lnTo>
                  <a:pt x="41" y="10"/>
                </a:lnTo>
                <a:lnTo>
                  <a:pt x="41" y="10"/>
                </a:lnTo>
                <a:lnTo>
                  <a:pt x="39" y="10"/>
                </a:lnTo>
                <a:lnTo>
                  <a:pt x="39" y="10"/>
                </a:lnTo>
                <a:lnTo>
                  <a:pt x="38" y="10"/>
                </a:lnTo>
                <a:lnTo>
                  <a:pt x="38" y="10"/>
                </a:lnTo>
                <a:lnTo>
                  <a:pt x="36" y="10"/>
                </a:lnTo>
                <a:lnTo>
                  <a:pt x="35" y="9"/>
                </a:lnTo>
                <a:lnTo>
                  <a:pt x="35" y="9"/>
                </a:lnTo>
                <a:lnTo>
                  <a:pt x="33" y="9"/>
                </a:lnTo>
                <a:lnTo>
                  <a:pt x="33" y="9"/>
                </a:lnTo>
                <a:lnTo>
                  <a:pt x="32" y="9"/>
                </a:lnTo>
                <a:lnTo>
                  <a:pt x="32" y="9"/>
                </a:lnTo>
                <a:lnTo>
                  <a:pt x="30" y="9"/>
                </a:lnTo>
                <a:lnTo>
                  <a:pt x="30" y="7"/>
                </a:lnTo>
                <a:lnTo>
                  <a:pt x="29" y="7"/>
                </a:lnTo>
                <a:lnTo>
                  <a:pt x="29" y="7"/>
                </a:lnTo>
                <a:lnTo>
                  <a:pt x="27" y="7"/>
                </a:lnTo>
                <a:lnTo>
                  <a:pt x="26" y="7"/>
                </a:lnTo>
                <a:lnTo>
                  <a:pt x="26" y="7"/>
                </a:lnTo>
                <a:lnTo>
                  <a:pt x="24" y="6"/>
                </a:lnTo>
                <a:lnTo>
                  <a:pt x="24" y="6"/>
                </a:lnTo>
                <a:lnTo>
                  <a:pt x="23" y="6"/>
                </a:lnTo>
                <a:lnTo>
                  <a:pt x="23" y="6"/>
                </a:lnTo>
                <a:lnTo>
                  <a:pt x="21" y="6"/>
                </a:lnTo>
                <a:lnTo>
                  <a:pt x="21" y="6"/>
                </a:lnTo>
                <a:lnTo>
                  <a:pt x="20" y="6"/>
                </a:lnTo>
                <a:lnTo>
                  <a:pt x="18" y="4"/>
                </a:lnTo>
                <a:lnTo>
                  <a:pt x="18" y="4"/>
                </a:lnTo>
                <a:lnTo>
                  <a:pt x="17" y="4"/>
                </a:lnTo>
                <a:lnTo>
                  <a:pt x="17" y="4"/>
                </a:lnTo>
                <a:lnTo>
                  <a:pt x="15" y="4"/>
                </a:lnTo>
                <a:lnTo>
                  <a:pt x="15" y="4"/>
                </a:lnTo>
                <a:lnTo>
                  <a:pt x="14" y="4"/>
                </a:lnTo>
                <a:lnTo>
                  <a:pt x="14" y="3"/>
                </a:lnTo>
                <a:lnTo>
                  <a:pt x="12" y="3"/>
                </a:lnTo>
                <a:lnTo>
                  <a:pt x="12" y="3"/>
                </a:lnTo>
                <a:lnTo>
                  <a:pt x="11" y="3"/>
                </a:lnTo>
                <a:lnTo>
                  <a:pt x="9" y="3"/>
                </a:lnTo>
                <a:lnTo>
                  <a:pt x="9" y="3"/>
                </a:lnTo>
                <a:lnTo>
                  <a:pt x="8" y="3"/>
                </a:lnTo>
                <a:lnTo>
                  <a:pt x="8" y="1"/>
                </a:lnTo>
                <a:lnTo>
                  <a:pt x="6" y="1"/>
                </a:lnTo>
                <a:lnTo>
                  <a:pt x="6" y="1"/>
                </a:lnTo>
                <a:lnTo>
                  <a:pt x="5" y="1"/>
                </a:lnTo>
                <a:lnTo>
                  <a:pt x="5" y="1"/>
                </a:lnTo>
                <a:lnTo>
                  <a:pt x="3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13" name="Freeform 2413"/>
          <p:cNvSpPr>
            <a:spLocks/>
          </p:cNvSpPr>
          <p:nvPr/>
        </p:nvSpPr>
        <p:spPr bwMode="auto">
          <a:xfrm>
            <a:off x="5186363" y="1270001"/>
            <a:ext cx="80963" cy="23813"/>
          </a:xfrm>
          <a:custGeom>
            <a:avLst/>
            <a:gdLst>
              <a:gd name="T0" fmla="*/ 0 w 51"/>
              <a:gd name="T1" fmla="*/ 0 h 15"/>
              <a:gd name="T2" fmla="*/ 5 w 51"/>
              <a:gd name="T3" fmla="*/ 0 h 15"/>
              <a:gd name="T4" fmla="*/ 11 w 51"/>
              <a:gd name="T5" fmla="*/ 1 h 15"/>
              <a:gd name="T6" fmla="*/ 15 w 51"/>
              <a:gd name="T7" fmla="*/ 3 h 15"/>
              <a:gd name="T8" fmla="*/ 20 w 51"/>
              <a:gd name="T9" fmla="*/ 4 h 15"/>
              <a:gd name="T10" fmla="*/ 24 w 51"/>
              <a:gd name="T11" fmla="*/ 6 h 15"/>
              <a:gd name="T12" fmla="*/ 29 w 51"/>
              <a:gd name="T13" fmla="*/ 7 h 15"/>
              <a:gd name="T14" fmla="*/ 33 w 51"/>
              <a:gd name="T15" fmla="*/ 9 h 15"/>
              <a:gd name="T16" fmla="*/ 38 w 51"/>
              <a:gd name="T17" fmla="*/ 10 h 15"/>
              <a:gd name="T18" fmla="*/ 42 w 51"/>
              <a:gd name="T19" fmla="*/ 12 h 15"/>
              <a:gd name="T20" fmla="*/ 47 w 51"/>
              <a:gd name="T21" fmla="*/ 13 h 15"/>
              <a:gd name="T22" fmla="*/ 51 w 51"/>
              <a:gd name="T2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15">
                <a:moveTo>
                  <a:pt x="0" y="0"/>
                </a:moveTo>
                <a:lnTo>
                  <a:pt x="5" y="0"/>
                </a:lnTo>
                <a:lnTo>
                  <a:pt x="11" y="1"/>
                </a:lnTo>
                <a:lnTo>
                  <a:pt x="15" y="3"/>
                </a:lnTo>
                <a:lnTo>
                  <a:pt x="20" y="4"/>
                </a:lnTo>
                <a:lnTo>
                  <a:pt x="24" y="6"/>
                </a:lnTo>
                <a:lnTo>
                  <a:pt x="29" y="7"/>
                </a:lnTo>
                <a:lnTo>
                  <a:pt x="33" y="9"/>
                </a:lnTo>
                <a:lnTo>
                  <a:pt x="38" y="10"/>
                </a:lnTo>
                <a:lnTo>
                  <a:pt x="42" y="12"/>
                </a:lnTo>
                <a:lnTo>
                  <a:pt x="47" y="13"/>
                </a:lnTo>
                <a:lnTo>
                  <a:pt x="51" y="1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14" name="Line 2414"/>
          <p:cNvSpPr>
            <a:spLocks noChangeShapeType="1"/>
          </p:cNvSpPr>
          <p:nvPr/>
        </p:nvSpPr>
        <p:spPr bwMode="auto">
          <a:xfrm flipV="1">
            <a:off x="5133976" y="1274763"/>
            <a:ext cx="50800" cy="1778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15" name="Freeform 2415"/>
          <p:cNvSpPr>
            <a:spLocks/>
          </p:cNvSpPr>
          <p:nvPr/>
        </p:nvSpPr>
        <p:spPr bwMode="auto">
          <a:xfrm>
            <a:off x="4889501" y="1403351"/>
            <a:ext cx="123825" cy="23813"/>
          </a:xfrm>
          <a:custGeom>
            <a:avLst/>
            <a:gdLst>
              <a:gd name="T0" fmla="*/ 78 w 78"/>
              <a:gd name="T1" fmla="*/ 15 h 15"/>
              <a:gd name="T2" fmla="*/ 70 w 78"/>
              <a:gd name="T3" fmla="*/ 13 h 15"/>
              <a:gd name="T4" fmla="*/ 64 w 78"/>
              <a:gd name="T5" fmla="*/ 12 h 15"/>
              <a:gd name="T6" fmla="*/ 58 w 78"/>
              <a:gd name="T7" fmla="*/ 10 h 15"/>
              <a:gd name="T8" fmla="*/ 52 w 78"/>
              <a:gd name="T9" fmla="*/ 9 h 15"/>
              <a:gd name="T10" fmla="*/ 45 w 78"/>
              <a:gd name="T11" fmla="*/ 7 h 15"/>
              <a:gd name="T12" fmla="*/ 39 w 78"/>
              <a:gd name="T13" fmla="*/ 6 h 15"/>
              <a:gd name="T14" fmla="*/ 33 w 78"/>
              <a:gd name="T15" fmla="*/ 6 h 15"/>
              <a:gd name="T16" fmla="*/ 25 w 78"/>
              <a:gd name="T17" fmla="*/ 4 h 15"/>
              <a:gd name="T18" fmla="*/ 19 w 78"/>
              <a:gd name="T19" fmla="*/ 3 h 15"/>
              <a:gd name="T20" fmla="*/ 13 w 78"/>
              <a:gd name="T21" fmla="*/ 1 h 15"/>
              <a:gd name="T22" fmla="*/ 7 w 78"/>
              <a:gd name="T23" fmla="*/ 0 h 15"/>
              <a:gd name="T24" fmla="*/ 0 w 78"/>
              <a:gd name="T2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" h="15">
                <a:moveTo>
                  <a:pt x="78" y="15"/>
                </a:moveTo>
                <a:lnTo>
                  <a:pt x="70" y="13"/>
                </a:lnTo>
                <a:lnTo>
                  <a:pt x="64" y="12"/>
                </a:lnTo>
                <a:lnTo>
                  <a:pt x="58" y="10"/>
                </a:lnTo>
                <a:lnTo>
                  <a:pt x="52" y="9"/>
                </a:lnTo>
                <a:lnTo>
                  <a:pt x="45" y="7"/>
                </a:lnTo>
                <a:lnTo>
                  <a:pt x="39" y="6"/>
                </a:lnTo>
                <a:lnTo>
                  <a:pt x="33" y="6"/>
                </a:lnTo>
                <a:lnTo>
                  <a:pt x="25" y="4"/>
                </a:lnTo>
                <a:lnTo>
                  <a:pt x="19" y="3"/>
                </a:lnTo>
                <a:lnTo>
                  <a:pt x="13" y="1"/>
                </a:lnTo>
                <a:lnTo>
                  <a:pt x="7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16" name="Freeform 2416"/>
          <p:cNvSpPr>
            <a:spLocks/>
          </p:cNvSpPr>
          <p:nvPr/>
        </p:nvSpPr>
        <p:spPr bwMode="auto">
          <a:xfrm>
            <a:off x="5013326" y="1427163"/>
            <a:ext cx="119063" cy="30163"/>
          </a:xfrm>
          <a:custGeom>
            <a:avLst/>
            <a:gdLst>
              <a:gd name="T0" fmla="*/ 0 w 75"/>
              <a:gd name="T1" fmla="*/ 0 h 19"/>
              <a:gd name="T2" fmla="*/ 3 w 75"/>
              <a:gd name="T3" fmla="*/ 0 h 19"/>
              <a:gd name="T4" fmla="*/ 7 w 75"/>
              <a:gd name="T5" fmla="*/ 1 h 19"/>
              <a:gd name="T6" fmla="*/ 12 w 75"/>
              <a:gd name="T7" fmla="*/ 3 h 19"/>
              <a:gd name="T8" fmla="*/ 16 w 75"/>
              <a:gd name="T9" fmla="*/ 3 h 19"/>
              <a:gd name="T10" fmla="*/ 21 w 75"/>
              <a:gd name="T11" fmla="*/ 4 h 19"/>
              <a:gd name="T12" fmla="*/ 25 w 75"/>
              <a:gd name="T13" fmla="*/ 6 h 19"/>
              <a:gd name="T14" fmla="*/ 28 w 75"/>
              <a:gd name="T15" fmla="*/ 6 h 19"/>
              <a:gd name="T16" fmla="*/ 33 w 75"/>
              <a:gd name="T17" fmla="*/ 7 h 19"/>
              <a:gd name="T18" fmla="*/ 37 w 75"/>
              <a:gd name="T19" fmla="*/ 9 h 19"/>
              <a:gd name="T20" fmla="*/ 42 w 75"/>
              <a:gd name="T21" fmla="*/ 10 h 19"/>
              <a:gd name="T22" fmla="*/ 46 w 75"/>
              <a:gd name="T23" fmla="*/ 10 h 19"/>
              <a:gd name="T24" fmla="*/ 51 w 75"/>
              <a:gd name="T25" fmla="*/ 12 h 19"/>
              <a:gd name="T26" fmla="*/ 54 w 75"/>
              <a:gd name="T27" fmla="*/ 13 h 19"/>
              <a:gd name="T28" fmla="*/ 58 w 75"/>
              <a:gd name="T29" fmla="*/ 15 h 19"/>
              <a:gd name="T30" fmla="*/ 63 w 75"/>
              <a:gd name="T31" fmla="*/ 15 h 19"/>
              <a:gd name="T32" fmla="*/ 67 w 75"/>
              <a:gd name="T33" fmla="*/ 16 h 19"/>
              <a:gd name="T34" fmla="*/ 72 w 75"/>
              <a:gd name="T35" fmla="*/ 18 h 19"/>
              <a:gd name="T36" fmla="*/ 75 w 75"/>
              <a:gd name="T3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9">
                <a:moveTo>
                  <a:pt x="0" y="0"/>
                </a:moveTo>
                <a:lnTo>
                  <a:pt x="3" y="0"/>
                </a:lnTo>
                <a:lnTo>
                  <a:pt x="7" y="1"/>
                </a:lnTo>
                <a:lnTo>
                  <a:pt x="12" y="3"/>
                </a:lnTo>
                <a:lnTo>
                  <a:pt x="16" y="3"/>
                </a:lnTo>
                <a:lnTo>
                  <a:pt x="21" y="4"/>
                </a:lnTo>
                <a:lnTo>
                  <a:pt x="25" y="6"/>
                </a:lnTo>
                <a:lnTo>
                  <a:pt x="28" y="6"/>
                </a:lnTo>
                <a:lnTo>
                  <a:pt x="33" y="7"/>
                </a:lnTo>
                <a:lnTo>
                  <a:pt x="37" y="9"/>
                </a:lnTo>
                <a:lnTo>
                  <a:pt x="42" y="10"/>
                </a:lnTo>
                <a:lnTo>
                  <a:pt x="46" y="10"/>
                </a:lnTo>
                <a:lnTo>
                  <a:pt x="51" y="12"/>
                </a:lnTo>
                <a:lnTo>
                  <a:pt x="54" y="13"/>
                </a:lnTo>
                <a:lnTo>
                  <a:pt x="58" y="15"/>
                </a:lnTo>
                <a:lnTo>
                  <a:pt x="63" y="15"/>
                </a:lnTo>
                <a:lnTo>
                  <a:pt x="67" y="16"/>
                </a:lnTo>
                <a:lnTo>
                  <a:pt x="72" y="18"/>
                </a:lnTo>
                <a:lnTo>
                  <a:pt x="75" y="1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17" name="Rectangle 2417"/>
          <p:cNvSpPr>
            <a:spLocks noChangeArrowheads="1"/>
          </p:cNvSpPr>
          <p:nvPr/>
        </p:nvSpPr>
        <p:spPr bwMode="auto">
          <a:xfrm rot="16920000">
            <a:off x="4870903" y="143472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18" name="Line 2418"/>
          <p:cNvSpPr>
            <a:spLocks noChangeShapeType="1"/>
          </p:cNvSpPr>
          <p:nvPr/>
        </p:nvSpPr>
        <p:spPr bwMode="auto">
          <a:xfrm flipV="1">
            <a:off x="4991101" y="1431926"/>
            <a:ext cx="22225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19" name="Rectangle 2419"/>
          <p:cNvSpPr>
            <a:spLocks noChangeArrowheads="1"/>
          </p:cNvSpPr>
          <p:nvPr/>
        </p:nvSpPr>
        <p:spPr bwMode="auto">
          <a:xfrm rot="17640000">
            <a:off x="5641976" y="625476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Copia-10_PGr-I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20" name="Line 2420"/>
          <p:cNvSpPr>
            <a:spLocks noChangeShapeType="1"/>
          </p:cNvSpPr>
          <p:nvPr/>
        </p:nvSpPr>
        <p:spPr bwMode="auto">
          <a:xfrm flipV="1">
            <a:off x="5718176" y="857251"/>
            <a:ext cx="34925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21" name="Rectangle 2421"/>
          <p:cNvSpPr>
            <a:spLocks noChangeArrowheads="1"/>
          </p:cNvSpPr>
          <p:nvPr/>
        </p:nvSpPr>
        <p:spPr bwMode="auto">
          <a:xfrm rot="17700000">
            <a:off x="5688013" y="657226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22" name="Line 2422"/>
          <p:cNvSpPr>
            <a:spLocks noChangeShapeType="1"/>
          </p:cNvSpPr>
          <p:nvPr/>
        </p:nvSpPr>
        <p:spPr bwMode="auto">
          <a:xfrm flipV="1">
            <a:off x="5751513" y="874713"/>
            <a:ext cx="38100" cy="777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23" name="Freeform 2423"/>
          <p:cNvSpPr>
            <a:spLocks/>
          </p:cNvSpPr>
          <p:nvPr/>
        </p:nvSpPr>
        <p:spPr bwMode="auto">
          <a:xfrm>
            <a:off x="5713413" y="941388"/>
            <a:ext cx="19050" cy="9525"/>
          </a:xfrm>
          <a:custGeom>
            <a:avLst/>
            <a:gdLst>
              <a:gd name="T0" fmla="*/ 12 w 12"/>
              <a:gd name="T1" fmla="*/ 6 h 6"/>
              <a:gd name="T2" fmla="*/ 10 w 12"/>
              <a:gd name="T3" fmla="*/ 4 h 6"/>
              <a:gd name="T4" fmla="*/ 9 w 12"/>
              <a:gd name="T5" fmla="*/ 4 h 6"/>
              <a:gd name="T6" fmla="*/ 9 w 12"/>
              <a:gd name="T7" fmla="*/ 4 h 6"/>
              <a:gd name="T8" fmla="*/ 7 w 12"/>
              <a:gd name="T9" fmla="*/ 3 h 6"/>
              <a:gd name="T10" fmla="*/ 6 w 12"/>
              <a:gd name="T11" fmla="*/ 3 h 6"/>
              <a:gd name="T12" fmla="*/ 4 w 12"/>
              <a:gd name="T13" fmla="*/ 3 h 6"/>
              <a:gd name="T14" fmla="*/ 4 w 12"/>
              <a:gd name="T15" fmla="*/ 1 h 6"/>
              <a:gd name="T16" fmla="*/ 3 w 12"/>
              <a:gd name="T17" fmla="*/ 1 h 6"/>
              <a:gd name="T18" fmla="*/ 1 w 12"/>
              <a:gd name="T19" fmla="*/ 1 h 6"/>
              <a:gd name="T20" fmla="*/ 0 w 12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6">
                <a:moveTo>
                  <a:pt x="12" y="6"/>
                </a:moveTo>
                <a:lnTo>
                  <a:pt x="10" y="4"/>
                </a:lnTo>
                <a:lnTo>
                  <a:pt x="9" y="4"/>
                </a:lnTo>
                <a:lnTo>
                  <a:pt x="9" y="4"/>
                </a:lnTo>
                <a:lnTo>
                  <a:pt x="7" y="3"/>
                </a:lnTo>
                <a:lnTo>
                  <a:pt x="6" y="3"/>
                </a:lnTo>
                <a:lnTo>
                  <a:pt x="4" y="3"/>
                </a:lnTo>
                <a:lnTo>
                  <a:pt x="4" y="1"/>
                </a:lnTo>
                <a:lnTo>
                  <a:pt x="3" y="1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24" name="Freeform 2424"/>
          <p:cNvSpPr>
            <a:spLocks/>
          </p:cNvSpPr>
          <p:nvPr/>
        </p:nvSpPr>
        <p:spPr bwMode="auto">
          <a:xfrm>
            <a:off x="5732463" y="950913"/>
            <a:ext cx="15875" cy="6350"/>
          </a:xfrm>
          <a:custGeom>
            <a:avLst/>
            <a:gdLst>
              <a:gd name="T0" fmla="*/ 0 w 10"/>
              <a:gd name="T1" fmla="*/ 0 h 4"/>
              <a:gd name="T2" fmla="*/ 1 w 10"/>
              <a:gd name="T3" fmla="*/ 0 h 4"/>
              <a:gd name="T4" fmla="*/ 3 w 10"/>
              <a:gd name="T5" fmla="*/ 1 h 4"/>
              <a:gd name="T6" fmla="*/ 4 w 10"/>
              <a:gd name="T7" fmla="*/ 1 h 4"/>
              <a:gd name="T8" fmla="*/ 6 w 10"/>
              <a:gd name="T9" fmla="*/ 3 h 4"/>
              <a:gd name="T10" fmla="*/ 7 w 10"/>
              <a:gd name="T11" fmla="*/ 3 h 4"/>
              <a:gd name="T12" fmla="*/ 9 w 10"/>
              <a:gd name="T13" fmla="*/ 4 h 4"/>
              <a:gd name="T14" fmla="*/ 10 w 10"/>
              <a:gd name="T15" fmla="*/ 4 h 4"/>
              <a:gd name="T16" fmla="*/ 10 w 10"/>
              <a:gd name="T1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4">
                <a:moveTo>
                  <a:pt x="0" y="0"/>
                </a:moveTo>
                <a:lnTo>
                  <a:pt x="1" y="0"/>
                </a:lnTo>
                <a:lnTo>
                  <a:pt x="3" y="1"/>
                </a:lnTo>
                <a:lnTo>
                  <a:pt x="4" y="1"/>
                </a:lnTo>
                <a:lnTo>
                  <a:pt x="6" y="3"/>
                </a:lnTo>
                <a:lnTo>
                  <a:pt x="7" y="3"/>
                </a:lnTo>
                <a:lnTo>
                  <a:pt x="9" y="4"/>
                </a:lnTo>
                <a:lnTo>
                  <a:pt x="10" y="4"/>
                </a:lnTo>
                <a:lnTo>
                  <a:pt x="10" y="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25" name="Rectangle 2425"/>
          <p:cNvSpPr>
            <a:spLocks noChangeArrowheads="1"/>
          </p:cNvSpPr>
          <p:nvPr/>
        </p:nvSpPr>
        <p:spPr bwMode="auto">
          <a:xfrm rot="17700000">
            <a:off x="5655923" y="93486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26" name="Line 2426"/>
          <p:cNvSpPr>
            <a:spLocks noChangeShapeType="1"/>
          </p:cNvSpPr>
          <p:nvPr/>
        </p:nvSpPr>
        <p:spPr bwMode="auto">
          <a:xfrm flipV="1">
            <a:off x="5691188" y="955676"/>
            <a:ext cx="38100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27" name="Rectangle 2427"/>
          <p:cNvSpPr>
            <a:spLocks noChangeArrowheads="1"/>
          </p:cNvSpPr>
          <p:nvPr/>
        </p:nvSpPr>
        <p:spPr bwMode="auto">
          <a:xfrm rot="17760000">
            <a:off x="5729288" y="676276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28" name="Line 2428"/>
          <p:cNvSpPr>
            <a:spLocks noChangeShapeType="1"/>
          </p:cNvSpPr>
          <p:nvPr/>
        </p:nvSpPr>
        <p:spPr bwMode="auto">
          <a:xfrm flipV="1">
            <a:off x="5743576" y="893763"/>
            <a:ext cx="84138" cy="1666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29" name="Freeform 2429"/>
          <p:cNvSpPr>
            <a:spLocks/>
          </p:cNvSpPr>
          <p:nvPr/>
        </p:nvSpPr>
        <p:spPr bwMode="auto">
          <a:xfrm>
            <a:off x="5689601" y="1038226"/>
            <a:ext cx="25400" cy="12700"/>
          </a:xfrm>
          <a:custGeom>
            <a:avLst/>
            <a:gdLst>
              <a:gd name="T0" fmla="*/ 16 w 16"/>
              <a:gd name="T1" fmla="*/ 8 h 8"/>
              <a:gd name="T2" fmla="*/ 15 w 16"/>
              <a:gd name="T3" fmla="*/ 8 h 8"/>
              <a:gd name="T4" fmla="*/ 13 w 16"/>
              <a:gd name="T5" fmla="*/ 6 h 8"/>
              <a:gd name="T6" fmla="*/ 12 w 16"/>
              <a:gd name="T7" fmla="*/ 6 h 8"/>
              <a:gd name="T8" fmla="*/ 10 w 16"/>
              <a:gd name="T9" fmla="*/ 5 h 8"/>
              <a:gd name="T10" fmla="*/ 9 w 16"/>
              <a:gd name="T11" fmla="*/ 5 h 8"/>
              <a:gd name="T12" fmla="*/ 7 w 16"/>
              <a:gd name="T13" fmla="*/ 3 h 8"/>
              <a:gd name="T14" fmla="*/ 6 w 16"/>
              <a:gd name="T15" fmla="*/ 3 h 8"/>
              <a:gd name="T16" fmla="*/ 4 w 16"/>
              <a:gd name="T17" fmla="*/ 2 h 8"/>
              <a:gd name="T18" fmla="*/ 1 w 16"/>
              <a:gd name="T19" fmla="*/ 2 h 8"/>
              <a:gd name="T20" fmla="*/ 0 w 16"/>
              <a:gd name="T2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8">
                <a:moveTo>
                  <a:pt x="16" y="8"/>
                </a:moveTo>
                <a:lnTo>
                  <a:pt x="15" y="8"/>
                </a:lnTo>
                <a:lnTo>
                  <a:pt x="13" y="6"/>
                </a:lnTo>
                <a:lnTo>
                  <a:pt x="12" y="6"/>
                </a:lnTo>
                <a:lnTo>
                  <a:pt x="10" y="5"/>
                </a:lnTo>
                <a:lnTo>
                  <a:pt x="9" y="5"/>
                </a:lnTo>
                <a:lnTo>
                  <a:pt x="7" y="3"/>
                </a:lnTo>
                <a:lnTo>
                  <a:pt x="6" y="3"/>
                </a:lnTo>
                <a:lnTo>
                  <a:pt x="4" y="2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30" name="Freeform 2430"/>
          <p:cNvSpPr>
            <a:spLocks/>
          </p:cNvSpPr>
          <p:nvPr/>
        </p:nvSpPr>
        <p:spPr bwMode="auto">
          <a:xfrm>
            <a:off x="5715001" y="1050926"/>
            <a:ext cx="26988" cy="14288"/>
          </a:xfrm>
          <a:custGeom>
            <a:avLst/>
            <a:gdLst>
              <a:gd name="T0" fmla="*/ 0 w 17"/>
              <a:gd name="T1" fmla="*/ 0 h 9"/>
              <a:gd name="T2" fmla="*/ 2 w 17"/>
              <a:gd name="T3" fmla="*/ 1 h 9"/>
              <a:gd name="T4" fmla="*/ 3 w 17"/>
              <a:gd name="T5" fmla="*/ 1 h 9"/>
              <a:gd name="T6" fmla="*/ 3 w 17"/>
              <a:gd name="T7" fmla="*/ 1 h 9"/>
              <a:gd name="T8" fmla="*/ 5 w 17"/>
              <a:gd name="T9" fmla="*/ 3 h 9"/>
              <a:gd name="T10" fmla="*/ 5 w 17"/>
              <a:gd name="T11" fmla="*/ 3 h 9"/>
              <a:gd name="T12" fmla="*/ 6 w 17"/>
              <a:gd name="T13" fmla="*/ 3 h 9"/>
              <a:gd name="T14" fmla="*/ 8 w 17"/>
              <a:gd name="T15" fmla="*/ 4 h 9"/>
              <a:gd name="T16" fmla="*/ 8 w 17"/>
              <a:gd name="T17" fmla="*/ 4 h 9"/>
              <a:gd name="T18" fmla="*/ 9 w 17"/>
              <a:gd name="T19" fmla="*/ 4 h 9"/>
              <a:gd name="T20" fmla="*/ 11 w 17"/>
              <a:gd name="T21" fmla="*/ 6 h 9"/>
              <a:gd name="T22" fmla="*/ 11 w 17"/>
              <a:gd name="T23" fmla="*/ 6 h 9"/>
              <a:gd name="T24" fmla="*/ 12 w 17"/>
              <a:gd name="T25" fmla="*/ 6 h 9"/>
              <a:gd name="T26" fmla="*/ 14 w 17"/>
              <a:gd name="T27" fmla="*/ 6 h 9"/>
              <a:gd name="T28" fmla="*/ 14 w 17"/>
              <a:gd name="T29" fmla="*/ 7 h 9"/>
              <a:gd name="T30" fmla="*/ 15 w 17"/>
              <a:gd name="T31" fmla="*/ 7 h 9"/>
              <a:gd name="T32" fmla="*/ 15 w 17"/>
              <a:gd name="T33" fmla="*/ 7 h 9"/>
              <a:gd name="T34" fmla="*/ 17 w 17"/>
              <a:gd name="T3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" h="9">
                <a:moveTo>
                  <a:pt x="0" y="0"/>
                </a:moveTo>
                <a:lnTo>
                  <a:pt x="2" y="1"/>
                </a:lnTo>
                <a:lnTo>
                  <a:pt x="3" y="1"/>
                </a:lnTo>
                <a:lnTo>
                  <a:pt x="3" y="1"/>
                </a:lnTo>
                <a:lnTo>
                  <a:pt x="5" y="3"/>
                </a:lnTo>
                <a:lnTo>
                  <a:pt x="5" y="3"/>
                </a:lnTo>
                <a:lnTo>
                  <a:pt x="6" y="3"/>
                </a:lnTo>
                <a:lnTo>
                  <a:pt x="8" y="4"/>
                </a:lnTo>
                <a:lnTo>
                  <a:pt x="8" y="4"/>
                </a:lnTo>
                <a:lnTo>
                  <a:pt x="9" y="4"/>
                </a:lnTo>
                <a:lnTo>
                  <a:pt x="11" y="6"/>
                </a:lnTo>
                <a:lnTo>
                  <a:pt x="11" y="6"/>
                </a:lnTo>
                <a:lnTo>
                  <a:pt x="12" y="6"/>
                </a:lnTo>
                <a:lnTo>
                  <a:pt x="14" y="6"/>
                </a:lnTo>
                <a:lnTo>
                  <a:pt x="14" y="7"/>
                </a:lnTo>
                <a:lnTo>
                  <a:pt x="15" y="7"/>
                </a:lnTo>
                <a:lnTo>
                  <a:pt x="15" y="7"/>
                </a:lnTo>
                <a:lnTo>
                  <a:pt x="17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31" name="Rectangle 2431"/>
          <p:cNvSpPr>
            <a:spLocks noChangeArrowheads="1"/>
          </p:cNvSpPr>
          <p:nvPr/>
        </p:nvSpPr>
        <p:spPr bwMode="auto">
          <a:xfrm rot="17700000">
            <a:off x="5632110" y="1040435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32" name="Line 2432"/>
          <p:cNvSpPr>
            <a:spLocks noChangeShapeType="1"/>
          </p:cNvSpPr>
          <p:nvPr/>
        </p:nvSpPr>
        <p:spPr bwMode="auto">
          <a:xfrm flipV="1">
            <a:off x="5675313" y="1055688"/>
            <a:ext cx="38100" cy="777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33" name="Rectangle 2433"/>
          <p:cNvSpPr>
            <a:spLocks noChangeArrowheads="1"/>
          </p:cNvSpPr>
          <p:nvPr/>
        </p:nvSpPr>
        <p:spPr bwMode="auto">
          <a:xfrm rot="17820000">
            <a:off x="5768976" y="696913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34" name="Line 2434"/>
          <p:cNvSpPr>
            <a:spLocks noChangeShapeType="1"/>
          </p:cNvSpPr>
          <p:nvPr/>
        </p:nvSpPr>
        <p:spPr bwMode="auto">
          <a:xfrm flipV="1">
            <a:off x="5732463" y="912813"/>
            <a:ext cx="130175" cy="2524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535" name="Freeform 2435"/>
          <p:cNvSpPr>
            <a:spLocks/>
          </p:cNvSpPr>
          <p:nvPr/>
        </p:nvSpPr>
        <p:spPr bwMode="auto">
          <a:xfrm>
            <a:off x="5672138" y="1141413"/>
            <a:ext cx="28575" cy="14288"/>
          </a:xfrm>
          <a:custGeom>
            <a:avLst/>
            <a:gdLst>
              <a:gd name="T0" fmla="*/ 18 w 18"/>
              <a:gd name="T1" fmla="*/ 9 h 9"/>
              <a:gd name="T2" fmla="*/ 17 w 18"/>
              <a:gd name="T3" fmla="*/ 7 h 9"/>
              <a:gd name="T4" fmla="*/ 15 w 18"/>
              <a:gd name="T5" fmla="*/ 6 h 9"/>
              <a:gd name="T6" fmla="*/ 14 w 18"/>
              <a:gd name="T7" fmla="*/ 6 h 9"/>
              <a:gd name="T8" fmla="*/ 12 w 18"/>
              <a:gd name="T9" fmla="*/ 4 h 9"/>
              <a:gd name="T10" fmla="*/ 11 w 18"/>
              <a:gd name="T11" fmla="*/ 4 h 9"/>
              <a:gd name="T12" fmla="*/ 9 w 18"/>
              <a:gd name="T13" fmla="*/ 3 h 9"/>
              <a:gd name="T14" fmla="*/ 8 w 18"/>
              <a:gd name="T15" fmla="*/ 3 h 9"/>
              <a:gd name="T16" fmla="*/ 6 w 18"/>
              <a:gd name="T17" fmla="*/ 1 h 9"/>
              <a:gd name="T18" fmla="*/ 3 w 18"/>
              <a:gd name="T19" fmla="*/ 1 h 9"/>
              <a:gd name="T20" fmla="*/ 2 w 18"/>
              <a:gd name="T21" fmla="*/ 0 h 9"/>
              <a:gd name="T22" fmla="*/ 0 w 18"/>
              <a:gd name="T2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9">
                <a:moveTo>
                  <a:pt x="18" y="9"/>
                </a:moveTo>
                <a:lnTo>
                  <a:pt x="17" y="7"/>
                </a:lnTo>
                <a:lnTo>
                  <a:pt x="15" y="6"/>
                </a:lnTo>
                <a:lnTo>
                  <a:pt x="14" y="6"/>
                </a:lnTo>
                <a:lnTo>
                  <a:pt x="12" y="4"/>
                </a:lnTo>
                <a:lnTo>
                  <a:pt x="11" y="4"/>
                </a:lnTo>
                <a:lnTo>
                  <a:pt x="9" y="3"/>
                </a:lnTo>
                <a:lnTo>
                  <a:pt x="8" y="3"/>
                </a:lnTo>
                <a:lnTo>
                  <a:pt x="6" y="1"/>
                </a:lnTo>
                <a:lnTo>
                  <a:pt x="3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36" name="Freeform 2436"/>
          <p:cNvSpPr>
            <a:spLocks/>
          </p:cNvSpPr>
          <p:nvPr/>
        </p:nvSpPr>
        <p:spPr bwMode="auto">
          <a:xfrm>
            <a:off x="5700713" y="1155701"/>
            <a:ext cx="31750" cy="14288"/>
          </a:xfrm>
          <a:custGeom>
            <a:avLst/>
            <a:gdLst>
              <a:gd name="T0" fmla="*/ 0 w 20"/>
              <a:gd name="T1" fmla="*/ 0 h 9"/>
              <a:gd name="T2" fmla="*/ 2 w 20"/>
              <a:gd name="T3" fmla="*/ 0 h 9"/>
              <a:gd name="T4" fmla="*/ 2 w 20"/>
              <a:gd name="T5" fmla="*/ 0 h 9"/>
              <a:gd name="T6" fmla="*/ 3 w 20"/>
              <a:gd name="T7" fmla="*/ 0 h 9"/>
              <a:gd name="T8" fmla="*/ 3 w 20"/>
              <a:gd name="T9" fmla="*/ 1 h 9"/>
              <a:gd name="T10" fmla="*/ 5 w 20"/>
              <a:gd name="T11" fmla="*/ 1 h 9"/>
              <a:gd name="T12" fmla="*/ 5 w 20"/>
              <a:gd name="T13" fmla="*/ 1 h 9"/>
              <a:gd name="T14" fmla="*/ 6 w 20"/>
              <a:gd name="T15" fmla="*/ 1 h 9"/>
              <a:gd name="T16" fmla="*/ 6 w 20"/>
              <a:gd name="T17" fmla="*/ 1 h 9"/>
              <a:gd name="T18" fmla="*/ 8 w 20"/>
              <a:gd name="T19" fmla="*/ 3 h 9"/>
              <a:gd name="T20" fmla="*/ 8 w 20"/>
              <a:gd name="T21" fmla="*/ 3 h 9"/>
              <a:gd name="T22" fmla="*/ 9 w 20"/>
              <a:gd name="T23" fmla="*/ 3 h 9"/>
              <a:gd name="T24" fmla="*/ 9 w 20"/>
              <a:gd name="T25" fmla="*/ 3 h 9"/>
              <a:gd name="T26" fmla="*/ 9 w 20"/>
              <a:gd name="T27" fmla="*/ 4 h 9"/>
              <a:gd name="T28" fmla="*/ 11 w 20"/>
              <a:gd name="T29" fmla="*/ 4 h 9"/>
              <a:gd name="T30" fmla="*/ 11 w 20"/>
              <a:gd name="T31" fmla="*/ 4 h 9"/>
              <a:gd name="T32" fmla="*/ 12 w 20"/>
              <a:gd name="T33" fmla="*/ 4 h 9"/>
              <a:gd name="T34" fmla="*/ 12 w 20"/>
              <a:gd name="T35" fmla="*/ 6 h 9"/>
              <a:gd name="T36" fmla="*/ 14 w 20"/>
              <a:gd name="T37" fmla="*/ 6 h 9"/>
              <a:gd name="T38" fmla="*/ 14 w 20"/>
              <a:gd name="T39" fmla="*/ 6 h 9"/>
              <a:gd name="T40" fmla="*/ 15 w 20"/>
              <a:gd name="T41" fmla="*/ 6 h 9"/>
              <a:gd name="T42" fmla="*/ 15 w 20"/>
              <a:gd name="T43" fmla="*/ 7 h 9"/>
              <a:gd name="T44" fmla="*/ 17 w 20"/>
              <a:gd name="T45" fmla="*/ 7 h 9"/>
              <a:gd name="T46" fmla="*/ 17 w 20"/>
              <a:gd name="T47" fmla="*/ 7 h 9"/>
              <a:gd name="T48" fmla="*/ 18 w 20"/>
              <a:gd name="T49" fmla="*/ 7 h 9"/>
              <a:gd name="T50" fmla="*/ 18 w 20"/>
              <a:gd name="T51" fmla="*/ 9 h 9"/>
              <a:gd name="T52" fmla="*/ 20 w 20"/>
              <a:gd name="T5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0" h="9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3" y="0"/>
                </a:lnTo>
                <a:lnTo>
                  <a:pt x="3" y="1"/>
                </a:lnTo>
                <a:lnTo>
                  <a:pt x="5" y="1"/>
                </a:lnTo>
                <a:lnTo>
                  <a:pt x="5" y="1"/>
                </a:lnTo>
                <a:lnTo>
                  <a:pt x="6" y="1"/>
                </a:lnTo>
                <a:lnTo>
                  <a:pt x="6" y="1"/>
                </a:lnTo>
                <a:lnTo>
                  <a:pt x="8" y="3"/>
                </a:lnTo>
                <a:lnTo>
                  <a:pt x="8" y="3"/>
                </a:lnTo>
                <a:lnTo>
                  <a:pt x="9" y="3"/>
                </a:lnTo>
                <a:lnTo>
                  <a:pt x="9" y="3"/>
                </a:lnTo>
                <a:lnTo>
                  <a:pt x="9" y="4"/>
                </a:lnTo>
                <a:lnTo>
                  <a:pt x="11" y="4"/>
                </a:lnTo>
                <a:lnTo>
                  <a:pt x="11" y="4"/>
                </a:lnTo>
                <a:lnTo>
                  <a:pt x="12" y="4"/>
                </a:lnTo>
                <a:lnTo>
                  <a:pt x="12" y="6"/>
                </a:lnTo>
                <a:lnTo>
                  <a:pt x="14" y="6"/>
                </a:lnTo>
                <a:lnTo>
                  <a:pt x="14" y="6"/>
                </a:lnTo>
                <a:lnTo>
                  <a:pt x="15" y="6"/>
                </a:lnTo>
                <a:lnTo>
                  <a:pt x="15" y="7"/>
                </a:lnTo>
                <a:lnTo>
                  <a:pt x="17" y="7"/>
                </a:lnTo>
                <a:lnTo>
                  <a:pt x="17" y="7"/>
                </a:lnTo>
                <a:lnTo>
                  <a:pt x="18" y="7"/>
                </a:lnTo>
                <a:lnTo>
                  <a:pt x="18" y="9"/>
                </a:lnTo>
                <a:lnTo>
                  <a:pt x="20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37" name="Line 2437"/>
          <p:cNvSpPr>
            <a:spLocks noChangeShapeType="1"/>
          </p:cNvSpPr>
          <p:nvPr/>
        </p:nvSpPr>
        <p:spPr bwMode="auto">
          <a:xfrm flipV="1">
            <a:off x="5657851" y="1160463"/>
            <a:ext cx="41275" cy="777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38" name="Rectangle 2438"/>
          <p:cNvSpPr>
            <a:spLocks noChangeArrowheads="1"/>
          </p:cNvSpPr>
          <p:nvPr/>
        </p:nvSpPr>
        <p:spPr bwMode="auto">
          <a:xfrm rot="17880000">
            <a:off x="5810251" y="719138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39" name="Line 2439"/>
          <p:cNvSpPr>
            <a:spLocks noChangeShapeType="1"/>
          </p:cNvSpPr>
          <p:nvPr/>
        </p:nvSpPr>
        <p:spPr bwMode="auto">
          <a:xfrm flipV="1">
            <a:off x="5857876" y="931863"/>
            <a:ext cx="42863" cy="777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540" name="Rectangle 2440"/>
          <p:cNvSpPr>
            <a:spLocks noChangeArrowheads="1"/>
          </p:cNvSpPr>
          <p:nvPr/>
        </p:nvSpPr>
        <p:spPr bwMode="auto">
          <a:xfrm rot="17940000">
            <a:off x="5846763" y="738188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Copia-8_PGr-I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41" name="Line 2441"/>
          <p:cNvSpPr>
            <a:spLocks noChangeShapeType="1"/>
          </p:cNvSpPr>
          <p:nvPr/>
        </p:nvSpPr>
        <p:spPr bwMode="auto">
          <a:xfrm flipV="1">
            <a:off x="5894388" y="950913"/>
            <a:ext cx="42863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542" name="Freeform 2442"/>
          <p:cNvSpPr>
            <a:spLocks/>
          </p:cNvSpPr>
          <p:nvPr/>
        </p:nvSpPr>
        <p:spPr bwMode="auto">
          <a:xfrm>
            <a:off x="5856288" y="1012826"/>
            <a:ext cx="19050" cy="9525"/>
          </a:xfrm>
          <a:custGeom>
            <a:avLst/>
            <a:gdLst>
              <a:gd name="T0" fmla="*/ 12 w 12"/>
              <a:gd name="T1" fmla="*/ 6 h 6"/>
              <a:gd name="T2" fmla="*/ 10 w 12"/>
              <a:gd name="T3" fmla="*/ 6 h 6"/>
              <a:gd name="T4" fmla="*/ 9 w 12"/>
              <a:gd name="T5" fmla="*/ 4 h 6"/>
              <a:gd name="T6" fmla="*/ 7 w 12"/>
              <a:gd name="T7" fmla="*/ 4 h 6"/>
              <a:gd name="T8" fmla="*/ 7 w 12"/>
              <a:gd name="T9" fmla="*/ 4 h 6"/>
              <a:gd name="T10" fmla="*/ 6 w 12"/>
              <a:gd name="T11" fmla="*/ 3 h 6"/>
              <a:gd name="T12" fmla="*/ 4 w 12"/>
              <a:gd name="T13" fmla="*/ 3 h 6"/>
              <a:gd name="T14" fmla="*/ 3 w 12"/>
              <a:gd name="T15" fmla="*/ 1 h 6"/>
              <a:gd name="T16" fmla="*/ 3 w 12"/>
              <a:gd name="T17" fmla="*/ 1 h 6"/>
              <a:gd name="T18" fmla="*/ 1 w 12"/>
              <a:gd name="T19" fmla="*/ 1 h 6"/>
              <a:gd name="T20" fmla="*/ 0 w 12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6">
                <a:moveTo>
                  <a:pt x="12" y="6"/>
                </a:moveTo>
                <a:lnTo>
                  <a:pt x="10" y="6"/>
                </a:lnTo>
                <a:lnTo>
                  <a:pt x="9" y="4"/>
                </a:lnTo>
                <a:lnTo>
                  <a:pt x="7" y="4"/>
                </a:lnTo>
                <a:lnTo>
                  <a:pt x="7" y="4"/>
                </a:lnTo>
                <a:lnTo>
                  <a:pt x="6" y="3"/>
                </a:lnTo>
                <a:lnTo>
                  <a:pt x="4" y="3"/>
                </a:lnTo>
                <a:lnTo>
                  <a:pt x="3" y="1"/>
                </a:lnTo>
                <a:lnTo>
                  <a:pt x="3" y="1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543" name="Freeform 2443"/>
          <p:cNvSpPr>
            <a:spLocks/>
          </p:cNvSpPr>
          <p:nvPr/>
        </p:nvSpPr>
        <p:spPr bwMode="auto">
          <a:xfrm>
            <a:off x="5875338" y="1022351"/>
            <a:ext cx="15875" cy="9525"/>
          </a:xfrm>
          <a:custGeom>
            <a:avLst/>
            <a:gdLst>
              <a:gd name="T0" fmla="*/ 0 w 10"/>
              <a:gd name="T1" fmla="*/ 0 h 6"/>
              <a:gd name="T2" fmla="*/ 1 w 10"/>
              <a:gd name="T3" fmla="*/ 1 h 6"/>
              <a:gd name="T4" fmla="*/ 1 w 10"/>
              <a:gd name="T5" fmla="*/ 1 h 6"/>
              <a:gd name="T6" fmla="*/ 3 w 10"/>
              <a:gd name="T7" fmla="*/ 3 h 6"/>
              <a:gd name="T8" fmla="*/ 4 w 10"/>
              <a:gd name="T9" fmla="*/ 3 h 6"/>
              <a:gd name="T10" fmla="*/ 6 w 10"/>
              <a:gd name="T11" fmla="*/ 4 h 6"/>
              <a:gd name="T12" fmla="*/ 7 w 10"/>
              <a:gd name="T13" fmla="*/ 4 h 6"/>
              <a:gd name="T14" fmla="*/ 9 w 10"/>
              <a:gd name="T15" fmla="*/ 6 h 6"/>
              <a:gd name="T16" fmla="*/ 10 w 10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6">
                <a:moveTo>
                  <a:pt x="0" y="0"/>
                </a:moveTo>
                <a:lnTo>
                  <a:pt x="1" y="1"/>
                </a:lnTo>
                <a:lnTo>
                  <a:pt x="1" y="1"/>
                </a:lnTo>
                <a:lnTo>
                  <a:pt x="3" y="3"/>
                </a:lnTo>
                <a:lnTo>
                  <a:pt x="4" y="3"/>
                </a:lnTo>
                <a:lnTo>
                  <a:pt x="6" y="4"/>
                </a:lnTo>
                <a:lnTo>
                  <a:pt x="7" y="4"/>
                </a:lnTo>
                <a:lnTo>
                  <a:pt x="9" y="6"/>
                </a:lnTo>
                <a:lnTo>
                  <a:pt x="10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544" name="Rectangle 2444"/>
          <p:cNvSpPr>
            <a:spLocks noChangeArrowheads="1"/>
          </p:cNvSpPr>
          <p:nvPr/>
        </p:nvSpPr>
        <p:spPr bwMode="auto">
          <a:xfrm rot="17880000">
            <a:off x="5794035" y="100132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45" name="Line 2445"/>
          <p:cNvSpPr>
            <a:spLocks noChangeShapeType="1"/>
          </p:cNvSpPr>
          <p:nvPr/>
        </p:nvSpPr>
        <p:spPr bwMode="auto">
          <a:xfrm flipV="1">
            <a:off x="5737226" y="1027113"/>
            <a:ext cx="134938" cy="2492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546" name="Freeform 2446"/>
          <p:cNvSpPr>
            <a:spLocks/>
          </p:cNvSpPr>
          <p:nvPr/>
        </p:nvSpPr>
        <p:spPr bwMode="auto">
          <a:xfrm>
            <a:off x="5657851" y="1243013"/>
            <a:ext cx="38100" cy="19050"/>
          </a:xfrm>
          <a:custGeom>
            <a:avLst/>
            <a:gdLst>
              <a:gd name="T0" fmla="*/ 24 w 24"/>
              <a:gd name="T1" fmla="*/ 12 h 12"/>
              <a:gd name="T2" fmla="*/ 21 w 24"/>
              <a:gd name="T3" fmla="*/ 11 h 12"/>
              <a:gd name="T4" fmla="*/ 20 w 24"/>
              <a:gd name="T5" fmla="*/ 9 h 12"/>
              <a:gd name="T6" fmla="*/ 17 w 24"/>
              <a:gd name="T7" fmla="*/ 8 h 12"/>
              <a:gd name="T8" fmla="*/ 15 w 24"/>
              <a:gd name="T9" fmla="*/ 8 h 12"/>
              <a:gd name="T10" fmla="*/ 14 w 24"/>
              <a:gd name="T11" fmla="*/ 6 h 12"/>
              <a:gd name="T12" fmla="*/ 11 w 24"/>
              <a:gd name="T13" fmla="*/ 5 h 12"/>
              <a:gd name="T14" fmla="*/ 9 w 24"/>
              <a:gd name="T15" fmla="*/ 3 h 12"/>
              <a:gd name="T16" fmla="*/ 6 w 24"/>
              <a:gd name="T17" fmla="*/ 3 h 12"/>
              <a:gd name="T18" fmla="*/ 5 w 24"/>
              <a:gd name="T19" fmla="*/ 2 h 12"/>
              <a:gd name="T20" fmla="*/ 2 w 24"/>
              <a:gd name="T21" fmla="*/ 0 h 12"/>
              <a:gd name="T22" fmla="*/ 0 w 24"/>
              <a:gd name="T2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2">
                <a:moveTo>
                  <a:pt x="24" y="12"/>
                </a:moveTo>
                <a:lnTo>
                  <a:pt x="21" y="11"/>
                </a:lnTo>
                <a:lnTo>
                  <a:pt x="20" y="9"/>
                </a:lnTo>
                <a:lnTo>
                  <a:pt x="17" y="8"/>
                </a:lnTo>
                <a:lnTo>
                  <a:pt x="15" y="8"/>
                </a:lnTo>
                <a:lnTo>
                  <a:pt x="14" y="6"/>
                </a:lnTo>
                <a:lnTo>
                  <a:pt x="11" y="5"/>
                </a:lnTo>
                <a:lnTo>
                  <a:pt x="9" y="3"/>
                </a:lnTo>
                <a:lnTo>
                  <a:pt x="6" y="3"/>
                </a:lnTo>
                <a:lnTo>
                  <a:pt x="5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47" name="Freeform 2447"/>
          <p:cNvSpPr>
            <a:spLocks/>
          </p:cNvSpPr>
          <p:nvPr/>
        </p:nvSpPr>
        <p:spPr bwMode="auto">
          <a:xfrm>
            <a:off x="5695951" y="1262063"/>
            <a:ext cx="36513" cy="19050"/>
          </a:xfrm>
          <a:custGeom>
            <a:avLst/>
            <a:gdLst>
              <a:gd name="T0" fmla="*/ 0 w 23"/>
              <a:gd name="T1" fmla="*/ 0 h 12"/>
              <a:gd name="T2" fmla="*/ 0 w 23"/>
              <a:gd name="T3" fmla="*/ 0 h 12"/>
              <a:gd name="T4" fmla="*/ 2 w 23"/>
              <a:gd name="T5" fmla="*/ 0 h 12"/>
              <a:gd name="T6" fmla="*/ 3 w 23"/>
              <a:gd name="T7" fmla="*/ 2 h 12"/>
              <a:gd name="T8" fmla="*/ 3 w 23"/>
              <a:gd name="T9" fmla="*/ 2 h 12"/>
              <a:gd name="T10" fmla="*/ 5 w 23"/>
              <a:gd name="T11" fmla="*/ 2 h 12"/>
              <a:gd name="T12" fmla="*/ 6 w 23"/>
              <a:gd name="T13" fmla="*/ 3 h 12"/>
              <a:gd name="T14" fmla="*/ 6 w 23"/>
              <a:gd name="T15" fmla="*/ 3 h 12"/>
              <a:gd name="T16" fmla="*/ 8 w 23"/>
              <a:gd name="T17" fmla="*/ 3 h 12"/>
              <a:gd name="T18" fmla="*/ 8 w 23"/>
              <a:gd name="T19" fmla="*/ 5 h 12"/>
              <a:gd name="T20" fmla="*/ 9 w 23"/>
              <a:gd name="T21" fmla="*/ 5 h 12"/>
              <a:gd name="T22" fmla="*/ 11 w 23"/>
              <a:gd name="T23" fmla="*/ 5 h 12"/>
              <a:gd name="T24" fmla="*/ 11 w 23"/>
              <a:gd name="T25" fmla="*/ 6 h 12"/>
              <a:gd name="T26" fmla="*/ 12 w 23"/>
              <a:gd name="T27" fmla="*/ 6 h 12"/>
              <a:gd name="T28" fmla="*/ 14 w 23"/>
              <a:gd name="T29" fmla="*/ 6 h 12"/>
              <a:gd name="T30" fmla="*/ 14 w 23"/>
              <a:gd name="T31" fmla="*/ 8 h 12"/>
              <a:gd name="T32" fmla="*/ 15 w 23"/>
              <a:gd name="T33" fmla="*/ 8 h 12"/>
              <a:gd name="T34" fmla="*/ 15 w 23"/>
              <a:gd name="T35" fmla="*/ 8 h 12"/>
              <a:gd name="T36" fmla="*/ 17 w 23"/>
              <a:gd name="T37" fmla="*/ 9 h 12"/>
              <a:gd name="T38" fmla="*/ 18 w 23"/>
              <a:gd name="T39" fmla="*/ 9 h 12"/>
              <a:gd name="T40" fmla="*/ 18 w 23"/>
              <a:gd name="T41" fmla="*/ 9 h 12"/>
              <a:gd name="T42" fmla="*/ 20 w 23"/>
              <a:gd name="T43" fmla="*/ 11 h 12"/>
              <a:gd name="T44" fmla="*/ 21 w 23"/>
              <a:gd name="T45" fmla="*/ 11 h 12"/>
              <a:gd name="T46" fmla="*/ 21 w 23"/>
              <a:gd name="T47" fmla="*/ 11 h 12"/>
              <a:gd name="T48" fmla="*/ 23 w 23"/>
              <a:gd name="T49" fmla="*/ 12 h 12"/>
              <a:gd name="T50" fmla="*/ 23 w 23"/>
              <a:gd name="T5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" h="1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6" y="3"/>
                </a:lnTo>
                <a:lnTo>
                  <a:pt x="6" y="3"/>
                </a:lnTo>
                <a:lnTo>
                  <a:pt x="8" y="3"/>
                </a:lnTo>
                <a:lnTo>
                  <a:pt x="8" y="5"/>
                </a:lnTo>
                <a:lnTo>
                  <a:pt x="9" y="5"/>
                </a:lnTo>
                <a:lnTo>
                  <a:pt x="11" y="5"/>
                </a:lnTo>
                <a:lnTo>
                  <a:pt x="11" y="6"/>
                </a:lnTo>
                <a:lnTo>
                  <a:pt x="12" y="6"/>
                </a:lnTo>
                <a:lnTo>
                  <a:pt x="14" y="6"/>
                </a:lnTo>
                <a:lnTo>
                  <a:pt x="14" y="8"/>
                </a:lnTo>
                <a:lnTo>
                  <a:pt x="15" y="8"/>
                </a:lnTo>
                <a:lnTo>
                  <a:pt x="15" y="8"/>
                </a:lnTo>
                <a:lnTo>
                  <a:pt x="17" y="9"/>
                </a:lnTo>
                <a:lnTo>
                  <a:pt x="18" y="9"/>
                </a:lnTo>
                <a:lnTo>
                  <a:pt x="18" y="9"/>
                </a:lnTo>
                <a:lnTo>
                  <a:pt x="20" y="11"/>
                </a:lnTo>
                <a:lnTo>
                  <a:pt x="21" y="11"/>
                </a:lnTo>
                <a:lnTo>
                  <a:pt x="21" y="11"/>
                </a:lnTo>
                <a:lnTo>
                  <a:pt x="23" y="12"/>
                </a:lnTo>
                <a:lnTo>
                  <a:pt x="23" y="1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48" name="Rectangle 2448"/>
          <p:cNvSpPr>
            <a:spLocks noChangeArrowheads="1"/>
          </p:cNvSpPr>
          <p:nvPr/>
        </p:nvSpPr>
        <p:spPr bwMode="auto">
          <a:xfrm rot="17820000">
            <a:off x="5613854" y="124549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49" name="Line 2449"/>
          <p:cNvSpPr>
            <a:spLocks noChangeShapeType="1"/>
          </p:cNvSpPr>
          <p:nvPr/>
        </p:nvSpPr>
        <p:spPr bwMode="auto">
          <a:xfrm flipV="1">
            <a:off x="5653088" y="1266826"/>
            <a:ext cx="41275" cy="793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550" name="Rectangle 2450"/>
          <p:cNvSpPr>
            <a:spLocks noChangeArrowheads="1"/>
          </p:cNvSpPr>
          <p:nvPr/>
        </p:nvSpPr>
        <p:spPr bwMode="auto">
          <a:xfrm rot="17940000">
            <a:off x="5876926" y="744538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Copia-11_PGr-I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51" name="Line 2451"/>
          <p:cNvSpPr>
            <a:spLocks noChangeShapeType="1"/>
          </p:cNvSpPr>
          <p:nvPr/>
        </p:nvSpPr>
        <p:spPr bwMode="auto">
          <a:xfrm flipV="1">
            <a:off x="5927726" y="969963"/>
            <a:ext cx="44450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552" name="Rectangle 2452"/>
          <p:cNvSpPr>
            <a:spLocks noChangeArrowheads="1"/>
          </p:cNvSpPr>
          <p:nvPr/>
        </p:nvSpPr>
        <p:spPr bwMode="auto">
          <a:xfrm rot="18000000">
            <a:off x="5915026" y="768351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Copia-16_PGr-I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53" name="Line 2453"/>
          <p:cNvSpPr>
            <a:spLocks noChangeShapeType="1"/>
          </p:cNvSpPr>
          <p:nvPr/>
        </p:nvSpPr>
        <p:spPr bwMode="auto">
          <a:xfrm flipV="1">
            <a:off x="5962651" y="990601"/>
            <a:ext cx="46038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554" name="Freeform 2454"/>
          <p:cNvSpPr>
            <a:spLocks/>
          </p:cNvSpPr>
          <p:nvPr/>
        </p:nvSpPr>
        <p:spPr bwMode="auto">
          <a:xfrm>
            <a:off x="5927726" y="1050926"/>
            <a:ext cx="15875" cy="11113"/>
          </a:xfrm>
          <a:custGeom>
            <a:avLst/>
            <a:gdLst>
              <a:gd name="T0" fmla="*/ 10 w 10"/>
              <a:gd name="T1" fmla="*/ 7 h 7"/>
              <a:gd name="T2" fmla="*/ 9 w 10"/>
              <a:gd name="T3" fmla="*/ 6 h 7"/>
              <a:gd name="T4" fmla="*/ 7 w 10"/>
              <a:gd name="T5" fmla="*/ 6 h 7"/>
              <a:gd name="T6" fmla="*/ 7 w 10"/>
              <a:gd name="T7" fmla="*/ 4 h 7"/>
              <a:gd name="T8" fmla="*/ 6 w 10"/>
              <a:gd name="T9" fmla="*/ 4 h 7"/>
              <a:gd name="T10" fmla="*/ 4 w 10"/>
              <a:gd name="T11" fmla="*/ 3 h 7"/>
              <a:gd name="T12" fmla="*/ 3 w 10"/>
              <a:gd name="T13" fmla="*/ 3 h 7"/>
              <a:gd name="T14" fmla="*/ 3 w 10"/>
              <a:gd name="T15" fmla="*/ 3 h 7"/>
              <a:gd name="T16" fmla="*/ 1 w 10"/>
              <a:gd name="T17" fmla="*/ 1 h 7"/>
              <a:gd name="T18" fmla="*/ 0 w 10"/>
              <a:gd name="T19" fmla="*/ 1 h 7"/>
              <a:gd name="T20" fmla="*/ 0 w 10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7">
                <a:moveTo>
                  <a:pt x="10" y="7"/>
                </a:moveTo>
                <a:lnTo>
                  <a:pt x="9" y="6"/>
                </a:lnTo>
                <a:lnTo>
                  <a:pt x="7" y="6"/>
                </a:lnTo>
                <a:lnTo>
                  <a:pt x="7" y="4"/>
                </a:lnTo>
                <a:lnTo>
                  <a:pt x="6" y="4"/>
                </a:lnTo>
                <a:lnTo>
                  <a:pt x="4" y="3"/>
                </a:lnTo>
                <a:lnTo>
                  <a:pt x="3" y="3"/>
                </a:lnTo>
                <a:lnTo>
                  <a:pt x="3" y="3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55" name="Freeform 2456"/>
          <p:cNvSpPr>
            <a:spLocks/>
          </p:cNvSpPr>
          <p:nvPr/>
        </p:nvSpPr>
        <p:spPr bwMode="auto">
          <a:xfrm>
            <a:off x="5943600" y="1062038"/>
            <a:ext cx="17463" cy="9525"/>
          </a:xfrm>
          <a:custGeom>
            <a:avLst/>
            <a:gdLst>
              <a:gd name="T0" fmla="*/ 0 w 11"/>
              <a:gd name="T1" fmla="*/ 0 h 6"/>
              <a:gd name="T2" fmla="*/ 2 w 11"/>
              <a:gd name="T3" fmla="*/ 0 h 6"/>
              <a:gd name="T4" fmla="*/ 3 w 11"/>
              <a:gd name="T5" fmla="*/ 2 h 6"/>
              <a:gd name="T6" fmla="*/ 3 w 11"/>
              <a:gd name="T7" fmla="*/ 2 h 6"/>
              <a:gd name="T8" fmla="*/ 5 w 11"/>
              <a:gd name="T9" fmla="*/ 3 h 6"/>
              <a:gd name="T10" fmla="*/ 6 w 11"/>
              <a:gd name="T11" fmla="*/ 3 h 6"/>
              <a:gd name="T12" fmla="*/ 8 w 11"/>
              <a:gd name="T13" fmla="*/ 5 h 6"/>
              <a:gd name="T14" fmla="*/ 9 w 11"/>
              <a:gd name="T15" fmla="*/ 5 h 6"/>
              <a:gd name="T16" fmla="*/ 11 w 11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6">
                <a:moveTo>
                  <a:pt x="0" y="0"/>
                </a:moveTo>
                <a:lnTo>
                  <a:pt x="2" y="0"/>
                </a:lnTo>
                <a:lnTo>
                  <a:pt x="3" y="2"/>
                </a:lnTo>
                <a:lnTo>
                  <a:pt x="3" y="2"/>
                </a:lnTo>
                <a:lnTo>
                  <a:pt x="5" y="3"/>
                </a:lnTo>
                <a:lnTo>
                  <a:pt x="6" y="3"/>
                </a:lnTo>
                <a:lnTo>
                  <a:pt x="8" y="5"/>
                </a:lnTo>
                <a:lnTo>
                  <a:pt x="9" y="5"/>
                </a:lnTo>
                <a:lnTo>
                  <a:pt x="11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56" name="Rectangle 2457"/>
          <p:cNvSpPr>
            <a:spLocks noChangeArrowheads="1"/>
          </p:cNvSpPr>
          <p:nvPr/>
        </p:nvSpPr>
        <p:spPr bwMode="auto">
          <a:xfrm rot="18000000">
            <a:off x="5947228" y="112675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57" name="Line 2458"/>
          <p:cNvSpPr>
            <a:spLocks noChangeShapeType="1"/>
          </p:cNvSpPr>
          <p:nvPr/>
        </p:nvSpPr>
        <p:spPr bwMode="auto">
          <a:xfrm flipV="1">
            <a:off x="5748338" y="1066801"/>
            <a:ext cx="193675" cy="3317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58" name="Freeform 2459"/>
          <p:cNvSpPr>
            <a:spLocks/>
          </p:cNvSpPr>
          <p:nvPr/>
        </p:nvSpPr>
        <p:spPr bwMode="auto">
          <a:xfrm>
            <a:off x="5651500" y="1347788"/>
            <a:ext cx="47625" cy="26988"/>
          </a:xfrm>
          <a:custGeom>
            <a:avLst/>
            <a:gdLst>
              <a:gd name="T0" fmla="*/ 30 w 30"/>
              <a:gd name="T1" fmla="*/ 17 h 17"/>
              <a:gd name="T2" fmla="*/ 27 w 30"/>
              <a:gd name="T3" fmla="*/ 15 h 17"/>
              <a:gd name="T4" fmla="*/ 24 w 30"/>
              <a:gd name="T5" fmla="*/ 14 h 17"/>
              <a:gd name="T6" fmla="*/ 21 w 30"/>
              <a:gd name="T7" fmla="*/ 12 h 17"/>
              <a:gd name="T8" fmla="*/ 18 w 30"/>
              <a:gd name="T9" fmla="*/ 11 h 17"/>
              <a:gd name="T10" fmla="*/ 16 w 30"/>
              <a:gd name="T11" fmla="*/ 9 h 17"/>
              <a:gd name="T12" fmla="*/ 13 w 30"/>
              <a:gd name="T13" fmla="*/ 8 h 17"/>
              <a:gd name="T14" fmla="*/ 10 w 30"/>
              <a:gd name="T15" fmla="*/ 6 h 17"/>
              <a:gd name="T16" fmla="*/ 7 w 30"/>
              <a:gd name="T17" fmla="*/ 5 h 17"/>
              <a:gd name="T18" fmla="*/ 4 w 30"/>
              <a:gd name="T19" fmla="*/ 3 h 17"/>
              <a:gd name="T20" fmla="*/ 1 w 30"/>
              <a:gd name="T21" fmla="*/ 2 h 17"/>
              <a:gd name="T22" fmla="*/ 0 w 30"/>
              <a:gd name="T2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" h="17">
                <a:moveTo>
                  <a:pt x="30" y="17"/>
                </a:moveTo>
                <a:lnTo>
                  <a:pt x="27" y="15"/>
                </a:lnTo>
                <a:lnTo>
                  <a:pt x="24" y="14"/>
                </a:lnTo>
                <a:lnTo>
                  <a:pt x="21" y="12"/>
                </a:lnTo>
                <a:lnTo>
                  <a:pt x="18" y="11"/>
                </a:lnTo>
                <a:lnTo>
                  <a:pt x="16" y="9"/>
                </a:lnTo>
                <a:lnTo>
                  <a:pt x="13" y="8"/>
                </a:lnTo>
                <a:lnTo>
                  <a:pt x="10" y="6"/>
                </a:lnTo>
                <a:lnTo>
                  <a:pt x="7" y="5"/>
                </a:lnTo>
                <a:lnTo>
                  <a:pt x="4" y="3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59" name="Freeform 2460"/>
          <p:cNvSpPr>
            <a:spLocks/>
          </p:cNvSpPr>
          <p:nvPr/>
        </p:nvSpPr>
        <p:spPr bwMode="auto">
          <a:xfrm>
            <a:off x="5699125" y="1374776"/>
            <a:ext cx="47625" cy="25400"/>
          </a:xfrm>
          <a:custGeom>
            <a:avLst/>
            <a:gdLst>
              <a:gd name="T0" fmla="*/ 0 w 30"/>
              <a:gd name="T1" fmla="*/ 0 h 16"/>
              <a:gd name="T2" fmla="*/ 0 w 30"/>
              <a:gd name="T3" fmla="*/ 0 h 16"/>
              <a:gd name="T4" fmla="*/ 1 w 30"/>
              <a:gd name="T5" fmla="*/ 1 h 16"/>
              <a:gd name="T6" fmla="*/ 3 w 30"/>
              <a:gd name="T7" fmla="*/ 1 h 16"/>
              <a:gd name="T8" fmla="*/ 3 w 30"/>
              <a:gd name="T9" fmla="*/ 1 h 16"/>
              <a:gd name="T10" fmla="*/ 4 w 30"/>
              <a:gd name="T11" fmla="*/ 3 h 16"/>
              <a:gd name="T12" fmla="*/ 6 w 30"/>
              <a:gd name="T13" fmla="*/ 3 h 16"/>
              <a:gd name="T14" fmla="*/ 6 w 30"/>
              <a:gd name="T15" fmla="*/ 3 h 16"/>
              <a:gd name="T16" fmla="*/ 7 w 30"/>
              <a:gd name="T17" fmla="*/ 4 h 16"/>
              <a:gd name="T18" fmla="*/ 7 w 30"/>
              <a:gd name="T19" fmla="*/ 4 h 16"/>
              <a:gd name="T20" fmla="*/ 9 w 30"/>
              <a:gd name="T21" fmla="*/ 4 h 16"/>
              <a:gd name="T22" fmla="*/ 10 w 30"/>
              <a:gd name="T23" fmla="*/ 6 h 16"/>
              <a:gd name="T24" fmla="*/ 10 w 30"/>
              <a:gd name="T25" fmla="*/ 6 h 16"/>
              <a:gd name="T26" fmla="*/ 12 w 30"/>
              <a:gd name="T27" fmla="*/ 7 h 16"/>
              <a:gd name="T28" fmla="*/ 13 w 30"/>
              <a:gd name="T29" fmla="*/ 7 h 16"/>
              <a:gd name="T30" fmla="*/ 13 w 30"/>
              <a:gd name="T31" fmla="*/ 7 h 16"/>
              <a:gd name="T32" fmla="*/ 15 w 30"/>
              <a:gd name="T33" fmla="*/ 9 h 16"/>
              <a:gd name="T34" fmla="*/ 15 w 30"/>
              <a:gd name="T35" fmla="*/ 9 h 16"/>
              <a:gd name="T36" fmla="*/ 16 w 30"/>
              <a:gd name="T37" fmla="*/ 9 h 16"/>
              <a:gd name="T38" fmla="*/ 18 w 30"/>
              <a:gd name="T39" fmla="*/ 10 h 16"/>
              <a:gd name="T40" fmla="*/ 18 w 30"/>
              <a:gd name="T41" fmla="*/ 10 h 16"/>
              <a:gd name="T42" fmla="*/ 19 w 30"/>
              <a:gd name="T43" fmla="*/ 10 h 16"/>
              <a:gd name="T44" fmla="*/ 19 w 30"/>
              <a:gd name="T45" fmla="*/ 12 h 16"/>
              <a:gd name="T46" fmla="*/ 21 w 30"/>
              <a:gd name="T47" fmla="*/ 12 h 16"/>
              <a:gd name="T48" fmla="*/ 22 w 30"/>
              <a:gd name="T49" fmla="*/ 12 h 16"/>
              <a:gd name="T50" fmla="*/ 22 w 30"/>
              <a:gd name="T51" fmla="*/ 13 h 16"/>
              <a:gd name="T52" fmla="*/ 24 w 30"/>
              <a:gd name="T53" fmla="*/ 13 h 16"/>
              <a:gd name="T54" fmla="*/ 25 w 30"/>
              <a:gd name="T55" fmla="*/ 13 h 16"/>
              <a:gd name="T56" fmla="*/ 25 w 30"/>
              <a:gd name="T57" fmla="*/ 15 h 16"/>
              <a:gd name="T58" fmla="*/ 27 w 30"/>
              <a:gd name="T59" fmla="*/ 15 h 16"/>
              <a:gd name="T60" fmla="*/ 27 w 30"/>
              <a:gd name="T61" fmla="*/ 16 h 16"/>
              <a:gd name="T62" fmla="*/ 28 w 30"/>
              <a:gd name="T63" fmla="*/ 16 h 16"/>
              <a:gd name="T64" fmla="*/ 30 w 30"/>
              <a:gd name="T6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" h="16">
                <a:moveTo>
                  <a:pt x="0" y="0"/>
                </a:moveTo>
                <a:lnTo>
                  <a:pt x="0" y="0"/>
                </a:lnTo>
                <a:lnTo>
                  <a:pt x="1" y="1"/>
                </a:lnTo>
                <a:lnTo>
                  <a:pt x="3" y="1"/>
                </a:lnTo>
                <a:lnTo>
                  <a:pt x="3" y="1"/>
                </a:lnTo>
                <a:lnTo>
                  <a:pt x="4" y="3"/>
                </a:lnTo>
                <a:lnTo>
                  <a:pt x="6" y="3"/>
                </a:lnTo>
                <a:lnTo>
                  <a:pt x="6" y="3"/>
                </a:lnTo>
                <a:lnTo>
                  <a:pt x="7" y="4"/>
                </a:lnTo>
                <a:lnTo>
                  <a:pt x="7" y="4"/>
                </a:lnTo>
                <a:lnTo>
                  <a:pt x="9" y="4"/>
                </a:lnTo>
                <a:lnTo>
                  <a:pt x="10" y="6"/>
                </a:lnTo>
                <a:lnTo>
                  <a:pt x="10" y="6"/>
                </a:lnTo>
                <a:lnTo>
                  <a:pt x="12" y="7"/>
                </a:lnTo>
                <a:lnTo>
                  <a:pt x="13" y="7"/>
                </a:lnTo>
                <a:lnTo>
                  <a:pt x="13" y="7"/>
                </a:lnTo>
                <a:lnTo>
                  <a:pt x="15" y="9"/>
                </a:lnTo>
                <a:lnTo>
                  <a:pt x="15" y="9"/>
                </a:lnTo>
                <a:lnTo>
                  <a:pt x="16" y="9"/>
                </a:lnTo>
                <a:lnTo>
                  <a:pt x="18" y="10"/>
                </a:lnTo>
                <a:lnTo>
                  <a:pt x="18" y="10"/>
                </a:lnTo>
                <a:lnTo>
                  <a:pt x="19" y="10"/>
                </a:lnTo>
                <a:lnTo>
                  <a:pt x="19" y="12"/>
                </a:lnTo>
                <a:lnTo>
                  <a:pt x="21" y="12"/>
                </a:lnTo>
                <a:lnTo>
                  <a:pt x="22" y="12"/>
                </a:lnTo>
                <a:lnTo>
                  <a:pt x="22" y="13"/>
                </a:lnTo>
                <a:lnTo>
                  <a:pt x="24" y="13"/>
                </a:lnTo>
                <a:lnTo>
                  <a:pt x="25" y="13"/>
                </a:lnTo>
                <a:lnTo>
                  <a:pt x="25" y="15"/>
                </a:lnTo>
                <a:lnTo>
                  <a:pt x="27" y="15"/>
                </a:lnTo>
                <a:lnTo>
                  <a:pt x="27" y="16"/>
                </a:lnTo>
                <a:lnTo>
                  <a:pt x="28" y="16"/>
                </a:lnTo>
                <a:lnTo>
                  <a:pt x="30" y="1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60" name="Rectangle 2461"/>
          <p:cNvSpPr>
            <a:spLocks noChangeArrowheads="1"/>
          </p:cNvSpPr>
          <p:nvPr/>
        </p:nvSpPr>
        <p:spPr bwMode="auto">
          <a:xfrm rot="17880000">
            <a:off x="5614648" y="136171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89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61" name="Line 2462"/>
          <p:cNvSpPr>
            <a:spLocks noChangeShapeType="1"/>
          </p:cNvSpPr>
          <p:nvPr/>
        </p:nvSpPr>
        <p:spPr bwMode="auto">
          <a:xfrm flipV="1">
            <a:off x="5653088" y="1379538"/>
            <a:ext cx="42863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62" name="Rectangle 2463"/>
          <p:cNvSpPr>
            <a:spLocks noChangeArrowheads="1"/>
          </p:cNvSpPr>
          <p:nvPr/>
        </p:nvSpPr>
        <p:spPr bwMode="auto">
          <a:xfrm rot="18060000">
            <a:off x="5954713" y="790575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Copia-20_PGr-I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63" name="Line 2464"/>
          <p:cNvSpPr>
            <a:spLocks noChangeShapeType="1"/>
          </p:cNvSpPr>
          <p:nvPr/>
        </p:nvSpPr>
        <p:spPr bwMode="auto">
          <a:xfrm flipV="1">
            <a:off x="5741988" y="1012826"/>
            <a:ext cx="301625" cy="4953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64" name="Freeform 2465"/>
          <p:cNvSpPr>
            <a:spLocks/>
          </p:cNvSpPr>
          <p:nvPr/>
        </p:nvSpPr>
        <p:spPr bwMode="auto">
          <a:xfrm>
            <a:off x="5651500" y="1460501"/>
            <a:ext cx="42863" cy="25400"/>
          </a:xfrm>
          <a:custGeom>
            <a:avLst/>
            <a:gdLst>
              <a:gd name="T0" fmla="*/ 27 w 27"/>
              <a:gd name="T1" fmla="*/ 16 h 16"/>
              <a:gd name="T2" fmla="*/ 25 w 27"/>
              <a:gd name="T3" fmla="*/ 15 h 16"/>
              <a:gd name="T4" fmla="*/ 22 w 27"/>
              <a:gd name="T5" fmla="*/ 13 h 16"/>
              <a:gd name="T6" fmla="*/ 19 w 27"/>
              <a:gd name="T7" fmla="*/ 12 h 16"/>
              <a:gd name="T8" fmla="*/ 18 w 27"/>
              <a:gd name="T9" fmla="*/ 10 h 16"/>
              <a:gd name="T10" fmla="*/ 15 w 27"/>
              <a:gd name="T11" fmla="*/ 9 h 16"/>
              <a:gd name="T12" fmla="*/ 12 w 27"/>
              <a:gd name="T13" fmla="*/ 7 h 16"/>
              <a:gd name="T14" fmla="*/ 10 w 27"/>
              <a:gd name="T15" fmla="*/ 6 h 16"/>
              <a:gd name="T16" fmla="*/ 7 w 27"/>
              <a:gd name="T17" fmla="*/ 4 h 16"/>
              <a:gd name="T18" fmla="*/ 4 w 27"/>
              <a:gd name="T19" fmla="*/ 3 h 16"/>
              <a:gd name="T20" fmla="*/ 3 w 27"/>
              <a:gd name="T21" fmla="*/ 1 h 16"/>
              <a:gd name="T22" fmla="*/ 0 w 27"/>
              <a:gd name="T2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16">
                <a:moveTo>
                  <a:pt x="27" y="16"/>
                </a:moveTo>
                <a:lnTo>
                  <a:pt x="25" y="15"/>
                </a:lnTo>
                <a:lnTo>
                  <a:pt x="22" y="13"/>
                </a:lnTo>
                <a:lnTo>
                  <a:pt x="19" y="12"/>
                </a:lnTo>
                <a:lnTo>
                  <a:pt x="18" y="10"/>
                </a:lnTo>
                <a:lnTo>
                  <a:pt x="15" y="9"/>
                </a:lnTo>
                <a:lnTo>
                  <a:pt x="12" y="7"/>
                </a:lnTo>
                <a:lnTo>
                  <a:pt x="10" y="6"/>
                </a:lnTo>
                <a:lnTo>
                  <a:pt x="7" y="4"/>
                </a:lnTo>
                <a:lnTo>
                  <a:pt x="4" y="3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65" name="Freeform 2466"/>
          <p:cNvSpPr>
            <a:spLocks/>
          </p:cNvSpPr>
          <p:nvPr/>
        </p:nvSpPr>
        <p:spPr bwMode="auto">
          <a:xfrm>
            <a:off x="5694363" y="1485901"/>
            <a:ext cx="44450" cy="26988"/>
          </a:xfrm>
          <a:custGeom>
            <a:avLst/>
            <a:gdLst>
              <a:gd name="T0" fmla="*/ 0 w 28"/>
              <a:gd name="T1" fmla="*/ 0 h 17"/>
              <a:gd name="T2" fmla="*/ 1 w 28"/>
              <a:gd name="T3" fmla="*/ 0 h 17"/>
              <a:gd name="T4" fmla="*/ 1 w 28"/>
              <a:gd name="T5" fmla="*/ 0 h 17"/>
              <a:gd name="T6" fmla="*/ 1 w 28"/>
              <a:gd name="T7" fmla="*/ 0 h 17"/>
              <a:gd name="T8" fmla="*/ 3 w 28"/>
              <a:gd name="T9" fmla="*/ 2 h 17"/>
              <a:gd name="T10" fmla="*/ 3 w 28"/>
              <a:gd name="T11" fmla="*/ 2 h 17"/>
              <a:gd name="T12" fmla="*/ 4 w 28"/>
              <a:gd name="T13" fmla="*/ 2 h 17"/>
              <a:gd name="T14" fmla="*/ 4 w 28"/>
              <a:gd name="T15" fmla="*/ 2 h 17"/>
              <a:gd name="T16" fmla="*/ 4 w 28"/>
              <a:gd name="T17" fmla="*/ 2 h 17"/>
              <a:gd name="T18" fmla="*/ 6 w 28"/>
              <a:gd name="T19" fmla="*/ 3 h 17"/>
              <a:gd name="T20" fmla="*/ 6 w 28"/>
              <a:gd name="T21" fmla="*/ 3 h 17"/>
              <a:gd name="T22" fmla="*/ 6 w 28"/>
              <a:gd name="T23" fmla="*/ 3 h 17"/>
              <a:gd name="T24" fmla="*/ 7 w 28"/>
              <a:gd name="T25" fmla="*/ 3 h 17"/>
              <a:gd name="T26" fmla="*/ 7 w 28"/>
              <a:gd name="T27" fmla="*/ 3 h 17"/>
              <a:gd name="T28" fmla="*/ 7 w 28"/>
              <a:gd name="T29" fmla="*/ 5 h 17"/>
              <a:gd name="T30" fmla="*/ 9 w 28"/>
              <a:gd name="T31" fmla="*/ 5 h 17"/>
              <a:gd name="T32" fmla="*/ 9 w 28"/>
              <a:gd name="T33" fmla="*/ 5 h 17"/>
              <a:gd name="T34" fmla="*/ 10 w 28"/>
              <a:gd name="T35" fmla="*/ 5 h 17"/>
              <a:gd name="T36" fmla="*/ 10 w 28"/>
              <a:gd name="T37" fmla="*/ 6 h 17"/>
              <a:gd name="T38" fmla="*/ 10 w 28"/>
              <a:gd name="T39" fmla="*/ 6 h 17"/>
              <a:gd name="T40" fmla="*/ 12 w 28"/>
              <a:gd name="T41" fmla="*/ 6 h 17"/>
              <a:gd name="T42" fmla="*/ 12 w 28"/>
              <a:gd name="T43" fmla="*/ 6 h 17"/>
              <a:gd name="T44" fmla="*/ 12 w 28"/>
              <a:gd name="T45" fmla="*/ 6 h 17"/>
              <a:gd name="T46" fmla="*/ 13 w 28"/>
              <a:gd name="T47" fmla="*/ 8 h 17"/>
              <a:gd name="T48" fmla="*/ 13 w 28"/>
              <a:gd name="T49" fmla="*/ 8 h 17"/>
              <a:gd name="T50" fmla="*/ 15 w 28"/>
              <a:gd name="T51" fmla="*/ 8 h 17"/>
              <a:gd name="T52" fmla="*/ 15 w 28"/>
              <a:gd name="T53" fmla="*/ 8 h 17"/>
              <a:gd name="T54" fmla="*/ 15 w 28"/>
              <a:gd name="T55" fmla="*/ 8 h 17"/>
              <a:gd name="T56" fmla="*/ 16 w 28"/>
              <a:gd name="T57" fmla="*/ 9 h 17"/>
              <a:gd name="T58" fmla="*/ 16 w 28"/>
              <a:gd name="T59" fmla="*/ 9 h 17"/>
              <a:gd name="T60" fmla="*/ 16 w 28"/>
              <a:gd name="T61" fmla="*/ 9 h 17"/>
              <a:gd name="T62" fmla="*/ 18 w 28"/>
              <a:gd name="T63" fmla="*/ 9 h 17"/>
              <a:gd name="T64" fmla="*/ 18 w 28"/>
              <a:gd name="T65" fmla="*/ 11 h 17"/>
              <a:gd name="T66" fmla="*/ 18 w 28"/>
              <a:gd name="T67" fmla="*/ 11 h 17"/>
              <a:gd name="T68" fmla="*/ 19 w 28"/>
              <a:gd name="T69" fmla="*/ 11 h 17"/>
              <a:gd name="T70" fmla="*/ 19 w 28"/>
              <a:gd name="T71" fmla="*/ 11 h 17"/>
              <a:gd name="T72" fmla="*/ 21 w 28"/>
              <a:gd name="T73" fmla="*/ 11 h 17"/>
              <a:gd name="T74" fmla="*/ 21 w 28"/>
              <a:gd name="T75" fmla="*/ 12 h 17"/>
              <a:gd name="T76" fmla="*/ 21 w 28"/>
              <a:gd name="T77" fmla="*/ 12 h 17"/>
              <a:gd name="T78" fmla="*/ 22 w 28"/>
              <a:gd name="T79" fmla="*/ 12 h 17"/>
              <a:gd name="T80" fmla="*/ 22 w 28"/>
              <a:gd name="T81" fmla="*/ 12 h 17"/>
              <a:gd name="T82" fmla="*/ 22 w 28"/>
              <a:gd name="T83" fmla="*/ 14 h 17"/>
              <a:gd name="T84" fmla="*/ 24 w 28"/>
              <a:gd name="T85" fmla="*/ 14 h 17"/>
              <a:gd name="T86" fmla="*/ 24 w 28"/>
              <a:gd name="T87" fmla="*/ 14 h 17"/>
              <a:gd name="T88" fmla="*/ 24 w 28"/>
              <a:gd name="T89" fmla="*/ 14 h 17"/>
              <a:gd name="T90" fmla="*/ 25 w 28"/>
              <a:gd name="T91" fmla="*/ 14 h 17"/>
              <a:gd name="T92" fmla="*/ 25 w 28"/>
              <a:gd name="T93" fmla="*/ 15 h 17"/>
              <a:gd name="T94" fmla="*/ 27 w 28"/>
              <a:gd name="T95" fmla="*/ 15 h 17"/>
              <a:gd name="T96" fmla="*/ 27 w 28"/>
              <a:gd name="T97" fmla="*/ 15 h 17"/>
              <a:gd name="T98" fmla="*/ 27 w 28"/>
              <a:gd name="T99" fmla="*/ 15 h 17"/>
              <a:gd name="T100" fmla="*/ 28 w 28"/>
              <a:gd name="T10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" h="17">
                <a:moveTo>
                  <a:pt x="0" y="0"/>
                </a:move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3" y="2"/>
                </a:lnTo>
                <a:lnTo>
                  <a:pt x="3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7" y="3"/>
                </a:lnTo>
                <a:lnTo>
                  <a:pt x="7" y="3"/>
                </a:lnTo>
                <a:lnTo>
                  <a:pt x="7" y="5"/>
                </a:lnTo>
                <a:lnTo>
                  <a:pt x="9" y="5"/>
                </a:lnTo>
                <a:lnTo>
                  <a:pt x="9" y="5"/>
                </a:lnTo>
                <a:lnTo>
                  <a:pt x="10" y="5"/>
                </a:lnTo>
                <a:lnTo>
                  <a:pt x="10" y="6"/>
                </a:lnTo>
                <a:lnTo>
                  <a:pt x="10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3" y="8"/>
                </a:lnTo>
                <a:lnTo>
                  <a:pt x="13" y="8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6" y="9"/>
                </a:lnTo>
                <a:lnTo>
                  <a:pt x="16" y="9"/>
                </a:lnTo>
                <a:lnTo>
                  <a:pt x="16" y="9"/>
                </a:lnTo>
                <a:lnTo>
                  <a:pt x="18" y="9"/>
                </a:lnTo>
                <a:lnTo>
                  <a:pt x="18" y="11"/>
                </a:lnTo>
                <a:lnTo>
                  <a:pt x="18" y="11"/>
                </a:lnTo>
                <a:lnTo>
                  <a:pt x="19" y="11"/>
                </a:lnTo>
                <a:lnTo>
                  <a:pt x="19" y="11"/>
                </a:lnTo>
                <a:lnTo>
                  <a:pt x="21" y="11"/>
                </a:lnTo>
                <a:lnTo>
                  <a:pt x="21" y="12"/>
                </a:lnTo>
                <a:lnTo>
                  <a:pt x="21" y="12"/>
                </a:lnTo>
                <a:lnTo>
                  <a:pt x="22" y="12"/>
                </a:lnTo>
                <a:lnTo>
                  <a:pt x="22" y="12"/>
                </a:lnTo>
                <a:lnTo>
                  <a:pt x="22" y="14"/>
                </a:lnTo>
                <a:lnTo>
                  <a:pt x="24" y="14"/>
                </a:lnTo>
                <a:lnTo>
                  <a:pt x="24" y="14"/>
                </a:lnTo>
                <a:lnTo>
                  <a:pt x="24" y="14"/>
                </a:lnTo>
                <a:lnTo>
                  <a:pt x="25" y="14"/>
                </a:lnTo>
                <a:lnTo>
                  <a:pt x="25" y="15"/>
                </a:lnTo>
                <a:lnTo>
                  <a:pt x="27" y="15"/>
                </a:lnTo>
                <a:lnTo>
                  <a:pt x="27" y="15"/>
                </a:lnTo>
                <a:lnTo>
                  <a:pt x="27" y="15"/>
                </a:lnTo>
                <a:lnTo>
                  <a:pt x="28" y="1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66" name="Rectangle 2467"/>
          <p:cNvSpPr>
            <a:spLocks noChangeArrowheads="1"/>
          </p:cNvSpPr>
          <p:nvPr/>
        </p:nvSpPr>
        <p:spPr bwMode="auto">
          <a:xfrm rot="18000000">
            <a:off x="5597032" y="146968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74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67" name="Line 2468"/>
          <p:cNvSpPr>
            <a:spLocks noChangeShapeType="1"/>
          </p:cNvSpPr>
          <p:nvPr/>
        </p:nvSpPr>
        <p:spPr bwMode="auto">
          <a:xfrm flipV="1">
            <a:off x="5646738" y="1490663"/>
            <a:ext cx="44450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68" name="Rectangle 2469"/>
          <p:cNvSpPr>
            <a:spLocks noChangeArrowheads="1"/>
          </p:cNvSpPr>
          <p:nvPr/>
        </p:nvSpPr>
        <p:spPr bwMode="auto">
          <a:xfrm rot="18120000">
            <a:off x="5989638" y="80803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Copia-81_MLP-I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69" name="Line 2470"/>
          <p:cNvSpPr>
            <a:spLocks noChangeShapeType="1"/>
          </p:cNvSpPr>
          <p:nvPr/>
        </p:nvSpPr>
        <p:spPr bwMode="auto">
          <a:xfrm flipV="1">
            <a:off x="6032500" y="1033463"/>
            <a:ext cx="47625" cy="746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70" name="Rectangle 2471"/>
          <p:cNvSpPr>
            <a:spLocks noChangeArrowheads="1"/>
          </p:cNvSpPr>
          <p:nvPr/>
        </p:nvSpPr>
        <p:spPr bwMode="auto">
          <a:xfrm rot="18180000">
            <a:off x="6032500" y="846138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Copia-9_MLP-I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71" name="Line 2472"/>
          <p:cNvSpPr>
            <a:spLocks noChangeShapeType="1"/>
          </p:cNvSpPr>
          <p:nvPr/>
        </p:nvSpPr>
        <p:spPr bwMode="auto">
          <a:xfrm flipV="1">
            <a:off x="6065838" y="1057276"/>
            <a:ext cx="47625" cy="746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72" name="Freeform 2473"/>
          <p:cNvSpPr>
            <a:spLocks/>
          </p:cNvSpPr>
          <p:nvPr/>
        </p:nvSpPr>
        <p:spPr bwMode="auto">
          <a:xfrm>
            <a:off x="6029325" y="1112838"/>
            <a:ext cx="17463" cy="11113"/>
          </a:xfrm>
          <a:custGeom>
            <a:avLst/>
            <a:gdLst>
              <a:gd name="T0" fmla="*/ 11 w 11"/>
              <a:gd name="T1" fmla="*/ 7 h 7"/>
              <a:gd name="T2" fmla="*/ 9 w 11"/>
              <a:gd name="T3" fmla="*/ 6 h 7"/>
              <a:gd name="T4" fmla="*/ 8 w 11"/>
              <a:gd name="T5" fmla="*/ 6 h 7"/>
              <a:gd name="T6" fmla="*/ 6 w 11"/>
              <a:gd name="T7" fmla="*/ 4 h 7"/>
              <a:gd name="T8" fmla="*/ 6 w 11"/>
              <a:gd name="T9" fmla="*/ 4 h 7"/>
              <a:gd name="T10" fmla="*/ 5 w 11"/>
              <a:gd name="T11" fmla="*/ 3 h 7"/>
              <a:gd name="T12" fmla="*/ 3 w 11"/>
              <a:gd name="T13" fmla="*/ 3 h 7"/>
              <a:gd name="T14" fmla="*/ 3 w 11"/>
              <a:gd name="T15" fmla="*/ 3 h 7"/>
              <a:gd name="T16" fmla="*/ 2 w 11"/>
              <a:gd name="T17" fmla="*/ 1 h 7"/>
              <a:gd name="T18" fmla="*/ 0 w 11"/>
              <a:gd name="T19" fmla="*/ 1 h 7"/>
              <a:gd name="T20" fmla="*/ 0 w 11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7">
                <a:moveTo>
                  <a:pt x="11" y="7"/>
                </a:moveTo>
                <a:lnTo>
                  <a:pt x="9" y="6"/>
                </a:lnTo>
                <a:lnTo>
                  <a:pt x="8" y="6"/>
                </a:lnTo>
                <a:lnTo>
                  <a:pt x="6" y="4"/>
                </a:lnTo>
                <a:lnTo>
                  <a:pt x="6" y="4"/>
                </a:lnTo>
                <a:lnTo>
                  <a:pt x="5" y="3"/>
                </a:lnTo>
                <a:lnTo>
                  <a:pt x="3" y="3"/>
                </a:lnTo>
                <a:lnTo>
                  <a:pt x="3" y="3"/>
                </a:lnTo>
                <a:lnTo>
                  <a:pt x="2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73" name="Freeform 2474"/>
          <p:cNvSpPr>
            <a:spLocks/>
          </p:cNvSpPr>
          <p:nvPr/>
        </p:nvSpPr>
        <p:spPr bwMode="auto">
          <a:xfrm>
            <a:off x="6046788" y="1123951"/>
            <a:ext cx="15875" cy="9525"/>
          </a:xfrm>
          <a:custGeom>
            <a:avLst/>
            <a:gdLst>
              <a:gd name="T0" fmla="*/ 0 w 10"/>
              <a:gd name="T1" fmla="*/ 0 h 6"/>
              <a:gd name="T2" fmla="*/ 1 w 10"/>
              <a:gd name="T3" fmla="*/ 0 h 6"/>
              <a:gd name="T4" fmla="*/ 3 w 10"/>
              <a:gd name="T5" fmla="*/ 2 h 6"/>
              <a:gd name="T6" fmla="*/ 4 w 10"/>
              <a:gd name="T7" fmla="*/ 3 h 6"/>
              <a:gd name="T8" fmla="*/ 6 w 10"/>
              <a:gd name="T9" fmla="*/ 3 h 6"/>
              <a:gd name="T10" fmla="*/ 7 w 10"/>
              <a:gd name="T11" fmla="*/ 5 h 6"/>
              <a:gd name="T12" fmla="*/ 9 w 10"/>
              <a:gd name="T13" fmla="*/ 6 h 6"/>
              <a:gd name="T14" fmla="*/ 10 w 10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6">
                <a:moveTo>
                  <a:pt x="0" y="0"/>
                </a:moveTo>
                <a:lnTo>
                  <a:pt x="1" y="0"/>
                </a:lnTo>
                <a:lnTo>
                  <a:pt x="3" y="2"/>
                </a:lnTo>
                <a:lnTo>
                  <a:pt x="4" y="3"/>
                </a:lnTo>
                <a:lnTo>
                  <a:pt x="6" y="3"/>
                </a:lnTo>
                <a:lnTo>
                  <a:pt x="7" y="5"/>
                </a:lnTo>
                <a:lnTo>
                  <a:pt x="9" y="6"/>
                </a:lnTo>
                <a:lnTo>
                  <a:pt x="10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74" name="Rectangle 2475"/>
          <p:cNvSpPr>
            <a:spLocks noChangeArrowheads="1"/>
          </p:cNvSpPr>
          <p:nvPr/>
        </p:nvSpPr>
        <p:spPr bwMode="auto">
          <a:xfrm rot="18120000">
            <a:off x="6044065" y="119025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75" name="Line 2476"/>
          <p:cNvSpPr>
            <a:spLocks noChangeShapeType="1"/>
          </p:cNvSpPr>
          <p:nvPr/>
        </p:nvSpPr>
        <p:spPr bwMode="auto">
          <a:xfrm flipV="1">
            <a:off x="5729288" y="1128713"/>
            <a:ext cx="314325" cy="4889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76" name="Freeform 2477"/>
          <p:cNvSpPr>
            <a:spLocks/>
          </p:cNvSpPr>
          <p:nvPr/>
        </p:nvSpPr>
        <p:spPr bwMode="auto">
          <a:xfrm>
            <a:off x="5646738" y="1570038"/>
            <a:ext cx="39688" cy="25400"/>
          </a:xfrm>
          <a:custGeom>
            <a:avLst/>
            <a:gdLst>
              <a:gd name="T0" fmla="*/ 25 w 25"/>
              <a:gd name="T1" fmla="*/ 16 h 16"/>
              <a:gd name="T2" fmla="*/ 22 w 25"/>
              <a:gd name="T3" fmla="*/ 15 h 16"/>
              <a:gd name="T4" fmla="*/ 21 w 25"/>
              <a:gd name="T5" fmla="*/ 13 h 16"/>
              <a:gd name="T6" fmla="*/ 18 w 25"/>
              <a:gd name="T7" fmla="*/ 12 h 16"/>
              <a:gd name="T8" fmla="*/ 16 w 25"/>
              <a:gd name="T9" fmla="*/ 10 h 16"/>
              <a:gd name="T10" fmla="*/ 13 w 25"/>
              <a:gd name="T11" fmla="*/ 9 h 16"/>
              <a:gd name="T12" fmla="*/ 10 w 25"/>
              <a:gd name="T13" fmla="*/ 7 h 16"/>
              <a:gd name="T14" fmla="*/ 9 w 25"/>
              <a:gd name="T15" fmla="*/ 6 h 16"/>
              <a:gd name="T16" fmla="*/ 6 w 25"/>
              <a:gd name="T17" fmla="*/ 4 h 16"/>
              <a:gd name="T18" fmla="*/ 4 w 25"/>
              <a:gd name="T19" fmla="*/ 3 h 16"/>
              <a:gd name="T20" fmla="*/ 1 w 25"/>
              <a:gd name="T21" fmla="*/ 1 h 16"/>
              <a:gd name="T22" fmla="*/ 0 w 25"/>
              <a:gd name="T2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16">
                <a:moveTo>
                  <a:pt x="25" y="16"/>
                </a:moveTo>
                <a:lnTo>
                  <a:pt x="22" y="15"/>
                </a:lnTo>
                <a:lnTo>
                  <a:pt x="21" y="13"/>
                </a:lnTo>
                <a:lnTo>
                  <a:pt x="18" y="12"/>
                </a:lnTo>
                <a:lnTo>
                  <a:pt x="16" y="10"/>
                </a:lnTo>
                <a:lnTo>
                  <a:pt x="13" y="9"/>
                </a:lnTo>
                <a:lnTo>
                  <a:pt x="10" y="7"/>
                </a:lnTo>
                <a:lnTo>
                  <a:pt x="9" y="6"/>
                </a:lnTo>
                <a:lnTo>
                  <a:pt x="6" y="4"/>
                </a:lnTo>
                <a:lnTo>
                  <a:pt x="4" y="3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77" name="Freeform 2478"/>
          <p:cNvSpPr>
            <a:spLocks/>
          </p:cNvSpPr>
          <p:nvPr/>
        </p:nvSpPr>
        <p:spPr bwMode="auto">
          <a:xfrm>
            <a:off x="5686425" y="1595438"/>
            <a:ext cx="41275" cy="23813"/>
          </a:xfrm>
          <a:custGeom>
            <a:avLst/>
            <a:gdLst>
              <a:gd name="T0" fmla="*/ 0 w 26"/>
              <a:gd name="T1" fmla="*/ 0 h 15"/>
              <a:gd name="T2" fmla="*/ 0 w 26"/>
              <a:gd name="T3" fmla="*/ 0 h 15"/>
              <a:gd name="T4" fmla="*/ 2 w 26"/>
              <a:gd name="T5" fmla="*/ 0 h 15"/>
              <a:gd name="T6" fmla="*/ 2 w 26"/>
              <a:gd name="T7" fmla="*/ 0 h 15"/>
              <a:gd name="T8" fmla="*/ 2 w 26"/>
              <a:gd name="T9" fmla="*/ 0 h 15"/>
              <a:gd name="T10" fmla="*/ 3 w 26"/>
              <a:gd name="T11" fmla="*/ 2 h 15"/>
              <a:gd name="T12" fmla="*/ 3 w 26"/>
              <a:gd name="T13" fmla="*/ 2 h 15"/>
              <a:gd name="T14" fmla="*/ 3 w 26"/>
              <a:gd name="T15" fmla="*/ 2 h 15"/>
              <a:gd name="T16" fmla="*/ 5 w 26"/>
              <a:gd name="T17" fmla="*/ 2 h 15"/>
              <a:gd name="T18" fmla="*/ 5 w 26"/>
              <a:gd name="T19" fmla="*/ 3 h 15"/>
              <a:gd name="T20" fmla="*/ 5 w 26"/>
              <a:gd name="T21" fmla="*/ 3 h 15"/>
              <a:gd name="T22" fmla="*/ 6 w 26"/>
              <a:gd name="T23" fmla="*/ 3 h 15"/>
              <a:gd name="T24" fmla="*/ 6 w 26"/>
              <a:gd name="T25" fmla="*/ 3 h 15"/>
              <a:gd name="T26" fmla="*/ 6 w 26"/>
              <a:gd name="T27" fmla="*/ 3 h 15"/>
              <a:gd name="T28" fmla="*/ 8 w 26"/>
              <a:gd name="T29" fmla="*/ 5 h 15"/>
              <a:gd name="T30" fmla="*/ 8 w 26"/>
              <a:gd name="T31" fmla="*/ 5 h 15"/>
              <a:gd name="T32" fmla="*/ 8 w 26"/>
              <a:gd name="T33" fmla="*/ 5 h 15"/>
              <a:gd name="T34" fmla="*/ 9 w 26"/>
              <a:gd name="T35" fmla="*/ 5 h 15"/>
              <a:gd name="T36" fmla="*/ 9 w 26"/>
              <a:gd name="T37" fmla="*/ 5 h 15"/>
              <a:gd name="T38" fmla="*/ 9 w 26"/>
              <a:gd name="T39" fmla="*/ 6 h 15"/>
              <a:gd name="T40" fmla="*/ 11 w 26"/>
              <a:gd name="T41" fmla="*/ 6 h 15"/>
              <a:gd name="T42" fmla="*/ 11 w 26"/>
              <a:gd name="T43" fmla="*/ 6 h 15"/>
              <a:gd name="T44" fmla="*/ 11 w 26"/>
              <a:gd name="T45" fmla="*/ 6 h 15"/>
              <a:gd name="T46" fmla="*/ 12 w 26"/>
              <a:gd name="T47" fmla="*/ 8 h 15"/>
              <a:gd name="T48" fmla="*/ 12 w 26"/>
              <a:gd name="T49" fmla="*/ 8 h 15"/>
              <a:gd name="T50" fmla="*/ 14 w 26"/>
              <a:gd name="T51" fmla="*/ 8 h 15"/>
              <a:gd name="T52" fmla="*/ 14 w 26"/>
              <a:gd name="T53" fmla="*/ 8 h 15"/>
              <a:gd name="T54" fmla="*/ 14 w 26"/>
              <a:gd name="T55" fmla="*/ 8 h 15"/>
              <a:gd name="T56" fmla="*/ 15 w 26"/>
              <a:gd name="T57" fmla="*/ 9 h 15"/>
              <a:gd name="T58" fmla="*/ 15 w 26"/>
              <a:gd name="T59" fmla="*/ 9 h 15"/>
              <a:gd name="T60" fmla="*/ 15 w 26"/>
              <a:gd name="T61" fmla="*/ 9 h 15"/>
              <a:gd name="T62" fmla="*/ 17 w 26"/>
              <a:gd name="T63" fmla="*/ 9 h 15"/>
              <a:gd name="T64" fmla="*/ 17 w 26"/>
              <a:gd name="T65" fmla="*/ 11 h 15"/>
              <a:gd name="T66" fmla="*/ 17 w 26"/>
              <a:gd name="T67" fmla="*/ 11 h 15"/>
              <a:gd name="T68" fmla="*/ 18 w 26"/>
              <a:gd name="T69" fmla="*/ 11 h 15"/>
              <a:gd name="T70" fmla="*/ 18 w 26"/>
              <a:gd name="T71" fmla="*/ 11 h 15"/>
              <a:gd name="T72" fmla="*/ 18 w 26"/>
              <a:gd name="T73" fmla="*/ 11 h 15"/>
              <a:gd name="T74" fmla="*/ 20 w 26"/>
              <a:gd name="T75" fmla="*/ 12 h 15"/>
              <a:gd name="T76" fmla="*/ 20 w 26"/>
              <a:gd name="T77" fmla="*/ 12 h 15"/>
              <a:gd name="T78" fmla="*/ 20 w 26"/>
              <a:gd name="T79" fmla="*/ 12 h 15"/>
              <a:gd name="T80" fmla="*/ 21 w 26"/>
              <a:gd name="T81" fmla="*/ 12 h 15"/>
              <a:gd name="T82" fmla="*/ 21 w 26"/>
              <a:gd name="T83" fmla="*/ 12 h 15"/>
              <a:gd name="T84" fmla="*/ 21 w 26"/>
              <a:gd name="T85" fmla="*/ 14 h 15"/>
              <a:gd name="T86" fmla="*/ 23 w 26"/>
              <a:gd name="T87" fmla="*/ 14 h 15"/>
              <a:gd name="T88" fmla="*/ 23 w 26"/>
              <a:gd name="T89" fmla="*/ 14 h 15"/>
              <a:gd name="T90" fmla="*/ 23 w 26"/>
              <a:gd name="T91" fmla="*/ 14 h 15"/>
              <a:gd name="T92" fmla="*/ 24 w 26"/>
              <a:gd name="T93" fmla="*/ 15 h 15"/>
              <a:gd name="T94" fmla="*/ 24 w 26"/>
              <a:gd name="T95" fmla="*/ 15 h 15"/>
              <a:gd name="T96" fmla="*/ 24 w 26"/>
              <a:gd name="T97" fmla="*/ 15 h 15"/>
              <a:gd name="T98" fmla="*/ 26 w 26"/>
              <a:gd name="T9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" h="15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3"/>
                </a:lnTo>
                <a:lnTo>
                  <a:pt x="5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8" y="5"/>
                </a:lnTo>
                <a:lnTo>
                  <a:pt x="8" y="5"/>
                </a:lnTo>
                <a:lnTo>
                  <a:pt x="8" y="5"/>
                </a:lnTo>
                <a:lnTo>
                  <a:pt x="9" y="5"/>
                </a:lnTo>
                <a:lnTo>
                  <a:pt x="9" y="5"/>
                </a:lnTo>
                <a:lnTo>
                  <a:pt x="9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2" y="8"/>
                </a:lnTo>
                <a:lnTo>
                  <a:pt x="12" y="8"/>
                </a:lnTo>
                <a:lnTo>
                  <a:pt x="14" y="8"/>
                </a:lnTo>
                <a:lnTo>
                  <a:pt x="14" y="8"/>
                </a:lnTo>
                <a:lnTo>
                  <a:pt x="14" y="8"/>
                </a:lnTo>
                <a:lnTo>
                  <a:pt x="15" y="9"/>
                </a:lnTo>
                <a:lnTo>
                  <a:pt x="15" y="9"/>
                </a:lnTo>
                <a:lnTo>
                  <a:pt x="15" y="9"/>
                </a:lnTo>
                <a:lnTo>
                  <a:pt x="17" y="9"/>
                </a:lnTo>
                <a:lnTo>
                  <a:pt x="17" y="11"/>
                </a:lnTo>
                <a:lnTo>
                  <a:pt x="17" y="11"/>
                </a:lnTo>
                <a:lnTo>
                  <a:pt x="18" y="11"/>
                </a:lnTo>
                <a:lnTo>
                  <a:pt x="18" y="11"/>
                </a:lnTo>
                <a:lnTo>
                  <a:pt x="18" y="11"/>
                </a:lnTo>
                <a:lnTo>
                  <a:pt x="20" y="12"/>
                </a:lnTo>
                <a:lnTo>
                  <a:pt x="20" y="12"/>
                </a:lnTo>
                <a:lnTo>
                  <a:pt x="20" y="12"/>
                </a:lnTo>
                <a:lnTo>
                  <a:pt x="21" y="12"/>
                </a:lnTo>
                <a:lnTo>
                  <a:pt x="21" y="12"/>
                </a:lnTo>
                <a:lnTo>
                  <a:pt x="21" y="14"/>
                </a:lnTo>
                <a:lnTo>
                  <a:pt x="23" y="14"/>
                </a:lnTo>
                <a:lnTo>
                  <a:pt x="23" y="14"/>
                </a:lnTo>
                <a:lnTo>
                  <a:pt x="23" y="14"/>
                </a:lnTo>
                <a:lnTo>
                  <a:pt x="24" y="15"/>
                </a:lnTo>
                <a:lnTo>
                  <a:pt x="24" y="15"/>
                </a:lnTo>
                <a:lnTo>
                  <a:pt x="24" y="15"/>
                </a:lnTo>
                <a:lnTo>
                  <a:pt x="26" y="1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78" name="Line 2479"/>
          <p:cNvSpPr>
            <a:spLocks noChangeShapeType="1"/>
          </p:cNvSpPr>
          <p:nvPr/>
        </p:nvSpPr>
        <p:spPr bwMode="auto">
          <a:xfrm flipV="1">
            <a:off x="5638800" y="1600201"/>
            <a:ext cx="46038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79" name="Rectangle 2480"/>
          <p:cNvSpPr>
            <a:spLocks noChangeArrowheads="1"/>
          </p:cNvSpPr>
          <p:nvPr/>
        </p:nvSpPr>
        <p:spPr bwMode="auto">
          <a:xfrm rot="18180000">
            <a:off x="6065838" y="862013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Copia-22_PGr-I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80" name="Line 2481"/>
          <p:cNvSpPr>
            <a:spLocks noChangeShapeType="1"/>
          </p:cNvSpPr>
          <p:nvPr/>
        </p:nvSpPr>
        <p:spPr bwMode="auto">
          <a:xfrm flipV="1">
            <a:off x="5770563" y="1079501"/>
            <a:ext cx="377825" cy="5619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81" name="Rectangle 2482"/>
          <p:cNvSpPr>
            <a:spLocks noChangeArrowheads="1"/>
          </p:cNvSpPr>
          <p:nvPr/>
        </p:nvSpPr>
        <p:spPr bwMode="auto">
          <a:xfrm rot="18240000">
            <a:off x="6102350" y="887413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Copia-12_PGr-I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82" name="Line 2483"/>
          <p:cNvSpPr>
            <a:spLocks noChangeShapeType="1"/>
          </p:cNvSpPr>
          <p:nvPr/>
        </p:nvSpPr>
        <p:spPr bwMode="auto">
          <a:xfrm flipV="1">
            <a:off x="5851525" y="1103313"/>
            <a:ext cx="330200" cy="4762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83" name="Rectangle 2484"/>
          <p:cNvSpPr>
            <a:spLocks noChangeArrowheads="1"/>
          </p:cNvSpPr>
          <p:nvPr/>
        </p:nvSpPr>
        <p:spPr bwMode="auto">
          <a:xfrm rot="18300000">
            <a:off x="6138863" y="912813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Copia-17_PGr-I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84" name="Line 2485"/>
          <p:cNvSpPr>
            <a:spLocks noChangeShapeType="1"/>
          </p:cNvSpPr>
          <p:nvPr/>
        </p:nvSpPr>
        <p:spPr bwMode="auto">
          <a:xfrm flipV="1">
            <a:off x="5934075" y="1127126"/>
            <a:ext cx="280988" cy="3905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85" name="Rectangle 2486"/>
          <p:cNvSpPr>
            <a:spLocks noChangeArrowheads="1"/>
          </p:cNvSpPr>
          <p:nvPr/>
        </p:nvSpPr>
        <p:spPr bwMode="auto">
          <a:xfrm rot="18360000">
            <a:off x="6172200" y="933450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Copia-10_MLP-I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86" name="Line 2487"/>
          <p:cNvSpPr>
            <a:spLocks noChangeShapeType="1"/>
          </p:cNvSpPr>
          <p:nvPr/>
        </p:nvSpPr>
        <p:spPr bwMode="auto">
          <a:xfrm flipV="1">
            <a:off x="6196013" y="1150938"/>
            <a:ext cx="52388" cy="714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87" name="Rectangle 2488"/>
          <p:cNvSpPr>
            <a:spLocks noChangeArrowheads="1"/>
          </p:cNvSpPr>
          <p:nvPr/>
        </p:nvSpPr>
        <p:spPr bwMode="auto">
          <a:xfrm rot="18420000">
            <a:off x="6208713" y="958850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Copia-15_MLP-I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88" name="Line 2489"/>
          <p:cNvSpPr>
            <a:spLocks noChangeShapeType="1"/>
          </p:cNvSpPr>
          <p:nvPr/>
        </p:nvSpPr>
        <p:spPr bwMode="auto">
          <a:xfrm flipV="1">
            <a:off x="6227763" y="1174751"/>
            <a:ext cx="53975" cy="682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89" name="Freeform 2490"/>
          <p:cNvSpPr>
            <a:spLocks/>
          </p:cNvSpPr>
          <p:nvPr/>
        </p:nvSpPr>
        <p:spPr bwMode="auto">
          <a:xfrm>
            <a:off x="6194425" y="1223963"/>
            <a:ext cx="14288" cy="12700"/>
          </a:xfrm>
          <a:custGeom>
            <a:avLst/>
            <a:gdLst>
              <a:gd name="T0" fmla="*/ 9 w 9"/>
              <a:gd name="T1" fmla="*/ 8 h 8"/>
              <a:gd name="T2" fmla="*/ 9 w 9"/>
              <a:gd name="T3" fmla="*/ 8 h 8"/>
              <a:gd name="T4" fmla="*/ 7 w 9"/>
              <a:gd name="T5" fmla="*/ 6 h 8"/>
              <a:gd name="T6" fmla="*/ 6 w 9"/>
              <a:gd name="T7" fmla="*/ 6 h 8"/>
              <a:gd name="T8" fmla="*/ 4 w 9"/>
              <a:gd name="T9" fmla="*/ 5 h 8"/>
              <a:gd name="T10" fmla="*/ 4 w 9"/>
              <a:gd name="T11" fmla="*/ 5 h 8"/>
              <a:gd name="T12" fmla="*/ 3 w 9"/>
              <a:gd name="T13" fmla="*/ 3 h 8"/>
              <a:gd name="T14" fmla="*/ 1 w 9"/>
              <a:gd name="T15" fmla="*/ 2 h 8"/>
              <a:gd name="T16" fmla="*/ 0 w 9"/>
              <a:gd name="T17" fmla="*/ 2 h 8"/>
              <a:gd name="T18" fmla="*/ 0 w 9"/>
              <a:gd name="T1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8">
                <a:moveTo>
                  <a:pt x="9" y="8"/>
                </a:moveTo>
                <a:lnTo>
                  <a:pt x="9" y="8"/>
                </a:lnTo>
                <a:lnTo>
                  <a:pt x="7" y="6"/>
                </a:lnTo>
                <a:lnTo>
                  <a:pt x="6" y="6"/>
                </a:lnTo>
                <a:lnTo>
                  <a:pt x="4" y="5"/>
                </a:lnTo>
                <a:lnTo>
                  <a:pt x="4" y="5"/>
                </a:lnTo>
                <a:lnTo>
                  <a:pt x="3" y="3"/>
                </a:lnTo>
                <a:lnTo>
                  <a:pt x="1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90" name="Freeform 2491"/>
          <p:cNvSpPr>
            <a:spLocks/>
          </p:cNvSpPr>
          <p:nvPr/>
        </p:nvSpPr>
        <p:spPr bwMode="auto">
          <a:xfrm>
            <a:off x="6208713" y="1236663"/>
            <a:ext cx="15875" cy="11113"/>
          </a:xfrm>
          <a:custGeom>
            <a:avLst/>
            <a:gdLst>
              <a:gd name="T0" fmla="*/ 0 w 10"/>
              <a:gd name="T1" fmla="*/ 0 h 7"/>
              <a:gd name="T2" fmla="*/ 1 w 10"/>
              <a:gd name="T3" fmla="*/ 1 h 7"/>
              <a:gd name="T4" fmla="*/ 3 w 10"/>
              <a:gd name="T5" fmla="*/ 3 h 7"/>
              <a:gd name="T6" fmla="*/ 4 w 10"/>
              <a:gd name="T7" fmla="*/ 3 h 7"/>
              <a:gd name="T8" fmla="*/ 6 w 10"/>
              <a:gd name="T9" fmla="*/ 4 h 7"/>
              <a:gd name="T10" fmla="*/ 6 w 10"/>
              <a:gd name="T11" fmla="*/ 4 h 7"/>
              <a:gd name="T12" fmla="*/ 7 w 10"/>
              <a:gd name="T13" fmla="*/ 6 h 7"/>
              <a:gd name="T14" fmla="*/ 9 w 10"/>
              <a:gd name="T15" fmla="*/ 7 h 7"/>
              <a:gd name="T16" fmla="*/ 10 w 10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7">
                <a:moveTo>
                  <a:pt x="0" y="0"/>
                </a:moveTo>
                <a:lnTo>
                  <a:pt x="1" y="1"/>
                </a:lnTo>
                <a:lnTo>
                  <a:pt x="3" y="3"/>
                </a:lnTo>
                <a:lnTo>
                  <a:pt x="4" y="3"/>
                </a:lnTo>
                <a:lnTo>
                  <a:pt x="6" y="4"/>
                </a:lnTo>
                <a:lnTo>
                  <a:pt x="6" y="4"/>
                </a:lnTo>
                <a:lnTo>
                  <a:pt x="7" y="6"/>
                </a:lnTo>
                <a:lnTo>
                  <a:pt x="9" y="7"/>
                </a:lnTo>
                <a:lnTo>
                  <a:pt x="10" y="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91" name="Line 2492"/>
          <p:cNvSpPr>
            <a:spLocks noChangeShapeType="1"/>
          </p:cNvSpPr>
          <p:nvPr/>
        </p:nvSpPr>
        <p:spPr bwMode="auto">
          <a:xfrm flipV="1">
            <a:off x="6151563" y="1241426"/>
            <a:ext cx="53975" cy="682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92" name="Rectangle 2493"/>
          <p:cNvSpPr>
            <a:spLocks noChangeArrowheads="1"/>
          </p:cNvSpPr>
          <p:nvPr/>
        </p:nvSpPr>
        <p:spPr bwMode="auto">
          <a:xfrm rot="18480000">
            <a:off x="6245225" y="98901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Copia-31_MLP-I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3" name="Line 2494"/>
          <p:cNvSpPr>
            <a:spLocks noChangeShapeType="1"/>
          </p:cNvSpPr>
          <p:nvPr/>
        </p:nvSpPr>
        <p:spPr bwMode="auto">
          <a:xfrm flipV="1">
            <a:off x="6261100" y="1200151"/>
            <a:ext cx="53975" cy="698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94" name="Rectangle 2495"/>
          <p:cNvSpPr>
            <a:spLocks noChangeArrowheads="1"/>
          </p:cNvSpPr>
          <p:nvPr/>
        </p:nvSpPr>
        <p:spPr bwMode="auto">
          <a:xfrm rot="18480000">
            <a:off x="6275388" y="101441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Copia-61_MLP-I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Line 2496"/>
          <p:cNvSpPr>
            <a:spLocks noChangeShapeType="1"/>
          </p:cNvSpPr>
          <p:nvPr/>
        </p:nvSpPr>
        <p:spPr bwMode="auto">
          <a:xfrm flipV="1">
            <a:off x="6289675" y="1227138"/>
            <a:ext cx="57150" cy="682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96" name="Freeform 2497"/>
          <p:cNvSpPr>
            <a:spLocks/>
          </p:cNvSpPr>
          <p:nvPr/>
        </p:nvSpPr>
        <p:spPr bwMode="auto">
          <a:xfrm>
            <a:off x="6256338" y="1274763"/>
            <a:ext cx="15875" cy="11113"/>
          </a:xfrm>
          <a:custGeom>
            <a:avLst/>
            <a:gdLst>
              <a:gd name="T0" fmla="*/ 10 w 10"/>
              <a:gd name="T1" fmla="*/ 7 h 7"/>
              <a:gd name="T2" fmla="*/ 9 w 10"/>
              <a:gd name="T3" fmla="*/ 6 h 7"/>
              <a:gd name="T4" fmla="*/ 7 w 10"/>
              <a:gd name="T5" fmla="*/ 6 h 7"/>
              <a:gd name="T6" fmla="*/ 7 w 10"/>
              <a:gd name="T7" fmla="*/ 4 h 7"/>
              <a:gd name="T8" fmla="*/ 6 w 10"/>
              <a:gd name="T9" fmla="*/ 3 h 7"/>
              <a:gd name="T10" fmla="*/ 4 w 10"/>
              <a:gd name="T11" fmla="*/ 3 h 7"/>
              <a:gd name="T12" fmla="*/ 3 w 10"/>
              <a:gd name="T13" fmla="*/ 1 h 7"/>
              <a:gd name="T14" fmla="*/ 3 w 10"/>
              <a:gd name="T15" fmla="*/ 1 h 7"/>
              <a:gd name="T16" fmla="*/ 1 w 10"/>
              <a:gd name="T17" fmla="*/ 0 h 7"/>
              <a:gd name="T18" fmla="*/ 0 w 10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7">
                <a:moveTo>
                  <a:pt x="10" y="7"/>
                </a:moveTo>
                <a:lnTo>
                  <a:pt x="9" y="6"/>
                </a:lnTo>
                <a:lnTo>
                  <a:pt x="7" y="6"/>
                </a:lnTo>
                <a:lnTo>
                  <a:pt x="7" y="4"/>
                </a:lnTo>
                <a:lnTo>
                  <a:pt x="6" y="3"/>
                </a:lnTo>
                <a:lnTo>
                  <a:pt x="4" y="3"/>
                </a:lnTo>
                <a:lnTo>
                  <a:pt x="3" y="1"/>
                </a:lnTo>
                <a:lnTo>
                  <a:pt x="3" y="1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97" name="Freeform 2498"/>
          <p:cNvSpPr>
            <a:spLocks/>
          </p:cNvSpPr>
          <p:nvPr/>
        </p:nvSpPr>
        <p:spPr bwMode="auto">
          <a:xfrm>
            <a:off x="6272213" y="1285876"/>
            <a:ext cx="14288" cy="12700"/>
          </a:xfrm>
          <a:custGeom>
            <a:avLst/>
            <a:gdLst>
              <a:gd name="T0" fmla="*/ 0 w 9"/>
              <a:gd name="T1" fmla="*/ 0 h 8"/>
              <a:gd name="T2" fmla="*/ 2 w 9"/>
              <a:gd name="T3" fmla="*/ 0 h 8"/>
              <a:gd name="T4" fmla="*/ 2 w 9"/>
              <a:gd name="T5" fmla="*/ 2 h 8"/>
              <a:gd name="T6" fmla="*/ 3 w 9"/>
              <a:gd name="T7" fmla="*/ 3 h 8"/>
              <a:gd name="T8" fmla="*/ 5 w 9"/>
              <a:gd name="T9" fmla="*/ 3 h 8"/>
              <a:gd name="T10" fmla="*/ 6 w 9"/>
              <a:gd name="T11" fmla="*/ 5 h 8"/>
              <a:gd name="T12" fmla="*/ 8 w 9"/>
              <a:gd name="T13" fmla="*/ 6 h 8"/>
              <a:gd name="T14" fmla="*/ 9 w 9"/>
              <a:gd name="T15" fmla="*/ 6 h 8"/>
              <a:gd name="T16" fmla="*/ 9 w 9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8">
                <a:moveTo>
                  <a:pt x="0" y="0"/>
                </a:moveTo>
                <a:lnTo>
                  <a:pt x="2" y="0"/>
                </a:lnTo>
                <a:lnTo>
                  <a:pt x="2" y="2"/>
                </a:lnTo>
                <a:lnTo>
                  <a:pt x="3" y="3"/>
                </a:lnTo>
                <a:lnTo>
                  <a:pt x="5" y="3"/>
                </a:lnTo>
                <a:lnTo>
                  <a:pt x="6" y="5"/>
                </a:lnTo>
                <a:lnTo>
                  <a:pt x="8" y="6"/>
                </a:lnTo>
                <a:lnTo>
                  <a:pt x="9" y="6"/>
                </a:lnTo>
                <a:lnTo>
                  <a:pt x="9" y="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198" name="Rectangle 2499"/>
          <p:cNvSpPr>
            <a:spLocks noChangeArrowheads="1"/>
          </p:cNvSpPr>
          <p:nvPr/>
        </p:nvSpPr>
        <p:spPr bwMode="auto">
          <a:xfrm rot="18480000">
            <a:off x="6180949" y="126554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9" name="Line 2500"/>
          <p:cNvSpPr>
            <a:spLocks noChangeShapeType="1"/>
          </p:cNvSpPr>
          <p:nvPr/>
        </p:nvSpPr>
        <p:spPr bwMode="auto">
          <a:xfrm flipV="1">
            <a:off x="6215063" y="1290638"/>
            <a:ext cx="55563" cy="698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00" name="Freeform 2501"/>
          <p:cNvSpPr>
            <a:spLocks/>
          </p:cNvSpPr>
          <p:nvPr/>
        </p:nvSpPr>
        <p:spPr bwMode="auto">
          <a:xfrm>
            <a:off x="6151563" y="1314451"/>
            <a:ext cx="28575" cy="23813"/>
          </a:xfrm>
          <a:custGeom>
            <a:avLst/>
            <a:gdLst>
              <a:gd name="T0" fmla="*/ 18 w 18"/>
              <a:gd name="T1" fmla="*/ 15 h 15"/>
              <a:gd name="T2" fmla="*/ 16 w 18"/>
              <a:gd name="T3" fmla="*/ 14 h 15"/>
              <a:gd name="T4" fmla="*/ 15 w 18"/>
              <a:gd name="T5" fmla="*/ 12 h 15"/>
              <a:gd name="T6" fmla="*/ 13 w 18"/>
              <a:gd name="T7" fmla="*/ 11 h 15"/>
              <a:gd name="T8" fmla="*/ 10 w 18"/>
              <a:gd name="T9" fmla="*/ 9 h 15"/>
              <a:gd name="T10" fmla="*/ 9 w 18"/>
              <a:gd name="T11" fmla="*/ 8 h 15"/>
              <a:gd name="T12" fmla="*/ 7 w 18"/>
              <a:gd name="T13" fmla="*/ 6 h 15"/>
              <a:gd name="T14" fmla="*/ 4 w 18"/>
              <a:gd name="T15" fmla="*/ 5 h 15"/>
              <a:gd name="T16" fmla="*/ 3 w 18"/>
              <a:gd name="T17" fmla="*/ 3 h 15"/>
              <a:gd name="T18" fmla="*/ 1 w 18"/>
              <a:gd name="T19" fmla="*/ 2 h 15"/>
              <a:gd name="T20" fmla="*/ 0 w 18"/>
              <a:gd name="T2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5">
                <a:moveTo>
                  <a:pt x="18" y="15"/>
                </a:moveTo>
                <a:lnTo>
                  <a:pt x="16" y="14"/>
                </a:lnTo>
                <a:lnTo>
                  <a:pt x="15" y="12"/>
                </a:lnTo>
                <a:lnTo>
                  <a:pt x="13" y="11"/>
                </a:lnTo>
                <a:lnTo>
                  <a:pt x="10" y="9"/>
                </a:lnTo>
                <a:lnTo>
                  <a:pt x="9" y="8"/>
                </a:lnTo>
                <a:lnTo>
                  <a:pt x="7" y="6"/>
                </a:lnTo>
                <a:lnTo>
                  <a:pt x="4" y="5"/>
                </a:lnTo>
                <a:lnTo>
                  <a:pt x="3" y="3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01" name="Freeform 2502"/>
          <p:cNvSpPr>
            <a:spLocks/>
          </p:cNvSpPr>
          <p:nvPr/>
        </p:nvSpPr>
        <p:spPr bwMode="auto">
          <a:xfrm>
            <a:off x="6180138" y="1338263"/>
            <a:ext cx="30163" cy="23813"/>
          </a:xfrm>
          <a:custGeom>
            <a:avLst/>
            <a:gdLst>
              <a:gd name="T0" fmla="*/ 0 w 19"/>
              <a:gd name="T1" fmla="*/ 0 h 15"/>
              <a:gd name="T2" fmla="*/ 3 w 19"/>
              <a:gd name="T3" fmla="*/ 2 h 15"/>
              <a:gd name="T4" fmla="*/ 4 w 19"/>
              <a:gd name="T5" fmla="*/ 3 h 15"/>
              <a:gd name="T6" fmla="*/ 7 w 19"/>
              <a:gd name="T7" fmla="*/ 5 h 15"/>
              <a:gd name="T8" fmla="*/ 9 w 19"/>
              <a:gd name="T9" fmla="*/ 8 h 15"/>
              <a:gd name="T10" fmla="*/ 10 w 19"/>
              <a:gd name="T11" fmla="*/ 9 h 15"/>
              <a:gd name="T12" fmla="*/ 13 w 19"/>
              <a:gd name="T13" fmla="*/ 11 h 15"/>
              <a:gd name="T14" fmla="*/ 15 w 19"/>
              <a:gd name="T15" fmla="*/ 12 h 15"/>
              <a:gd name="T16" fmla="*/ 18 w 19"/>
              <a:gd name="T17" fmla="*/ 14 h 15"/>
              <a:gd name="T18" fmla="*/ 19 w 19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15">
                <a:moveTo>
                  <a:pt x="0" y="0"/>
                </a:moveTo>
                <a:lnTo>
                  <a:pt x="3" y="2"/>
                </a:lnTo>
                <a:lnTo>
                  <a:pt x="4" y="3"/>
                </a:lnTo>
                <a:lnTo>
                  <a:pt x="7" y="5"/>
                </a:lnTo>
                <a:lnTo>
                  <a:pt x="9" y="8"/>
                </a:lnTo>
                <a:lnTo>
                  <a:pt x="10" y="9"/>
                </a:lnTo>
                <a:lnTo>
                  <a:pt x="13" y="11"/>
                </a:lnTo>
                <a:lnTo>
                  <a:pt x="15" y="12"/>
                </a:lnTo>
                <a:lnTo>
                  <a:pt x="18" y="14"/>
                </a:lnTo>
                <a:lnTo>
                  <a:pt x="19" y="1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02" name="Rectangle 2503"/>
          <p:cNvSpPr>
            <a:spLocks noChangeArrowheads="1"/>
          </p:cNvSpPr>
          <p:nvPr/>
        </p:nvSpPr>
        <p:spPr bwMode="auto">
          <a:xfrm rot="18420000">
            <a:off x="6087715" y="1320425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3" name="Line 2504"/>
          <p:cNvSpPr>
            <a:spLocks noChangeShapeType="1"/>
          </p:cNvSpPr>
          <p:nvPr/>
        </p:nvSpPr>
        <p:spPr bwMode="auto">
          <a:xfrm flipV="1">
            <a:off x="6062663" y="1343026"/>
            <a:ext cx="114300" cy="1476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04" name="Rectangle 2505"/>
          <p:cNvSpPr>
            <a:spLocks noChangeArrowheads="1"/>
          </p:cNvSpPr>
          <p:nvPr/>
        </p:nvSpPr>
        <p:spPr bwMode="auto">
          <a:xfrm rot="18540000">
            <a:off x="6311900" y="104298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Copia-54_MLP-I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5" name="Line 2506"/>
          <p:cNvSpPr>
            <a:spLocks noChangeShapeType="1"/>
          </p:cNvSpPr>
          <p:nvPr/>
        </p:nvSpPr>
        <p:spPr bwMode="auto">
          <a:xfrm flipV="1">
            <a:off x="6196013" y="1252538"/>
            <a:ext cx="184150" cy="2190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06" name="Rectangle 2507"/>
          <p:cNvSpPr>
            <a:spLocks noChangeArrowheads="1"/>
          </p:cNvSpPr>
          <p:nvPr/>
        </p:nvSpPr>
        <p:spPr bwMode="auto">
          <a:xfrm rot="18600000">
            <a:off x="6345238" y="1069975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Copia-50_MLP-I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7" name="Line 2508"/>
          <p:cNvSpPr>
            <a:spLocks noChangeShapeType="1"/>
          </p:cNvSpPr>
          <p:nvPr/>
        </p:nvSpPr>
        <p:spPr bwMode="auto">
          <a:xfrm flipV="1">
            <a:off x="6289675" y="1279526"/>
            <a:ext cx="120650" cy="1397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08" name="Rectangle 2509"/>
          <p:cNvSpPr>
            <a:spLocks noChangeArrowheads="1"/>
          </p:cNvSpPr>
          <p:nvPr/>
        </p:nvSpPr>
        <p:spPr bwMode="auto">
          <a:xfrm rot="18660000">
            <a:off x="6378575" y="1098550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Copia-35_MLP-I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9" name="Line 2510"/>
          <p:cNvSpPr>
            <a:spLocks noChangeShapeType="1"/>
          </p:cNvSpPr>
          <p:nvPr/>
        </p:nvSpPr>
        <p:spPr bwMode="auto">
          <a:xfrm flipV="1">
            <a:off x="6381750" y="1304926"/>
            <a:ext cx="60325" cy="650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10" name="Rectangle 2511"/>
          <p:cNvSpPr>
            <a:spLocks noChangeArrowheads="1"/>
          </p:cNvSpPr>
          <p:nvPr/>
        </p:nvSpPr>
        <p:spPr bwMode="auto">
          <a:xfrm rot="18720000">
            <a:off x="6413500" y="1130300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Copia-70_MLP-I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1" name="Line 2512"/>
          <p:cNvSpPr>
            <a:spLocks noChangeShapeType="1"/>
          </p:cNvSpPr>
          <p:nvPr/>
        </p:nvSpPr>
        <p:spPr bwMode="auto">
          <a:xfrm flipV="1">
            <a:off x="6413500" y="1331913"/>
            <a:ext cx="58738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12" name="Freeform 2513"/>
          <p:cNvSpPr>
            <a:spLocks/>
          </p:cNvSpPr>
          <p:nvPr/>
        </p:nvSpPr>
        <p:spPr bwMode="auto">
          <a:xfrm>
            <a:off x="6380163" y="1374776"/>
            <a:ext cx="14288" cy="14288"/>
          </a:xfrm>
          <a:custGeom>
            <a:avLst/>
            <a:gdLst>
              <a:gd name="T0" fmla="*/ 9 w 9"/>
              <a:gd name="T1" fmla="*/ 9 h 9"/>
              <a:gd name="T2" fmla="*/ 7 w 9"/>
              <a:gd name="T3" fmla="*/ 7 h 9"/>
              <a:gd name="T4" fmla="*/ 7 w 9"/>
              <a:gd name="T5" fmla="*/ 7 h 9"/>
              <a:gd name="T6" fmla="*/ 6 w 9"/>
              <a:gd name="T7" fmla="*/ 6 h 9"/>
              <a:gd name="T8" fmla="*/ 4 w 9"/>
              <a:gd name="T9" fmla="*/ 4 h 9"/>
              <a:gd name="T10" fmla="*/ 3 w 9"/>
              <a:gd name="T11" fmla="*/ 4 h 9"/>
              <a:gd name="T12" fmla="*/ 3 w 9"/>
              <a:gd name="T13" fmla="*/ 3 h 9"/>
              <a:gd name="T14" fmla="*/ 1 w 9"/>
              <a:gd name="T15" fmla="*/ 3 h 9"/>
              <a:gd name="T16" fmla="*/ 0 w 9"/>
              <a:gd name="T17" fmla="*/ 1 h 9"/>
              <a:gd name="T18" fmla="*/ 0 w 9"/>
              <a:gd name="T1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9" y="9"/>
                </a:moveTo>
                <a:lnTo>
                  <a:pt x="7" y="7"/>
                </a:lnTo>
                <a:lnTo>
                  <a:pt x="7" y="7"/>
                </a:lnTo>
                <a:lnTo>
                  <a:pt x="6" y="6"/>
                </a:lnTo>
                <a:lnTo>
                  <a:pt x="4" y="4"/>
                </a:lnTo>
                <a:lnTo>
                  <a:pt x="3" y="4"/>
                </a:lnTo>
                <a:lnTo>
                  <a:pt x="3" y="3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13" name="Freeform 2514"/>
          <p:cNvSpPr>
            <a:spLocks/>
          </p:cNvSpPr>
          <p:nvPr/>
        </p:nvSpPr>
        <p:spPr bwMode="auto">
          <a:xfrm>
            <a:off x="6394450" y="1389063"/>
            <a:ext cx="14288" cy="11113"/>
          </a:xfrm>
          <a:custGeom>
            <a:avLst/>
            <a:gdLst>
              <a:gd name="T0" fmla="*/ 0 w 9"/>
              <a:gd name="T1" fmla="*/ 0 h 7"/>
              <a:gd name="T2" fmla="*/ 1 w 9"/>
              <a:gd name="T3" fmla="*/ 1 h 7"/>
              <a:gd name="T4" fmla="*/ 3 w 9"/>
              <a:gd name="T5" fmla="*/ 1 h 7"/>
              <a:gd name="T6" fmla="*/ 3 w 9"/>
              <a:gd name="T7" fmla="*/ 3 h 7"/>
              <a:gd name="T8" fmla="*/ 4 w 9"/>
              <a:gd name="T9" fmla="*/ 4 h 7"/>
              <a:gd name="T10" fmla="*/ 6 w 9"/>
              <a:gd name="T11" fmla="*/ 4 h 7"/>
              <a:gd name="T12" fmla="*/ 7 w 9"/>
              <a:gd name="T13" fmla="*/ 6 h 7"/>
              <a:gd name="T14" fmla="*/ 7 w 9"/>
              <a:gd name="T15" fmla="*/ 7 h 7"/>
              <a:gd name="T16" fmla="*/ 9 w 9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0" y="0"/>
                </a:moveTo>
                <a:lnTo>
                  <a:pt x="1" y="1"/>
                </a:lnTo>
                <a:lnTo>
                  <a:pt x="3" y="1"/>
                </a:lnTo>
                <a:lnTo>
                  <a:pt x="3" y="3"/>
                </a:lnTo>
                <a:lnTo>
                  <a:pt x="4" y="4"/>
                </a:lnTo>
                <a:lnTo>
                  <a:pt x="6" y="4"/>
                </a:lnTo>
                <a:lnTo>
                  <a:pt x="7" y="6"/>
                </a:lnTo>
                <a:lnTo>
                  <a:pt x="7" y="7"/>
                </a:lnTo>
                <a:lnTo>
                  <a:pt x="9" y="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14" name="Rectangle 2515"/>
          <p:cNvSpPr>
            <a:spLocks noChangeArrowheads="1"/>
          </p:cNvSpPr>
          <p:nvPr/>
        </p:nvSpPr>
        <p:spPr bwMode="auto">
          <a:xfrm rot="18660000">
            <a:off x="6311560" y="1360909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78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5" name="Line 2516"/>
          <p:cNvSpPr>
            <a:spLocks noChangeShapeType="1"/>
          </p:cNvSpPr>
          <p:nvPr/>
        </p:nvSpPr>
        <p:spPr bwMode="auto">
          <a:xfrm flipV="1">
            <a:off x="6332538" y="1390651"/>
            <a:ext cx="58738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16" name="Freeform 2517"/>
          <p:cNvSpPr>
            <a:spLocks/>
          </p:cNvSpPr>
          <p:nvPr/>
        </p:nvSpPr>
        <p:spPr bwMode="auto">
          <a:xfrm>
            <a:off x="6284913" y="1423988"/>
            <a:ext cx="20638" cy="19050"/>
          </a:xfrm>
          <a:custGeom>
            <a:avLst/>
            <a:gdLst>
              <a:gd name="T0" fmla="*/ 13 w 13"/>
              <a:gd name="T1" fmla="*/ 12 h 12"/>
              <a:gd name="T2" fmla="*/ 13 w 13"/>
              <a:gd name="T3" fmla="*/ 11 h 12"/>
              <a:gd name="T4" fmla="*/ 12 w 13"/>
              <a:gd name="T5" fmla="*/ 11 h 12"/>
              <a:gd name="T6" fmla="*/ 12 w 13"/>
              <a:gd name="T7" fmla="*/ 9 h 12"/>
              <a:gd name="T8" fmla="*/ 10 w 13"/>
              <a:gd name="T9" fmla="*/ 9 h 12"/>
              <a:gd name="T10" fmla="*/ 10 w 13"/>
              <a:gd name="T11" fmla="*/ 8 h 12"/>
              <a:gd name="T12" fmla="*/ 9 w 13"/>
              <a:gd name="T13" fmla="*/ 8 h 12"/>
              <a:gd name="T14" fmla="*/ 9 w 13"/>
              <a:gd name="T15" fmla="*/ 6 h 12"/>
              <a:gd name="T16" fmla="*/ 7 w 13"/>
              <a:gd name="T17" fmla="*/ 6 h 12"/>
              <a:gd name="T18" fmla="*/ 7 w 13"/>
              <a:gd name="T19" fmla="*/ 5 h 12"/>
              <a:gd name="T20" fmla="*/ 6 w 13"/>
              <a:gd name="T21" fmla="*/ 5 h 12"/>
              <a:gd name="T22" fmla="*/ 4 w 13"/>
              <a:gd name="T23" fmla="*/ 5 h 12"/>
              <a:gd name="T24" fmla="*/ 4 w 13"/>
              <a:gd name="T25" fmla="*/ 3 h 12"/>
              <a:gd name="T26" fmla="*/ 3 w 13"/>
              <a:gd name="T27" fmla="*/ 3 h 12"/>
              <a:gd name="T28" fmla="*/ 3 w 13"/>
              <a:gd name="T29" fmla="*/ 2 h 12"/>
              <a:gd name="T30" fmla="*/ 1 w 13"/>
              <a:gd name="T31" fmla="*/ 2 h 12"/>
              <a:gd name="T32" fmla="*/ 1 w 13"/>
              <a:gd name="T33" fmla="*/ 0 h 12"/>
              <a:gd name="T34" fmla="*/ 0 w 13"/>
              <a:gd name="T3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" h="12">
                <a:moveTo>
                  <a:pt x="13" y="12"/>
                </a:moveTo>
                <a:lnTo>
                  <a:pt x="13" y="11"/>
                </a:lnTo>
                <a:lnTo>
                  <a:pt x="12" y="11"/>
                </a:lnTo>
                <a:lnTo>
                  <a:pt x="12" y="9"/>
                </a:lnTo>
                <a:lnTo>
                  <a:pt x="10" y="9"/>
                </a:lnTo>
                <a:lnTo>
                  <a:pt x="10" y="8"/>
                </a:lnTo>
                <a:lnTo>
                  <a:pt x="9" y="8"/>
                </a:lnTo>
                <a:lnTo>
                  <a:pt x="9" y="6"/>
                </a:lnTo>
                <a:lnTo>
                  <a:pt x="7" y="6"/>
                </a:lnTo>
                <a:lnTo>
                  <a:pt x="7" y="5"/>
                </a:lnTo>
                <a:lnTo>
                  <a:pt x="6" y="5"/>
                </a:lnTo>
                <a:lnTo>
                  <a:pt x="4" y="5"/>
                </a:lnTo>
                <a:lnTo>
                  <a:pt x="4" y="3"/>
                </a:lnTo>
                <a:lnTo>
                  <a:pt x="3" y="3"/>
                </a:lnTo>
                <a:lnTo>
                  <a:pt x="3" y="2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17" name="Freeform 2518"/>
          <p:cNvSpPr>
            <a:spLocks/>
          </p:cNvSpPr>
          <p:nvPr/>
        </p:nvSpPr>
        <p:spPr bwMode="auto">
          <a:xfrm>
            <a:off x="6305550" y="1443038"/>
            <a:ext cx="22225" cy="19050"/>
          </a:xfrm>
          <a:custGeom>
            <a:avLst/>
            <a:gdLst>
              <a:gd name="T0" fmla="*/ 0 w 14"/>
              <a:gd name="T1" fmla="*/ 0 h 12"/>
              <a:gd name="T2" fmla="*/ 2 w 14"/>
              <a:gd name="T3" fmla="*/ 2 h 12"/>
              <a:gd name="T4" fmla="*/ 3 w 14"/>
              <a:gd name="T5" fmla="*/ 2 h 12"/>
              <a:gd name="T6" fmla="*/ 5 w 14"/>
              <a:gd name="T7" fmla="*/ 3 h 12"/>
              <a:gd name="T8" fmla="*/ 6 w 14"/>
              <a:gd name="T9" fmla="*/ 5 h 12"/>
              <a:gd name="T10" fmla="*/ 8 w 14"/>
              <a:gd name="T11" fmla="*/ 6 h 12"/>
              <a:gd name="T12" fmla="*/ 9 w 14"/>
              <a:gd name="T13" fmla="*/ 8 h 12"/>
              <a:gd name="T14" fmla="*/ 11 w 14"/>
              <a:gd name="T15" fmla="*/ 9 h 12"/>
              <a:gd name="T16" fmla="*/ 12 w 14"/>
              <a:gd name="T17" fmla="*/ 11 h 12"/>
              <a:gd name="T18" fmla="*/ 14 w 14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2">
                <a:moveTo>
                  <a:pt x="0" y="0"/>
                </a:moveTo>
                <a:lnTo>
                  <a:pt x="2" y="2"/>
                </a:lnTo>
                <a:lnTo>
                  <a:pt x="3" y="2"/>
                </a:lnTo>
                <a:lnTo>
                  <a:pt x="5" y="3"/>
                </a:lnTo>
                <a:lnTo>
                  <a:pt x="6" y="5"/>
                </a:lnTo>
                <a:lnTo>
                  <a:pt x="8" y="6"/>
                </a:lnTo>
                <a:lnTo>
                  <a:pt x="9" y="8"/>
                </a:lnTo>
                <a:lnTo>
                  <a:pt x="11" y="9"/>
                </a:lnTo>
                <a:lnTo>
                  <a:pt x="12" y="11"/>
                </a:lnTo>
                <a:lnTo>
                  <a:pt x="14" y="1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18" name="Rectangle 2519"/>
          <p:cNvSpPr>
            <a:spLocks noChangeArrowheads="1"/>
          </p:cNvSpPr>
          <p:nvPr/>
        </p:nvSpPr>
        <p:spPr bwMode="auto">
          <a:xfrm rot="18660000">
            <a:off x="6218542" y="142273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9" name="Line 2520"/>
          <p:cNvSpPr>
            <a:spLocks noChangeShapeType="1"/>
          </p:cNvSpPr>
          <p:nvPr/>
        </p:nvSpPr>
        <p:spPr bwMode="auto">
          <a:xfrm flipV="1">
            <a:off x="6243638" y="1447801"/>
            <a:ext cx="60325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20" name="Freeform 2521"/>
          <p:cNvSpPr>
            <a:spLocks/>
          </p:cNvSpPr>
          <p:nvPr/>
        </p:nvSpPr>
        <p:spPr bwMode="auto">
          <a:xfrm>
            <a:off x="6194425" y="1474788"/>
            <a:ext cx="23813" cy="20638"/>
          </a:xfrm>
          <a:custGeom>
            <a:avLst/>
            <a:gdLst>
              <a:gd name="T0" fmla="*/ 15 w 15"/>
              <a:gd name="T1" fmla="*/ 13 h 13"/>
              <a:gd name="T2" fmla="*/ 15 w 15"/>
              <a:gd name="T3" fmla="*/ 13 h 13"/>
              <a:gd name="T4" fmla="*/ 13 w 15"/>
              <a:gd name="T5" fmla="*/ 12 h 13"/>
              <a:gd name="T6" fmla="*/ 13 w 15"/>
              <a:gd name="T7" fmla="*/ 12 h 13"/>
              <a:gd name="T8" fmla="*/ 12 w 15"/>
              <a:gd name="T9" fmla="*/ 12 h 13"/>
              <a:gd name="T10" fmla="*/ 12 w 15"/>
              <a:gd name="T11" fmla="*/ 10 h 13"/>
              <a:gd name="T12" fmla="*/ 12 w 15"/>
              <a:gd name="T13" fmla="*/ 10 h 13"/>
              <a:gd name="T14" fmla="*/ 10 w 15"/>
              <a:gd name="T15" fmla="*/ 10 h 13"/>
              <a:gd name="T16" fmla="*/ 10 w 15"/>
              <a:gd name="T17" fmla="*/ 9 h 13"/>
              <a:gd name="T18" fmla="*/ 9 w 15"/>
              <a:gd name="T19" fmla="*/ 9 h 13"/>
              <a:gd name="T20" fmla="*/ 9 w 15"/>
              <a:gd name="T21" fmla="*/ 9 h 13"/>
              <a:gd name="T22" fmla="*/ 9 w 15"/>
              <a:gd name="T23" fmla="*/ 7 h 13"/>
              <a:gd name="T24" fmla="*/ 7 w 15"/>
              <a:gd name="T25" fmla="*/ 7 h 13"/>
              <a:gd name="T26" fmla="*/ 7 w 15"/>
              <a:gd name="T27" fmla="*/ 6 h 13"/>
              <a:gd name="T28" fmla="*/ 6 w 15"/>
              <a:gd name="T29" fmla="*/ 6 h 13"/>
              <a:gd name="T30" fmla="*/ 6 w 15"/>
              <a:gd name="T31" fmla="*/ 6 h 13"/>
              <a:gd name="T32" fmla="*/ 6 w 15"/>
              <a:gd name="T33" fmla="*/ 4 h 13"/>
              <a:gd name="T34" fmla="*/ 4 w 15"/>
              <a:gd name="T35" fmla="*/ 4 h 13"/>
              <a:gd name="T36" fmla="*/ 4 w 15"/>
              <a:gd name="T37" fmla="*/ 4 h 13"/>
              <a:gd name="T38" fmla="*/ 3 w 15"/>
              <a:gd name="T39" fmla="*/ 3 h 13"/>
              <a:gd name="T40" fmla="*/ 3 w 15"/>
              <a:gd name="T41" fmla="*/ 3 h 13"/>
              <a:gd name="T42" fmla="*/ 3 w 15"/>
              <a:gd name="T43" fmla="*/ 3 h 13"/>
              <a:gd name="T44" fmla="*/ 1 w 15"/>
              <a:gd name="T45" fmla="*/ 1 h 13"/>
              <a:gd name="T46" fmla="*/ 1 w 15"/>
              <a:gd name="T47" fmla="*/ 1 h 13"/>
              <a:gd name="T48" fmla="*/ 0 w 15"/>
              <a:gd name="T49" fmla="*/ 1 h 13"/>
              <a:gd name="T50" fmla="*/ 0 w 15"/>
              <a:gd name="T51" fmla="*/ 0 h 13"/>
              <a:gd name="T52" fmla="*/ 0 w 15"/>
              <a:gd name="T5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" h="13">
                <a:moveTo>
                  <a:pt x="15" y="13"/>
                </a:moveTo>
                <a:lnTo>
                  <a:pt x="15" y="13"/>
                </a:lnTo>
                <a:lnTo>
                  <a:pt x="13" y="12"/>
                </a:lnTo>
                <a:lnTo>
                  <a:pt x="13" y="12"/>
                </a:lnTo>
                <a:lnTo>
                  <a:pt x="12" y="12"/>
                </a:lnTo>
                <a:lnTo>
                  <a:pt x="12" y="10"/>
                </a:lnTo>
                <a:lnTo>
                  <a:pt x="12" y="10"/>
                </a:lnTo>
                <a:lnTo>
                  <a:pt x="10" y="10"/>
                </a:lnTo>
                <a:lnTo>
                  <a:pt x="10" y="9"/>
                </a:lnTo>
                <a:lnTo>
                  <a:pt x="9" y="9"/>
                </a:lnTo>
                <a:lnTo>
                  <a:pt x="9" y="9"/>
                </a:lnTo>
                <a:lnTo>
                  <a:pt x="9" y="7"/>
                </a:lnTo>
                <a:lnTo>
                  <a:pt x="7" y="7"/>
                </a:lnTo>
                <a:lnTo>
                  <a:pt x="7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1" y="1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21" name="Freeform 2522"/>
          <p:cNvSpPr>
            <a:spLocks/>
          </p:cNvSpPr>
          <p:nvPr/>
        </p:nvSpPr>
        <p:spPr bwMode="auto">
          <a:xfrm>
            <a:off x="6218238" y="1495426"/>
            <a:ext cx="23813" cy="22225"/>
          </a:xfrm>
          <a:custGeom>
            <a:avLst/>
            <a:gdLst>
              <a:gd name="T0" fmla="*/ 0 w 15"/>
              <a:gd name="T1" fmla="*/ 0 h 14"/>
              <a:gd name="T2" fmla="*/ 1 w 15"/>
              <a:gd name="T3" fmla="*/ 2 h 14"/>
              <a:gd name="T4" fmla="*/ 3 w 15"/>
              <a:gd name="T5" fmla="*/ 3 h 14"/>
              <a:gd name="T6" fmla="*/ 4 w 15"/>
              <a:gd name="T7" fmla="*/ 5 h 14"/>
              <a:gd name="T8" fmla="*/ 6 w 15"/>
              <a:gd name="T9" fmla="*/ 6 h 14"/>
              <a:gd name="T10" fmla="*/ 9 w 15"/>
              <a:gd name="T11" fmla="*/ 8 h 14"/>
              <a:gd name="T12" fmla="*/ 10 w 15"/>
              <a:gd name="T13" fmla="*/ 9 h 14"/>
              <a:gd name="T14" fmla="*/ 12 w 15"/>
              <a:gd name="T15" fmla="*/ 11 h 14"/>
              <a:gd name="T16" fmla="*/ 13 w 15"/>
              <a:gd name="T17" fmla="*/ 12 h 14"/>
              <a:gd name="T18" fmla="*/ 15 w 15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4">
                <a:moveTo>
                  <a:pt x="0" y="0"/>
                </a:moveTo>
                <a:lnTo>
                  <a:pt x="1" y="2"/>
                </a:lnTo>
                <a:lnTo>
                  <a:pt x="3" y="3"/>
                </a:lnTo>
                <a:lnTo>
                  <a:pt x="4" y="5"/>
                </a:lnTo>
                <a:lnTo>
                  <a:pt x="6" y="6"/>
                </a:lnTo>
                <a:lnTo>
                  <a:pt x="9" y="8"/>
                </a:lnTo>
                <a:lnTo>
                  <a:pt x="10" y="9"/>
                </a:lnTo>
                <a:lnTo>
                  <a:pt x="12" y="11"/>
                </a:lnTo>
                <a:lnTo>
                  <a:pt x="13" y="12"/>
                </a:lnTo>
                <a:lnTo>
                  <a:pt x="15" y="1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22" name="Line 2523"/>
          <p:cNvSpPr>
            <a:spLocks noChangeShapeType="1"/>
          </p:cNvSpPr>
          <p:nvPr/>
        </p:nvSpPr>
        <p:spPr bwMode="auto">
          <a:xfrm flipV="1">
            <a:off x="6157913" y="1500188"/>
            <a:ext cx="57150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23" name="Freeform 2524"/>
          <p:cNvSpPr>
            <a:spLocks/>
          </p:cNvSpPr>
          <p:nvPr/>
        </p:nvSpPr>
        <p:spPr bwMode="auto">
          <a:xfrm>
            <a:off x="6061075" y="1495426"/>
            <a:ext cx="47625" cy="36513"/>
          </a:xfrm>
          <a:custGeom>
            <a:avLst/>
            <a:gdLst>
              <a:gd name="T0" fmla="*/ 30 w 30"/>
              <a:gd name="T1" fmla="*/ 23 h 23"/>
              <a:gd name="T2" fmla="*/ 28 w 30"/>
              <a:gd name="T3" fmla="*/ 21 h 23"/>
              <a:gd name="T4" fmla="*/ 27 w 30"/>
              <a:gd name="T5" fmla="*/ 21 h 23"/>
              <a:gd name="T6" fmla="*/ 25 w 30"/>
              <a:gd name="T7" fmla="*/ 20 h 23"/>
              <a:gd name="T8" fmla="*/ 24 w 30"/>
              <a:gd name="T9" fmla="*/ 18 h 23"/>
              <a:gd name="T10" fmla="*/ 22 w 30"/>
              <a:gd name="T11" fmla="*/ 17 h 23"/>
              <a:gd name="T12" fmla="*/ 21 w 30"/>
              <a:gd name="T13" fmla="*/ 15 h 23"/>
              <a:gd name="T14" fmla="*/ 19 w 30"/>
              <a:gd name="T15" fmla="*/ 15 h 23"/>
              <a:gd name="T16" fmla="*/ 18 w 30"/>
              <a:gd name="T17" fmla="*/ 14 h 23"/>
              <a:gd name="T18" fmla="*/ 16 w 30"/>
              <a:gd name="T19" fmla="*/ 12 h 23"/>
              <a:gd name="T20" fmla="*/ 15 w 30"/>
              <a:gd name="T21" fmla="*/ 11 h 23"/>
              <a:gd name="T22" fmla="*/ 13 w 30"/>
              <a:gd name="T23" fmla="*/ 11 h 23"/>
              <a:gd name="T24" fmla="*/ 12 w 30"/>
              <a:gd name="T25" fmla="*/ 9 h 23"/>
              <a:gd name="T26" fmla="*/ 10 w 30"/>
              <a:gd name="T27" fmla="*/ 8 h 23"/>
              <a:gd name="T28" fmla="*/ 9 w 30"/>
              <a:gd name="T29" fmla="*/ 6 h 23"/>
              <a:gd name="T30" fmla="*/ 7 w 30"/>
              <a:gd name="T31" fmla="*/ 5 h 23"/>
              <a:gd name="T32" fmla="*/ 6 w 30"/>
              <a:gd name="T33" fmla="*/ 5 h 23"/>
              <a:gd name="T34" fmla="*/ 4 w 30"/>
              <a:gd name="T35" fmla="*/ 3 h 23"/>
              <a:gd name="T36" fmla="*/ 3 w 30"/>
              <a:gd name="T37" fmla="*/ 2 h 23"/>
              <a:gd name="T38" fmla="*/ 1 w 30"/>
              <a:gd name="T39" fmla="*/ 0 h 23"/>
              <a:gd name="T40" fmla="*/ 0 w 30"/>
              <a:gd name="T4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" h="23">
                <a:moveTo>
                  <a:pt x="30" y="23"/>
                </a:moveTo>
                <a:lnTo>
                  <a:pt x="28" y="21"/>
                </a:lnTo>
                <a:lnTo>
                  <a:pt x="27" y="21"/>
                </a:lnTo>
                <a:lnTo>
                  <a:pt x="25" y="20"/>
                </a:lnTo>
                <a:lnTo>
                  <a:pt x="24" y="18"/>
                </a:lnTo>
                <a:lnTo>
                  <a:pt x="22" y="17"/>
                </a:lnTo>
                <a:lnTo>
                  <a:pt x="21" y="15"/>
                </a:lnTo>
                <a:lnTo>
                  <a:pt x="19" y="15"/>
                </a:lnTo>
                <a:lnTo>
                  <a:pt x="18" y="14"/>
                </a:lnTo>
                <a:lnTo>
                  <a:pt x="16" y="12"/>
                </a:lnTo>
                <a:lnTo>
                  <a:pt x="15" y="11"/>
                </a:lnTo>
                <a:lnTo>
                  <a:pt x="13" y="11"/>
                </a:lnTo>
                <a:lnTo>
                  <a:pt x="12" y="9"/>
                </a:lnTo>
                <a:lnTo>
                  <a:pt x="10" y="8"/>
                </a:lnTo>
                <a:lnTo>
                  <a:pt x="9" y="6"/>
                </a:lnTo>
                <a:lnTo>
                  <a:pt x="7" y="5"/>
                </a:lnTo>
                <a:lnTo>
                  <a:pt x="6" y="5"/>
                </a:lnTo>
                <a:lnTo>
                  <a:pt x="4" y="3"/>
                </a:lnTo>
                <a:lnTo>
                  <a:pt x="3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24" name="Freeform 2525"/>
          <p:cNvSpPr>
            <a:spLocks/>
          </p:cNvSpPr>
          <p:nvPr/>
        </p:nvSpPr>
        <p:spPr bwMode="auto">
          <a:xfrm>
            <a:off x="6108700" y="1531938"/>
            <a:ext cx="44450" cy="38100"/>
          </a:xfrm>
          <a:custGeom>
            <a:avLst/>
            <a:gdLst>
              <a:gd name="T0" fmla="*/ 0 w 28"/>
              <a:gd name="T1" fmla="*/ 0 h 24"/>
              <a:gd name="T2" fmla="*/ 3 w 28"/>
              <a:gd name="T3" fmla="*/ 3 h 24"/>
              <a:gd name="T4" fmla="*/ 4 w 28"/>
              <a:gd name="T5" fmla="*/ 4 h 24"/>
              <a:gd name="T6" fmla="*/ 7 w 28"/>
              <a:gd name="T7" fmla="*/ 7 h 24"/>
              <a:gd name="T8" fmla="*/ 10 w 28"/>
              <a:gd name="T9" fmla="*/ 9 h 24"/>
              <a:gd name="T10" fmla="*/ 13 w 28"/>
              <a:gd name="T11" fmla="*/ 10 h 24"/>
              <a:gd name="T12" fmla="*/ 15 w 28"/>
              <a:gd name="T13" fmla="*/ 13 h 24"/>
              <a:gd name="T14" fmla="*/ 18 w 28"/>
              <a:gd name="T15" fmla="*/ 15 h 24"/>
              <a:gd name="T16" fmla="*/ 21 w 28"/>
              <a:gd name="T17" fmla="*/ 18 h 24"/>
              <a:gd name="T18" fmla="*/ 24 w 28"/>
              <a:gd name="T19" fmla="*/ 19 h 24"/>
              <a:gd name="T20" fmla="*/ 25 w 28"/>
              <a:gd name="T21" fmla="*/ 22 h 24"/>
              <a:gd name="T22" fmla="*/ 28 w 28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24">
                <a:moveTo>
                  <a:pt x="0" y="0"/>
                </a:moveTo>
                <a:lnTo>
                  <a:pt x="3" y="3"/>
                </a:lnTo>
                <a:lnTo>
                  <a:pt x="4" y="4"/>
                </a:lnTo>
                <a:lnTo>
                  <a:pt x="7" y="7"/>
                </a:lnTo>
                <a:lnTo>
                  <a:pt x="10" y="9"/>
                </a:lnTo>
                <a:lnTo>
                  <a:pt x="13" y="10"/>
                </a:lnTo>
                <a:lnTo>
                  <a:pt x="15" y="13"/>
                </a:lnTo>
                <a:lnTo>
                  <a:pt x="18" y="15"/>
                </a:lnTo>
                <a:lnTo>
                  <a:pt x="21" y="18"/>
                </a:lnTo>
                <a:lnTo>
                  <a:pt x="24" y="19"/>
                </a:lnTo>
                <a:lnTo>
                  <a:pt x="25" y="22"/>
                </a:lnTo>
                <a:lnTo>
                  <a:pt x="28" y="2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25" name="Line 2526"/>
          <p:cNvSpPr>
            <a:spLocks noChangeShapeType="1"/>
          </p:cNvSpPr>
          <p:nvPr/>
        </p:nvSpPr>
        <p:spPr bwMode="auto">
          <a:xfrm flipV="1">
            <a:off x="6048375" y="1536701"/>
            <a:ext cx="57150" cy="682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26" name="Freeform 2527"/>
          <p:cNvSpPr>
            <a:spLocks/>
          </p:cNvSpPr>
          <p:nvPr/>
        </p:nvSpPr>
        <p:spPr bwMode="auto">
          <a:xfrm>
            <a:off x="5932488" y="1522413"/>
            <a:ext cx="57150" cy="42863"/>
          </a:xfrm>
          <a:custGeom>
            <a:avLst/>
            <a:gdLst>
              <a:gd name="T0" fmla="*/ 36 w 36"/>
              <a:gd name="T1" fmla="*/ 27 h 27"/>
              <a:gd name="T2" fmla="*/ 36 w 36"/>
              <a:gd name="T3" fmla="*/ 25 h 27"/>
              <a:gd name="T4" fmla="*/ 34 w 36"/>
              <a:gd name="T5" fmla="*/ 25 h 27"/>
              <a:gd name="T6" fmla="*/ 34 w 36"/>
              <a:gd name="T7" fmla="*/ 25 h 27"/>
              <a:gd name="T8" fmla="*/ 33 w 36"/>
              <a:gd name="T9" fmla="*/ 24 h 27"/>
              <a:gd name="T10" fmla="*/ 33 w 36"/>
              <a:gd name="T11" fmla="*/ 24 h 27"/>
              <a:gd name="T12" fmla="*/ 31 w 36"/>
              <a:gd name="T13" fmla="*/ 22 h 27"/>
              <a:gd name="T14" fmla="*/ 30 w 36"/>
              <a:gd name="T15" fmla="*/ 22 h 27"/>
              <a:gd name="T16" fmla="*/ 30 w 36"/>
              <a:gd name="T17" fmla="*/ 22 h 27"/>
              <a:gd name="T18" fmla="*/ 28 w 36"/>
              <a:gd name="T19" fmla="*/ 21 h 27"/>
              <a:gd name="T20" fmla="*/ 28 w 36"/>
              <a:gd name="T21" fmla="*/ 21 h 27"/>
              <a:gd name="T22" fmla="*/ 27 w 36"/>
              <a:gd name="T23" fmla="*/ 19 h 27"/>
              <a:gd name="T24" fmla="*/ 27 w 36"/>
              <a:gd name="T25" fmla="*/ 19 h 27"/>
              <a:gd name="T26" fmla="*/ 25 w 36"/>
              <a:gd name="T27" fmla="*/ 19 h 27"/>
              <a:gd name="T28" fmla="*/ 25 w 36"/>
              <a:gd name="T29" fmla="*/ 18 h 27"/>
              <a:gd name="T30" fmla="*/ 24 w 36"/>
              <a:gd name="T31" fmla="*/ 18 h 27"/>
              <a:gd name="T32" fmla="*/ 24 w 36"/>
              <a:gd name="T33" fmla="*/ 16 h 27"/>
              <a:gd name="T34" fmla="*/ 22 w 36"/>
              <a:gd name="T35" fmla="*/ 16 h 27"/>
              <a:gd name="T36" fmla="*/ 22 w 36"/>
              <a:gd name="T37" fmla="*/ 16 h 27"/>
              <a:gd name="T38" fmla="*/ 21 w 36"/>
              <a:gd name="T39" fmla="*/ 15 h 27"/>
              <a:gd name="T40" fmla="*/ 21 w 36"/>
              <a:gd name="T41" fmla="*/ 15 h 27"/>
              <a:gd name="T42" fmla="*/ 19 w 36"/>
              <a:gd name="T43" fmla="*/ 13 h 27"/>
              <a:gd name="T44" fmla="*/ 19 w 36"/>
              <a:gd name="T45" fmla="*/ 13 h 27"/>
              <a:gd name="T46" fmla="*/ 18 w 36"/>
              <a:gd name="T47" fmla="*/ 13 h 27"/>
              <a:gd name="T48" fmla="*/ 18 w 36"/>
              <a:gd name="T49" fmla="*/ 12 h 27"/>
              <a:gd name="T50" fmla="*/ 16 w 36"/>
              <a:gd name="T51" fmla="*/ 12 h 27"/>
              <a:gd name="T52" fmla="*/ 16 w 36"/>
              <a:gd name="T53" fmla="*/ 12 h 27"/>
              <a:gd name="T54" fmla="*/ 15 w 36"/>
              <a:gd name="T55" fmla="*/ 10 h 27"/>
              <a:gd name="T56" fmla="*/ 13 w 36"/>
              <a:gd name="T57" fmla="*/ 10 h 27"/>
              <a:gd name="T58" fmla="*/ 13 w 36"/>
              <a:gd name="T59" fmla="*/ 9 h 27"/>
              <a:gd name="T60" fmla="*/ 12 w 36"/>
              <a:gd name="T61" fmla="*/ 9 h 27"/>
              <a:gd name="T62" fmla="*/ 12 w 36"/>
              <a:gd name="T63" fmla="*/ 9 h 27"/>
              <a:gd name="T64" fmla="*/ 10 w 36"/>
              <a:gd name="T65" fmla="*/ 7 h 27"/>
              <a:gd name="T66" fmla="*/ 10 w 36"/>
              <a:gd name="T67" fmla="*/ 7 h 27"/>
              <a:gd name="T68" fmla="*/ 9 w 36"/>
              <a:gd name="T69" fmla="*/ 6 h 27"/>
              <a:gd name="T70" fmla="*/ 9 w 36"/>
              <a:gd name="T71" fmla="*/ 6 h 27"/>
              <a:gd name="T72" fmla="*/ 7 w 36"/>
              <a:gd name="T73" fmla="*/ 6 h 27"/>
              <a:gd name="T74" fmla="*/ 7 w 36"/>
              <a:gd name="T75" fmla="*/ 4 h 27"/>
              <a:gd name="T76" fmla="*/ 6 w 36"/>
              <a:gd name="T77" fmla="*/ 4 h 27"/>
              <a:gd name="T78" fmla="*/ 6 w 36"/>
              <a:gd name="T79" fmla="*/ 4 h 27"/>
              <a:gd name="T80" fmla="*/ 4 w 36"/>
              <a:gd name="T81" fmla="*/ 3 h 27"/>
              <a:gd name="T82" fmla="*/ 4 w 36"/>
              <a:gd name="T83" fmla="*/ 3 h 27"/>
              <a:gd name="T84" fmla="*/ 3 w 36"/>
              <a:gd name="T85" fmla="*/ 1 h 27"/>
              <a:gd name="T86" fmla="*/ 3 w 36"/>
              <a:gd name="T87" fmla="*/ 1 h 27"/>
              <a:gd name="T88" fmla="*/ 1 w 36"/>
              <a:gd name="T89" fmla="*/ 1 h 27"/>
              <a:gd name="T90" fmla="*/ 0 w 36"/>
              <a:gd name="T91" fmla="*/ 0 h 27"/>
              <a:gd name="T92" fmla="*/ 0 w 36"/>
              <a:gd name="T9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" h="27">
                <a:moveTo>
                  <a:pt x="36" y="27"/>
                </a:moveTo>
                <a:lnTo>
                  <a:pt x="36" y="25"/>
                </a:lnTo>
                <a:lnTo>
                  <a:pt x="34" y="25"/>
                </a:lnTo>
                <a:lnTo>
                  <a:pt x="34" y="25"/>
                </a:lnTo>
                <a:lnTo>
                  <a:pt x="33" y="24"/>
                </a:lnTo>
                <a:lnTo>
                  <a:pt x="33" y="24"/>
                </a:lnTo>
                <a:lnTo>
                  <a:pt x="31" y="22"/>
                </a:lnTo>
                <a:lnTo>
                  <a:pt x="30" y="22"/>
                </a:lnTo>
                <a:lnTo>
                  <a:pt x="30" y="22"/>
                </a:lnTo>
                <a:lnTo>
                  <a:pt x="28" y="21"/>
                </a:lnTo>
                <a:lnTo>
                  <a:pt x="28" y="21"/>
                </a:lnTo>
                <a:lnTo>
                  <a:pt x="27" y="19"/>
                </a:lnTo>
                <a:lnTo>
                  <a:pt x="27" y="19"/>
                </a:lnTo>
                <a:lnTo>
                  <a:pt x="25" y="19"/>
                </a:lnTo>
                <a:lnTo>
                  <a:pt x="25" y="18"/>
                </a:lnTo>
                <a:lnTo>
                  <a:pt x="24" y="18"/>
                </a:lnTo>
                <a:lnTo>
                  <a:pt x="24" y="16"/>
                </a:lnTo>
                <a:lnTo>
                  <a:pt x="22" y="16"/>
                </a:lnTo>
                <a:lnTo>
                  <a:pt x="22" y="16"/>
                </a:lnTo>
                <a:lnTo>
                  <a:pt x="21" y="15"/>
                </a:lnTo>
                <a:lnTo>
                  <a:pt x="21" y="15"/>
                </a:lnTo>
                <a:lnTo>
                  <a:pt x="19" y="13"/>
                </a:lnTo>
                <a:lnTo>
                  <a:pt x="19" y="13"/>
                </a:lnTo>
                <a:lnTo>
                  <a:pt x="18" y="13"/>
                </a:lnTo>
                <a:lnTo>
                  <a:pt x="18" y="12"/>
                </a:lnTo>
                <a:lnTo>
                  <a:pt x="16" y="12"/>
                </a:lnTo>
                <a:lnTo>
                  <a:pt x="16" y="12"/>
                </a:lnTo>
                <a:lnTo>
                  <a:pt x="15" y="10"/>
                </a:lnTo>
                <a:lnTo>
                  <a:pt x="13" y="10"/>
                </a:lnTo>
                <a:lnTo>
                  <a:pt x="13" y="9"/>
                </a:lnTo>
                <a:lnTo>
                  <a:pt x="12" y="9"/>
                </a:lnTo>
                <a:lnTo>
                  <a:pt x="12" y="9"/>
                </a:lnTo>
                <a:lnTo>
                  <a:pt x="10" y="7"/>
                </a:lnTo>
                <a:lnTo>
                  <a:pt x="10" y="7"/>
                </a:lnTo>
                <a:lnTo>
                  <a:pt x="9" y="6"/>
                </a:lnTo>
                <a:lnTo>
                  <a:pt x="9" y="6"/>
                </a:lnTo>
                <a:lnTo>
                  <a:pt x="7" y="6"/>
                </a:lnTo>
                <a:lnTo>
                  <a:pt x="7" y="4"/>
                </a:lnTo>
                <a:lnTo>
                  <a:pt x="6" y="4"/>
                </a:lnTo>
                <a:lnTo>
                  <a:pt x="6" y="4"/>
                </a:lnTo>
                <a:lnTo>
                  <a:pt x="4" y="3"/>
                </a:lnTo>
                <a:lnTo>
                  <a:pt x="4" y="3"/>
                </a:lnTo>
                <a:lnTo>
                  <a:pt x="3" y="1"/>
                </a:lnTo>
                <a:lnTo>
                  <a:pt x="3" y="1"/>
                </a:lnTo>
                <a:lnTo>
                  <a:pt x="1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27" name="Freeform 2528"/>
          <p:cNvSpPr>
            <a:spLocks/>
          </p:cNvSpPr>
          <p:nvPr/>
        </p:nvSpPr>
        <p:spPr bwMode="auto">
          <a:xfrm>
            <a:off x="5989638" y="1565276"/>
            <a:ext cx="57150" cy="42863"/>
          </a:xfrm>
          <a:custGeom>
            <a:avLst/>
            <a:gdLst>
              <a:gd name="T0" fmla="*/ 0 w 36"/>
              <a:gd name="T1" fmla="*/ 0 h 27"/>
              <a:gd name="T2" fmla="*/ 3 w 36"/>
              <a:gd name="T3" fmla="*/ 1 h 27"/>
              <a:gd name="T4" fmla="*/ 6 w 36"/>
              <a:gd name="T5" fmla="*/ 4 h 27"/>
              <a:gd name="T6" fmla="*/ 9 w 36"/>
              <a:gd name="T7" fmla="*/ 6 h 27"/>
              <a:gd name="T8" fmla="*/ 12 w 36"/>
              <a:gd name="T9" fmla="*/ 9 h 27"/>
              <a:gd name="T10" fmla="*/ 15 w 36"/>
              <a:gd name="T11" fmla="*/ 10 h 27"/>
              <a:gd name="T12" fmla="*/ 18 w 36"/>
              <a:gd name="T13" fmla="*/ 13 h 27"/>
              <a:gd name="T14" fmla="*/ 21 w 36"/>
              <a:gd name="T15" fmla="*/ 15 h 27"/>
              <a:gd name="T16" fmla="*/ 24 w 36"/>
              <a:gd name="T17" fmla="*/ 18 h 27"/>
              <a:gd name="T18" fmla="*/ 27 w 36"/>
              <a:gd name="T19" fmla="*/ 21 h 27"/>
              <a:gd name="T20" fmla="*/ 30 w 36"/>
              <a:gd name="T21" fmla="*/ 22 h 27"/>
              <a:gd name="T22" fmla="*/ 33 w 36"/>
              <a:gd name="T23" fmla="*/ 25 h 27"/>
              <a:gd name="T24" fmla="*/ 36 w 36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27">
                <a:moveTo>
                  <a:pt x="0" y="0"/>
                </a:moveTo>
                <a:lnTo>
                  <a:pt x="3" y="1"/>
                </a:lnTo>
                <a:lnTo>
                  <a:pt x="6" y="4"/>
                </a:lnTo>
                <a:lnTo>
                  <a:pt x="9" y="6"/>
                </a:lnTo>
                <a:lnTo>
                  <a:pt x="12" y="9"/>
                </a:lnTo>
                <a:lnTo>
                  <a:pt x="15" y="10"/>
                </a:lnTo>
                <a:lnTo>
                  <a:pt x="18" y="13"/>
                </a:lnTo>
                <a:lnTo>
                  <a:pt x="21" y="15"/>
                </a:lnTo>
                <a:lnTo>
                  <a:pt x="24" y="18"/>
                </a:lnTo>
                <a:lnTo>
                  <a:pt x="27" y="21"/>
                </a:lnTo>
                <a:lnTo>
                  <a:pt x="30" y="22"/>
                </a:lnTo>
                <a:lnTo>
                  <a:pt x="33" y="25"/>
                </a:lnTo>
                <a:lnTo>
                  <a:pt x="36" y="2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28" name="Line 2529"/>
          <p:cNvSpPr>
            <a:spLocks noChangeShapeType="1"/>
          </p:cNvSpPr>
          <p:nvPr/>
        </p:nvSpPr>
        <p:spPr bwMode="auto">
          <a:xfrm flipV="1">
            <a:off x="5932488" y="1570038"/>
            <a:ext cx="53975" cy="682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29" name="Freeform 2530"/>
          <p:cNvSpPr>
            <a:spLocks/>
          </p:cNvSpPr>
          <p:nvPr/>
        </p:nvSpPr>
        <p:spPr bwMode="auto">
          <a:xfrm>
            <a:off x="5848350" y="1584326"/>
            <a:ext cx="41275" cy="28575"/>
          </a:xfrm>
          <a:custGeom>
            <a:avLst/>
            <a:gdLst>
              <a:gd name="T0" fmla="*/ 26 w 26"/>
              <a:gd name="T1" fmla="*/ 18 h 18"/>
              <a:gd name="T2" fmla="*/ 26 w 26"/>
              <a:gd name="T3" fmla="*/ 18 h 18"/>
              <a:gd name="T4" fmla="*/ 24 w 26"/>
              <a:gd name="T5" fmla="*/ 16 h 18"/>
              <a:gd name="T6" fmla="*/ 24 w 26"/>
              <a:gd name="T7" fmla="*/ 16 h 18"/>
              <a:gd name="T8" fmla="*/ 24 w 26"/>
              <a:gd name="T9" fmla="*/ 16 h 18"/>
              <a:gd name="T10" fmla="*/ 23 w 26"/>
              <a:gd name="T11" fmla="*/ 16 h 18"/>
              <a:gd name="T12" fmla="*/ 23 w 26"/>
              <a:gd name="T13" fmla="*/ 15 h 18"/>
              <a:gd name="T14" fmla="*/ 23 w 26"/>
              <a:gd name="T15" fmla="*/ 15 h 18"/>
              <a:gd name="T16" fmla="*/ 21 w 26"/>
              <a:gd name="T17" fmla="*/ 15 h 18"/>
              <a:gd name="T18" fmla="*/ 21 w 26"/>
              <a:gd name="T19" fmla="*/ 15 h 18"/>
              <a:gd name="T20" fmla="*/ 21 w 26"/>
              <a:gd name="T21" fmla="*/ 15 h 18"/>
              <a:gd name="T22" fmla="*/ 21 w 26"/>
              <a:gd name="T23" fmla="*/ 13 h 18"/>
              <a:gd name="T24" fmla="*/ 20 w 26"/>
              <a:gd name="T25" fmla="*/ 13 h 18"/>
              <a:gd name="T26" fmla="*/ 20 w 26"/>
              <a:gd name="T27" fmla="*/ 13 h 18"/>
              <a:gd name="T28" fmla="*/ 20 w 26"/>
              <a:gd name="T29" fmla="*/ 13 h 18"/>
              <a:gd name="T30" fmla="*/ 18 w 26"/>
              <a:gd name="T31" fmla="*/ 12 h 18"/>
              <a:gd name="T32" fmla="*/ 18 w 26"/>
              <a:gd name="T33" fmla="*/ 12 h 18"/>
              <a:gd name="T34" fmla="*/ 18 w 26"/>
              <a:gd name="T35" fmla="*/ 12 h 18"/>
              <a:gd name="T36" fmla="*/ 17 w 26"/>
              <a:gd name="T37" fmla="*/ 12 h 18"/>
              <a:gd name="T38" fmla="*/ 17 w 26"/>
              <a:gd name="T39" fmla="*/ 10 h 18"/>
              <a:gd name="T40" fmla="*/ 17 w 26"/>
              <a:gd name="T41" fmla="*/ 10 h 18"/>
              <a:gd name="T42" fmla="*/ 15 w 26"/>
              <a:gd name="T43" fmla="*/ 10 h 18"/>
              <a:gd name="T44" fmla="*/ 15 w 26"/>
              <a:gd name="T45" fmla="*/ 10 h 18"/>
              <a:gd name="T46" fmla="*/ 15 w 26"/>
              <a:gd name="T47" fmla="*/ 10 h 18"/>
              <a:gd name="T48" fmla="*/ 14 w 26"/>
              <a:gd name="T49" fmla="*/ 9 h 18"/>
              <a:gd name="T50" fmla="*/ 14 w 26"/>
              <a:gd name="T51" fmla="*/ 9 h 18"/>
              <a:gd name="T52" fmla="*/ 14 w 26"/>
              <a:gd name="T53" fmla="*/ 9 h 18"/>
              <a:gd name="T54" fmla="*/ 12 w 26"/>
              <a:gd name="T55" fmla="*/ 9 h 18"/>
              <a:gd name="T56" fmla="*/ 12 w 26"/>
              <a:gd name="T57" fmla="*/ 7 h 18"/>
              <a:gd name="T58" fmla="*/ 12 w 26"/>
              <a:gd name="T59" fmla="*/ 7 h 18"/>
              <a:gd name="T60" fmla="*/ 11 w 26"/>
              <a:gd name="T61" fmla="*/ 7 h 18"/>
              <a:gd name="T62" fmla="*/ 11 w 26"/>
              <a:gd name="T63" fmla="*/ 7 h 18"/>
              <a:gd name="T64" fmla="*/ 11 w 26"/>
              <a:gd name="T65" fmla="*/ 7 h 18"/>
              <a:gd name="T66" fmla="*/ 9 w 26"/>
              <a:gd name="T67" fmla="*/ 6 h 18"/>
              <a:gd name="T68" fmla="*/ 9 w 26"/>
              <a:gd name="T69" fmla="*/ 6 h 18"/>
              <a:gd name="T70" fmla="*/ 9 w 26"/>
              <a:gd name="T71" fmla="*/ 6 h 18"/>
              <a:gd name="T72" fmla="*/ 8 w 26"/>
              <a:gd name="T73" fmla="*/ 6 h 18"/>
              <a:gd name="T74" fmla="*/ 8 w 26"/>
              <a:gd name="T75" fmla="*/ 4 h 18"/>
              <a:gd name="T76" fmla="*/ 8 w 26"/>
              <a:gd name="T77" fmla="*/ 4 h 18"/>
              <a:gd name="T78" fmla="*/ 8 w 26"/>
              <a:gd name="T79" fmla="*/ 4 h 18"/>
              <a:gd name="T80" fmla="*/ 6 w 26"/>
              <a:gd name="T81" fmla="*/ 4 h 18"/>
              <a:gd name="T82" fmla="*/ 6 w 26"/>
              <a:gd name="T83" fmla="*/ 3 h 18"/>
              <a:gd name="T84" fmla="*/ 6 w 26"/>
              <a:gd name="T85" fmla="*/ 3 h 18"/>
              <a:gd name="T86" fmla="*/ 5 w 26"/>
              <a:gd name="T87" fmla="*/ 3 h 18"/>
              <a:gd name="T88" fmla="*/ 5 w 26"/>
              <a:gd name="T89" fmla="*/ 3 h 18"/>
              <a:gd name="T90" fmla="*/ 5 w 26"/>
              <a:gd name="T91" fmla="*/ 3 h 18"/>
              <a:gd name="T92" fmla="*/ 3 w 26"/>
              <a:gd name="T93" fmla="*/ 1 h 18"/>
              <a:gd name="T94" fmla="*/ 3 w 26"/>
              <a:gd name="T95" fmla="*/ 1 h 18"/>
              <a:gd name="T96" fmla="*/ 3 w 26"/>
              <a:gd name="T97" fmla="*/ 1 h 18"/>
              <a:gd name="T98" fmla="*/ 2 w 26"/>
              <a:gd name="T99" fmla="*/ 1 h 18"/>
              <a:gd name="T100" fmla="*/ 2 w 26"/>
              <a:gd name="T101" fmla="*/ 0 h 18"/>
              <a:gd name="T102" fmla="*/ 2 w 26"/>
              <a:gd name="T103" fmla="*/ 0 h 18"/>
              <a:gd name="T104" fmla="*/ 0 w 26"/>
              <a:gd name="T105" fmla="*/ 0 h 18"/>
              <a:gd name="T106" fmla="*/ 0 w 26"/>
              <a:gd name="T107" fmla="*/ 0 h 18"/>
              <a:gd name="T108" fmla="*/ 0 w 26"/>
              <a:gd name="T10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" h="18">
                <a:moveTo>
                  <a:pt x="26" y="18"/>
                </a:moveTo>
                <a:lnTo>
                  <a:pt x="26" y="18"/>
                </a:lnTo>
                <a:lnTo>
                  <a:pt x="24" y="16"/>
                </a:lnTo>
                <a:lnTo>
                  <a:pt x="24" y="16"/>
                </a:lnTo>
                <a:lnTo>
                  <a:pt x="24" y="16"/>
                </a:lnTo>
                <a:lnTo>
                  <a:pt x="23" y="16"/>
                </a:lnTo>
                <a:lnTo>
                  <a:pt x="23" y="15"/>
                </a:lnTo>
                <a:lnTo>
                  <a:pt x="23" y="15"/>
                </a:lnTo>
                <a:lnTo>
                  <a:pt x="21" y="15"/>
                </a:lnTo>
                <a:lnTo>
                  <a:pt x="21" y="15"/>
                </a:lnTo>
                <a:lnTo>
                  <a:pt x="21" y="15"/>
                </a:lnTo>
                <a:lnTo>
                  <a:pt x="21" y="13"/>
                </a:lnTo>
                <a:lnTo>
                  <a:pt x="20" y="13"/>
                </a:lnTo>
                <a:lnTo>
                  <a:pt x="20" y="13"/>
                </a:lnTo>
                <a:lnTo>
                  <a:pt x="20" y="13"/>
                </a:lnTo>
                <a:lnTo>
                  <a:pt x="18" y="12"/>
                </a:lnTo>
                <a:lnTo>
                  <a:pt x="18" y="12"/>
                </a:lnTo>
                <a:lnTo>
                  <a:pt x="18" y="12"/>
                </a:lnTo>
                <a:lnTo>
                  <a:pt x="17" y="12"/>
                </a:lnTo>
                <a:lnTo>
                  <a:pt x="17" y="10"/>
                </a:lnTo>
                <a:lnTo>
                  <a:pt x="17" y="10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4" y="9"/>
                </a:lnTo>
                <a:lnTo>
                  <a:pt x="14" y="9"/>
                </a:lnTo>
                <a:lnTo>
                  <a:pt x="14" y="9"/>
                </a:lnTo>
                <a:lnTo>
                  <a:pt x="12" y="9"/>
                </a:lnTo>
                <a:lnTo>
                  <a:pt x="12" y="7"/>
                </a:lnTo>
                <a:lnTo>
                  <a:pt x="12" y="7"/>
                </a:lnTo>
                <a:lnTo>
                  <a:pt x="11" y="7"/>
                </a:lnTo>
                <a:lnTo>
                  <a:pt x="11" y="7"/>
                </a:lnTo>
                <a:lnTo>
                  <a:pt x="11" y="7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6" y="3"/>
                </a:lnTo>
                <a:lnTo>
                  <a:pt x="6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2" y="1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30" name="Freeform 2531"/>
          <p:cNvSpPr>
            <a:spLocks/>
          </p:cNvSpPr>
          <p:nvPr/>
        </p:nvSpPr>
        <p:spPr bwMode="auto">
          <a:xfrm>
            <a:off x="5889625" y="1612901"/>
            <a:ext cx="39688" cy="30163"/>
          </a:xfrm>
          <a:custGeom>
            <a:avLst/>
            <a:gdLst>
              <a:gd name="T0" fmla="*/ 0 w 25"/>
              <a:gd name="T1" fmla="*/ 0 h 19"/>
              <a:gd name="T2" fmla="*/ 3 w 25"/>
              <a:gd name="T3" fmla="*/ 1 h 19"/>
              <a:gd name="T4" fmla="*/ 4 w 25"/>
              <a:gd name="T5" fmla="*/ 3 h 19"/>
              <a:gd name="T6" fmla="*/ 7 w 25"/>
              <a:gd name="T7" fmla="*/ 6 h 19"/>
              <a:gd name="T8" fmla="*/ 10 w 25"/>
              <a:gd name="T9" fmla="*/ 7 h 19"/>
              <a:gd name="T10" fmla="*/ 13 w 25"/>
              <a:gd name="T11" fmla="*/ 9 h 19"/>
              <a:gd name="T12" fmla="*/ 15 w 25"/>
              <a:gd name="T13" fmla="*/ 10 h 19"/>
              <a:gd name="T14" fmla="*/ 18 w 25"/>
              <a:gd name="T15" fmla="*/ 13 h 19"/>
              <a:gd name="T16" fmla="*/ 21 w 25"/>
              <a:gd name="T17" fmla="*/ 15 h 19"/>
              <a:gd name="T18" fmla="*/ 22 w 25"/>
              <a:gd name="T19" fmla="*/ 16 h 19"/>
              <a:gd name="T20" fmla="*/ 25 w 25"/>
              <a:gd name="T2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19">
                <a:moveTo>
                  <a:pt x="0" y="0"/>
                </a:moveTo>
                <a:lnTo>
                  <a:pt x="3" y="1"/>
                </a:lnTo>
                <a:lnTo>
                  <a:pt x="4" y="3"/>
                </a:lnTo>
                <a:lnTo>
                  <a:pt x="7" y="6"/>
                </a:lnTo>
                <a:lnTo>
                  <a:pt x="10" y="7"/>
                </a:lnTo>
                <a:lnTo>
                  <a:pt x="13" y="9"/>
                </a:lnTo>
                <a:lnTo>
                  <a:pt x="15" y="10"/>
                </a:lnTo>
                <a:lnTo>
                  <a:pt x="18" y="13"/>
                </a:lnTo>
                <a:lnTo>
                  <a:pt x="21" y="15"/>
                </a:lnTo>
                <a:lnTo>
                  <a:pt x="22" y="16"/>
                </a:lnTo>
                <a:lnTo>
                  <a:pt x="25" y="1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31" name="Line 2532"/>
          <p:cNvSpPr>
            <a:spLocks noChangeShapeType="1"/>
          </p:cNvSpPr>
          <p:nvPr/>
        </p:nvSpPr>
        <p:spPr bwMode="auto">
          <a:xfrm flipV="1">
            <a:off x="5834063" y="1617663"/>
            <a:ext cx="52388" cy="714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32" name="Freeform 2533"/>
          <p:cNvSpPr>
            <a:spLocks/>
          </p:cNvSpPr>
          <p:nvPr/>
        </p:nvSpPr>
        <p:spPr bwMode="auto">
          <a:xfrm>
            <a:off x="5765800" y="1646238"/>
            <a:ext cx="33338" cy="23813"/>
          </a:xfrm>
          <a:custGeom>
            <a:avLst/>
            <a:gdLst>
              <a:gd name="T0" fmla="*/ 21 w 21"/>
              <a:gd name="T1" fmla="*/ 15 h 15"/>
              <a:gd name="T2" fmla="*/ 21 w 21"/>
              <a:gd name="T3" fmla="*/ 13 h 15"/>
              <a:gd name="T4" fmla="*/ 21 w 21"/>
              <a:gd name="T5" fmla="*/ 13 h 15"/>
              <a:gd name="T6" fmla="*/ 19 w 21"/>
              <a:gd name="T7" fmla="*/ 13 h 15"/>
              <a:gd name="T8" fmla="*/ 19 w 21"/>
              <a:gd name="T9" fmla="*/ 13 h 15"/>
              <a:gd name="T10" fmla="*/ 19 w 21"/>
              <a:gd name="T11" fmla="*/ 13 h 15"/>
              <a:gd name="T12" fmla="*/ 19 w 21"/>
              <a:gd name="T13" fmla="*/ 13 h 15"/>
              <a:gd name="T14" fmla="*/ 19 w 21"/>
              <a:gd name="T15" fmla="*/ 12 h 15"/>
              <a:gd name="T16" fmla="*/ 18 w 21"/>
              <a:gd name="T17" fmla="*/ 12 h 15"/>
              <a:gd name="T18" fmla="*/ 18 w 21"/>
              <a:gd name="T19" fmla="*/ 12 h 15"/>
              <a:gd name="T20" fmla="*/ 18 w 21"/>
              <a:gd name="T21" fmla="*/ 12 h 15"/>
              <a:gd name="T22" fmla="*/ 18 w 21"/>
              <a:gd name="T23" fmla="*/ 12 h 15"/>
              <a:gd name="T24" fmla="*/ 16 w 21"/>
              <a:gd name="T25" fmla="*/ 12 h 15"/>
              <a:gd name="T26" fmla="*/ 16 w 21"/>
              <a:gd name="T27" fmla="*/ 12 h 15"/>
              <a:gd name="T28" fmla="*/ 16 w 21"/>
              <a:gd name="T29" fmla="*/ 10 h 15"/>
              <a:gd name="T30" fmla="*/ 16 w 21"/>
              <a:gd name="T31" fmla="*/ 10 h 15"/>
              <a:gd name="T32" fmla="*/ 16 w 21"/>
              <a:gd name="T33" fmla="*/ 10 h 15"/>
              <a:gd name="T34" fmla="*/ 15 w 21"/>
              <a:gd name="T35" fmla="*/ 10 h 15"/>
              <a:gd name="T36" fmla="*/ 15 w 21"/>
              <a:gd name="T37" fmla="*/ 10 h 15"/>
              <a:gd name="T38" fmla="*/ 15 w 21"/>
              <a:gd name="T39" fmla="*/ 10 h 15"/>
              <a:gd name="T40" fmla="*/ 15 w 21"/>
              <a:gd name="T41" fmla="*/ 9 h 15"/>
              <a:gd name="T42" fmla="*/ 13 w 21"/>
              <a:gd name="T43" fmla="*/ 9 h 15"/>
              <a:gd name="T44" fmla="*/ 13 w 21"/>
              <a:gd name="T45" fmla="*/ 9 h 15"/>
              <a:gd name="T46" fmla="*/ 13 w 21"/>
              <a:gd name="T47" fmla="*/ 9 h 15"/>
              <a:gd name="T48" fmla="*/ 13 w 21"/>
              <a:gd name="T49" fmla="*/ 9 h 15"/>
              <a:gd name="T50" fmla="*/ 13 w 21"/>
              <a:gd name="T51" fmla="*/ 9 h 15"/>
              <a:gd name="T52" fmla="*/ 12 w 21"/>
              <a:gd name="T53" fmla="*/ 9 h 15"/>
              <a:gd name="T54" fmla="*/ 12 w 21"/>
              <a:gd name="T55" fmla="*/ 7 h 15"/>
              <a:gd name="T56" fmla="*/ 12 w 21"/>
              <a:gd name="T57" fmla="*/ 7 h 15"/>
              <a:gd name="T58" fmla="*/ 12 w 21"/>
              <a:gd name="T59" fmla="*/ 7 h 15"/>
              <a:gd name="T60" fmla="*/ 10 w 21"/>
              <a:gd name="T61" fmla="*/ 7 h 15"/>
              <a:gd name="T62" fmla="*/ 10 w 21"/>
              <a:gd name="T63" fmla="*/ 7 h 15"/>
              <a:gd name="T64" fmla="*/ 10 w 21"/>
              <a:gd name="T65" fmla="*/ 7 h 15"/>
              <a:gd name="T66" fmla="*/ 10 w 21"/>
              <a:gd name="T67" fmla="*/ 6 h 15"/>
              <a:gd name="T68" fmla="*/ 10 w 21"/>
              <a:gd name="T69" fmla="*/ 6 h 15"/>
              <a:gd name="T70" fmla="*/ 9 w 21"/>
              <a:gd name="T71" fmla="*/ 6 h 15"/>
              <a:gd name="T72" fmla="*/ 9 w 21"/>
              <a:gd name="T73" fmla="*/ 6 h 15"/>
              <a:gd name="T74" fmla="*/ 9 w 21"/>
              <a:gd name="T75" fmla="*/ 6 h 15"/>
              <a:gd name="T76" fmla="*/ 9 w 21"/>
              <a:gd name="T77" fmla="*/ 6 h 15"/>
              <a:gd name="T78" fmla="*/ 7 w 21"/>
              <a:gd name="T79" fmla="*/ 6 h 15"/>
              <a:gd name="T80" fmla="*/ 7 w 21"/>
              <a:gd name="T81" fmla="*/ 4 h 15"/>
              <a:gd name="T82" fmla="*/ 7 w 21"/>
              <a:gd name="T83" fmla="*/ 4 h 15"/>
              <a:gd name="T84" fmla="*/ 7 w 21"/>
              <a:gd name="T85" fmla="*/ 4 h 15"/>
              <a:gd name="T86" fmla="*/ 7 w 21"/>
              <a:gd name="T87" fmla="*/ 4 h 15"/>
              <a:gd name="T88" fmla="*/ 6 w 21"/>
              <a:gd name="T89" fmla="*/ 4 h 15"/>
              <a:gd name="T90" fmla="*/ 6 w 21"/>
              <a:gd name="T91" fmla="*/ 4 h 15"/>
              <a:gd name="T92" fmla="*/ 6 w 21"/>
              <a:gd name="T93" fmla="*/ 3 h 15"/>
              <a:gd name="T94" fmla="*/ 6 w 21"/>
              <a:gd name="T95" fmla="*/ 3 h 15"/>
              <a:gd name="T96" fmla="*/ 4 w 21"/>
              <a:gd name="T97" fmla="*/ 3 h 15"/>
              <a:gd name="T98" fmla="*/ 4 w 21"/>
              <a:gd name="T99" fmla="*/ 3 h 15"/>
              <a:gd name="T100" fmla="*/ 4 w 21"/>
              <a:gd name="T101" fmla="*/ 3 h 15"/>
              <a:gd name="T102" fmla="*/ 4 w 21"/>
              <a:gd name="T103" fmla="*/ 3 h 15"/>
              <a:gd name="T104" fmla="*/ 4 w 21"/>
              <a:gd name="T105" fmla="*/ 3 h 15"/>
              <a:gd name="T106" fmla="*/ 3 w 21"/>
              <a:gd name="T107" fmla="*/ 1 h 15"/>
              <a:gd name="T108" fmla="*/ 3 w 21"/>
              <a:gd name="T109" fmla="*/ 1 h 15"/>
              <a:gd name="T110" fmla="*/ 3 w 21"/>
              <a:gd name="T111" fmla="*/ 1 h 15"/>
              <a:gd name="T112" fmla="*/ 3 w 21"/>
              <a:gd name="T113" fmla="*/ 1 h 15"/>
              <a:gd name="T114" fmla="*/ 1 w 21"/>
              <a:gd name="T115" fmla="*/ 1 h 15"/>
              <a:gd name="T116" fmla="*/ 1 w 21"/>
              <a:gd name="T117" fmla="*/ 1 h 15"/>
              <a:gd name="T118" fmla="*/ 1 w 21"/>
              <a:gd name="T119" fmla="*/ 1 h 15"/>
              <a:gd name="T120" fmla="*/ 1 w 21"/>
              <a:gd name="T121" fmla="*/ 0 h 15"/>
              <a:gd name="T122" fmla="*/ 1 w 21"/>
              <a:gd name="T123" fmla="*/ 0 h 15"/>
              <a:gd name="T124" fmla="*/ 0 w 21"/>
              <a:gd name="T12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" h="15">
                <a:moveTo>
                  <a:pt x="21" y="15"/>
                </a:moveTo>
                <a:lnTo>
                  <a:pt x="21" y="13"/>
                </a:lnTo>
                <a:lnTo>
                  <a:pt x="21" y="13"/>
                </a:lnTo>
                <a:lnTo>
                  <a:pt x="19" y="13"/>
                </a:lnTo>
                <a:lnTo>
                  <a:pt x="19" y="13"/>
                </a:lnTo>
                <a:lnTo>
                  <a:pt x="19" y="13"/>
                </a:lnTo>
                <a:lnTo>
                  <a:pt x="19" y="13"/>
                </a:lnTo>
                <a:lnTo>
                  <a:pt x="19" y="12"/>
                </a:lnTo>
                <a:lnTo>
                  <a:pt x="18" y="12"/>
                </a:lnTo>
                <a:lnTo>
                  <a:pt x="18" y="12"/>
                </a:lnTo>
                <a:lnTo>
                  <a:pt x="18" y="12"/>
                </a:lnTo>
                <a:lnTo>
                  <a:pt x="18" y="12"/>
                </a:lnTo>
                <a:lnTo>
                  <a:pt x="16" y="12"/>
                </a:lnTo>
                <a:lnTo>
                  <a:pt x="16" y="12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5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2" y="9"/>
                </a:lnTo>
                <a:lnTo>
                  <a:pt x="12" y="7"/>
                </a:lnTo>
                <a:lnTo>
                  <a:pt x="12" y="7"/>
                </a:lnTo>
                <a:lnTo>
                  <a:pt x="12" y="7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0" y="6"/>
                </a:lnTo>
                <a:lnTo>
                  <a:pt x="10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7" y="6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6" y="4"/>
                </a:lnTo>
                <a:lnTo>
                  <a:pt x="6" y="4"/>
                </a:lnTo>
                <a:lnTo>
                  <a:pt x="6" y="3"/>
                </a:lnTo>
                <a:lnTo>
                  <a:pt x="6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33" name="Freeform 2534"/>
          <p:cNvSpPr>
            <a:spLocks/>
          </p:cNvSpPr>
          <p:nvPr/>
        </p:nvSpPr>
        <p:spPr bwMode="auto">
          <a:xfrm>
            <a:off x="5799138" y="1670051"/>
            <a:ext cx="33338" cy="20638"/>
          </a:xfrm>
          <a:custGeom>
            <a:avLst/>
            <a:gdLst>
              <a:gd name="T0" fmla="*/ 0 w 21"/>
              <a:gd name="T1" fmla="*/ 0 h 13"/>
              <a:gd name="T2" fmla="*/ 3 w 21"/>
              <a:gd name="T3" fmla="*/ 1 h 13"/>
              <a:gd name="T4" fmla="*/ 4 w 21"/>
              <a:gd name="T5" fmla="*/ 3 h 13"/>
              <a:gd name="T6" fmla="*/ 7 w 21"/>
              <a:gd name="T7" fmla="*/ 4 h 13"/>
              <a:gd name="T8" fmla="*/ 9 w 21"/>
              <a:gd name="T9" fmla="*/ 6 h 13"/>
              <a:gd name="T10" fmla="*/ 12 w 21"/>
              <a:gd name="T11" fmla="*/ 7 h 13"/>
              <a:gd name="T12" fmla="*/ 13 w 21"/>
              <a:gd name="T13" fmla="*/ 9 h 13"/>
              <a:gd name="T14" fmla="*/ 16 w 21"/>
              <a:gd name="T15" fmla="*/ 10 h 13"/>
              <a:gd name="T16" fmla="*/ 18 w 21"/>
              <a:gd name="T17" fmla="*/ 12 h 13"/>
              <a:gd name="T18" fmla="*/ 21 w 21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13">
                <a:moveTo>
                  <a:pt x="0" y="0"/>
                </a:moveTo>
                <a:lnTo>
                  <a:pt x="3" y="1"/>
                </a:lnTo>
                <a:lnTo>
                  <a:pt x="4" y="3"/>
                </a:lnTo>
                <a:lnTo>
                  <a:pt x="7" y="4"/>
                </a:lnTo>
                <a:lnTo>
                  <a:pt x="9" y="6"/>
                </a:lnTo>
                <a:lnTo>
                  <a:pt x="12" y="7"/>
                </a:lnTo>
                <a:lnTo>
                  <a:pt x="13" y="9"/>
                </a:lnTo>
                <a:lnTo>
                  <a:pt x="16" y="10"/>
                </a:lnTo>
                <a:lnTo>
                  <a:pt x="18" y="12"/>
                </a:lnTo>
                <a:lnTo>
                  <a:pt x="21" y="1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34" name="Line 2535"/>
          <p:cNvSpPr>
            <a:spLocks noChangeShapeType="1"/>
          </p:cNvSpPr>
          <p:nvPr/>
        </p:nvSpPr>
        <p:spPr bwMode="auto">
          <a:xfrm flipV="1">
            <a:off x="5743575" y="1674813"/>
            <a:ext cx="52388" cy="714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35" name="Freeform 2536"/>
          <p:cNvSpPr>
            <a:spLocks/>
          </p:cNvSpPr>
          <p:nvPr/>
        </p:nvSpPr>
        <p:spPr bwMode="auto">
          <a:xfrm>
            <a:off x="5634038" y="1679576"/>
            <a:ext cx="55563" cy="33338"/>
          </a:xfrm>
          <a:custGeom>
            <a:avLst/>
            <a:gdLst>
              <a:gd name="T0" fmla="*/ 35 w 35"/>
              <a:gd name="T1" fmla="*/ 21 h 21"/>
              <a:gd name="T2" fmla="*/ 32 w 35"/>
              <a:gd name="T3" fmla="*/ 19 h 21"/>
              <a:gd name="T4" fmla="*/ 29 w 35"/>
              <a:gd name="T5" fmla="*/ 18 h 21"/>
              <a:gd name="T6" fmla="*/ 26 w 35"/>
              <a:gd name="T7" fmla="*/ 16 h 21"/>
              <a:gd name="T8" fmla="*/ 24 w 35"/>
              <a:gd name="T9" fmla="*/ 13 h 21"/>
              <a:gd name="T10" fmla="*/ 21 w 35"/>
              <a:gd name="T11" fmla="*/ 12 h 21"/>
              <a:gd name="T12" fmla="*/ 18 w 35"/>
              <a:gd name="T13" fmla="*/ 10 h 21"/>
              <a:gd name="T14" fmla="*/ 15 w 35"/>
              <a:gd name="T15" fmla="*/ 9 h 21"/>
              <a:gd name="T16" fmla="*/ 12 w 35"/>
              <a:gd name="T17" fmla="*/ 7 h 21"/>
              <a:gd name="T18" fmla="*/ 9 w 35"/>
              <a:gd name="T19" fmla="*/ 4 h 21"/>
              <a:gd name="T20" fmla="*/ 6 w 35"/>
              <a:gd name="T21" fmla="*/ 3 h 21"/>
              <a:gd name="T22" fmla="*/ 3 w 35"/>
              <a:gd name="T23" fmla="*/ 1 h 21"/>
              <a:gd name="T24" fmla="*/ 0 w 35"/>
              <a:gd name="T2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21">
                <a:moveTo>
                  <a:pt x="35" y="21"/>
                </a:moveTo>
                <a:lnTo>
                  <a:pt x="32" y="19"/>
                </a:lnTo>
                <a:lnTo>
                  <a:pt x="29" y="18"/>
                </a:lnTo>
                <a:lnTo>
                  <a:pt x="26" y="16"/>
                </a:lnTo>
                <a:lnTo>
                  <a:pt x="24" y="13"/>
                </a:lnTo>
                <a:lnTo>
                  <a:pt x="21" y="12"/>
                </a:lnTo>
                <a:lnTo>
                  <a:pt x="18" y="10"/>
                </a:lnTo>
                <a:lnTo>
                  <a:pt x="15" y="9"/>
                </a:lnTo>
                <a:lnTo>
                  <a:pt x="12" y="7"/>
                </a:lnTo>
                <a:lnTo>
                  <a:pt x="9" y="4"/>
                </a:lnTo>
                <a:lnTo>
                  <a:pt x="6" y="3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36" name="Freeform 2537"/>
          <p:cNvSpPr>
            <a:spLocks/>
          </p:cNvSpPr>
          <p:nvPr/>
        </p:nvSpPr>
        <p:spPr bwMode="auto">
          <a:xfrm>
            <a:off x="5689600" y="1712913"/>
            <a:ext cx="52388" cy="34925"/>
          </a:xfrm>
          <a:custGeom>
            <a:avLst/>
            <a:gdLst>
              <a:gd name="T0" fmla="*/ 0 w 33"/>
              <a:gd name="T1" fmla="*/ 0 h 22"/>
              <a:gd name="T2" fmla="*/ 3 w 33"/>
              <a:gd name="T3" fmla="*/ 3 h 22"/>
              <a:gd name="T4" fmla="*/ 6 w 33"/>
              <a:gd name="T5" fmla="*/ 4 h 22"/>
              <a:gd name="T6" fmla="*/ 9 w 33"/>
              <a:gd name="T7" fmla="*/ 6 h 22"/>
              <a:gd name="T8" fmla="*/ 12 w 33"/>
              <a:gd name="T9" fmla="*/ 9 h 22"/>
              <a:gd name="T10" fmla="*/ 15 w 33"/>
              <a:gd name="T11" fmla="*/ 10 h 22"/>
              <a:gd name="T12" fmla="*/ 18 w 33"/>
              <a:gd name="T13" fmla="*/ 12 h 22"/>
              <a:gd name="T14" fmla="*/ 21 w 33"/>
              <a:gd name="T15" fmla="*/ 15 h 22"/>
              <a:gd name="T16" fmla="*/ 24 w 33"/>
              <a:gd name="T17" fmla="*/ 16 h 22"/>
              <a:gd name="T18" fmla="*/ 27 w 33"/>
              <a:gd name="T19" fmla="*/ 19 h 22"/>
              <a:gd name="T20" fmla="*/ 30 w 33"/>
              <a:gd name="T21" fmla="*/ 21 h 22"/>
              <a:gd name="T22" fmla="*/ 33 w 33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22">
                <a:moveTo>
                  <a:pt x="0" y="0"/>
                </a:moveTo>
                <a:lnTo>
                  <a:pt x="3" y="3"/>
                </a:lnTo>
                <a:lnTo>
                  <a:pt x="6" y="4"/>
                </a:lnTo>
                <a:lnTo>
                  <a:pt x="9" y="6"/>
                </a:lnTo>
                <a:lnTo>
                  <a:pt x="12" y="9"/>
                </a:lnTo>
                <a:lnTo>
                  <a:pt x="15" y="10"/>
                </a:lnTo>
                <a:lnTo>
                  <a:pt x="18" y="12"/>
                </a:lnTo>
                <a:lnTo>
                  <a:pt x="21" y="15"/>
                </a:lnTo>
                <a:lnTo>
                  <a:pt x="24" y="16"/>
                </a:lnTo>
                <a:lnTo>
                  <a:pt x="27" y="19"/>
                </a:lnTo>
                <a:lnTo>
                  <a:pt x="30" y="21"/>
                </a:lnTo>
                <a:lnTo>
                  <a:pt x="33" y="2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37" name="Line 2538"/>
          <p:cNvSpPr>
            <a:spLocks noChangeShapeType="1"/>
          </p:cNvSpPr>
          <p:nvPr/>
        </p:nvSpPr>
        <p:spPr bwMode="auto">
          <a:xfrm flipV="1">
            <a:off x="5637213" y="1717676"/>
            <a:ext cx="49213" cy="730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38" name="Freeform 2539"/>
          <p:cNvSpPr>
            <a:spLocks/>
          </p:cNvSpPr>
          <p:nvPr/>
        </p:nvSpPr>
        <p:spPr bwMode="auto">
          <a:xfrm>
            <a:off x="4991100" y="1522413"/>
            <a:ext cx="333375" cy="106363"/>
          </a:xfrm>
          <a:custGeom>
            <a:avLst/>
            <a:gdLst>
              <a:gd name="T0" fmla="*/ 210 w 210"/>
              <a:gd name="T1" fmla="*/ 67 h 67"/>
              <a:gd name="T2" fmla="*/ 204 w 210"/>
              <a:gd name="T3" fmla="*/ 66 h 67"/>
              <a:gd name="T4" fmla="*/ 198 w 210"/>
              <a:gd name="T5" fmla="*/ 63 h 67"/>
              <a:gd name="T6" fmla="*/ 191 w 210"/>
              <a:gd name="T7" fmla="*/ 60 h 67"/>
              <a:gd name="T8" fmla="*/ 185 w 210"/>
              <a:gd name="T9" fmla="*/ 57 h 67"/>
              <a:gd name="T10" fmla="*/ 179 w 210"/>
              <a:gd name="T11" fmla="*/ 55 h 67"/>
              <a:gd name="T12" fmla="*/ 171 w 210"/>
              <a:gd name="T13" fmla="*/ 52 h 67"/>
              <a:gd name="T14" fmla="*/ 165 w 210"/>
              <a:gd name="T15" fmla="*/ 49 h 67"/>
              <a:gd name="T16" fmla="*/ 159 w 210"/>
              <a:gd name="T17" fmla="*/ 48 h 67"/>
              <a:gd name="T18" fmla="*/ 152 w 210"/>
              <a:gd name="T19" fmla="*/ 45 h 67"/>
              <a:gd name="T20" fmla="*/ 146 w 210"/>
              <a:gd name="T21" fmla="*/ 42 h 67"/>
              <a:gd name="T22" fmla="*/ 140 w 210"/>
              <a:gd name="T23" fmla="*/ 40 h 67"/>
              <a:gd name="T24" fmla="*/ 132 w 210"/>
              <a:gd name="T25" fmla="*/ 37 h 67"/>
              <a:gd name="T26" fmla="*/ 126 w 210"/>
              <a:gd name="T27" fmla="*/ 36 h 67"/>
              <a:gd name="T28" fmla="*/ 120 w 210"/>
              <a:gd name="T29" fmla="*/ 33 h 67"/>
              <a:gd name="T30" fmla="*/ 113 w 210"/>
              <a:gd name="T31" fmla="*/ 31 h 67"/>
              <a:gd name="T32" fmla="*/ 107 w 210"/>
              <a:gd name="T33" fmla="*/ 30 h 67"/>
              <a:gd name="T34" fmla="*/ 99 w 210"/>
              <a:gd name="T35" fmla="*/ 27 h 67"/>
              <a:gd name="T36" fmla="*/ 93 w 210"/>
              <a:gd name="T37" fmla="*/ 25 h 67"/>
              <a:gd name="T38" fmla="*/ 87 w 210"/>
              <a:gd name="T39" fmla="*/ 22 h 67"/>
              <a:gd name="T40" fmla="*/ 80 w 210"/>
              <a:gd name="T41" fmla="*/ 21 h 67"/>
              <a:gd name="T42" fmla="*/ 74 w 210"/>
              <a:gd name="T43" fmla="*/ 19 h 67"/>
              <a:gd name="T44" fmla="*/ 66 w 210"/>
              <a:gd name="T45" fmla="*/ 16 h 67"/>
              <a:gd name="T46" fmla="*/ 60 w 210"/>
              <a:gd name="T47" fmla="*/ 15 h 67"/>
              <a:gd name="T48" fmla="*/ 53 w 210"/>
              <a:gd name="T49" fmla="*/ 13 h 67"/>
              <a:gd name="T50" fmla="*/ 47 w 210"/>
              <a:gd name="T51" fmla="*/ 12 h 67"/>
              <a:gd name="T52" fmla="*/ 39 w 210"/>
              <a:gd name="T53" fmla="*/ 10 h 67"/>
              <a:gd name="T54" fmla="*/ 33 w 210"/>
              <a:gd name="T55" fmla="*/ 7 h 67"/>
              <a:gd name="T56" fmla="*/ 27 w 210"/>
              <a:gd name="T57" fmla="*/ 6 h 67"/>
              <a:gd name="T58" fmla="*/ 20 w 210"/>
              <a:gd name="T59" fmla="*/ 4 h 67"/>
              <a:gd name="T60" fmla="*/ 14 w 210"/>
              <a:gd name="T61" fmla="*/ 3 h 67"/>
              <a:gd name="T62" fmla="*/ 6 w 210"/>
              <a:gd name="T63" fmla="*/ 1 h 67"/>
              <a:gd name="T64" fmla="*/ 0 w 210"/>
              <a:gd name="T65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0" h="67">
                <a:moveTo>
                  <a:pt x="210" y="67"/>
                </a:moveTo>
                <a:lnTo>
                  <a:pt x="204" y="66"/>
                </a:lnTo>
                <a:lnTo>
                  <a:pt x="198" y="63"/>
                </a:lnTo>
                <a:lnTo>
                  <a:pt x="191" y="60"/>
                </a:lnTo>
                <a:lnTo>
                  <a:pt x="185" y="57"/>
                </a:lnTo>
                <a:lnTo>
                  <a:pt x="179" y="55"/>
                </a:lnTo>
                <a:lnTo>
                  <a:pt x="171" y="52"/>
                </a:lnTo>
                <a:lnTo>
                  <a:pt x="165" y="49"/>
                </a:lnTo>
                <a:lnTo>
                  <a:pt x="159" y="48"/>
                </a:lnTo>
                <a:lnTo>
                  <a:pt x="152" y="45"/>
                </a:lnTo>
                <a:lnTo>
                  <a:pt x="146" y="42"/>
                </a:lnTo>
                <a:lnTo>
                  <a:pt x="140" y="40"/>
                </a:lnTo>
                <a:lnTo>
                  <a:pt x="132" y="37"/>
                </a:lnTo>
                <a:lnTo>
                  <a:pt x="126" y="36"/>
                </a:lnTo>
                <a:lnTo>
                  <a:pt x="120" y="33"/>
                </a:lnTo>
                <a:lnTo>
                  <a:pt x="113" y="31"/>
                </a:lnTo>
                <a:lnTo>
                  <a:pt x="107" y="30"/>
                </a:lnTo>
                <a:lnTo>
                  <a:pt x="99" y="27"/>
                </a:lnTo>
                <a:lnTo>
                  <a:pt x="93" y="25"/>
                </a:lnTo>
                <a:lnTo>
                  <a:pt x="87" y="22"/>
                </a:lnTo>
                <a:lnTo>
                  <a:pt x="80" y="21"/>
                </a:lnTo>
                <a:lnTo>
                  <a:pt x="74" y="19"/>
                </a:lnTo>
                <a:lnTo>
                  <a:pt x="66" y="16"/>
                </a:lnTo>
                <a:lnTo>
                  <a:pt x="60" y="15"/>
                </a:lnTo>
                <a:lnTo>
                  <a:pt x="53" y="13"/>
                </a:lnTo>
                <a:lnTo>
                  <a:pt x="47" y="12"/>
                </a:lnTo>
                <a:lnTo>
                  <a:pt x="39" y="10"/>
                </a:lnTo>
                <a:lnTo>
                  <a:pt x="33" y="7"/>
                </a:lnTo>
                <a:lnTo>
                  <a:pt x="27" y="6"/>
                </a:lnTo>
                <a:lnTo>
                  <a:pt x="20" y="4"/>
                </a:lnTo>
                <a:lnTo>
                  <a:pt x="14" y="3"/>
                </a:lnTo>
                <a:lnTo>
                  <a:pt x="6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39" name="Freeform 2540"/>
          <p:cNvSpPr>
            <a:spLocks/>
          </p:cNvSpPr>
          <p:nvPr/>
        </p:nvSpPr>
        <p:spPr bwMode="auto">
          <a:xfrm>
            <a:off x="5324475" y="1628776"/>
            <a:ext cx="309563" cy="166688"/>
          </a:xfrm>
          <a:custGeom>
            <a:avLst/>
            <a:gdLst>
              <a:gd name="T0" fmla="*/ 0 w 195"/>
              <a:gd name="T1" fmla="*/ 0 h 105"/>
              <a:gd name="T2" fmla="*/ 6 w 195"/>
              <a:gd name="T3" fmla="*/ 3 h 105"/>
              <a:gd name="T4" fmla="*/ 11 w 195"/>
              <a:gd name="T5" fmla="*/ 5 h 105"/>
              <a:gd name="T6" fmla="*/ 17 w 195"/>
              <a:gd name="T7" fmla="*/ 8 h 105"/>
              <a:gd name="T8" fmla="*/ 21 w 195"/>
              <a:gd name="T9" fmla="*/ 11 h 105"/>
              <a:gd name="T10" fmla="*/ 27 w 195"/>
              <a:gd name="T11" fmla="*/ 12 h 105"/>
              <a:gd name="T12" fmla="*/ 33 w 195"/>
              <a:gd name="T13" fmla="*/ 15 h 105"/>
              <a:gd name="T14" fmla="*/ 38 w 195"/>
              <a:gd name="T15" fmla="*/ 17 h 105"/>
              <a:gd name="T16" fmla="*/ 44 w 195"/>
              <a:gd name="T17" fmla="*/ 20 h 105"/>
              <a:gd name="T18" fmla="*/ 48 w 195"/>
              <a:gd name="T19" fmla="*/ 23 h 105"/>
              <a:gd name="T20" fmla="*/ 54 w 195"/>
              <a:gd name="T21" fmla="*/ 24 h 105"/>
              <a:gd name="T22" fmla="*/ 59 w 195"/>
              <a:gd name="T23" fmla="*/ 27 h 105"/>
              <a:gd name="T24" fmla="*/ 65 w 195"/>
              <a:gd name="T25" fmla="*/ 30 h 105"/>
              <a:gd name="T26" fmla="*/ 69 w 195"/>
              <a:gd name="T27" fmla="*/ 32 h 105"/>
              <a:gd name="T28" fmla="*/ 75 w 195"/>
              <a:gd name="T29" fmla="*/ 35 h 105"/>
              <a:gd name="T30" fmla="*/ 80 w 195"/>
              <a:gd name="T31" fmla="*/ 38 h 105"/>
              <a:gd name="T32" fmla="*/ 86 w 195"/>
              <a:gd name="T33" fmla="*/ 41 h 105"/>
              <a:gd name="T34" fmla="*/ 90 w 195"/>
              <a:gd name="T35" fmla="*/ 44 h 105"/>
              <a:gd name="T36" fmla="*/ 95 w 195"/>
              <a:gd name="T37" fmla="*/ 45 h 105"/>
              <a:gd name="T38" fmla="*/ 101 w 195"/>
              <a:gd name="T39" fmla="*/ 48 h 105"/>
              <a:gd name="T40" fmla="*/ 105 w 195"/>
              <a:gd name="T41" fmla="*/ 51 h 105"/>
              <a:gd name="T42" fmla="*/ 111 w 195"/>
              <a:gd name="T43" fmla="*/ 54 h 105"/>
              <a:gd name="T44" fmla="*/ 116 w 195"/>
              <a:gd name="T45" fmla="*/ 57 h 105"/>
              <a:gd name="T46" fmla="*/ 122 w 195"/>
              <a:gd name="T47" fmla="*/ 60 h 105"/>
              <a:gd name="T48" fmla="*/ 126 w 195"/>
              <a:gd name="T49" fmla="*/ 63 h 105"/>
              <a:gd name="T50" fmla="*/ 131 w 195"/>
              <a:gd name="T51" fmla="*/ 65 h 105"/>
              <a:gd name="T52" fmla="*/ 137 w 195"/>
              <a:gd name="T53" fmla="*/ 68 h 105"/>
              <a:gd name="T54" fmla="*/ 141 w 195"/>
              <a:gd name="T55" fmla="*/ 71 h 105"/>
              <a:gd name="T56" fmla="*/ 146 w 195"/>
              <a:gd name="T57" fmla="*/ 74 h 105"/>
              <a:gd name="T58" fmla="*/ 152 w 195"/>
              <a:gd name="T59" fmla="*/ 77 h 105"/>
              <a:gd name="T60" fmla="*/ 156 w 195"/>
              <a:gd name="T61" fmla="*/ 80 h 105"/>
              <a:gd name="T62" fmla="*/ 161 w 195"/>
              <a:gd name="T63" fmla="*/ 83 h 105"/>
              <a:gd name="T64" fmla="*/ 167 w 195"/>
              <a:gd name="T65" fmla="*/ 86 h 105"/>
              <a:gd name="T66" fmla="*/ 171 w 195"/>
              <a:gd name="T67" fmla="*/ 89 h 105"/>
              <a:gd name="T68" fmla="*/ 176 w 195"/>
              <a:gd name="T69" fmla="*/ 92 h 105"/>
              <a:gd name="T70" fmla="*/ 182 w 195"/>
              <a:gd name="T71" fmla="*/ 96 h 105"/>
              <a:gd name="T72" fmla="*/ 186 w 195"/>
              <a:gd name="T73" fmla="*/ 99 h 105"/>
              <a:gd name="T74" fmla="*/ 191 w 195"/>
              <a:gd name="T75" fmla="*/ 102 h 105"/>
              <a:gd name="T76" fmla="*/ 195 w 195"/>
              <a:gd name="T77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5" h="105">
                <a:moveTo>
                  <a:pt x="0" y="0"/>
                </a:moveTo>
                <a:lnTo>
                  <a:pt x="6" y="3"/>
                </a:lnTo>
                <a:lnTo>
                  <a:pt x="11" y="5"/>
                </a:lnTo>
                <a:lnTo>
                  <a:pt x="17" y="8"/>
                </a:lnTo>
                <a:lnTo>
                  <a:pt x="21" y="11"/>
                </a:lnTo>
                <a:lnTo>
                  <a:pt x="27" y="12"/>
                </a:lnTo>
                <a:lnTo>
                  <a:pt x="33" y="15"/>
                </a:lnTo>
                <a:lnTo>
                  <a:pt x="38" y="17"/>
                </a:lnTo>
                <a:lnTo>
                  <a:pt x="44" y="20"/>
                </a:lnTo>
                <a:lnTo>
                  <a:pt x="48" y="23"/>
                </a:lnTo>
                <a:lnTo>
                  <a:pt x="54" y="24"/>
                </a:lnTo>
                <a:lnTo>
                  <a:pt x="59" y="27"/>
                </a:lnTo>
                <a:lnTo>
                  <a:pt x="65" y="30"/>
                </a:lnTo>
                <a:lnTo>
                  <a:pt x="69" y="32"/>
                </a:lnTo>
                <a:lnTo>
                  <a:pt x="75" y="35"/>
                </a:lnTo>
                <a:lnTo>
                  <a:pt x="80" y="38"/>
                </a:lnTo>
                <a:lnTo>
                  <a:pt x="86" y="41"/>
                </a:lnTo>
                <a:lnTo>
                  <a:pt x="90" y="44"/>
                </a:lnTo>
                <a:lnTo>
                  <a:pt x="95" y="45"/>
                </a:lnTo>
                <a:lnTo>
                  <a:pt x="101" y="48"/>
                </a:lnTo>
                <a:lnTo>
                  <a:pt x="105" y="51"/>
                </a:lnTo>
                <a:lnTo>
                  <a:pt x="111" y="54"/>
                </a:lnTo>
                <a:lnTo>
                  <a:pt x="116" y="57"/>
                </a:lnTo>
                <a:lnTo>
                  <a:pt x="122" y="60"/>
                </a:lnTo>
                <a:lnTo>
                  <a:pt x="126" y="63"/>
                </a:lnTo>
                <a:lnTo>
                  <a:pt x="131" y="65"/>
                </a:lnTo>
                <a:lnTo>
                  <a:pt x="137" y="68"/>
                </a:lnTo>
                <a:lnTo>
                  <a:pt x="141" y="71"/>
                </a:lnTo>
                <a:lnTo>
                  <a:pt x="146" y="74"/>
                </a:lnTo>
                <a:lnTo>
                  <a:pt x="152" y="77"/>
                </a:lnTo>
                <a:lnTo>
                  <a:pt x="156" y="80"/>
                </a:lnTo>
                <a:lnTo>
                  <a:pt x="161" y="83"/>
                </a:lnTo>
                <a:lnTo>
                  <a:pt x="167" y="86"/>
                </a:lnTo>
                <a:lnTo>
                  <a:pt x="171" y="89"/>
                </a:lnTo>
                <a:lnTo>
                  <a:pt x="176" y="92"/>
                </a:lnTo>
                <a:lnTo>
                  <a:pt x="182" y="96"/>
                </a:lnTo>
                <a:lnTo>
                  <a:pt x="186" y="99"/>
                </a:lnTo>
                <a:lnTo>
                  <a:pt x="191" y="102"/>
                </a:lnTo>
                <a:lnTo>
                  <a:pt x="195" y="10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40" name="Line 2541"/>
          <p:cNvSpPr>
            <a:spLocks noChangeShapeType="1"/>
          </p:cNvSpPr>
          <p:nvPr/>
        </p:nvSpPr>
        <p:spPr bwMode="auto">
          <a:xfrm flipV="1">
            <a:off x="5289550" y="1633538"/>
            <a:ext cx="33338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41" name="Rectangle 2542"/>
          <p:cNvSpPr>
            <a:spLocks noChangeArrowheads="1"/>
          </p:cNvSpPr>
          <p:nvPr/>
        </p:nvSpPr>
        <p:spPr bwMode="auto">
          <a:xfrm rot="18780000">
            <a:off x="6460307" y="1180485"/>
            <a:ext cx="33342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Copia-4_PGr-I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42" name="Line 2543"/>
          <p:cNvSpPr>
            <a:spLocks noChangeShapeType="1"/>
          </p:cNvSpPr>
          <p:nvPr/>
        </p:nvSpPr>
        <p:spPr bwMode="auto">
          <a:xfrm flipV="1">
            <a:off x="6375400" y="1360488"/>
            <a:ext cx="128588" cy="13811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43" name="Rectangle 2544"/>
          <p:cNvSpPr>
            <a:spLocks noChangeArrowheads="1"/>
          </p:cNvSpPr>
          <p:nvPr/>
        </p:nvSpPr>
        <p:spPr bwMode="auto">
          <a:xfrm rot="18780000">
            <a:off x="6482322" y="1193185"/>
            <a:ext cx="37670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Copia-48_MLP-I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44" name="Line 2545"/>
          <p:cNvSpPr>
            <a:spLocks noChangeShapeType="1"/>
          </p:cNvSpPr>
          <p:nvPr/>
        </p:nvSpPr>
        <p:spPr bwMode="auto">
          <a:xfrm flipV="1">
            <a:off x="6470650" y="1389063"/>
            <a:ext cx="61913" cy="635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45" name="Rectangle 2546"/>
          <p:cNvSpPr>
            <a:spLocks noChangeArrowheads="1"/>
          </p:cNvSpPr>
          <p:nvPr/>
        </p:nvSpPr>
        <p:spPr bwMode="auto">
          <a:xfrm rot="18840000">
            <a:off x="6522149" y="1234460"/>
            <a:ext cx="34785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Copia-5_MLP-I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46" name="Line 2547"/>
          <p:cNvSpPr>
            <a:spLocks noChangeShapeType="1"/>
          </p:cNvSpPr>
          <p:nvPr/>
        </p:nvSpPr>
        <p:spPr bwMode="auto">
          <a:xfrm flipV="1">
            <a:off x="6499225" y="1417638"/>
            <a:ext cx="63500" cy="635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47" name="Freeform 2548"/>
          <p:cNvSpPr>
            <a:spLocks/>
          </p:cNvSpPr>
          <p:nvPr/>
        </p:nvSpPr>
        <p:spPr bwMode="auto">
          <a:xfrm>
            <a:off x="6467475" y="1455738"/>
            <a:ext cx="14288" cy="14288"/>
          </a:xfrm>
          <a:custGeom>
            <a:avLst/>
            <a:gdLst>
              <a:gd name="T0" fmla="*/ 9 w 9"/>
              <a:gd name="T1" fmla="*/ 9 h 9"/>
              <a:gd name="T2" fmla="*/ 8 w 9"/>
              <a:gd name="T3" fmla="*/ 7 h 9"/>
              <a:gd name="T4" fmla="*/ 6 w 9"/>
              <a:gd name="T5" fmla="*/ 7 h 9"/>
              <a:gd name="T6" fmla="*/ 5 w 9"/>
              <a:gd name="T7" fmla="*/ 6 h 9"/>
              <a:gd name="T8" fmla="*/ 5 w 9"/>
              <a:gd name="T9" fmla="*/ 4 h 9"/>
              <a:gd name="T10" fmla="*/ 3 w 9"/>
              <a:gd name="T11" fmla="*/ 3 h 9"/>
              <a:gd name="T12" fmla="*/ 2 w 9"/>
              <a:gd name="T13" fmla="*/ 3 h 9"/>
              <a:gd name="T14" fmla="*/ 0 w 9"/>
              <a:gd name="T15" fmla="*/ 1 h 9"/>
              <a:gd name="T16" fmla="*/ 0 w 9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9"/>
                </a:moveTo>
                <a:lnTo>
                  <a:pt x="8" y="7"/>
                </a:lnTo>
                <a:lnTo>
                  <a:pt x="6" y="7"/>
                </a:lnTo>
                <a:lnTo>
                  <a:pt x="5" y="6"/>
                </a:lnTo>
                <a:lnTo>
                  <a:pt x="5" y="4"/>
                </a:lnTo>
                <a:lnTo>
                  <a:pt x="3" y="3"/>
                </a:lnTo>
                <a:lnTo>
                  <a:pt x="2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48" name="Freeform 2549"/>
          <p:cNvSpPr>
            <a:spLocks/>
          </p:cNvSpPr>
          <p:nvPr/>
        </p:nvSpPr>
        <p:spPr bwMode="auto">
          <a:xfrm>
            <a:off x="6481763" y="1470026"/>
            <a:ext cx="14288" cy="14288"/>
          </a:xfrm>
          <a:custGeom>
            <a:avLst/>
            <a:gdLst>
              <a:gd name="T0" fmla="*/ 0 w 9"/>
              <a:gd name="T1" fmla="*/ 0 h 9"/>
              <a:gd name="T2" fmla="*/ 0 w 9"/>
              <a:gd name="T3" fmla="*/ 1 h 9"/>
              <a:gd name="T4" fmla="*/ 2 w 9"/>
              <a:gd name="T5" fmla="*/ 3 h 9"/>
              <a:gd name="T6" fmla="*/ 3 w 9"/>
              <a:gd name="T7" fmla="*/ 3 h 9"/>
              <a:gd name="T8" fmla="*/ 5 w 9"/>
              <a:gd name="T9" fmla="*/ 4 h 9"/>
              <a:gd name="T10" fmla="*/ 5 w 9"/>
              <a:gd name="T11" fmla="*/ 6 h 9"/>
              <a:gd name="T12" fmla="*/ 6 w 9"/>
              <a:gd name="T13" fmla="*/ 7 h 9"/>
              <a:gd name="T14" fmla="*/ 8 w 9"/>
              <a:gd name="T15" fmla="*/ 7 h 9"/>
              <a:gd name="T16" fmla="*/ 9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0" y="0"/>
                </a:moveTo>
                <a:lnTo>
                  <a:pt x="0" y="1"/>
                </a:lnTo>
                <a:lnTo>
                  <a:pt x="2" y="3"/>
                </a:lnTo>
                <a:lnTo>
                  <a:pt x="3" y="3"/>
                </a:lnTo>
                <a:lnTo>
                  <a:pt x="5" y="4"/>
                </a:lnTo>
                <a:lnTo>
                  <a:pt x="5" y="6"/>
                </a:lnTo>
                <a:lnTo>
                  <a:pt x="6" y="7"/>
                </a:lnTo>
                <a:lnTo>
                  <a:pt x="8" y="7"/>
                </a:lnTo>
                <a:lnTo>
                  <a:pt x="9" y="9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49" name="Rectangle 2550"/>
          <p:cNvSpPr>
            <a:spLocks noChangeArrowheads="1"/>
          </p:cNvSpPr>
          <p:nvPr/>
        </p:nvSpPr>
        <p:spPr bwMode="auto">
          <a:xfrm rot="18840000">
            <a:off x="6396707" y="144425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71</a:t>
            </a:r>
          </a:p>
        </p:txBody>
      </p:sp>
      <p:sp>
        <p:nvSpPr>
          <p:cNvPr id="8250" name="Line 2551"/>
          <p:cNvSpPr>
            <a:spLocks noChangeShapeType="1"/>
          </p:cNvSpPr>
          <p:nvPr/>
        </p:nvSpPr>
        <p:spPr bwMode="auto">
          <a:xfrm flipV="1">
            <a:off x="6418263" y="1471613"/>
            <a:ext cx="61913" cy="650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51" name="Freeform 2552"/>
          <p:cNvSpPr>
            <a:spLocks/>
          </p:cNvSpPr>
          <p:nvPr/>
        </p:nvSpPr>
        <p:spPr bwMode="auto">
          <a:xfrm>
            <a:off x="6370638" y="1500188"/>
            <a:ext cx="20638" cy="19050"/>
          </a:xfrm>
          <a:custGeom>
            <a:avLst/>
            <a:gdLst>
              <a:gd name="T0" fmla="*/ 13 w 13"/>
              <a:gd name="T1" fmla="*/ 12 h 12"/>
              <a:gd name="T2" fmla="*/ 13 w 13"/>
              <a:gd name="T3" fmla="*/ 12 h 12"/>
              <a:gd name="T4" fmla="*/ 12 w 13"/>
              <a:gd name="T5" fmla="*/ 11 h 12"/>
              <a:gd name="T6" fmla="*/ 12 w 13"/>
              <a:gd name="T7" fmla="*/ 11 h 12"/>
              <a:gd name="T8" fmla="*/ 10 w 13"/>
              <a:gd name="T9" fmla="*/ 9 h 12"/>
              <a:gd name="T10" fmla="*/ 10 w 13"/>
              <a:gd name="T11" fmla="*/ 9 h 12"/>
              <a:gd name="T12" fmla="*/ 9 w 13"/>
              <a:gd name="T13" fmla="*/ 8 h 12"/>
              <a:gd name="T14" fmla="*/ 9 w 13"/>
              <a:gd name="T15" fmla="*/ 8 h 12"/>
              <a:gd name="T16" fmla="*/ 7 w 13"/>
              <a:gd name="T17" fmla="*/ 6 h 12"/>
              <a:gd name="T18" fmla="*/ 6 w 13"/>
              <a:gd name="T19" fmla="*/ 6 h 12"/>
              <a:gd name="T20" fmla="*/ 6 w 13"/>
              <a:gd name="T21" fmla="*/ 5 h 12"/>
              <a:gd name="T22" fmla="*/ 4 w 13"/>
              <a:gd name="T23" fmla="*/ 5 h 12"/>
              <a:gd name="T24" fmla="*/ 4 w 13"/>
              <a:gd name="T25" fmla="*/ 3 h 12"/>
              <a:gd name="T26" fmla="*/ 3 w 13"/>
              <a:gd name="T27" fmla="*/ 3 h 12"/>
              <a:gd name="T28" fmla="*/ 3 w 13"/>
              <a:gd name="T29" fmla="*/ 2 h 12"/>
              <a:gd name="T30" fmla="*/ 1 w 13"/>
              <a:gd name="T31" fmla="*/ 2 h 12"/>
              <a:gd name="T32" fmla="*/ 1 w 13"/>
              <a:gd name="T33" fmla="*/ 0 h 12"/>
              <a:gd name="T34" fmla="*/ 0 w 13"/>
              <a:gd name="T3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" h="12">
                <a:moveTo>
                  <a:pt x="13" y="12"/>
                </a:moveTo>
                <a:lnTo>
                  <a:pt x="13" y="12"/>
                </a:lnTo>
                <a:lnTo>
                  <a:pt x="12" y="11"/>
                </a:lnTo>
                <a:lnTo>
                  <a:pt x="12" y="11"/>
                </a:lnTo>
                <a:lnTo>
                  <a:pt x="10" y="9"/>
                </a:lnTo>
                <a:lnTo>
                  <a:pt x="10" y="9"/>
                </a:lnTo>
                <a:lnTo>
                  <a:pt x="9" y="8"/>
                </a:lnTo>
                <a:lnTo>
                  <a:pt x="9" y="8"/>
                </a:lnTo>
                <a:lnTo>
                  <a:pt x="7" y="6"/>
                </a:lnTo>
                <a:lnTo>
                  <a:pt x="6" y="6"/>
                </a:lnTo>
                <a:lnTo>
                  <a:pt x="6" y="5"/>
                </a:lnTo>
                <a:lnTo>
                  <a:pt x="4" y="5"/>
                </a:lnTo>
                <a:lnTo>
                  <a:pt x="4" y="3"/>
                </a:lnTo>
                <a:lnTo>
                  <a:pt x="3" y="3"/>
                </a:lnTo>
                <a:lnTo>
                  <a:pt x="3" y="2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52" name="Freeform 2553"/>
          <p:cNvSpPr>
            <a:spLocks/>
          </p:cNvSpPr>
          <p:nvPr/>
        </p:nvSpPr>
        <p:spPr bwMode="auto">
          <a:xfrm>
            <a:off x="6391275" y="1519238"/>
            <a:ext cx="22225" cy="22225"/>
          </a:xfrm>
          <a:custGeom>
            <a:avLst/>
            <a:gdLst>
              <a:gd name="T0" fmla="*/ 0 w 14"/>
              <a:gd name="T1" fmla="*/ 0 h 14"/>
              <a:gd name="T2" fmla="*/ 2 w 14"/>
              <a:gd name="T3" fmla="*/ 2 h 14"/>
              <a:gd name="T4" fmla="*/ 3 w 14"/>
              <a:gd name="T5" fmla="*/ 3 h 14"/>
              <a:gd name="T6" fmla="*/ 5 w 14"/>
              <a:gd name="T7" fmla="*/ 5 h 14"/>
              <a:gd name="T8" fmla="*/ 6 w 14"/>
              <a:gd name="T9" fmla="*/ 6 h 14"/>
              <a:gd name="T10" fmla="*/ 8 w 14"/>
              <a:gd name="T11" fmla="*/ 8 h 14"/>
              <a:gd name="T12" fmla="*/ 9 w 14"/>
              <a:gd name="T13" fmla="*/ 9 h 14"/>
              <a:gd name="T14" fmla="*/ 11 w 14"/>
              <a:gd name="T15" fmla="*/ 11 h 14"/>
              <a:gd name="T16" fmla="*/ 12 w 14"/>
              <a:gd name="T17" fmla="*/ 12 h 14"/>
              <a:gd name="T18" fmla="*/ 14 w 14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4">
                <a:moveTo>
                  <a:pt x="0" y="0"/>
                </a:moveTo>
                <a:lnTo>
                  <a:pt x="2" y="2"/>
                </a:lnTo>
                <a:lnTo>
                  <a:pt x="3" y="3"/>
                </a:lnTo>
                <a:lnTo>
                  <a:pt x="5" y="5"/>
                </a:lnTo>
                <a:lnTo>
                  <a:pt x="6" y="6"/>
                </a:lnTo>
                <a:lnTo>
                  <a:pt x="8" y="8"/>
                </a:lnTo>
                <a:lnTo>
                  <a:pt x="9" y="9"/>
                </a:lnTo>
                <a:lnTo>
                  <a:pt x="11" y="11"/>
                </a:lnTo>
                <a:lnTo>
                  <a:pt x="12" y="12"/>
                </a:lnTo>
                <a:lnTo>
                  <a:pt x="14" y="14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253" name="Rectangle 2554"/>
          <p:cNvSpPr>
            <a:spLocks noChangeArrowheads="1"/>
          </p:cNvSpPr>
          <p:nvPr/>
        </p:nvSpPr>
        <p:spPr bwMode="auto">
          <a:xfrm rot="18780000">
            <a:off x="6219093" y="1510022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54" name="Line 2555"/>
          <p:cNvSpPr>
            <a:spLocks noChangeShapeType="1"/>
          </p:cNvSpPr>
          <p:nvPr/>
        </p:nvSpPr>
        <p:spPr bwMode="auto">
          <a:xfrm flipV="1">
            <a:off x="5851525" y="1522413"/>
            <a:ext cx="538163" cy="5635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55" name="Freeform 2556"/>
          <p:cNvSpPr>
            <a:spLocks/>
          </p:cNvSpPr>
          <p:nvPr/>
        </p:nvSpPr>
        <p:spPr bwMode="auto">
          <a:xfrm>
            <a:off x="5286375" y="1719263"/>
            <a:ext cx="298450" cy="160338"/>
          </a:xfrm>
          <a:custGeom>
            <a:avLst/>
            <a:gdLst>
              <a:gd name="T0" fmla="*/ 188 w 188"/>
              <a:gd name="T1" fmla="*/ 101 h 101"/>
              <a:gd name="T2" fmla="*/ 182 w 188"/>
              <a:gd name="T3" fmla="*/ 96 h 101"/>
              <a:gd name="T4" fmla="*/ 174 w 188"/>
              <a:gd name="T5" fmla="*/ 92 h 101"/>
              <a:gd name="T6" fmla="*/ 168 w 188"/>
              <a:gd name="T7" fmla="*/ 89 h 101"/>
              <a:gd name="T8" fmla="*/ 161 w 188"/>
              <a:gd name="T9" fmla="*/ 84 h 101"/>
              <a:gd name="T10" fmla="*/ 155 w 188"/>
              <a:gd name="T11" fmla="*/ 80 h 101"/>
              <a:gd name="T12" fmla="*/ 147 w 188"/>
              <a:gd name="T13" fmla="*/ 75 h 101"/>
              <a:gd name="T14" fmla="*/ 141 w 188"/>
              <a:gd name="T15" fmla="*/ 72 h 101"/>
              <a:gd name="T16" fmla="*/ 134 w 188"/>
              <a:gd name="T17" fmla="*/ 68 h 101"/>
              <a:gd name="T18" fmla="*/ 128 w 188"/>
              <a:gd name="T19" fmla="*/ 63 h 101"/>
              <a:gd name="T20" fmla="*/ 120 w 188"/>
              <a:gd name="T21" fmla="*/ 60 h 101"/>
              <a:gd name="T22" fmla="*/ 114 w 188"/>
              <a:gd name="T23" fmla="*/ 56 h 101"/>
              <a:gd name="T24" fmla="*/ 107 w 188"/>
              <a:gd name="T25" fmla="*/ 53 h 101"/>
              <a:gd name="T26" fmla="*/ 99 w 188"/>
              <a:gd name="T27" fmla="*/ 48 h 101"/>
              <a:gd name="T28" fmla="*/ 93 w 188"/>
              <a:gd name="T29" fmla="*/ 45 h 101"/>
              <a:gd name="T30" fmla="*/ 86 w 188"/>
              <a:gd name="T31" fmla="*/ 41 h 101"/>
              <a:gd name="T32" fmla="*/ 78 w 188"/>
              <a:gd name="T33" fmla="*/ 38 h 101"/>
              <a:gd name="T34" fmla="*/ 72 w 188"/>
              <a:gd name="T35" fmla="*/ 33 h 101"/>
              <a:gd name="T36" fmla="*/ 65 w 188"/>
              <a:gd name="T37" fmla="*/ 30 h 101"/>
              <a:gd name="T38" fmla="*/ 57 w 188"/>
              <a:gd name="T39" fmla="*/ 27 h 101"/>
              <a:gd name="T40" fmla="*/ 51 w 188"/>
              <a:gd name="T41" fmla="*/ 23 h 101"/>
              <a:gd name="T42" fmla="*/ 44 w 188"/>
              <a:gd name="T43" fmla="*/ 20 h 101"/>
              <a:gd name="T44" fmla="*/ 36 w 188"/>
              <a:gd name="T45" fmla="*/ 17 h 101"/>
              <a:gd name="T46" fmla="*/ 29 w 188"/>
              <a:gd name="T47" fmla="*/ 14 h 101"/>
              <a:gd name="T48" fmla="*/ 23 w 188"/>
              <a:gd name="T49" fmla="*/ 11 h 101"/>
              <a:gd name="T50" fmla="*/ 15 w 188"/>
              <a:gd name="T51" fmla="*/ 8 h 101"/>
              <a:gd name="T52" fmla="*/ 8 w 188"/>
              <a:gd name="T53" fmla="*/ 3 h 101"/>
              <a:gd name="T54" fmla="*/ 0 w 188"/>
              <a:gd name="T55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8" h="101">
                <a:moveTo>
                  <a:pt x="188" y="101"/>
                </a:moveTo>
                <a:lnTo>
                  <a:pt x="182" y="96"/>
                </a:lnTo>
                <a:lnTo>
                  <a:pt x="174" y="92"/>
                </a:lnTo>
                <a:lnTo>
                  <a:pt x="168" y="89"/>
                </a:lnTo>
                <a:lnTo>
                  <a:pt x="161" y="84"/>
                </a:lnTo>
                <a:lnTo>
                  <a:pt x="155" y="80"/>
                </a:lnTo>
                <a:lnTo>
                  <a:pt x="147" y="75"/>
                </a:lnTo>
                <a:lnTo>
                  <a:pt x="141" y="72"/>
                </a:lnTo>
                <a:lnTo>
                  <a:pt x="134" y="68"/>
                </a:lnTo>
                <a:lnTo>
                  <a:pt x="128" y="63"/>
                </a:lnTo>
                <a:lnTo>
                  <a:pt x="120" y="60"/>
                </a:lnTo>
                <a:lnTo>
                  <a:pt x="114" y="56"/>
                </a:lnTo>
                <a:lnTo>
                  <a:pt x="107" y="53"/>
                </a:lnTo>
                <a:lnTo>
                  <a:pt x="99" y="48"/>
                </a:lnTo>
                <a:lnTo>
                  <a:pt x="93" y="45"/>
                </a:lnTo>
                <a:lnTo>
                  <a:pt x="86" y="41"/>
                </a:lnTo>
                <a:lnTo>
                  <a:pt x="78" y="38"/>
                </a:lnTo>
                <a:lnTo>
                  <a:pt x="72" y="33"/>
                </a:lnTo>
                <a:lnTo>
                  <a:pt x="65" y="30"/>
                </a:lnTo>
                <a:lnTo>
                  <a:pt x="57" y="27"/>
                </a:lnTo>
                <a:lnTo>
                  <a:pt x="51" y="23"/>
                </a:lnTo>
                <a:lnTo>
                  <a:pt x="44" y="20"/>
                </a:lnTo>
                <a:lnTo>
                  <a:pt x="36" y="17"/>
                </a:lnTo>
                <a:lnTo>
                  <a:pt x="29" y="14"/>
                </a:lnTo>
                <a:lnTo>
                  <a:pt x="23" y="11"/>
                </a:lnTo>
                <a:lnTo>
                  <a:pt x="15" y="8"/>
                </a:lnTo>
                <a:lnTo>
                  <a:pt x="8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56" name="Freeform 2557"/>
          <p:cNvSpPr>
            <a:spLocks/>
          </p:cNvSpPr>
          <p:nvPr/>
        </p:nvSpPr>
        <p:spPr bwMode="auto">
          <a:xfrm>
            <a:off x="5584825" y="1879601"/>
            <a:ext cx="263525" cy="209550"/>
          </a:xfrm>
          <a:custGeom>
            <a:avLst/>
            <a:gdLst>
              <a:gd name="T0" fmla="*/ 3 w 166"/>
              <a:gd name="T1" fmla="*/ 1 h 132"/>
              <a:gd name="T2" fmla="*/ 6 w 166"/>
              <a:gd name="T3" fmla="*/ 4 h 132"/>
              <a:gd name="T4" fmla="*/ 10 w 166"/>
              <a:gd name="T5" fmla="*/ 7 h 132"/>
              <a:gd name="T6" fmla="*/ 15 w 166"/>
              <a:gd name="T7" fmla="*/ 10 h 132"/>
              <a:gd name="T8" fmla="*/ 19 w 166"/>
              <a:gd name="T9" fmla="*/ 13 h 132"/>
              <a:gd name="T10" fmla="*/ 24 w 166"/>
              <a:gd name="T11" fmla="*/ 16 h 132"/>
              <a:gd name="T12" fmla="*/ 27 w 166"/>
              <a:gd name="T13" fmla="*/ 19 h 132"/>
              <a:gd name="T14" fmla="*/ 31 w 166"/>
              <a:gd name="T15" fmla="*/ 21 h 132"/>
              <a:gd name="T16" fmla="*/ 36 w 166"/>
              <a:gd name="T17" fmla="*/ 24 h 132"/>
              <a:gd name="T18" fmla="*/ 40 w 166"/>
              <a:gd name="T19" fmla="*/ 27 h 132"/>
              <a:gd name="T20" fmla="*/ 43 w 166"/>
              <a:gd name="T21" fmla="*/ 30 h 132"/>
              <a:gd name="T22" fmla="*/ 48 w 166"/>
              <a:gd name="T23" fmla="*/ 33 h 132"/>
              <a:gd name="T24" fmla="*/ 52 w 166"/>
              <a:gd name="T25" fmla="*/ 36 h 132"/>
              <a:gd name="T26" fmla="*/ 55 w 166"/>
              <a:gd name="T27" fmla="*/ 39 h 132"/>
              <a:gd name="T28" fmla="*/ 60 w 166"/>
              <a:gd name="T29" fmla="*/ 42 h 132"/>
              <a:gd name="T30" fmla="*/ 64 w 166"/>
              <a:gd name="T31" fmla="*/ 45 h 132"/>
              <a:gd name="T32" fmla="*/ 69 w 166"/>
              <a:gd name="T33" fmla="*/ 48 h 132"/>
              <a:gd name="T34" fmla="*/ 72 w 166"/>
              <a:gd name="T35" fmla="*/ 52 h 132"/>
              <a:gd name="T36" fmla="*/ 76 w 166"/>
              <a:gd name="T37" fmla="*/ 55 h 132"/>
              <a:gd name="T38" fmla="*/ 81 w 166"/>
              <a:gd name="T39" fmla="*/ 58 h 132"/>
              <a:gd name="T40" fmla="*/ 84 w 166"/>
              <a:gd name="T41" fmla="*/ 61 h 132"/>
              <a:gd name="T42" fmla="*/ 88 w 166"/>
              <a:gd name="T43" fmla="*/ 64 h 132"/>
              <a:gd name="T44" fmla="*/ 93 w 166"/>
              <a:gd name="T45" fmla="*/ 67 h 132"/>
              <a:gd name="T46" fmla="*/ 96 w 166"/>
              <a:gd name="T47" fmla="*/ 70 h 132"/>
              <a:gd name="T48" fmla="*/ 100 w 166"/>
              <a:gd name="T49" fmla="*/ 73 h 132"/>
              <a:gd name="T50" fmla="*/ 103 w 166"/>
              <a:gd name="T51" fmla="*/ 76 h 132"/>
              <a:gd name="T52" fmla="*/ 108 w 166"/>
              <a:gd name="T53" fmla="*/ 81 h 132"/>
              <a:gd name="T54" fmla="*/ 112 w 166"/>
              <a:gd name="T55" fmla="*/ 84 h 132"/>
              <a:gd name="T56" fmla="*/ 115 w 166"/>
              <a:gd name="T57" fmla="*/ 87 h 132"/>
              <a:gd name="T58" fmla="*/ 120 w 166"/>
              <a:gd name="T59" fmla="*/ 90 h 132"/>
              <a:gd name="T60" fmla="*/ 123 w 166"/>
              <a:gd name="T61" fmla="*/ 93 h 132"/>
              <a:gd name="T62" fmla="*/ 127 w 166"/>
              <a:gd name="T63" fmla="*/ 96 h 132"/>
              <a:gd name="T64" fmla="*/ 130 w 166"/>
              <a:gd name="T65" fmla="*/ 100 h 132"/>
              <a:gd name="T66" fmla="*/ 135 w 166"/>
              <a:gd name="T67" fmla="*/ 103 h 132"/>
              <a:gd name="T68" fmla="*/ 138 w 166"/>
              <a:gd name="T69" fmla="*/ 106 h 132"/>
              <a:gd name="T70" fmla="*/ 142 w 166"/>
              <a:gd name="T71" fmla="*/ 109 h 132"/>
              <a:gd name="T72" fmla="*/ 147 w 166"/>
              <a:gd name="T73" fmla="*/ 114 h 132"/>
              <a:gd name="T74" fmla="*/ 150 w 166"/>
              <a:gd name="T75" fmla="*/ 117 h 132"/>
              <a:gd name="T76" fmla="*/ 154 w 166"/>
              <a:gd name="T77" fmla="*/ 120 h 132"/>
              <a:gd name="T78" fmla="*/ 157 w 166"/>
              <a:gd name="T79" fmla="*/ 124 h 132"/>
              <a:gd name="T80" fmla="*/ 160 w 166"/>
              <a:gd name="T81" fmla="*/ 127 h 132"/>
              <a:gd name="T82" fmla="*/ 165 w 166"/>
              <a:gd name="T83" fmla="*/ 13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132">
                <a:moveTo>
                  <a:pt x="0" y="0"/>
                </a:moveTo>
                <a:lnTo>
                  <a:pt x="3" y="1"/>
                </a:lnTo>
                <a:lnTo>
                  <a:pt x="4" y="3"/>
                </a:lnTo>
                <a:lnTo>
                  <a:pt x="6" y="4"/>
                </a:lnTo>
                <a:lnTo>
                  <a:pt x="9" y="6"/>
                </a:lnTo>
                <a:lnTo>
                  <a:pt x="10" y="7"/>
                </a:lnTo>
                <a:lnTo>
                  <a:pt x="13" y="9"/>
                </a:lnTo>
                <a:lnTo>
                  <a:pt x="15" y="10"/>
                </a:lnTo>
                <a:lnTo>
                  <a:pt x="16" y="12"/>
                </a:lnTo>
                <a:lnTo>
                  <a:pt x="19" y="13"/>
                </a:lnTo>
                <a:lnTo>
                  <a:pt x="21" y="15"/>
                </a:lnTo>
                <a:lnTo>
                  <a:pt x="24" y="16"/>
                </a:lnTo>
                <a:lnTo>
                  <a:pt x="25" y="18"/>
                </a:lnTo>
                <a:lnTo>
                  <a:pt x="27" y="19"/>
                </a:lnTo>
                <a:lnTo>
                  <a:pt x="30" y="19"/>
                </a:lnTo>
                <a:lnTo>
                  <a:pt x="31" y="21"/>
                </a:lnTo>
                <a:lnTo>
                  <a:pt x="33" y="22"/>
                </a:lnTo>
                <a:lnTo>
                  <a:pt x="36" y="24"/>
                </a:lnTo>
                <a:lnTo>
                  <a:pt x="37" y="25"/>
                </a:lnTo>
                <a:lnTo>
                  <a:pt x="40" y="27"/>
                </a:lnTo>
                <a:lnTo>
                  <a:pt x="42" y="28"/>
                </a:lnTo>
                <a:lnTo>
                  <a:pt x="43" y="30"/>
                </a:lnTo>
                <a:lnTo>
                  <a:pt x="46" y="31"/>
                </a:lnTo>
                <a:lnTo>
                  <a:pt x="48" y="33"/>
                </a:lnTo>
                <a:lnTo>
                  <a:pt x="49" y="34"/>
                </a:lnTo>
                <a:lnTo>
                  <a:pt x="52" y="36"/>
                </a:lnTo>
                <a:lnTo>
                  <a:pt x="54" y="37"/>
                </a:lnTo>
                <a:lnTo>
                  <a:pt x="55" y="39"/>
                </a:lnTo>
                <a:lnTo>
                  <a:pt x="58" y="40"/>
                </a:lnTo>
                <a:lnTo>
                  <a:pt x="60" y="42"/>
                </a:lnTo>
                <a:lnTo>
                  <a:pt x="63" y="43"/>
                </a:lnTo>
                <a:lnTo>
                  <a:pt x="64" y="45"/>
                </a:lnTo>
                <a:lnTo>
                  <a:pt x="66" y="46"/>
                </a:lnTo>
                <a:lnTo>
                  <a:pt x="69" y="48"/>
                </a:lnTo>
                <a:lnTo>
                  <a:pt x="70" y="49"/>
                </a:lnTo>
                <a:lnTo>
                  <a:pt x="72" y="52"/>
                </a:lnTo>
                <a:lnTo>
                  <a:pt x="75" y="54"/>
                </a:lnTo>
                <a:lnTo>
                  <a:pt x="76" y="55"/>
                </a:lnTo>
                <a:lnTo>
                  <a:pt x="78" y="57"/>
                </a:lnTo>
                <a:lnTo>
                  <a:pt x="81" y="58"/>
                </a:lnTo>
                <a:lnTo>
                  <a:pt x="82" y="60"/>
                </a:lnTo>
                <a:lnTo>
                  <a:pt x="84" y="61"/>
                </a:lnTo>
                <a:lnTo>
                  <a:pt x="87" y="63"/>
                </a:lnTo>
                <a:lnTo>
                  <a:pt x="88" y="64"/>
                </a:lnTo>
                <a:lnTo>
                  <a:pt x="90" y="66"/>
                </a:lnTo>
                <a:lnTo>
                  <a:pt x="93" y="67"/>
                </a:lnTo>
                <a:lnTo>
                  <a:pt x="94" y="69"/>
                </a:lnTo>
                <a:lnTo>
                  <a:pt x="96" y="70"/>
                </a:lnTo>
                <a:lnTo>
                  <a:pt x="99" y="72"/>
                </a:lnTo>
                <a:lnTo>
                  <a:pt x="100" y="73"/>
                </a:lnTo>
                <a:lnTo>
                  <a:pt x="102" y="75"/>
                </a:lnTo>
                <a:lnTo>
                  <a:pt x="103" y="76"/>
                </a:lnTo>
                <a:lnTo>
                  <a:pt x="106" y="78"/>
                </a:lnTo>
                <a:lnTo>
                  <a:pt x="108" y="81"/>
                </a:lnTo>
                <a:lnTo>
                  <a:pt x="109" y="82"/>
                </a:lnTo>
                <a:lnTo>
                  <a:pt x="112" y="84"/>
                </a:lnTo>
                <a:lnTo>
                  <a:pt x="114" y="85"/>
                </a:lnTo>
                <a:lnTo>
                  <a:pt x="115" y="87"/>
                </a:lnTo>
                <a:lnTo>
                  <a:pt x="117" y="88"/>
                </a:lnTo>
                <a:lnTo>
                  <a:pt x="120" y="90"/>
                </a:lnTo>
                <a:lnTo>
                  <a:pt x="121" y="91"/>
                </a:lnTo>
                <a:lnTo>
                  <a:pt x="123" y="93"/>
                </a:lnTo>
                <a:lnTo>
                  <a:pt x="126" y="94"/>
                </a:lnTo>
                <a:lnTo>
                  <a:pt x="127" y="96"/>
                </a:lnTo>
                <a:lnTo>
                  <a:pt x="129" y="99"/>
                </a:lnTo>
                <a:lnTo>
                  <a:pt x="130" y="100"/>
                </a:lnTo>
                <a:lnTo>
                  <a:pt x="133" y="102"/>
                </a:lnTo>
                <a:lnTo>
                  <a:pt x="135" y="103"/>
                </a:lnTo>
                <a:lnTo>
                  <a:pt x="136" y="105"/>
                </a:lnTo>
                <a:lnTo>
                  <a:pt x="138" y="106"/>
                </a:lnTo>
                <a:lnTo>
                  <a:pt x="141" y="108"/>
                </a:lnTo>
                <a:lnTo>
                  <a:pt x="142" y="109"/>
                </a:lnTo>
                <a:lnTo>
                  <a:pt x="144" y="112"/>
                </a:lnTo>
                <a:lnTo>
                  <a:pt x="147" y="114"/>
                </a:lnTo>
                <a:lnTo>
                  <a:pt x="148" y="115"/>
                </a:lnTo>
                <a:lnTo>
                  <a:pt x="150" y="117"/>
                </a:lnTo>
                <a:lnTo>
                  <a:pt x="151" y="118"/>
                </a:lnTo>
                <a:lnTo>
                  <a:pt x="154" y="120"/>
                </a:lnTo>
                <a:lnTo>
                  <a:pt x="156" y="121"/>
                </a:lnTo>
                <a:lnTo>
                  <a:pt x="157" y="124"/>
                </a:lnTo>
                <a:lnTo>
                  <a:pt x="159" y="126"/>
                </a:lnTo>
                <a:lnTo>
                  <a:pt x="160" y="127"/>
                </a:lnTo>
                <a:lnTo>
                  <a:pt x="163" y="129"/>
                </a:lnTo>
                <a:lnTo>
                  <a:pt x="165" y="130"/>
                </a:lnTo>
                <a:lnTo>
                  <a:pt x="166" y="13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57" name="Line 2558"/>
          <p:cNvSpPr>
            <a:spLocks noChangeShapeType="1"/>
          </p:cNvSpPr>
          <p:nvPr/>
        </p:nvSpPr>
        <p:spPr bwMode="auto">
          <a:xfrm flipV="1">
            <a:off x="5532438" y="1884363"/>
            <a:ext cx="49213" cy="730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58" name="Rectangle 2559"/>
          <p:cNvSpPr>
            <a:spLocks noChangeArrowheads="1"/>
          </p:cNvSpPr>
          <p:nvPr/>
        </p:nvSpPr>
        <p:spPr bwMode="auto">
          <a:xfrm rot="18900000">
            <a:off x="6564313" y="1304926"/>
            <a:ext cx="2333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CoOima3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59" name="Line 2560"/>
          <p:cNvSpPr>
            <a:spLocks noChangeShapeType="1"/>
          </p:cNvSpPr>
          <p:nvPr/>
        </p:nvSpPr>
        <p:spPr bwMode="auto">
          <a:xfrm flipV="1">
            <a:off x="6527800" y="1446213"/>
            <a:ext cx="63500" cy="6350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60" name="Rectangle 2561"/>
          <p:cNvSpPr>
            <a:spLocks noChangeArrowheads="1"/>
          </p:cNvSpPr>
          <p:nvPr/>
        </p:nvSpPr>
        <p:spPr bwMode="auto">
          <a:xfrm rot="18960000">
            <a:off x="6588125" y="1317626"/>
            <a:ext cx="2857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CoCegeo11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61" name="Line 2562"/>
          <p:cNvSpPr>
            <a:spLocks noChangeShapeType="1"/>
          </p:cNvSpPr>
          <p:nvPr/>
        </p:nvSpPr>
        <p:spPr bwMode="auto">
          <a:xfrm flipV="1">
            <a:off x="6556375" y="1474788"/>
            <a:ext cx="63500" cy="61913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62" name="Freeform 2563"/>
          <p:cNvSpPr>
            <a:spLocks/>
          </p:cNvSpPr>
          <p:nvPr/>
        </p:nvSpPr>
        <p:spPr bwMode="auto">
          <a:xfrm>
            <a:off x="6523038" y="1512888"/>
            <a:ext cx="14288" cy="14288"/>
          </a:xfrm>
          <a:custGeom>
            <a:avLst/>
            <a:gdLst>
              <a:gd name="T0" fmla="*/ 9 w 9"/>
              <a:gd name="T1" fmla="*/ 9 h 9"/>
              <a:gd name="T2" fmla="*/ 9 w 9"/>
              <a:gd name="T3" fmla="*/ 7 h 9"/>
              <a:gd name="T4" fmla="*/ 7 w 9"/>
              <a:gd name="T5" fmla="*/ 6 h 9"/>
              <a:gd name="T6" fmla="*/ 6 w 9"/>
              <a:gd name="T7" fmla="*/ 6 h 9"/>
              <a:gd name="T8" fmla="*/ 4 w 9"/>
              <a:gd name="T9" fmla="*/ 4 h 9"/>
              <a:gd name="T10" fmla="*/ 4 w 9"/>
              <a:gd name="T11" fmla="*/ 3 h 9"/>
              <a:gd name="T12" fmla="*/ 3 w 9"/>
              <a:gd name="T13" fmla="*/ 1 h 9"/>
              <a:gd name="T14" fmla="*/ 1 w 9"/>
              <a:gd name="T15" fmla="*/ 1 h 9"/>
              <a:gd name="T16" fmla="*/ 0 w 9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9"/>
                </a:moveTo>
                <a:lnTo>
                  <a:pt x="9" y="7"/>
                </a:lnTo>
                <a:lnTo>
                  <a:pt x="7" y="6"/>
                </a:lnTo>
                <a:lnTo>
                  <a:pt x="6" y="6"/>
                </a:lnTo>
                <a:lnTo>
                  <a:pt x="4" y="4"/>
                </a:lnTo>
                <a:lnTo>
                  <a:pt x="4" y="3"/>
                </a:lnTo>
                <a:lnTo>
                  <a:pt x="3" y="1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63" name="Freeform 2564"/>
          <p:cNvSpPr>
            <a:spLocks/>
          </p:cNvSpPr>
          <p:nvPr/>
        </p:nvSpPr>
        <p:spPr bwMode="auto">
          <a:xfrm>
            <a:off x="6537325" y="1527176"/>
            <a:ext cx="14288" cy="14288"/>
          </a:xfrm>
          <a:custGeom>
            <a:avLst/>
            <a:gdLst>
              <a:gd name="T0" fmla="*/ 0 w 9"/>
              <a:gd name="T1" fmla="*/ 0 h 9"/>
              <a:gd name="T2" fmla="*/ 1 w 9"/>
              <a:gd name="T3" fmla="*/ 0 h 9"/>
              <a:gd name="T4" fmla="*/ 3 w 9"/>
              <a:gd name="T5" fmla="*/ 1 h 9"/>
              <a:gd name="T6" fmla="*/ 3 w 9"/>
              <a:gd name="T7" fmla="*/ 3 h 9"/>
              <a:gd name="T8" fmla="*/ 4 w 9"/>
              <a:gd name="T9" fmla="*/ 3 h 9"/>
              <a:gd name="T10" fmla="*/ 4 w 9"/>
              <a:gd name="T11" fmla="*/ 4 h 9"/>
              <a:gd name="T12" fmla="*/ 6 w 9"/>
              <a:gd name="T13" fmla="*/ 6 h 9"/>
              <a:gd name="T14" fmla="*/ 7 w 9"/>
              <a:gd name="T15" fmla="*/ 7 h 9"/>
              <a:gd name="T16" fmla="*/ 7 w 9"/>
              <a:gd name="T17" fmla="*/ 7 h 9"/>
              <a:gd name="T18" fmla="*/ 9 w 9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0" y="0"/>
                </a:moveTo>
                <a:lnTo>
                  <a:pt x="1" y="0"/>
                </a:lnTo>
                <a:lnTo>
                  <a:pt x="3" y="1"/>
                </a:lnTo>
                <a:lnTo>
                  <a:pt x="3" y="3"/>
                </a:lnTo>
                <a:lnTo>
                  <a:pt x="4" y="3"/>
                </a:lnTo>
                <a:lnTo>
                  <a:pt x="4" y="4"/>
                </a:lnTo>
                <a:lnTo>
                  <a:pt x="6" y="6"/>
                </a:lnTo>
                <a:lnTo>
                  <a:pt x="7" y="7"/>
                </a:lnTo>
                <a:lnTo>
                  <a:pt x="7" y="7"/>
                </a:lnTo>
                <a:lnTo>
                  <a:pt x="9" y="9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64" name="Rectangle 2565"/>
          <p:cNvSpPr>
            <a:spLocks noChangeArrowheads="1"/>
          </p:cNvSpPr>
          <p:nvPr/>
        </p:nvSpPr>
        <p:spPr bwMode="auto">
          <a:xfrm rot="18900000">
            <a:off x="6453393" y="149763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75</a:t>
            </a:r>
          </a:p>
        </p:txBody>
      </p:sp>
      <p:sp>
        <p:nvSpPr>
          <p:cNvPr id="8265" name="Line 2566"/>
          <p:cNvSpPr>
            <a:spLocks noChangeShapeType="1"/>
          </p:cNvSpPr>
          <p:nvPr/>
        </p:nvSpPr>
        <p:spPr bwMode="auto">
          <a:xfrm flipV="1">
            <a:off x="6470650" y="1528763"/>
            <a:ext cx="63500" cy="61913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66" name="Rectangle 2567"/>
          <p:cNvSpPr>
            <a:spLocks noChangeArrowheads="1"/>
          </p:cNvSpPr>
          <p:nvPr/>
        </p:nvSpPr>
        <p:spPr bwMode="auto">
          <a:xfrm rot="19020000">
            <a:off x="6608763" y="1327151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Copia-30_BG-I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67" name="Line 2568"/>
          <p:cNvSpPr>
            <a:spLocks noChangeShapeType="1"/>
          </p:cNvSpPr>
          <p:nvPr/>
        </p:nvSpPr>
        <p:spPr bwMode="auto">
          <a:xfrm flipV="1">
            <a:off x="6510338" y="1504951"/>
            <a:ext cx="138113" cy="128588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68" name="Freeform 2569"/>
          <p:cNvSpPr>
            <a:spLocks/>
          </p:cNvSpPr>
          <p:nvPr/>
        </p:nvSpPr>
        <p:spPr bwMode="auto">
          <a:xfrm>
            <a:off x="6467475" y="1595438"/>
            <a:ext cx="19050" cy="19050"/>
          </a:xfrm>
          <a:custGeom>
            <a:avLst/>
            <a:gdLst>
              <a:gd name="T0" fmla="*/ 12 w 12"/>
              <a:gd name="T1" fmla="*/ 12 h 12"/>
              <a:gd name="T2" fmla="*/ 11 w 12"/>
              <a:gd name="T3" fmla="*/ 11 h 12"/>
              <a:gd name="T4" fmla="*/ 9 w 12"/>
              <a:gd name="T5" fmla="*/ 9 h 12"/>
              <a:gd name="T6" fmla="*/ 8 w 12"/>
              <a:gd name="T7" fmla="*/ 8 h 12"/>
              <a:gd name="T8" fmla="*/ 6 w 12"/>
              <a:gd name="T9" fmla="*/ 6 h 12"/>
              <a:gd name="T10" fmla="*/ 5 w 12"/>
              <a:gd name="T11" fmla="*/ 5 h 12"/>
              <a:gd name="T12" fmla="*/ 3 w 12"/>
              <a:gd name="T13" fmla="*/ 3 h 12"/>
              <a:gd name="T14" fmla="*/ 2 w 12"/>
              <a:gd name="T15" fmla="*/ 2 h 12"/>
              <a:gd name="T16" fmla="*/ 2 w 12"/>
              <a:gd name="T17" fmla="*/ 2 h 12"/>
              <a:gd name="T18" fmla="*/ 0 w 12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2">
                <a:moveTo>
                  <a:pt x="12" y="12"/>
                </a:moveTo>
                <a:lnTo>
                  <a:pt x="11" y="11"/>
                </a:lnTo>
                <a:lnTo>
                  <a:pt x="9" y="9"/>
                </a:lnTo>
                <a:lnTo>
                  <a:pt x="8" y="8"/>
                </a:lnTo>
                <a:lnTo>
                  <a:pt x="6" y="6"/>
                </a:lnTo>
                <a:lnTo>
                  <a:pt x="5" y="5"/>
                </a:lnTo>
                <a:lnTo>
                  <a:pt x="3" y="3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69" name="Freeform 2570"/>
          <p:cNvSpPr>
            <a:spLocks/>
          </p:cNvSpPr>
          <p:nvPr/>
        </p:nvSpPr>
        <p:spPr bwMode="auto">
          <a:xfrm>
            <a:off x="6486525" y="1614488"/>
            <a:ext cx="19050" cy="22225"/>
          </a:xfrm>
          <a:custGeom>
            <a:avLst/>
            <a:gdLst>
              <a:gd name="T0" fmla="*/ 0 w 12"/>
              <a:gd name="T1" fmla="*/ 0 h 14"/>
              <a:gd name="T2" fmla="*/ 0 w 12"/>
              <a:gd name="T3" fmla="*/ 2 h 14"/>
              <a:gd name="T4" fmla="*/ 2 w 12"/>
              <a:gd name="T5" fmla="*/ 2 h 14"/>
              <a:gd name="T6" fmla="*/ 2 w 12"/>
              <a:gd name="T7" fmla="*/ 3 h 14"/>
              <a:gd name="T8" fmla="*/ 3 w 12"/>
              <a:gd name="T9" fmla="*/ 3 h 14"/>
              <a:gd name="T10" fmla="*/ 3 w 12"/>
              <a:gd name="T11" fmla="*/ 5 h 14"/>
              <a:gd name="T12" fmla="*/ 5 w 12"/>
              <a:gd name="T13" fmla="*/ 5 h 14"/>
              <a:gd name="T14" fmla="*/ 5 w 12"/>
              <a:gd name="T15" fmla="*/ 6 h 14"/>
              <a:gd name="T16" fmla="*/ 6 w 12"/>
              <a:gd name="T17" fmla="*/ 6 h 14"/>
              <a:gd name="T18" fmla="*/ 6 w 12"/>
              <a:gd name="T19" fmla="*/ 8 h 14"/>
              <a:gd name="T20" fmla="*/ 8 w 12"/>
              <a:gd name="T21" fmla="*/ 8 h 14"/>
              <a:gd name="T22" fmla="*/ 8 w 12"/>
              <a:gd name="T23" fmla="*/ 9 h 14"/>
              <a:gd name="T24" fmla="*/ 9 w 12"/>
              <a:gd name="T25" fmla="*/ 11 h 14"/>
              <a:gd name="T26" fmla="*/ 9 w 12"/>
              <a:gd name="T27" fmla="*/ 11 h 14"/>
              <a:gd name="T28" fmla="*/ 11 w 12"/>
              <a:gd name="T29" fmla="*/ 12 h 14"/>
              <a:gd name="T30" fmla="*/ 11 w 12"/>
              <a:gd name="T31" fmla="*/ 12 h 14"/>
              <a:gd name="T32" fmla="*/ 12 w 12"/>
              <a:gd name="T33" fmla="*/ 14 h 14"/>
              <a:gd name="T34" fmla="*/ 12 w 12"/>
              <a:gd name="T3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" h="14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3"/>
                </a:lnTo>
                <a:lnTo>
                  <a:pt x="3" y="3"/>
                </a:lnTo>
                <a:lnTo>
                  <a:pt x="3" y="5"/>
                </a:lnTo>
                <a:lnTo>
                  <a:pt x="5" y="5"/>
                </a:lnTo>
                <a:lnTo>
                  <a:pt x="5" y="6"/>
                </a:lnTo>
                <a:lnTo>
                  <a:pt x="6" y="6"/>
                </a:lnTo>
                <a:lnTo>
                  <a:pt x="6" y="8"/>
                </a:lnTo>
                <a:lnTo>
                  <a:pt x="8" y="8"/>
                </a:lnTo>
                <a:lnTo>
                  <a:pt x="8" y="9"/>
                </a:lnTo>
                <a:lnTo>
                  <a:pt x="9" y="11"/>
                </a:lnTo>
                <a:lnTo>
                  <a:pt x="9" y="11"/>
                </a:lnTo>
                <a:lnTo>
                  <a:pt x="11" y="12"/>
                </a:lnTo>
                <a:lnTo>
                  <a:pt x="11" y="12"/>
                </a:lnTo>
                <a:lnTo>
                  <a:pt x="12" y="14"/>
                </a:lnTo>
                <a:lnTo>
                  <a:pt x="12" y="14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70" name="Rectangle 2571"/>
          <p:cNvSpPr>
            <a:spLocks noChangeArrowheads="1"/>
          </p:cNvSpPr>
          <p:nvPr/>
        </p:nvSpPr>
        <p:spPr bwMode="auto">
          <a:xfrm rot="18960000">
            <a:off x="6344458" y="1577308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71" name="Line 2572"/>
          <p:cNvSpPr>
            <a:spLocks noChangeShapeType="1"/>
          </p:cNvSpPr>
          <p:nvPr/>
        </p:nvSpPr>
        <p:spPr bwMode="auto">
          <a:xfrm flipV="1">
            <a:off x="6062663" y="1617663"/>
            <a:ext cx="422275" cy="40005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72" name="Rectangle 2573"/>
          <p:cNvSpPr>
            <a:spLocks noChangeArrowheads="1"/>
          </p:cNvSpPr>
          <p:nvPr/>
        </p:nvSpPr>
        <p:spPr bwMode="auto">
          <a:xfrm rot="19080000">
            <a:off x="6638925" y="136048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Copia-17_BG-I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73" name="Line 2574"/>
          <p:cNvSpPr>
            <a:spLocks noChangeShapeType="1"/>
          </p:cNvSpPr>
          <p:nvPr/>
        </p:nvSpPr>
        <p:spPr bwMode="auto">
          <a:xfrm flipV="1">
            <a:off x="6610350" y="1536701"/>
            <a:ext cx="66675" cy="587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74" name="Rectangle 2575"/>
          <p:cNvSpPr>
            <a:spLocks noChangeArrowheads="1"/>
          </p:cNvSpPr>
          <p:nvPr/>
        </p:nvSpPr>
        <p:spPr bwMode="auto">
          <a:xfrm rot="19080000">
            <a:off x="6664325" y="1390651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Copia-48_BG-I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75" name="Line 2576"/>
          <p:cNvSpPr>
            <a:spLocks noChangeShapeType="1"/>
          </p:cNvSpPr>
          <p:nvPr/>
        </p:nvSpPr>
        <p:spPr bwMode="auto">
          <a:xfrm flipV="1">
            <a:off x="6634163" y="1566863"/>
            <a:ext cx="66675" cy="603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76" name="Freeform 2577"/>
          <p:cNvSpPr>
            <a:spLocks/>
          </p:cNvSpPr>
          <p:nvPr/>
        </p:nvSpPr>
        <p:spPr bwMode="auto">
          <a:xfrm>
            <a:off x="6605588" y="1598613"/>
            <a:ext cx="12700" cy="15875"/>
          </a:xfrm>
          <a:custGeom>
            <a:avLst/>
            <a:gdLst>
              <a:gd name="T0" fmla="*/ 8 w 8"/>
              <a:gd name="T1" fmla="*/ 10 h 10"/>
              <a:gd name="T2" fmla="*/ 8 w 8"/>
              <a:gd name="T3" fmla="*/ 9 h 10"/>
              <a:gd name="T4" fmla="*/ 6 w 8"/>
              <a:gd name="T5" fmla="*/ 7 h 10"/>
              <a:gd name="T6" fmla="*/ 5 w 8"/>
              <a:gd name="T7" fmla="*/ 6 h 10"/>
              <a:gd name="T8" fmla="*/ 5 w 8"/>
              <a:gd name="T9" fmla="*/ 4 h 10"/>
              <a:gd name="T10" fmla="*/ 3 w 8"/>
              <a:gd name="T11" fmla="*/ 4 h 10"/>
              <a:gd name="T12" fmla="*/ 2 w 8"/>
              <a:gd name="T13" fmla="*/ 3 h 10"/>
              <a:gd name="T14" fmla="*/ 2 w 8"/>
              <a:gd name="T15" fmla="*/ 1 h 10"/>
              <a:gd name="T16" fmla="*/ 0 w 8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0">
                <a:moveTo>
                  <a:pt x="8" y="10"/>
                </a:moveTo>
                <a:lnTo>
                  <a:pt x="8" y="9"/>
                </a:lnTo>
                <a:lnTo>
                  <a:pt x="6" y="7"/>
                </a:lnTo>
                <a:lnTo>
                  <a:pt x="5" y="6"/>
                </a:lnTo>
                <a:lnTo>
                  <a:pt x="5" y="4"/>
                </a:lnTo>
                <a:lnTo>
                  <a:pt x="3" y="4"/>
                </a:lnTo>
                <a:lnTo>
                  <a:pt x="2" y="3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77" name="Freeform 2578"/>
          <p:cNvSpPr>
            <a:spLocks/>
          </p:cNvSpPr>
          <p:nvPr/>
        </p:nvSpPr>
        <p:spPr bwMode="auto">
          <a:xfrm>
            <a:off x="6618288" y="1614488"/>
            <a:ext cx="14288" cy="14288"/>
          </a:xfrm>
          <a:custGeom>
            <a:avLst/>
            <a:gdLst>
              <a:gd name="T0" fmla="*/ 0 w 9"/>
              <a:gd name="T1" fmla="*/ 0 h 9"/>
              <a:gd name="T2" fmla="*/ 1 w 9"/>
              <a:gd name="T3" fmla="*/ 0 h 9"/>
              <a:gd name="T4" fmla="*/ 3 w 9"/>
              <a:gd name="T5" fmla="*/ 2 h 9"/>
              <a:gd name="T6" fmla="*/ 3 w 9"/>
              <a:gd name="T7" fmla="*/ 3 h 9"/>
              <a:gd name="T8" fmla="*/ 4 w 9"/>
              <a:gd name="T9" fmla="*/ 3 h 9"/>
              <a:gd name="T10" fmla="*/ 4 w 9"/>
              <a:gd name="T11" fmla="*/ 5 h 9"/>
              <a:gd name="T12" fmla="*/ 6 w 9"/>
              <a:gd name="T13" fmla="*/ 6 h 9"/>
              <a:gd name="T14" fmla="*/ 7 w 9"/>
              <a:gd name="T15" fmla="*/ 6 h 9"/>
              <a:gd name="T16" fmla="*/ 7 w 9"/>
              <a:gd name="T17" fmla="*/ 8 h 9"/>
              <a:gd name="T18" fmla="*/ 9 w 9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0" y="0"/>
                </a:moveTo>
                <a:lnTo>
                  <a:pt x="1" y="0"/>
                </a:lnTo>
                <a:lnTo>
                  <a:pt x="3" y="2"/>
                </a:lnTo>
                <a:lnTo>
                  <a:pt x="3" y="3"/>
                </a:lnTo>
                <a:lnTo>
                  <a:pt x="4" y="3"/>
                </a:lnTo>
                <a:lnTo>
                  <a:pt x="4" y="5"/>
                </a:lnTo>
                <a:lnTo>
                  <a:pt x="6" y="6"/>
                </a:lnTo>
                <a:lnTo>
                  <a:pt x="7" y="6"/>
                </a:lnTo>
                <a:lnTo>
                  <a:pt x="7" y="8"/>
                </a:lnTo>
                <a:lnTo>
                  <a:pt x="9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78" name="Rectangle 2579"/>
          <p:cNvSpPr>
            <a:spLocks noChangeArrowheads="1"/>
          </p:cNvSpPr>
          <p:nvPr/>
        </p:nvSpPr>
        <p:spPr bwMode="auto">
          <a:xfrm rot="19080000">
            <a:off x="6534604" y="157939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79" name="Line 2580"/>
          <p:cNvSpPr>
            <a:spLocks noChangeShapeType="1"/>
          </p:cNvSpPr>
          <p:nvPr/>
        </p:nvSpPr>
        <p:spPr bwMode="auto">
          <a:xfrm flipV="1">
            <a:off x="6180138" y="1617663"/>
            <a:ext cx="434975" cy="3857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80" name="Rectangle 2581"/>
          <p:cNvSpPr>
            <a:spLocks noChangeArrowheads="1"/>
          </p:cNvSpPr>
          <p:nvPr/>
        </p:nvSpPr>
        <p:spPr bwMode="auto">
          <a:xfrm rot="19140000">
            <a:off x="6694488" y="1425576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Copia-33_BG-I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81" name="Line 2582"/>
          <p:cNvSpPr>
            <a:spLocks noChangeShapeType="1"/>
          </p:cNvSpPr>
          <p:nvPr/>
        </p:nvSpPr>
        <p:spPr bwMode="auto">
          <a:xfrm flipV="1">
            <a:off x="6661150" y="1598613"/>
            <a:ext cx="66675" cy="571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82" name="Rectangle 2583"/>
          <p:cNvSpPr>
            <a:spLocks noChangeArrowheads="1"/>
          </p:cNvSpPr>
          <p:nvPr/>
        </p:nvSpPr>
        <p:spPr bwMode="auto">
          <a:xfrm rot="19200000">
            <a:off x="6723063" y="1457326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Copia-39_BG-I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83" name="Line 2584"/>
          <p:cNvSpPr>
            <a:spLocks noChangeShapeType="1"/>
          </p:cNvSpPr>
          <p:nvPr/>
        </p:nvSpPr>
        <p:spPr bwMode="auto">
          <a:xfrm flipV="1">
            <a:off x="6686550" y="1628776"/>
            <a:ext cx="66675" cy="571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84" name="Freeform 2585"/>
          <p:cNvSpPr>
            <a:spLocks/>
          </p:cNvSpPr>
          <p:nvPr/>
        </p:nvSpPr>
        <p:spPr bwMode="auto">
          <a:xfrm>
            <a:off x="6657975" y="1660526"/>
            <a:ext cx="12700" cy="14288"/>
          </a:xfrm>
          <a:custGeom>
            <a:avLst/>
            <a:gdLst>
              <a:gd name="T0" fmla="*/ 8 w 8"/>
              <a:gd name="T1" fmla="*/ 9 h 9"/>
              <a:gd name="T2" fmla="*/ 8 w 8"/>
              <a:gd name="T3" fmla="*/ 7 h 9"/>
              <a:gd name="T4" fmla="*/ 6 w 8"/>
              <a:gd name="T5" fmla="*/ 6 h 9"/>
              <a:gd name="T6" fmla="*/ 5 w 8"/>
              <a:gd name="T7" fmla="*/ 6 h 9"/>
              <a:gd name="T8" fmla="*/ 5 w 8"/>
              <a:gd name="T9" fmla="*/ 4 h 9"/>
              <a:gd name="T10" fmla="*/ 3 w 8"/>
              <a:gd name="T11" fmla="*/ 3 h 9"/>
              <a:gd name="T12" fmla="*/ 2 w 8"/>
              <a:gd name="T13" fmla="*/ 1 h 9"/>
              <a:gd name="T14" fmla="*/ 2 w 8"/>
              <a:gd name="T15" fmla="*/ 0 h 9"/>
              <a:gd name="T16" fmla="*/ 0 w 8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8" y="9"/>
                </a:moveTo>
                <a:lnTo>
                  <a:pt x="8" y="7"/>
                </a:lnTo>
                <a:lnTo>
                  <a:pt x="6" y="6"/>
                </a:lnTo>
                <a:lnTo>
                  <a:pt x="5" y="6"/>
                </a:lnTo>
                <a:lnTo>
                  <a:pt x="5" y="4"/>
                </a:lnTo>
                <a:lnTo>
                  <a:pt x="3" y="3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85" name="Freeform 2586"/>
          <p:cNvSpPr>
            <a:spLocks/>
          </p:cNvSpPr>
          <p:nvPr/>
        </p:nvSpPr>
        <p:spPr bwMode="auto">
          <a:xfrm>
            <a:off x="6670675" y="1674813"/>
            <a:ext cx="14288" cy="14288"/>
          </a:xfrm>
          <a:custGeom>
            <a:avLst/>
            <a:gdLst>
              <a:gd name="T0" fmla="*/ 0 w 9"/>
              <a:gd name="T1" fmla="*/ 0 h 9"/>
              <a:gd name="T2" fmla="*/ 1 w 9"/>
              <a:gd name="T3" fmla="*/ 1 h 9"/>
              <a:gd name="T4" fmla="*/ 1 w 9"/>
              <a:gd name="T5" fmla="*/ 1 h 9"/>
              <a:gd name="T6" fmla="*/ 3 w 9"/>
              <a:gd name="T7" fmla="*/ 3 h 9"/>
              <a:gd name="T8" fmla="*/ 4 w 9"/>
              <a:gd name="T9" fmla="*/ 4 h 9"/>
              <a:gd name="T10" fmla="*/ 4 w 9"/>
              <a:gd name="T11" fmla="*/ 6 h 9"/>
              <a:gd name="T12" fmla="*/ 6 w 9"/>
              <a:gd name="T13" fmla="*/ 6 h 9"/>
              <a:gd name="T14" fmla="*/ 6 w 9"/>
              <a:gd name="T15" fmla="*/ 7 h 9"/>
              <a:gd name="T16" fmla="*/ 7 w 9"/>
              <a:gd name="T17" fmla="*/ 9 h 9"/>
              <a:gd name="T18" fmla="*/ 9 w 9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0" y="0"/>
                </a:moveTo>
                <a:lnTo>
                  <a:pt x="1" y="1"/>
                </a:lnTo>
                <a:lnTo>
                  <a:pt x="1" y="1"/>
                </a:lnTo>
                <a:lnTo>
                  <a:pt x="3" y="3"/>
                </a:ln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6" y="7"/>
                </a:lnTo>
                <a:lnTo>
                  <a:pt x="7" y="9"/>
                </a:lnTo>
                <a:lnTo>
                  <a:pt x="9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86" name="Rectangle 2587"/>
          <p:cNvSpPr>
            <a:spLocks noChangeArrowheads="1"/>
          </p:cNvSpPr>
          <p:nvPr/>
        </p:nvSpPr>
        <p:spPr bwMode="auto">
          <a:xfrm rot="19200000">
            <a:off x="6586349" y="163768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86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87" name="Line 2588"/>
          <p:cNvSpPr>
            <a:spLocks noChangeShapeType="1"/>
          </p:cNvSpPr>
          <p:nvPr/>
        </p:nvSpPr>
        <p:spPr bwMode="auto">
          <a:xfrm flipV="1">
            <a:off x="6296025" y="1676401"/>
            <a:ext cx="369888" cy="3095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88" name="Rectangle 2589"/>
          <p:cNvSpPr>
            <a:spLocks noChangeArrowheads="1"/>
          </p:cNvSpPr>
          <p:nvPr/>
        </p:nvSpPr>
        <p:spPr bwMode="auto">
          <a:xfrm rot="19260000">
            <a:off x="6754813" y="1501776"/>
            <a:ext cx="3286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89" name="Line 2590"/>
          <p:cNvSpPr>
            <a:spLocks noChangeShapeType="1"/>
          </p:cNvSpPr>
          <p:nvPr/>
        </p:nvSpPr>
        <p:spPr bwMode="auto">
          <a:xfrm flipV="1">
            <a:off x="6710363" y="1662113"/>
            <a:ext cx="69850" cy="571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90" name="Rectangle 2591"/>
          <p:cNvSpPr>
            <a:spLocks noChangeArrowheads="1"/>
          </p:cNvSpPr>
          <p:nvPr/>
        </p:nvSpPr>
        <p:spPr bwMode="auto">
          <a:xfrm rot="19320000">
            <a:off x="6780213" y="1527176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Copia-27_BG-I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91" name="Line 2592"/>
          <p:cNvSpPr>
            <a:spLocks noChangeShapeType="1"/>
          </p:cNvSpPr>
          <p:nvPr/>
        </p:nvSpPr>
        <p:spPr bwMode="auto">
          <a:xfrm flipV="1">
            <a:off x="6737350" y="1693863"/>
            <a:ext cx="68263" cy="539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92" name="Freeform 2593"/>
          <p:cNvSpPr>
            <a:spLocks/>
          </p:cNvSpPr>
          <p:nvPr/>
        </p:nvSpPr>
        <p:spPr bwMode="auto">
          <a:xfrm>
            <a:off x="6708775" y="1719263"/>
            <a:ext cx="11113" cy="17463"/>
          </a:xfrm>
          <a:custGeom>
            <a:avLst/>
            <a:gdLst>
              <a:gd name="T0" fmla="*/ 7 w 7"/>
              <a:gd name="T1" fmla="*/ 11 h 11"/>
              <a:gd name="T2" fmla="*/ 7 w 7"/>
              <a:gd name="T3" fmla="*/ 9 h 11"/>
              <a:gd name="T4" fmla="*/ 6 w 7"/>
              <a:gd name="T5" fmla="*/ 8 h 11"/>
              <a:gd name="T6" fmla="*/ 4 w 7"/>
              <a:gd name="T7" fmla="*/ 6 h 11"/>
              <a:gd name="T8" fmla="*/ 4 w 7"/>
              <a:gd name="T9" fmla="*/ 6 h 11"/>
              <a:gd name="T10" fmla="*/ 3 w 7"/>
              <a:gd name="T11" fmla="*/ 5 h 11"/>
              <a:gd name="T12" fmla="*/ 1 w 7"/>
              <a:gd name="T13" fmla="*/ 3 h 11"/>
              <a:gd name="T14" fmla="*/ 1 w 7"/>
              <a:gd name="T15" fmla="*/ 2 h 11"/>
              <a:gd name="T16" fmla="*/ 0 w 7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11">
                <a:moveTo>
                  <a:pt x="7" y="11"/>
                </a:moveTo>
                <a:lnTo>
                  <a:pt x="7" y="9"/>
                </a:lnTo>
                <a:lnTo>
                  <a:pt x="6" y="8"/>
                </a:lnTo>
                <a:lnTo>
                  <a:pt x="4" y="6"/>
                </a:lnTo>
                <a:lnTo>
                  <a:pt x="4" y="6"/>
                </a:lnTo>
                <a:lnTo>
                  <a:pt x="3" y="5"/>
                </a:lnTo>
                <a:lnTo>
                  <a:pt x="1" y="3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93" name="Freeform 2594"/>
          <p:cNvSpPr>
            <a:spLocks/>
          </p:cNvSpPr>
          <p:nvPr/>
        </p:nvSpPr>
        <p:spPr bwMode="auto">
          <a:xfrm>
            <a:off x="6719888" y="1736726"/>
            <a:ext cx="14288" cy="14288"/>
          </a:xfrm>
          <a:custGeom>
            <a:avLst/>
            <a:gdLst>
              <a:gd name="T0" fmla="*/ 0 w 9"/>
              <a:gd name="T1" fmla="*/ 0 h 9"/>
              <a:gd name="T2" fmla="*/ 2 w 9"/>
              <a:gd name="T3" fmla="*/ 1 h 9"/>
              <a:gd name="T4" fmla="*/ 3 w 9"/>
              <a:gd name="T5" fmla="*/ 1 h 9"/>
              <a:gd name="T6" fmla="*/ 3 w 9"/>
              <a:gd name="T7" fmla="*/ 3 h 9"/>
              <a:gd name="T8" fmla="*/ 5 w 9"/>
              <a:gd name="T9" fmla="*/ 4 h 9"/>
              <a:gd name="T10" fmla="*/ 5 w 9"/>
              <a:gd name="T11" fmla="*/ 6 h 9"/>
              <a:gd name="T12" fmla="*/ 6 w 9"/>
              <a:gd name="T13" fmla="*/ 6 h 9"/>
              <a:gd name="T14" fmla="*/ 6 w 9"/>
              <a:gd name="T15" fmla="*/ 7 h 9"/>
              <a:gd name="T16" fmla="*/ 8 w 9"/>
              <a:gd name="T17" fmla="*/ 9 h 9"/>
              <a:gd name="T18" fmla="*/ 9 w 9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0" y="0"/>
                </a:moveTo>
                <a:lnTo>
                  <a:pt x="2" y="1"/>
                </a:lnTo>
                <a:lnTo>
                  <a:pt x="3" y="1"/>
                </a:lnTo>
                <a:lnTo>
                  <a:pt x="3" y="3"/>
                </a:lnTo>
                <a:lnTo>
                  <a:pt x="5" y="4"/>
                </a:lnTo>
                <a:lnTo>
                  <a:pt x="5" y="6"/>
                </a:lnTo>
                <a:lnTo>
                  <a:pt x="6" y="6"/>
                </a:lnTo>
                <a:lnTo>
                  <a:pt x="6" y="7"/>
                </a:lnTo>
                <a:lnTo>
                  <a:pt x="8" y="9"/>
                </a:lnTo>
                <a:lnTo>
                  <a:pt x="9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94" name="Line 2595"/>
          <p:cNvSpPr>
            <a:spLocks noChangeShapeType="1"/>
          </p:cNvSpPr>
          <p:nvPr/>
        </p:nvSpPr>
        <p:spPr bwMode="auto">
          <a:xfrm flipV="1">
            <a:off x="6415088" y="1738313"/>
            <a:ext cx="300038" cy="2381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95" name="Rectangle 2596"/>
          <p:cNvSpPr>
            <a:spLocks noChangeArrowheads="1"/>
          </p:cNvSpPr>
          <p:nvPr/>
        </p:nvSpPr>
        <p:spPr bwMode="auto">
          <a:xfrm rot="19320000">
            <a:off x="6807200" y="1560513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Copia-14_BG-I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96" name="Line 2597"/>
          <p:cNvSpPr>
            <a:spLocks noChangeShapeType="1"/>
          </p:cNvSpPr>
          <p:nvPr/>
        </p:nvSpPr>
        <p:spPr bwMode="auto">
          <a:xfrm flipV="1">
            <a:off x="6762750" y="1727201"/>
            <a:ext cx="69850" cy="539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97" name="Rectangle 2598"/>
          <p:cNvSpPr>
            <a:spLocks noChangeArrowheads="1"/>
          </p:cNvSpPr>
          <p:nvPr/>
        </p:nvSpPr>
        <p:spPr bwMode="auto">
          <a:xfrm rot="19380000">
            <a:off x="6832600" y="1597026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Copia-63_BG-I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98" name="Line 2599"/>
          <p:cNvSpPr>
            <a:spLocks noChangeShapeType="1"/>
          </p:cNvSpPr>
          <p:nvPr/>
        </p:nvSpPr>
        <p:spPr bwMode="auto">
          <a:xfrm flipV="1">
            <a:off x="6784975" y="1760538"/>
            <a:ext cx="71438" cy="523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299" name="Freeform 2600"/>
          <p:cNvSpPr>
            <a:spLocks/>
          </p:cNvSpPr>
          <p:nvPr/>
        </p:nvSpPr>
        <p:spPr bwMode="auto">
          <a:xfrm>
            <a:off x="6757988" y="1784351"/>
            <a:ext cx="12700" cy="14288"/>
          </a:xfrm>
          <a:custGeom>
            <a:avLst/>
            <a:gdLst>
              <a:gd name="T0" fmla="*/ 8 w 8"/>
              <a:gd name="T1" fmla="*/ 9 h 9"/>
              <a:gd name="T2" fmla="*/ 6 w 8"/>
              <a:gd name="T3" fmla="*/ 9 h 9"/>
              <a:gd name="T4" fmla="*/ 5 w 8"/>
              <a:gd name="T5" fmla="*/ 7 h 9"/>
              <a:gd name="T6" fmla="*/ 5 w 8"/>
              <a:gd name="T7" fmla="*/ 6 h 9"/>
              <a:gd name="T8" fmla="*/ 3 w 8"/>
              <a:gd name="T9" fmla="*/ 4 h 9"/>
              <a:gd name="T10" fmla="*/ 2 w 8"/>
              <a:gd name="T11" fmla="*/ 3 h 9"/>
              <a:gd name="T12" fmla="*/ 0 w 8"/>
              <a:gd name="T13" fmla="*/ 1 h 9"/>
              <a:gd name="T14" fmla="*/ 0 w 8"/>
              <a:gd name="T1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9">
                <a:moveTo>
                  <a:pt x="8" y="9"/>
                </a:moveTo>
                <a:lnTo>
                  <a:pt x="6" y="9"/>
                </a:lnTo>
                <a:lnTo>
                  <a:pt x="5" y="7"/>
                </a:lnTo>
                <a:lnTo>
                  <a:pt x="5" y="6"/>
                </a:lnTo>
                <a:lnTo>
                  <a:pt x="3" y="4"/>
                </a:lnTo>
                <a:lnTo>
                  <a:pt x="2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00" name="Freeform 2601"/>
          <p:cNvSpPr>
            <a:spLocks/>
          </p:cNvSpPr>
          <p:nvPr/>
        </p:nvSpPr>
        <p:spPr bwMode="auto">
          <a:xfrm>
            <a:off x="6770688" y="1798638"/>
            <a:ext cx="11113" cy="15875"/>
          </a:xfrm>
          <a:custGeom>
            <a:avLst/>
            <a:gdLst>
              <a:gd name="T0" fmla="*/ 0 w 7"/>
              <a:gd name="T1" fmla="*/ 0 h 10"/>
              <a:gd name="T2" fmla="*/ 0 w 7"/>
              <a:gd name="T3" fmla="*/ 1 h 10"/>
              <a:gd name="T4" fmla="*/ 1 w 7"/>
              <a:gd name="T5" fmla="*/ 3 h 10"/>
              <a:gd name="T6" fmla="*/ 1 w 7"/>
              <a:gd name="T7" fmla="*/ 4 h 10"/>
              <a:gd name="T8" fmla="*/ 3 w 7"/>
              <a:gd name="T9" fmla="*/ 4 h 10"/>
              <a:gd name="T10" fmla="*/ 3 w 7"/>
              <a:gd name="T11" fmla="*/ 6 h 10"/>
              <a:gd name="T12" fmla="*/ 4 w 7"/>
              <a:gd name="T13" fmla="*/ 7 h 10"/>
              <a:gd name="T14" fmla="*/ 6 w 7"/>
              <a:gd name="T15" fmla="*/ 9 h 10"/>
              <a:gd name="T16" fmla="*/ 6 w 7"/>
              <a:gd name="T17" fmla="*/ 9 h 10"/>
              <a:gd name="T18" fmla="*/ 7 w 7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0">
                <a:moveTo>
                  <a:pt x="0" y="0"/>
                </a:moveTo>
                <a:lnTo>
                  <a:pt x="0" y="1"/>
                </a:lnTo>
                <a:lnTo>
                  <a:pt x="1" y="3"/>
                </a:lnTo>
                <a:lnTo>
                  <a:pt x="1" y="4"/>
                </a:lnTo>
                <a:lnTo>
                  <a:pt x="3" y="4"/>
                </a:lnTo>
                <a:lnTo>
                  <a:pt x="3" y="6"/>
                </a:lnTo>
                <a:lnTo>
                  <a:pt x="4" y="7"/>
                </a:lnTo>
                <a:lnTo>
                  <a:pt x="6" y="9"/>
                </a:lnTo>
                <a:lnTo>
                  <a:pt x="6" y="9"/>
                </a:lnTo>
                <a:lnTo>
                  <a:pt x="7" y="1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01" name="Line 2602"/>
          <p:cNvSpPr>
            <a:spLocks noChangeShapeType="1"/>
          </p:cNvSpPr>
          <p:nvPr/>
        </p:nvSpPr>
        <p:spPr bwMode="auto">
          <a:xfrm flipV="1">
            <a:off x="6694488" y="1800226"/>
            <a:ext cx="71438" cy="523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02" name="Rectangle 2603"/>
          <p:cNvSpPr>
            <a:spLocks noChangeArrowheads="1"/>
          </p:cNvSpPr>
          <p:nvPr/>
        </p:nvSpPr>
        <p:spPr bwMode="auto">
          <a:xfrm rot="19440000">
            <a:off x="6856413" y="1631951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Copia-53_BG-I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03" name="Line 2604"/>
          <p:cNvSpPr>
            <a:spLocks noChangeShapeType="1"/>
          </p:cNvSpPr>
          <p:nvPr/>
        </p:nvSpPr>
        <p:spPr bwMode="auto">
          <a:xfrm flipV="1">
            <a:off x="6727825" y="1793876"/>
            <a:ext cx="152400" cy="1095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04" name="Freeform 2605"/>
          <p:cNvSpPr>
            <a:spLocks/>
          </p:cNvSpPr>
          <p:nvPr/>
        </p:nvSpPr>
        <p:spPr bwMode="auto">
          <a:xfrm>
            <a:off x="6691313" y="1857376"/>
            <a:ext cx="17463" cy="23813"/>
          </a:xfrm>
          <a:custGeom>
            <a:avLst/>
            <a:gdLst>
              <a:gd name="T0" fmla="*/ 11 w 11"/>
              <a:gd name="T1" fmla="*/ 15 h 15"/>
              <a:gd name="T2" fmla="*/ 9 w 11"/>
              <a:gd name="T3" fmla="*/ 14 h 15"/>
              <a:gd name="T4" fmla="*/ 8 w 11"/>
              <a:gd name="T5" fmla="*/ 11 h 15"/>
              <a:gd name="T6" fmla="*/ 6 w 11"/>
              <a:gd name="T7" fmla="*/ 9 h 15"/>
              <a:gd name="T8" fmla="*/ 5 w 11"/>
              <a:gd name="T9" fmla="*/ 8 h 15"/>
              <a:gd name="T10" fmla="*/ 3 w 11"/>
              <a:gd name="T11" fmla="*/ 6 h 15"/>
              <a:gd name="T12" fmla="*/ 2 w 11"/>
              <a:gd name="T13" fmla="*/ 5 h 15"/>
              <a:gd name="T14" fmla="*/ 0 w 11"/>
              <a:gd name="T15" fmla="*/ 2 h 15"/>
              <a:gd name="T16" fmla="*/ 0 w 11"/>
              <a:gd name="T1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5">
                <a:moveTo>
                  <a:pt x="11" y="15"/>
                </a:moveTo>
                <a:lnTo>
                  <a:pt x="9" y="14"/>
                </a:lnTo>
                <a:lnTo>
                  <a:pt x="8" y="11"/>
                </a:lnTo>
                <a:lnTo>
                  <a:pt x="6" y="9"/>
                </a:lnTo>
                <a:lnTo>
                  <a:pt x="5" y="8"/>
                </a:lnTo>
                <a:lnTo>
                  <a:pt x="3" y="6"/>
                </a:lnTo>
                <a:lnTo>
                  <a:pt x="2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05" name="Freeform 2606"/>
          <p:cNvSpPr>
            <a:spLocks/>
          </p:cNvSpPr>
          <p:nvPr/>
        </p:nvSpPr>
        <p:spPr bwMode="auto">
          <a:xfrm>
            <a:off x="6708775" y="1881188"/>
            <a:ext cx="15875" cy="23813"/>
          </a:xfrm>
          <a:custGeom>
            <a:avLst/>
            <a:gdLst>
              <a:gd name="T0" fmla="*/ 0 w 10"/>
              <a:gd name="T1" fmla="*/ 0 h 15"/>
              <a:gd name="T2" fmla="*/ 0 w 10"/>
              <a:gd name="T3" fmla="*/ 0 h 15"/>
              <a:gd name="T4" fmla="*/ 1 w 10"/>
              <a:gd name="T5" fmla="*/ 2 h 15"/>
              <a:gd name="T6" fmla="*/ 1 w 10"/>
              <a:gd name="T7" fmla="*/ 2 h 15"/>
              <a:gd name="T8" fmla="*/ 1 w 10"/>
              <a:gd name="T9" fmla="*/ 3 h 15"/>
              <a:gd name="T10" fmla="*/ 3 w 10"/>
              <a:gd name="T11" fmla="*/ 5 h 15"/>
              <a:gd name="T12" fmla="*/ 3 w 10"/>
              <a:gd name="T13" fmla="*/ 5 h 15"/>
              <a:gd name="T14" fmla="*/ 4 w 10"/>
              <a:gd name="T15" fmla="*/ 6 h 15"/>
              <a:gd name="T16" fmla="*/ 4 w 10"/>
              <a:gd name="T17" fmla="*/ 6 h 15"/>
              <a:gd name="T18" fmla="*/ 4 w 10"/>
              <a:gd name="T19" fmla="*/ 8 h 15"/>
              <a:gd name="T20" fmla="*/ 6 w 10"/>
              <a:gd name="T21" fmla="*/ 8 h 15"/>
              <a:gd name="T22" fmla="*/ 6 w 10"/>
              <a:gd name="T23" fmla="*/ 9 h 15"/>
              <a:gd name="T24" fmla="*/ 6 w 10"/>
              <a:gd name="T25" fmla="*/ 9 h 15"/>
              <a:gd name="T26" fmla="*/ 7 w 10"/>
              <a:gd name="T27" fmla="*/ 11 h 15"/>
              <a:gd name="T28" fmla="*/ 7 w 10"/>
              <a:gd name="T29" fmla="*/ 11 h 15"/>
              <a:gd name="T30" fmla="*/ 9 w 10"/>
              <a:gd name="T31" fmla="*/ 12 h 15"/>
              <a:gd name="T32" fmla="*/ 9 w 10"/>
              <a:gd name="T33" fmla="*/ 14 h 15"/>
              <a:gd name="T34" fmla="*/ 9 w 10"/>
              <a:gd name="T35" fmla="*/ 14 h 15"/>
              <a:gd name="T36" fmla="*/ 10 w 10"/>
              <a:gd name="T3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5">
                <a:moveTo>
                  <a:pt x="0" y="0"/>
                </a:moveTo>
                <a:lnTo>
                  <a:pt x="0" y="0"/>
                </a:lnTo>
                <a:lnTo>
                  <a:pt x="1" y="2"/>
                </a:lnTo>
                <a:lnTo>
                  <a:pt x="1" y="2"/>
                </a:lnTo>
                <a:lnTo>
                  <a:pt x="1" y="3"/>
                </a:lnTo>
                <a:lnTo>
                  <a:pt x="3" y="5"/>
                </a:lnTo>
                <a:lnTo>
                  <a:pt x="3" y="5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6" y="9"/>
                </a:lnTo>
                <a:lnTo>
                  <a:pt x="6" y="9"/>
                </a:lnTo>
                <a:lnTo>
                  <a:pt x="7" y="11"/>
                </a:lnTo>
                <a:lnTo>
                  <a:pt x="7" y="11"/>
                </a:lnTo>
                <a:lnTo>
                  <a:pt x="9" y="12"/>
                </a:lnTo>
                <a:lnTo>
                  <a:pt x="9" y="14"/>
                </a:lnTo>
                <a:lnTo>
                  <a:pt x="9" y="14"/>
                </a:lnTo>
                <a:lnTo>
                  <a:pt x="10" y="1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06" name="Line 2607"/>
          <p:cNvSpPr>
            <a:spLocks noChangeShapeType="1"/>
          </p:cNvSpPr>
          <p:nvPr/>
        </p:nvSpPr>
        <p:spPr bwMode="auto">
          <a:xfrm flipV="1">
            <a:off x="6632575" y="1884363"/>
            <a:ext cx="71438" cy="523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07" name="Rectangle 2608"/>
          <p:cNvSpPr>
            <a:spLocks noChangeArrowheads="1"/>
          </p:cNvSpPr>
          <p:nvPr/>
        </p:nvSpPr>
        <p:spPr bwMode="auto">
          <a:xfrm rot="19500000">
            <a:off x="6881813" y="1666876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Copia-41_BG-I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08" name="Line 2609"/>
          <p:cNvSpPr>
            <a:spLocks noChangeShapeType="1"/>
          </p:cNvSpPr>
          <p:nvPr/>
        </p:nvSpPr>
        <p:spPr bwMode="auto">
          <a:xfrm flipV="1">
            <a:off x="6670675" y="1827213"/>
            <a:ext cx="233363" cy="1619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09" name="Freeform 2610"/>
          <p:cNvSpPr>
            <a:spLocks/>
          </p:cNvSpPr>
          <p:nvPr/>
        </p:nvSpPr>
        <p:spPr bwMode="auto">
          <a:xfrm>
            <a:off x="6627813" y="1938338"/>
            <a:ext cx="19050" cy="26988"/>
          </a:xfrm>
          <a:custGeom>
            <a:avLst/>
            <a:gdLst>
              <a:gd name="T0" fmla="*/ 12 w 12"/>
              <a:gd name="T1" fmla="*/ 17 h 17"/>
              <a:gd name="T2" fmla="*/ 10 w 12"/>
              <a:gd name="T3" fmla="*/ 15 h 17"/>
              <a:gd name="T4" fmla="*/ 9 w 12"/>
              <a:gd name="T5" fmla="*/ 12 h 17"/>
              <a:gd name="T6" fmla="*/ 7 w 12"/>
              <a:gd name="T7" fmla="*/ 11 h 17"/>
              <a:gd name="T8" fmla="*/ 6 w 12"/>
              <a:gd name="T9" fmla="*/ 9 h 17"/>
              <a:gd name="T10" fmla="*/ 4 w 12"/>
              <a:gd name="T11" fmla="*/ 6 h 17"/>
              <a:gd name="T12" fmla="*/ 3 w 12"/>
              <a:gd name="T13" fmla="*/ 5 h 17"/>
              <a:gd name="T14" fmla="*/ 1 w 12"/>
              <a:gd name="T15" fmla="*/ 3 h 17"/>
              <a:gd name="T16" fmla="*/ 0 w 12"/>
              <a:gd name="T1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7">
                <a:moveTo>
                  <a:pt x="12" y="17"/>
                </a:moveTo>
                <a:lnTo>
                  <a:pt x="10" y="15"/>
                </a:lnTo>
                <a:lnTo>
                  <a:pt x="9" y="12"/>
                </a:lnTo>
                <a:lnTo>
                  <a:pt x="7" y="11"/>
                </a:lnTo>
                <a:lnTo>
                  <a:pt x="6" y="9"/>
                </a:lnTo>
                <a:lnTo>
                  <a:pt x="4" y="6"/>
                </a:lnTo>
                <a:lnTo>
                  <a:pt x="3" y="5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10" name="Freeform 2611"/>
          <p:cNvSpPr>
            <a:spLocks/>
          </p:cNvSpPr>
          <p:nvPr/>
        </p:nvSpPr>
        <p:spPr bwMode="auto">
          <a:xfrm>
            <a:off x="6646863" y="1965326"/>
            <a:ext cx="19050" cy="25400"/>
          </a:xfrm>
          <a:custGeom>
            <a:avLst/>
            <a:gdLst>
              <a:gd name="T0" fmla="*/ 0 w 12"/>
              <a:gd name="T1" fmla="*/ 0 h 16"/>
              <a:gd name="T2" fmla="*/ 1 w 12"/>
              <a:gd name="T3" fmla="*/ 1 h 16"/>
              <a:gd name="T4" fmla="*/ 1 w 12"/>
              <a:gd name="T5" fmla="*/ 1 h 16"/>
              <a:gd name="T6" fmla="*/ 1 w 12"/>
              <a:gd name="T7" fmla="*/ 1 h 16"/>
              <a:gd name="T8" fmla="*/ 1 w 12"/>
              <a:gd name="T9" fmla="*/ 3 h 16"/>
              <a:gd name="T10" fmla="*/ 3 w 12"/>
              <a:gd name="T11" fmla="*/ 3 h 16"/>
              <a:gd name="T12" fmla="*/ 3 w 12"/>
              <a:gd name="T13" fmla="*/ 4 h 16"/>
              <a:gd name="T14" fmla="*/ 3 w 12"/>
              <a:gd name="T15" fmla="*/ 4 h 16"/>
              <a:gd name="T16" fmla="*/ 4 w 12"/>
              <a:gd name="T17" fmla="*/ 4 h 16"/>
              <a:gd name="T18" fmla="*/ 4 w 12"/>
              <a:gd name="T19" fmla="*/ 6 h 16"/>
              <a:gd name="T20" fmla="*/ 4 w 12"/>
              <a:gd name="T21" fmla="*/ 6 h 16"/>
              <a:gd name="T22" fmla="*/ 4 w 12"/>
              <a:gd name="T23" fmla="*/ 7 h 16"/>
              <a:gd name="T24" fmla="*/ 6 w 12"/>
              <a:gd name="T25" fmla="*/ 7 h 16"/>
              <a:gd name="T26" fmla="*/ 6 w 12"/>
              <a:gd name="T27" fmla="*/ 9 h 16"/>
              <a:gd name="T28" fmla="*/ 6 w 12"/>
              <a:gd name="T29" fmla="*/ 9 h 16"/>
              <a:gd name="T30" fmla="*/ 7 w 12"/>
              <a:gd name="T31" fmla="*/ 9 h 16"/>
              <a:gd name="T32" fmla="*/ 7 w 12"/>
              <a:gd name="T33" fmla="*/ 10 h 16"/>
              <a:gd name="T34" fmla="*/ 7 w 12"/>
              <a:gd name="T35" fmla="*/ 10 h 16"/>
              <a:gd name="T36" fmla="*/ 7 w 12"/>
              <a:gd name="T37" fmla="*/ 12 h 16"/>
              <a:gd name="T38" fmla="*/ 9 w 12"/>
              <a:gd name="T39" fmla="*/ 12 h 16"/>
              <a:gd name="T40" fmla="*/ 9 w 12"/>
              <a:gd name="T41" fmla="*/ 12 h 16"/>
              <a:gd name="T42" fmla="*/ 9 w 12"/>
              <a:gd name="T43" fmla="*/ 13 h 16"/>
              <a:gd name="T44" fmla="*/ 10 w 12"/>
              <a:gd name="T45" fmla="*/ 13 h 16"/>
              <a:gd name="T46" fmla="*/ 10 w 12"/>
              <a:gd name="T47" fmla="*/ 15 h 16"/>
              <a:gd name="T48" fmla="*/ 10 w 12"/>
              <a:gd name="T49" fmla="*/ 15 h 16"/>
              <a:gd name="T50" fmla="*/ 10 w 12"/>
              <a:gd name="T51" fmla="*/ 16 h 16"/>
              <a:gd name="T52" fmla="*/ 12 w 12"/>
              <a:gd name="T53" fmla="*/ 16 h 16"/>
              <a:gd name="T54" fmla="*/ 12 w 12"/>
              <a:gd name="T5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" h="16">
                <a:moveTo>
                  <a:pt x="0" y="0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3"/>
                </a:lnTo>
                <a:lnTo>
                  <a:pt x="3" y="3"/>
                </a:lnTo>
                <a:lnTo>
                  <a:pt x="3" y="4"/>
                </a:lnTo>
                <a:lnTo>
                  <a:pt x="3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7"/>
                </a:lnTo>
                <a:lnTo>
                  <a:pt x="6" y="7"/>
                </a:lnTo>
                <a:lnTo>
                  <a:pt x="6" y="9"/>
                </a:lnTo>
                <a:lnTo>
                  <a:pt x="6" y="9"/>
                </a:lnTo>
                <a:lnTo>
                  <a:pt x="7" y="9"/>
                </a:lnTo>
                <a:lnTo>
                  <a:pt x="7" y="10"/>
                </a:lnTo>
                <a:lnTo>
                  <a:pt x="7" y="10"/>
                </a:lnTo>
                <a:lnTo>
                  <a:pt x="7" y="12"/>
                </a:lnTo>
                <a:lnTo>
                  <a:pt x="9" y="12"/>
                </a:lnTo>
                <a:lnTo>
                  <a:pt x="9" y="12"/>
                </a:lnTo>
                <a:lnTo>
                  <a:pt x="9" y="13"/>
                </a:lnTo>
                <a:lnTo>
                  <a:pt x="10" y="13"/>
                </a:lnTo>
                <a:lnTo>
                  <a:pt x="10" y="15"/>
                </a:lnTo>
                <a:lnTo>
                  <a:pt x="10" y="15"/>
                </a:lnTo>
                <a:lnTo>
                  <a:pt x="10" y="16"/>
                </a:lnTo>
                <a:lnTo>
                  <a:pt x="12" y="16"/>
                </a:lnTo>
                <a:lnTo>
                  <a:pt x="12" y="1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11" name="Line 2612"/>
          <p:cNvSpPr>
            <a:spLocks noChangeShapeType="1"/>
          </p:cNvSpPr>
          <p:nvPr/>
        </p:nvSpPr>
        <p:spPr bwMode="auto">
          <a:xfrm flipV="1">
            <a:off x="6570663" y="1966913"/>
            <a:ext cx="71438" cy="523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12" name="Rectangle 2613"/>
          <p:cNvSpPr>
            <a:spLocks noChangeArrowheads="1"/>
          </p:cNvSpPr>
          <p:nvPr/>
        </p:nvSpPr>
        <p:spPr bwMode="auto">
          <a:xfrm rot="19560000">
            <a:off x="6907213" y="170338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Copia-19_BG-I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13" name="Line 2614"/>
          <p:cNvSpPr>
            <a:spLocks noChangeShapeType="1"/>
          </p:cNvSpPr>
          <p:nvPr/>
        </p:nvSpPr>
        <p:spPr bwMode="auto">
          <a:xfrm flipV="1">
            <a:off x="6691313" y="1860551"/>
            <a:ext cx="236538" cy="1587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14" name="Rectangle 2615"/>
          <p:cNvSpPr>
            <a:spLocks noChangeArrowheads="1"/>
          </p:cNvSpPr>
          <p:nvPr/>
        </p:nvSpPr>
        <p:spPr bwMode="auto">
          <a:xfrm rot="19620000">
            <a:off x="6932613" y="1743076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Copia-22_BG-I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15" name="Line 2616"/>
          <p:cNvSpPr>
            <a:spLocks noChangeShapeType="1"/>
          </p:cNvSpPr>
          <p:nvPr/>
        </p:nvSpPr>
        <p:spPr bwMode="auto">
          <a:xfrm flipV="1">
            <a:off x="6791325" y="1895476"/>
            <a:ext cx="157163" cy="1031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16" name="Rectangle 2617"/>
          <p:cNvSpPr>
            <a:spLocks noChangeArrowheads="1"/>
          </p:cNvSpPr>
          <p:nvPr/>
        </p:nvSpPr>
        <p:spPr bwMode="auto">
          <a:xfrm rot="19620000">
            <a:off x="6958013" y="1784351"/>
            <a:ext cx="3286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17" name="Line 2618"/>
          <p:cNvSpPr>
            <a:spLocks noChangeShapeType="1"/>
          </p:cNvSpPr>
          <p:nvPr/>
        </p:nvSpPr>
        <p:spPr bwMode="auto">
          <a:xfrm flipV="1">
            <a:off x="6899275" y="1928813"/>
            <a:ext cx="73025" cy="476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18" name="Rectangle 2619"/>
          <p:cNvSpPr>
            <a:spLocks noChangeArrowheads="1"/>
          </p:cNvSpPr>
          <p:nvPr/>
        </p:nvSpPr>
        <p:spPr bwMode="auto">
          <a:xfrm rot="19680000">
            <a:off x="6978650" y="1816101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Copia-60_BG-I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19" name="Line 2620"/>
          <p:cNvSpPr>
            <a:spLocks noChangeShapeType="1"/>
          </p:cNvSpPr>
          <p:nvPr/>
        </p:nvSpPr>
        <p:spPr bwMode="auto">
          <a:xfrm flipV="1">
            <a:off x="6918325" y="1965326"/>
            <a:ext cx="76200" cy="444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20" name="Freeform 2621"/>
          <p:cNvSpPr>
            <a:spLocks/>
          </p:cNvSpPr>
          <p:nvPr/>
        </p:nvSpPr>
        <p:spPr bwMode="auto">
          <a:xfrm>
            <a:off x="6894513" y="1979613"/>
            <a:ext cx="9525" cy="15875"/>
          </a:xfrm>
          <a:custGeom>
            <a:avLst/>
            <a:gdLst>
              <a:gd name="T0" fmla="*/ 6 w 6"/>
              <a:gd name="T1" fmla="*/ 10 h 10"/>
              <a:gd name="T2" fmla="*/ 4 w 6"/>
              <a:gd name="T3" fmla="*/ 9 h 10"/>
              <a:gd name="T4" fmla="*/ 4 w 6"/>
              <a:gd name="T5" fmla="*/ 7 h 10"/>
              <a:gd name="T6" fmla="*/ 3 w 6"/>
              <a:gd name="T7" fmla="*/ 6 h 10"/>
              <a:gd name="T8" fmla="*/ 3 w 6"/>
              <a:gd name="T9" fmla="*/ 4 h 10"/>
              <a:gd name="T10" fmla="*/ 1 w 6"/>
              <a:gd name="T11" fmla="*/ 3 h 10"/>
              <a:gd name="T12" fmla="*/ 0 w 6"/>
              <a:gd name="T13" fmla="*/ 1 h 10"/>
              <a:gd name="T14" fmla="*/ 0 w 6"/>
              <a:gd name="T1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10">
                <a:moveTo>
                  <a:pt x="6" y="10"/>
                </a:moveTo>
                <a:lnTo>
                  <a:pt x="4" y="9"/>
                </a:lnTo>
                <a:lnTo>
                  <a:pt x="4" y="7"/>
                </a:lnTo>
                <a:lnTo>
                  <a:pt x="3" y="6"/>
                </a:lnTo>
                <a:lnTo>
                  <a:pt x="3" y="4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21" name="Freeform 2622"/>
          <p:cNvSpPr>
            <a:spLocks/>
          </p:cNvSpPr>
          <p:nvPr/>
        </p:nvSpPr>
        <p:spPr bwMode="auto">
          <a:xfrm>
            <a:off x="6904038" y="1995488"/>
            <a:ext cx="9525" cy="19050"/>
          </a:xfrm>
          <a:custGeom>
            <a:avLst/>
            <a:gdLst>
              <a:gd name="T0" fmla="*/ 0 w 6"/>
              <a:gd name="T1" fmla="*/ 0 h 12"/>
              <a:gd name="T2" fmla="*/ 1 w 6"/>
              <a:gd name="T3" fmla="*/ 2 h 12"/>
              <a:gd name="T4" fmla="*/ 1 w 6"/>
              <a:gd name="T5" fmla="*/ 3 h 12"/>
              <a:gd name="T6" fmla="*/ 1 w 6"/>
              <a:gd name="T7" fmla="*/ 5 h 12"/>
              <a:gd name="T8" fmla="*/ 3 w 6"/>
              <a:gd name="T9" fmla="*/ 5 h 12"/>
              <a:gd name="T10" fmla="*/ 3 w 6"/>
              <a:gd name="T11" fmla="*/ 6 h 12"/>
              <a:gd name="T12" fmla="*/ 4 w 6"/>
              <a:gd name="T13" fmla="*/ 8 h 12"/>
              <a:gd name="T14" fmla="*/ 4 w 6"/>
              <a:gd name="T15" fmla="*/ 8 h 12"/>
              <a:gd name="T16" fmla="*/ 6 w 6"/>
              <a:gd name="T17" fmla="*/ 9 h 12"/>
              <a:gd name="T18" fmla="*/ 6 w 6"/>
              <a:gd name="T19" fmla="*/ 11 h 12"/>
              <a:gd name="T20" fmla="*/ 6 w 6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2">
                <a:moveTo>
                  <a:pt x="0" y="0"/>
                </a:moveTo>
                <a:lnTo>
                  <a:pt x="1" y="2"/>
                </a:lnTo>
                <a:lnTo>
                  <a:pt x="1" y="3"/>
                </a:lnTo>
                <a:lnTo>
                  <a:pt x="1" y="5"/>
                </a:lnTo>
                <a:lnTo>
                  <a:pt x="3" y="5"/>
                </a:lnTo>
                <a:lnTo>
                  <a:pt x="3" y="6"/>
                </a:lnTo>
                <a:lnTo>
                  <a:pt x="4" y="8"/>
                </a:lnTo>
                <a:lnTo>
                  <a:pt x="4" y="8"/>
                </a:lnTo>
                <a:lnTo>
                  <a:pt x="6" y="9"/>
                </a:lnTo>
                <a:lnTo>
                  <a:pt x="6" y="11"/>
                </a:lnTo>
                <a:lnTo>
                  <a:pt x="6" y="1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22" name="Line 2623"/>
          <p:cNvSpPr>
            <a:spLocks noChangeShapeType="1"/>
          </p:cNvSpPr>
          <p:nvPr/>
        </p:nvSpPr>
        <p:spPr bwMode="auto">
          <a:xfrm flipV="1">
            <a:off x="6824663" y="1998663"/>
            <a:ext cx="74613" cy="476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23" name="Freeform 2624"/>
          <p:cNvSpPr>
            <a:spLocks/>
          </p:cNvSpPr>
          <p:nvPr/>
        </p:nvSpPr>
        <p:spPr bwMode="auto">
          <a:xfrm>
            <a:off x="6789738" y="2000251"/>
            <a:ext cx="15875" cy="23813"/>
          </a:xfrm>
          <a:custGeom>
            <a:avLst/>
            <a:gdLst>
              <a:gd name="T0" fmla="*/ 10 w 10"/>
              <a:gd name="T1" fmla="*/ 15 h 15"/>
              <a:gd name="T2" fmla="*/ 9 w 10"/>
              <a:gd name="T3" fmla="*/ 14 h 15"/>
              <a:gd name="T4" fmla="*/ 9 w 10"/>
              <a:gd name="T5" fmla="*/ 14 h 15"/>
              <a:gd name="T6" fmla="*/ 7 w 10"/>
              <a:gd name="T7" fmla="*/ 12 h 15"/>
              <a:gd name="T8" fmla="*/ 7 w 10"/>
              <a:gd name="T9" fmla="*/ 11 h 15"/>
              <a:gd name="T10" fmla="*/ 6 w 10"/>
              <a:gd name="T11" fmla="*/ 11 h 15"/>
              <a:gd name="T12" fmla="*/ 6 w 10"/>
              <a:gd name="T13" fmla="*/ 9 h 15"/>
              <a:gd name="T14" fmla="*/ 4 w 10"/>
              <a:gd name="T15" fmla="*/ 8 h 15"/>
              <a:gd name="T16" fmla="*/ 4 w 10"/>
              <a:gd name="T17" fmla="*/ 6 h 15"/>
              <a:gd name="T18" fmla="*/ 4 w 10"/>
              <a:gd name="T19" fmla="*/ 6 h 15"/>
              <a:gd name="T20" fmla="*/ 3 w 10"/>
              <a:gd name="T21" fmla="*/ 5 h 15"/>
              <a:gd name="T22" fmla="*/ 3 w 10"/>
              <a:gd name="T23" fmla="*/ 3 h 15"/>
              <a:gd name="T24" fmla="*/ 1 w 10"/>
              <a:gd name="T25" fmla="*/ 3 h 15"/>
              <a:gd name="T26" fmla="*/ 1 w 10"/>
              <a:gd name="T27" fmla="*/ 2 h 15"/>
              <a:gd name="T28" fmla="*/ 0 w 10"/>
              <a:gd name="T29" fmla="*/ 0 h 15"/>
              <a:gd name="T30" fmla="*/ 0 w 10"/>
              <a:gd name="T3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" h="15">
                <a:moveTo>
                  <a:pt x="10" y="15"/>
                </a:moveTo>
                <a:lnTo>
                  <a:pt x="9" y="14"/>
                </a:lnTo>
                <a:lnTo>
                  <a:pt x="9" y="14"/>
                </a:lnTo>
                <a:lnTo>
                  <a:pt x="7" y="12"/>
                </a:lnTo>
                <a:lnTo>
                  <a:pt x="7" y="11"/>
                </a:lnTo>
                <a:lnTo>
                  <a:pt x="6" y="11"/>
                </a:lnTo>
                <a:lnTo>
                  <a:pt x="6" y="9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3" y="5"/>
                </a:lnTo>
                <a:lnTo>
                  <a:pt x="3" y="3"/>
                </a:lnTo>
                <a:lnTo>
                  <a:pt x="1" y="3"/>
                </a:lnTo>
                <a:lnTo>
                  <a:pt x="1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24" name="Freeform 2625"/>
          <p:cNvSpPr>
            <a:spLocks/>
          </p:cNvSpPr>
          <p:nvPr/>
        </p:nvSpPr>
        <p:spPr bwMode="auto">
          <a:xfrm>
            <a:off x="6805613" y="2024063"/>
            <a:ext cx="14288" cy="23813"/>
          </a:xfrm>
          <a:custGeom>
            <a:avLst/>
            <a:gdLst>
              <a:gd name="T0" fmla="*/ 0 w 9"/>
              <a:gd name="T1" fmla="*/ 0 h 15"/>
              <a:gd name="T2" fmla="*/ 0 w 9"/>
              <a:gd name="T3" fmla="*/ 2 h 15"/>
              <a:gd name="T4" fmla="*/ 2 w 9"/>
              <a:gd name="T5" fmla="*/ 3 h 15"/>
              <a:gd name="T6" fmla="*/ 2 w 9"/>
              <a:gd name="T7" fmla="*/ 5 h 15"/>
              <a:gd name="T8" fmla="*/ 3 w 9"/>
              <a:gd name="T9" fmla="*/ 6 h 15"/>
              <a:gd name="T10" fmla="*/ 5 w 9"/>
              <a:gd name="T11" fmla="*/ 8 h 15"/>
              <a:gd name="T12" fmla="*/ 5 w 9"/>
              <a:gd name="T13" fmla="*/ 9 h 15"/>
              <a:gd name="T14" fmla="*/ 6 w 9"/>
              <a:gd name="T15" fmla="*/ 11 h 15"/>
              <a:gd name="T16" fmla="*/ 8 w 9"/>
              <a:gd name="T17" fmla="*/ 12 h 15"/>
              <a:gd name="T18" fmla="*/ 8 w 9"/>
              <a:gd name="T19" fmla="*/ 14 h 15"/>
              <a:gd name="T20" fmla="*/ 9 w 9"/>
              <a:gd name="T2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15">
                <a:moveTo>
                  <a:pt x="0" y="0"/>
                </a:moveTo>
                <a:lnTo>
                  <a:pt x="0" y="2"/>
                </a:lnTo>
                <a:lnTo>
                  <a:pt x="2" y="3"/>
                </a:lnTo>
                <a:lnTo>
                  <a:pt x="2" y="5"/>
                </a:lnTo>
                <a:lnTo>
                  <a:pt x="3" y="6"/>
                </a:lnTo>
                <a:lnTo>
                  <a:pt x="5" y="8"/>
                </a:lnTo>
                <a:lnTo>
                  <a:pt x="5" y="9"/>
                </a:lnTo>
                <a:lnTo>
                  <a:pt x="6" y="11"/>
                </a:lnTo>
                <a:lnTo>
                  <a:pt x="8" y="12"/>
                </a:lnTo>
                <a:lnTo>
                  <a:pt x="8" y="14"/>
                </a:lnTo>
                <a:lnTo>
                  <a:pt x="9" y="1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25" name="Line 2626"/>
          <p:cNvSpPr>
            <a:spLocks noChangeShapeType="1"/>
          </p:cNvSpPr>
          <p:nvPr/>
        </p:nvSpPr>
        <p:spPr bwMode="auto">
          <a:xfrm flipV="1">
            <a:off x="6727825" y="2027238"/>
            <a:ext cx="73025" cy="476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26" name="Freeform 2627"/>
          <p:cNvSpPr>
            <a:spLocks/>
          </p:cNvSpPr>
          <p:nvPr/>
        </p:nvSpPr>
        <p:spPr bwMode="auto">
          <a:xfrm>
            <a:off x="6686550" y="2022476"/>
            <a:ext cx="17463" cy="28575"/>
          </a:xfrm>
          <a:custGeom>
            <a:avLst/>
            <a:gdLst>
              <a:gd name="T0" fmla="*/ 11 w 11"/>
              <a:gd name="T1" fmla="*/ 18 h 18"/>
              <a:gd name="T2" fmla="*/ 11 w 11"/>
              <a:gd name="T3" fmla="*/ 16 h 18"/>
              <a:gd name="T4" fmla="*/ 11 w 11"/>
              <a:gd name="T5" fmla="*/ 16 h 18"/>
              <a:gd name="T6" fmla="*/ 9 w 11"/>
              <a:gd name="T7" fmla="*/ 15 h 18"/>
              <a:gd name="T8" fmla="*/ 9 w 11"/>
              <a:gd name="T9" fmla="*/ 15 h 18"/>
              <a:gd name="T10" fmla="*/ 9 w 11"/>
              <a:gd name="T11" fmla="*/ 13 h 18"/>
              <a:gd name="T12" fmla="*/ 8 w 11"/>
              <a:gd name="T13" fmla="*/ 13 h 18"/>
              <a:gd name="T14" fmla="*/ 8 w 11"/>
              <a:gd name="T15" fmla="*/ 12 h 18"/>
              <a:gd name="T16" fmla="*/ 8 w 11"/>
              <a:gd name="T17" fmla="*/ 12 h 18"/>
              <a:gd name="T18" fmla="*/ 6 w 11"/>
              <a:gd name="T19" fmla="*/ 10 h 18"/>
              <a:gd name="T20" fmla="*/ 6 w 11"/>
              <a:gd name="T21" fmla="*/ 10 h 18"/>
              <a:gd name="T22" fmla="*/ 6 w 11"/>
              <a:gd name="T23" fmla="*/ 9 h 18"/>
              <a:gd name="T24" fmla="*/ 6 w 11"/>
              <a:gd name="T25" fmla="*/ 9 h 18"/>
              <a:gd name="T26" fmla="*/ 5 w 11"/>
              <a:gd name="T27" fmla="*/ 7 h 18"/>
              <a:gd name="T28" fmla="*/ 5 w 11"/>
              <a:gd name="T29" fmla="*/ 7 h 18"/>
              <a:gd name="T30" fmla="*/ 5 w 11"/>
              <a:gd name="T31" fmla="*/ 6 h 18"/>
              <a:gd name="T32" fmla="*/ 3 w 11"/>
              <a:gd name="T33" fmla="*/ 6 h 18"/>
              <a:gd name="T34" fmla="*/ 3 w 11"/>
              <a:gd name="T35" fmla="*/ 4 h 18"/>
              <a:gd name="T36" fmla="*/ 3 w 11"/>
              <a:gd name="T37" fmla="*/ 4 h 18"/>
              <a:gd name="T38" fmla="*/ 2 w 11"/>
              <a:gd name="T39" fmla="*/ 4 h 18"/>
              <a:gd name="T40" fmla="*/ 2 w 11"/>
              <a:gd name="T41" fmla="*/ 3 h 18"/>
              <a:gd name="T42" fmla="*/ 2 w 11"/>
              <a:gd name="T43" fmla="*/ 3 h 18"/>
              <a:gd name="T44" fmla="*/ 0 w 11"/>
              <a:gd name="T45" fmla="*/ 1 h 18"/>
              <a:gd name="T46" fmla="*/ 0 w 11"/>
              <a:gd name="T47" fmla="*/ 1 h 18"/>
              <a:gd name="T48" fmla="*/ 0 w 11"/>
              <a:gd name="T4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" h="18">
                <a:moveTo>
                  <a:pt x="11" y="18"/>
                </a:moveTo>
                <a:lnTo>
                  <a:pt x="11" y="16"/>
                </a:lnTo>
                <a:lnTo>
                  <a:pt x="11" y="16"/>
                </a:lnTo>
                <a:lnTo>
                  <a:pt x="9" y="15"/>
                </a:lnTo>
                <a:lnTo>
                  <a:pt x="9" y="15"/>
                </a:lnTo>
                <a:lnTo>
                  <a:pt x="9" y="13"/>
                </a:lnTo>
                <a:lnTo>
                  <a:pt x="8" y="13"/>
                </a:lnTo>
                <a:lnTo>
                  <a:pt x="8" y="12"/>
                </a:lnTo>
                <a:lnTo>
                  <a:pt x="8" y="12"/>
                </a:lnTo>
                <a:lnTo>
                  <a:pt x="6" y="10"/>
                </a:lnTo>
                <a:lnTo>
                  <a:pt x="6" y="10"/>
                </a:lnTo>
                <a:lnTo>
                  <a:pt x="6" y="9"/>
                </a:lnTo>
                <a:lnTo>
                  <a:pt x="6" y="9"/>
                </a:lnTo>
                <a:lnTo>
                  <a:pt x="5" y="7"/>
                </a:lnTo>
                <a:lnTo>
                  <a:pt x="5" y="7"/>
                </a:lnTo>
                <a:lnTo>
                  <a:pt x="5" y="6"/>
                </a:lnTo>
                <a:lnTo>
                  <a:pt x="3" y="6"/>
                </a:lnTo>
                <a:lnTo>
                  <a:pt x="3" y="4"/>
                </a:lnTo>
                <a:lnTo>
                  <a:pt x="3" y="4"/>
                </a:lnTo>
                <a:lnTo>
                  <a:pt x="2" y="4"/>
                </a:lnTo>
                <a:lnTo>
                  <a:pt x="2" y="3"/>
                </a:lnTo>
                <a:lnTo>
                  <a:pt x="2" y="3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27" name="Freeform 2628"/>
          <p:cNvSpPr>
            <a:spLocks/>
          </p:cNvSpPr>
          <p:nvPr/>
        </p:nvSpPr>
        <p:spPr bwMode="auto">
          <a:xfrm>
            <a:off x="6704013" y="2051051"/>
            <a:ext cx="19050" cy="25400"/>
          </a:xfrm>
          <a:custGeom>
            <a:avLst/>
            <a:gdLst>
              <a:gd name="T0" fmla="*/ 0 w 12"/>
              <a:gd name="T1" fmla="*/ 0 h 16"/>
              <a:gd name="T2" fmla="*/ 1 w 12"/>
              <a:gd name="T3" fmla="*/ 1 h 16"/>
              <a:gd name="T4" fmla="*/ 3 w 12"/>
              <a:gd name="T5" fmla="*/ 3 h 16"/>
              <a:gd name="T6" fmla="*/ 3 w 12"/>
              <a:gd name="T7" fmla="*/ 4 h 16"/>
              <a:gd name="T8" fmla="*/ 4 w 12"/>
              <a:gd name="T9" fmla="*/ 6 h 16"/>
              <a:gd name="T10" fmla="*/ 6 w 12"/>
              <a:gd name="T11" fmla="*/ 7 h 16"/>
              <a:gd name="T12" fmla="*/ 7 w 12"/>
              <a:gd name="T13" fmla="*/ 9 h 16"/>
              <a:gd name="T14" fmla="*/ 7 w 12"/>
              <a:gd name="T15" fmla="*/ 12 h 16"/>
              <a:gd name="T16" fmla="*/ 9 w 12"/>
              <a:gd name="T17" fmla="*/ 13 h 16"/>
              <a:gd name="T18" fmla="*/ 10 w 12"/>
              <a:gd name="T19" fmla="*/ 15 h 16"/>
              <a:gd name="T20" fmla="*/ 12 w 12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6">
                <a:moveTo>
                  <a:pt x="0" y="0"/>
                </a:moveTo>
                <a:lnTo>
                  <a:pt x="1" y="1"/>
                </a:lnTo>
                <a:lnTo>
                  <a:pt x="3" y="3"/>
                </a:lnTo>
                <a:lnTo>
                  <a:pt x="3" y="4"/>
                </a:lnTo>
                <a:lnTo>
                  <a:pt x="4" y="6"/>
                </a:lnTo>
                <a:lnTo>
                  <a:pt x="6" y="7"/>
                </a:lnTo>
                <a:lnTo>
                  <a:pt x="7" y="9"/>
                </a:lnTo>
                <a:lnTo>
                  <a:pt x="7" y="12"/>
                </a:lnTo>
                <a:lnTo>
                  <a:pt x="9" y="13"/>
                </a:lnTo>
                <a:lnTo>
                  <a:pt x="10" y="15"/>
                </a:lnTo>
                <a:lnTo>
                  <a:pt x="12" y="1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28" name="Line 2629"/>
          <p:cNvSpPr>
            <a:spLocks noChangeShapeType="1"/>
          </p:cNvSpPr>
          <p:nvPr/>
        </p:nvSpPr>
        <p:spPr bwMode="auto">
          <a:xfrm flipV="1">
            <a:off x="6624638" y="2052638"/>
            <a:ext cx="74613" cy="476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29" name="Freeform 2630"/>
          <p:cNvSpPr>
            <a:spLocks/>
          </p:cNvSpPr>
          <p:nvPr/>
        </p:nvSpPr>
        <p:spPr bwMode="auto">
          <a:xfrm>
            <a:off x="6567488" y="2022476"/>
            <a:ext cx="26988" cy="39688"/>
          </a:xfrm>
          <a:custGeom>
            <a:avLst/>
            <a:gdLst>
              <a:gd name="T0" fmla="*/ 17 w 17"/>
              <a:gd name="T1" fmla="*/ 25 h 25"/>
              <a:gd name="T2" fmla="*/ 15 w 17"/>
              <a:gd name="T3" fmla="*/ 22 h 25"/>
              <a:gd name="T4" fmla="*/ 14 w 17"/>
              <a:gd name="T5" fmla="*/ 21 h 25"/>
              <a:gd name="T6" fmla="*/ 12 w 17"/>
              <a:gd name="T7" fmla="*/ 18 h 25"/>
              <a:gd name="T8" fmla="*/ 11 w 17"/>
              <a:gd name="T9" fmla="*/ 15 h 25"/>
              <a:gd name="T10" fmla="*/ 8 w 17"/>
              <a:gd name="T11" fmla="*/ 12 h 25"/>
              <a:gd name="T12" fmla="*/ 6 w 17"/>
              <a:gd name="T13" fmla="*/ 10 h 25"/>
              <a:gd name="T14" fmla="*/ 5 w 17"/>
              <a:gd name="T15" fmla="*/ 7 h 25"/>
              <a:gd name="T16" fmla="*/ 3 w 17"/>
              <a:gd name="T17" fmla="*/ 4 h 25"/>
              <a:gd name="T18" fmla="*/ 2 w 17"/>
              <a:gd name="T19" fmla="*/ 3 h 25"/>
              <a:gd name="T20" fmla="*/ 0 w 17"/>
              <a:gd name="T2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25">
                <a:moveTo>
                  <a:pt x="17" y="25"/>
                </a:moveTo>
                <a:lnTo>
                  <a:pt x="15" y="22"/>
                </a:lnTo>
                <a:lnTo>
                  <a:pt x="14" y="21"/>
                </a:lnTo>
                <a:lnTo>
                  <a:pt x="12" y="18"/>
                </a:lnTo>
                <a:lnTo>
                  <a:pt x="11" y="15"/>
                </a:lnTo>
                <a:lnTo>
                  <a:pt x="8" y="12"/>
                </a:lnTo>
                <a:lnTo>
                  <a:pt x="6" y="10"/>
                </a:lnTo>
                <a:lnTo>
                  <a:pt x="5" y="7"/>
                </a:lnTo>
                <a:lnTo>
                  <a:pt x="3" y="4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30" name="Freeform 2631"/>
          <p:cNvSpPr>
            <a:spLocks/>
          </p:cNvSpPr>
          <p:nvPr/>
        </p:nvSpPr>
        <p:spPr bwMode="auto">
          <a:xfrm>
            <a:off x="6594475" y="2062163"/>
            <a:ext cx="28575" cy="41275"/>
          </a:xfrm>
          <a:custGeom>
            <a:avLst/>
            <a:gdLst>
              <a:gd name="T0" fmla="*/ 0 w 18"/>
              <a:gd name="T1" fmla="*/ 0 h 26"/>
              <a:gd name="T2" fmla="*/ 1 w 18"/>
              <a:gd name="T3" fmla="*/ 2 h 26"/>
              <a:gd name="T4" fmla="*/ 3 w 18"/>
              <a:gd name="T5" fmla="*/ 5 h 26"/>
              <a:gd name="T6" fmla="*/ 4 w 18"/>
              <a:gd name="T7" fmla="*/ 8 h 26"/>
              <a:gd name="T8" fmla="*/ 6 w 18"/>
              <a:gd name="T9" fmla="*/ 9 h 26"/>
              <a:gd name="T10" fmla="*/ 7 w 18"/>
              <a:gd name="T11" fmla="*/ 12 h 26"/>
              <a:gd name="T12" fmla="*/ 10 w 18"/>
              <a:gd name="T13" fmla="*/ 14 h 26"/>
              <a:gd name="T14" fmla="*/ 12 w 18"/>
              <a:gd name="T15" fmla="*/ 17 h 26"/>
              <a:gd name="T16" fmla="*/ 13 w 18"/>
              <a:gd name="T17" fmla="*/ 18 h 26"/>
              <a:gd name="T18" fmla="*/ 15 w 18"/>
              <a:gd name="T19" fmla="*/ 21 h 26"/>
              <a:gd name="T20" fmla="*/ 16 w 18"/>
              <a:gd name="T21" fmla="*/ 23 h 26"/>
              <a:gd name="T22" fmla="*/ 18 w 18"/>
              <a:gd name="T2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26">
                <a:moveTo>
                  <a:pt x="0" y="0"/>
                </a:moveTo>
                <a:lnTo>
                  <a:pt x="1" y="2"/>
                </a:lnTo>
                <a:lnTo>
                  <a:pt x="3" y="5"/>
                </a:lnTo>
                <a:lnTo>
                  <a:pt x="4" y="8"/>
                </a:lnTo>
                <a:lnTo>
                  <a:pt x="6" y="9"/>
                </a:lnTo>
                <a:lnTo>
                  <a:pt x="7" y="12"/>
                </a:lnTo>
                <a:lnTo>
                  <a:pt x="10" y="14"/>
                </a:lnTo>
                <a:lnTo>
                  <a:pt x="12" y="17"/>
                </a:lnTo>
                <a:lnTo>
                  <a:pt x="13" y="18"/>
                </a:lnTo>
                <a:lnTo>
                  <a:pt x="15" y="21"/>
                </a:lnTo>
                <a:lnTo>
                  <a:pt x="16" y="23"/>
                </a:lnTo>
                <a:lnTo>
                  <a:pt x="18" y="2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31" name="Line 2632"/>
          <p:cNvSpPr>
            <a:spLocks noChangeShapeType="1"/>
          </p:cNvSpPr>
          <p:nvPr/>
        </p:nvSpPr>
        <p:spPr bwMode="auto">
          <a:xfrm flipV="1">
            <a:off x="6515100" y="2065338"/>
            <a:ext cx="74613" cy="492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32" name="Freeform 2633"/>
          <p:cNvSpPr>
            <a:spLocks/>
          </p:cNvSpPr>
          <p:nvPr/>
        </p:nvSpPr>
        <p:spPr bwMode="auto">
          <a:xfrm>
            <a:off x="6413500" y="1979613"/>
            <a:ext cx="49213" cy="68263"/>
          </a:xfrm>
          <a:custGeom>
            <a:avLst/>
            <a:gdLst>
              <a:gd name="T0" fmla="*/ 31 w 31"/>
              <a:gd name="T1" fmla="*/ 43 h 43"/>
              <a:gd name="T2" fmla="*/ 31 w 31"/>
              <a:gd name="T3" fmla="*/ 42 h 43"/>
              <a:gd name="T4" fmla="*/ 30 w 31"/>
              <a:gd name="T5" fmla="*/ 40 h 43"/>
              <a:gd name="T6" fmla="*/ 28 w 31"/>
              <a:gd name="T7" fmla="*/ 39 h 43"/>
              <a:gd name="T8" fmla="*/ 28 w 31"/>
              <a:gd name="T9" fmla="*/ 37 h 43"/>
              <a:gd name="T10" fmla="*/ 27 w 31"/>
              <a:gd name="T11" fmla="*/ 36 h 43"/>
              <a:gd name="T12" fmla="*/ 25 w 31"/>
              <a:gd name="T13" fmla="*/ 34 h 43"/>
              <a:gd name="T14" fmla="*/ 25 w 31"/>
              <a:gd name="T15" fmla="*/ 34 h 43"/>
              <a:gd name="T16" fmla="*/ 24 w 31"/>
              <a:gd name="T17" fmla="*/ 33 h 43"/>
              <a:gd name="T18" fmla="*/ 22 w 31"/>
              <a:gd name="T19" fmla="*/ 31 h 43"/>
              <a:gd name="T20" fmla="*/ 22 w 31"/>
              <a:gd name="T21" fmla="*/ 30 h 43"/>
              <a:gd name="T22" fmla="*/ 21 w 31"/>
              <a:gd name="T23" fmla="*/ 28 h 43"/>
              <a:gd name="T24" fmla="*/ 19 w 31"/>
              <a:gd name="T25" fmla="*/ 27 h 43"/>
              <a:gd name="T26" fmla="*/ 19 w 31"/>
              <a:gd name="T27" fmla="*/ 25 h 43"/>
              <a:gd name="T28" fmla="*/ 18 w 31"/>
              <a:gd name="T29" fmla="*/ 24 h 43"/>
              <a:gd name="T30" fmla="*/ 16 w 31"/>
              <a:gd name="T31" fmla="*/ 22 h 43"/>
              <a:gd name="T32" fmla="*/ 16 w 31"/>
              <a:gd name="T33" fmla="*/ 21 h 43"/>
              <a:gd name="T34" fmla="*/ 15 w 31"/>
              <a:gd name="T35" fmla="*/ 21 h 43"/>
              <a:gd name="T36" fmla="*/ 13 w 31"/>
              <a:gd name="T37" fmla="*/ 19 h 43"/>
              <a:gd name="T38" fmla="*/ 13 w 31"/>
              <a:gd name="T39" fmla="*/ 18 h 43"/>
              <a:gd name="T40" fmla="*/ 12 w 31"/>
              <a:gd name="T41" fmla="*/ 16 h 43"/>
              <a:gd name="T42" fmla="*/ 10 w 31"/>
              <a:gd name="T43" fmla="*/ 15 h 43"/>
              <a:gd name="T44" fmla="*/ 10 w 31"/>
              <a:gd name="T45" fmla="*/ 13 h 43"/>
              <a:gd name="T46" fmla="*/ 9 w 31"/>
              <a:gd name="T47" fmla="*/ 12 h 43"/>
              <a:gd name="T48" fmla="*/ 7 w 31"/>
              <a:gd name="T49" fmla="*/ 10 h 43"/>
              <a:gd name="T50" fmla="*/ 7 w 31"/>
              <a:gd name="T51" fmla="*/ 9 h 43"/>
              <a:gd name="T52" fmla="*/ 6 w 31"/>
              <a:gd name="T53" fmla="*/ 9 h 43"/>
              <a:gd name="T54" fmla="*/ 4 w 31"/>
              <a:gd name="T55" fmla="*/ 7 h 43"/>
              <a:gd name="T56" fmla="*/ 3 w 31"/>
              <a:gd name="T57" fmla="*/ 6 h 43"/>
              <a:gd name="T58" fmla="*/ 3 w 31"/>
              <a:gd name="T59" fmla="*/ 4 h 43"/>
              <a:gd name="T60" fmla="*/ 1 w 31"/>
              <a:gd name="T61" fmla="*/ 3 h 43"/>
              <a:gd name="T62" fmla="*/ 0 w 31"/>
              <a:gd name="T63" fmla="*/ 1 h 43"/>
              <a:gd name="T64" fmla="*/ 0 w 31"/>
              <a:gd name="T6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" h="43">
                <a:moveTo>
                  <a:pt x="31" y="43"/>
                </a:moveTo>
                <a:lnTo>
                  <a:pt x="31" y="42"/>
                </a:lnTo>
                <a:lnTo>
                  <a:pt x="30" y="40"/>
                </a:lnTo>
                <a:lnTo>
                  <a:pt x="28" y="39"/>
                </a:lnTo>
                <a:lnTo>
                  <a:pt x="28" y="37"/>
                </a:lnTo>
                <a:lnTo>
                  <a:pt x="27" y="36"/>
                </a:lnTo>
                <a:lnTo>
                  <a:pt x="25" y="34"/>
                </a:lnTo>
                <a:lnTo>
                  <a:pt x="25" y="34"/>
                </a:lnTo>
                <a:lnTo>
                  <a:pt x="24" y="33"/>
                </a:lnTo>
                <a:lnTo>
                  <a:pt x="22" y="31"/>
                </a:lnTo>
                <a:lnTo>
                  <a:pt x="22" y="30"/>
                </a:lnTo>
                <a:lnTo>
                  <a:pt x="21" y="28"/>
                </a:lnTo>
                <a:lnTo>
                  <a:pt x="19" y="27"/>
                </a:lnTo>
                <a:lnTo>
                  <a:pt x="19" y="25"/>
                </a:lnTo>
                <a:lnTo>
                  <a:pt x="18" y="24"/>
                </a:lnTo>
                <a:lnTo>
                  <a:pt x="16" y="22"/>
                </a:lnTo>
                <a:lnTo>
                  <a:pt x="16" y="21"/>
                </a:lnTo>
                <a:lnTo>
                  <a:pt x="15" y="21"/>
                </a:lnTo>
                <a:lnTo>
                  <a:pt x="13" y="19"/>
                </a:lnTo>
                <a:lnTo>
                  <a:pt x="13" y="18"/>
                </a:lnTo>
                <a:lnTo>
                  <a:pt x="12" y="16"/>
                </a:lnTo>
                <a:lnTo>
                  <a:pt x="10" y="15"/>
                </a:lnTo>
                <a:lnTo>
                  <a:pt x="10" y="13"/>
                </a:lnTo>
                <a:lnTo>
                  <a:pt x="9" y="12"/>
                </a:lnTo>
                <a:lnTo>
                  <a:pt x="7" y="10"/>
                </a:lnTo>
                <a:lnTo>
                  <a:pt x="7" y="9"/>
                </a:lnTo>
                <a:lnTo>
                  <a:pt x="6" y="9"/>
                </a:lnTo>
                <a:lnTo>
                  <a:pt x="4" y="7"/>
                </a:lnTo>
                <a:lnTo>
                  <a:pt x="3" y="6"/>
                </a:lnTo>
                <a:lnTo>
                  <a:pt x="3" y="4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33" name="Freeform 2634"/>
          <p:cNvSpPr>
            <a:spLocks/>
          </p:cNvSpPr>
          <p:nvPr/>
        </p:nvSpPr>
        <p:spPr bwMode="auto">
          <a:xfrm>
            <a:off x="6462713" y="2047876"/>
            <a:ext cx="50800" cy="69850"/>
          </a:xfrm>
          <a:custGeom>
            <a:avLst/>
            <a:gdLst>
              <a:gd name="T0" fmla="*/ 0 w 32"/>
              <a:gd name="T1" fmla="*/ 0 h 44"/>
              <a:gd name="T2" fmla="*/ 3 w 32"/>
              <a:gd name="T3" fmla="*/ 3 h 44"/>
              <a:gd name="T4" fmla="*/ 6 w 32"/>
              <a:gd name="T5" fmla="*/ 6 h 44"/>
              <a:gd name="T6" fmla="*/ 8 w 32"/>
              <a:gd name="T7" fmla="*/ 11 h 44"/>
              <a:gd name="T8" fmla="*/ 11 w 32"/>
              <a:gd name="T9" fmla="*/ 14 h 44"/>
              <a:gd name="T10" fmla="*/ 14 w 32"/>
              <a:gd name="T11" fmla="*/ 17 h 44"/>
              <a:gd name="T12" fmla="*/ 15 w 32"/>
              <a:gd name="T13" fmla="*/ 20 h 44"/>
              <a:gd name="T14" fmla="*/ 18 w 32"/>
              <a:gd name="T15" fmla="*/ 24 h 44"/>
              <a:gd name="T16" fmla="*/ 20 w 32"/>
              <a:gd name="T17" fmla="*/ 27 h 44"/>
              <a:gd name="T18" fmla="*/ 23 w 32"/>
              <a:gd name="T19" fmla="*/ 30 h 44"/>
              <a:gd name="T20" fmla="*/ 24 w 32"/>
              <a:gd name="T21" fmla="*/ 33 h 44"/>
              <a:gd name="T22" fmla="*/ 27 w 32"/>
              <a:gd name="T23" fmla="*/ 38 h 44"/>
              <a:gd name="T24" fmla="*/ 30 w 32"/>
              <a:gd name="T25" fmla="*/ 41 h 44"/>
              <a:gd name="T26" fmla="*/ 32 w 32"/>
              <a:gd name="T2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44">
                <a:moveTo>
                  <a:pt x="0" y="0"/>
                </a:moveTo>
                <a:lnTo>
                  <a:pt x="3" y="3"/>
                </a:lnTo>
                <a:lnTo>
                  <a:pt x="6" y="6"/>
                </a:lnTo>
                <a:lnTo>
                  <a:pt x="8" y="11"/>
                </a:lnTo>
                <a:lnTo>
                  <a:pt x="11" y="14"/>
                </a:lnTo>
                <a:lnTo>
                  <a:pt x="14" y="17"/>
                </a:lnTo>
                <a:lnTo>
                  <a:pt x="15" y="20"/>
                </a:lnTo>
                <a:lnTo>
                  <a:pt x="18" y="24"/>
                </a:lnTo>
                <a:lnTo>
                  <a:pt x="20" y="27"/>
                </a:lnTo>
                <a:lnTo>
                  <a:pt x="23" y="30"/>
                </a:lnTo>
                <a:lnTo>
                  <a:pt x="24" y="33"/>
                </a:lnTo>
                <a:lnTo>
                  <a:pt x="27" y="38"/>
                </a:lnTo>
                <a:lnTo>
                  <a:pt x="30" y="41"/>
                </a:lnTo>
                <a:lnTo>
                  <a:pt x="32" y="4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34" name="Line 2635"/>
          <p:cNvSpPr>
            <a:spLocks noChangeShapeType="1"/>
          </p:cNvSpPr>
          <p:nvPr/>
        </p:nvSpPr>
        <p:spPr bwMode="auto">
          <a:xfrm flipV="1">
            <a:off x="6386513" y="2051051"/>
            <a:ext cx="71438" cy="523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35" name="Freeform 2636"/>
          <p:cNvSpPr>
            <a:spLocks/>
          </p:cNvSpPr>
          <p:nvPr/>
        </p:nvSpPr>
        <p:spPr bwMode="auto">
          <a:xfrm>
            <a:off x="6294438" y="1990726"/>
            <a:ext cx="44450" cy="57150"/>
          </a:xfrm>
          <a:custGeom>
            <a:avLst/>
            <a:gdLst>
              <a:gd name="T0" fmla="*/ 28 w 28"/>
              <a:gd name="T1" fmla="*/ 36 h 36"/>
              <a:gd name="T2" fmla="*/ 28 w 28"/>
              <a:gd name="T3" fmla="*/ 35 h 36"/>
              <a:gd name="T4" fmla="*/ 27 w 28"/>
              <a:gd name="T5" fmla="*/ 33 h 36"/>
              <a:gd name="T6" fmla="*/ 27 w 28"/>
              <a:gd name="T7" fmla="*/ 33 h 36"/>
              <a:gd name="T8" fmla="*/ 25 w 28"/>
              <a:gd name="T9" fmla="*/ 32 h 36"/>
              <a:gd name="T10" fmla="*/ 25 w 28"/>
              <a:gd name="T11" fmla="*/ 30 h 36"/>
              <a:gd name="T12" fmla="*/ 24 w 28"/>
              <a:gd name="T13" fmla="*/ 30 h 36"/>
              <a:gd name="T14" fmla="*/ 24 w 28"/>
              <a:gd name="T15" fmla="*/ 29 h 36"/>
              <a:gd name="T16" fmla="*/ 24 w 28"/>
              <a:gd name="T17" fmla="*/ 29 h 36"/>
              <a:gd name="T18" fmla="*/ 22 w 28"/>
              <a:gd name="T19" fmla="*/ 27 h 36"/>
              <a:gd name="T20" fmla="*/ 22 w 28"/>
              <a:gd name="T21" fmla="*/ 26 h 36"/>
              <a:gd name="T22" fmla="*/ 21 w 28"/>
              <a:gd name="T23" fmla="*/ 26 h 36"/>
              <a:gd name="T24" fmla="*/ 21 w 28"/>
              <a:gd name="T25" fmla="*/ 24 h 36"/>
              <a:gd name="T26" fmla="*/ 19 w 28"/>
              <a:gd name="T27" fmla="*/ 23 h 36"/>
              <a:gd name="T28" fmla="*/ 19 w 28"/>
              <a:gd name="T29" fmla="*/ 23 h 36"/>
              <a:gd name="T30" fmla="*/ 18 w 28"/>
              <a:gd name="T31" fmla="*/ 21 h 36"/>
              <a:gd name="T32" fmla="*/ 18 w 28"/>
              <a:gd name="T33" fmla="*/ 21 h 36"/>
              <a:gd name="T34" fmla="*/ 16 w 28"/>
              <a:gd name="T35" fmla="*/ 20 h 36"/>
              <a:gd name="T36" fmla="*/ 16 w 28"/>
              <a:gd name="T37" fmla="*/ 18 h 36"/>
              <a:gd name="T38" fmla="*/ 15 w 28"/>
              <a:gd name="T39" fmla="*/ 18 h 36"/>
              <a:gd name="T40" fmla="*/ 15 w 28"/>
              <a:gd name="T41" fmla="*/ 17 h 36"/>
              <a:gd name="T42" fmla="*/ 13 w 28"/>
              <a:gd name="T43" fmla="*/ 17 h 36"/>
              <a:gd name="T44" fmla="*/ 13 w 28"/>
              <a:gd name="T45" fmla="*/ 15 h 36"/>
              <a:gd name="T46" fmla="*/ 12 w 28"/>
              <a:gd name="T47" fmla="*/ 14 h 36"/>
              <a:gd name="T48" fmla="*/ 12 w 28"/>
              <a:gd name="T49" fmla="*/ 14 h 36"/>
              <a:gd name="T50" fmla="*/ 10 w 28"/>
              <a:gd name="T51" fmla="*/ 12 h 36"/>
              <a:gd name="T52" fmla="*/ 10 w 28"/>
              <a:gd name="T53" fmla="*/ 11 h 36"/>
              <a:gd name="T54" fmla="*/ 9 w 28"/>
              <a:gd name="T55" fmla="*/ 11 h 36"/>
              <a:gd name="T56" fmla="*/ 9 w 28"/>
              <a:gd name="T57" fmla="*/ 9 h 36"/>
              <a:gd name="T58" fmla="*/ 7 w 28"/>
              <a:gd name="T59" fmla="*/ 9 h 36"/>
              <a:gd name="T60" fmla="*/ 7 w 28"/>
              <a:gd name="T61" fmla="*/ 8 h 36"/>
              <a:gd name="T62" fmla="*/ 6 w 28"/>
              <a:gd name="T63" fmla="*/ 6 h 36"/>
              <a:gd name="T64" fmla="*/ 6 w 28"/>
              <a:gd name="T65" fmla="*/ 6 h 36"/>
              <a:gd name="T66" fmla="*/ 4 w 28"/>
              <a:gd name="T67" fmla="*/ 5 h 36"/>
              <a:gd name="T68" fmla="*/ 4 w 28"/>
              <a:gd name="T69" fmla="*/ 5 h 36"/>
              <a:gd name="T70" fmla="*/ 3 w 28"/>
              <a:gd name="T71" fmla="*/ 3 h 36"/>
              <a:gd name="T72" fmla="*/ 1 w 28"/>
              <a:gd name="T73" fmla="*/ 2 h 36"/>
              <a:gd name="T74" fmla="*/ 1 w 28"/>
              <a:gd name="T75" fmla="*/ 2 h 36"/>
              <a:gd name="T76" fmla="*/ 0 w 28"/>
              <a:gd name="T77" fmla="*/ 0 h 36"/>
              <a:gd name="T78" fmla="*/ 0 w 28"/>
              <a:gd name="T7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" h="36">
                <a:moveTo>
                  <a:pt x="28" y="36"/>
                </a:moveTo>
                <a:lnTo>
                  <a:pt x="28" y="35"/>
                </a:lnTo>
                <a:lnTo>
                  <a:pt x="27" y="33"/>
                </a:lnTo>
                <a:lnTo>
                  <a:pt x="27" y="33"/>
                </a:lnTo>
                <a:lnTo>
                  <a:pt x="25" y="32"/>
                </a:lnTo>
                <a:lnTo>
                  <a:pt x="25" y="30"/>
                </a:lnTo>
                <a:lnTo>
                  <a:pt x="24" y="30"/>
                </a:lnTo>
                <a:lnTo>
                  <a:pt x="24" y="29"/>
                </a:lnTo>
                <a:lnTo>
                  <a:pt x="24" y="29"/>
                </a:lnTo>
                <a:lnTo>
                  <a:pt x="22" y="27"/>
                </a:lnTo>
                <a:lnTo>
                  <a:pt x="22" y="26"/>
                </a:lnTo>
                <a:lnTo>
                  <a:pt x="21" y="26"/>
                </a:lnTo>
                <a:lnTo>
                  <a:pt x="21" y="24"/>
                </a:lnTo>
                <a:lnTo>
                  <a:pt x="19" y="23"/>
                </a:lnTo>
                <a:lnTo>
                  <a:pt x="19" y="23"/>
                </a:lnTo>
                <a:lnTo>
                  <a:pt x="18" y="21"/>
                </a:lnTo>
                <a:lnTo>
                  <a:pt x="18" y="21"/>
                </a:lnTo>
                <a:lnTo>
                  <a:pt x="16" y="20"/>
                </a:lnTo>
                <a:lnTo>
                  <a:pt x="16" y="18"/>
                </a:lnTo>
                <a:lnTo>
                  <a:pt x="15" y="18"/>
                </a:lnTo>
                <a:lnTo>
                  <a:pt x="15" y="17"/>
                </a:lnTo>
                <a:lnTo>
                  <a:pt x="13" y="17"/>
                </a:lnTo>
                <a:lnTo>
                  <a:pt x="13" y="15"/>
                </a:lnTo>
                <a:lnTo>
                  <a:pt x="12" y="14"/>
                </a:lnTo>
                <a:lnTo>
                  <a:pt x="12" y="14"/>
                </a:lnTo>
                <a:lnTo>
                  <a:pt x="10" y="12"/>
                </a:lnTo>
                <a:lnTo>
                  <a:pt x="10" y="11"/>
                </a:lnTo>
                <a:lnTo>
                  <a:pt x="9" y="11"/>
                </a:lnTo>
                <a:lnTo>
                  <a:pt x="9" y="9"/>
                </a:lnTo>
                <a:lnTo>
                  <a:pt x="7" y="9"/>
                </a:lnTo>
                <a:lnTo>
                  <a:pt x="7" y="8"/>
                </a:lnTo>
                <a:lnTo>
                  <a:pt x="6" y="6"/>
                </a:lnTo>
                <a:lnTo>
                  <a:pt x="6" y="6"/>
                </a:lnTo>
                <a:lnTo>
                  <a:pt x="4" y="5"/>
                </a:lnTo>
                <a:lnTo>
                  <a:pt x="4" y="5"/>
                </a:lnTo>
                <a:lnTo>
                  <a:pt x="3" y="3"/>
                </a:lnTo>
                <a:lnTo>
                  <a:pt x="1" y="2"/>
                </a:lnTo>
                <a:lnTo>
                  <a:pt x="1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36" name="Freeform 2637"/>
          <p:cNvSpPr>
            <a:spLocks/>
          </p:cNvSpPr>
          <p:nvPr/>
        </p:nvSpPr>
        <p:spPr bwMode="auto">
          <a:xfrm>
            <a:off x="6338888" y="2047876"/>
            <a:ext cx="46038" cy="57150"/>
          </a:xfrm>
          <a:custGeom>
            <a:avLst/>
            <a:gdLst>
              <a:gd name="T0" fmla="*/ 0 w 29"/>
              <a:gd name="T1" fmla="*/ 0 h 36"/>
              <a:gd name="T2" fmla="*/ 3 w 29"/>
              <a:gd name="T3" fmla="*/ 2 h 36"/>
              <a:gd name="T4" fmla="*/ 5 w 29"/>
              <a:gd name="T5" fmla="*/ 5 h 36"/>
              <a:gd name="T6" fmla="*/ 8 w 29"/>
              <a:gd name="T7" fmla="*/ 8 h 36"/>
              <a:gd name="T8" fmla="*/ 9 w 29"/>
              <a:gd name="T9" fmla="*/ 11 h 36"/>
              <a:gd name="T10" fmla="*/ 12 w 29"/>
              <a:gd name="T11" fmla="*/ 14 h 36"/>
              <a:gd name="T12" fmla="*/ 14 w 29"/>
              <a:gd name="T13" fmla="*/ 17 h 36"/>
              <a:gd name="T14" fmla="*/ 17 w 29"/>
              <a:gd name="T15" fmla="*/ 20 h 36"/>
              <a:gd name="T16" fmla="*/ 18 w 29"/>
              <a:gd name="T17" fmla="*/ 23 h 36"/>
              <a:gd name="T18" fmla="*/ 20 w 29"/>
              <a:gd name="T19" fmla="*/ 26 h 36"/>
              <a:gd name="T20" fmla="*/ 23 w 29"/>
              <a:gd name="T21" fmla="*/ 27 h 36"/>
              <a:gd name="T22" fmla="*/ 24 w 29"/>
              <a:gd name="T23" fmla="*/ 30 h 36"/>
              <a:gd name="T24" fmla="*/ 27 w 29"/>
              <a:gd name="T25" fmla="*/ 33 h 36"/>
              <a:gd name="T26" fmla="*/ 29 w 29"/>
              <a:gd name="T2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36">
                <a:moveTo>
                  <a:pt x="0" y="0"/>
                </a:moveTo>
                <a:lnTo>
                  <a:pt x="3" y="2"/>
                </a:lnTo>
                <a:lnTo>
                  <a:pt x="5" y="5"/>
                </a:lnTo>
                <a:lnTo>
                  <a:pt x="8" y="8"/>
                </a:lnTo>
                <a:lnTo>
                  <a:pt x="9" y="11"/>
                </a:lnTo>
                <a:lnTo>
                  <a:pt x="12" y="14"/>
                </a:lnTo>
                <a:lnTo>
                  <a:pt x="14" y="17"/>
                </a:lnTo>
                <a:lnTo>
                  <a:pt x="17" y="20"/>
                </a:lnTo>
                <a:lnTo>
                  <a:pt x="18" y="23"/>
                </a:lnTo>
                <a:lnTo>
                  <a:pt x="20" y="26"/>
                </a:lnTo>
                <a:lnTo>
                  <a:pt x="23" y="27"/>
                </a:lnTo>
                <a:lnTo>
                  <a:pt x="24" y="30"/>
                </a:lnTo>
                <a:lnTo>
                  <a:pt x="27" y="33"/>
                </a:lnTo>
                <a:lnTo>
                  <a:pt x="29" y="3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37" name="Rectangle 2638"/>
          <p:cNvSpPr>
            <a:spLocks noChangeArrowheads="1"/>
          </p:cNvSpPr>
          <p:nvPr/>
        </p:nvSpPr>
        <p:spPr bwMode="auto">
          <a:xfrm rot="19260000">
            <a:off x="6292510" y="207142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38" name="Line 2639"/>
          <p:cNvSpPr>
            <a:spLocks noChangeShapeType="1"/>
          </p:cNvSpPr>
          <p:nvPr/>
        </p:nvSpPr>
        <p:spPr bwMode="auto">
          <a:xfrm flipV="1">
            <a:off x="6265863" y="2051051"/>
            <a:ext cx="68263" cy="539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39" name="Freeform 2640"/>
          <p:cNvSpPr>
            <a:spLocks/>
          </p:cNvSpPr>
          <p:nvPr/>
        </p:nvSpPr>
        <p:spPr bwMode="auto">
          <a:xfrm>
            <a:off x="6176963" y="2005013"/>
            <a:ext cx="42863" cy="50800"/>
          </a:xfrm>
          <a:custGeom>
            <a:avLst/>
            <a:gdLst>
              <a:gd name="T0" fmla="*/ 27 w 27"/>
              <a:gd name="T1" fmla="*/ 32 h 32"/>
              <a:gd name="T2" fmla="*/ 27 w 27"/>
              <a:gd name="T3" fmla="*/ 32 h 32"/>
              <a:gd name="T4" fmla="*/ 27 w 27"/>
              <a:gd name="T5" fmla="*/ 30 h 32"/>
              <a:gd name="T6" fmla="*/ 26 w 27"/>
              <a:gd name="T7" fmla="*/ 30 h 32"/>
              <a:gd name="T8" fmla="*/ 26 w 27"/>
              <a:gd name="T9" fmla="*/ 29 h 32"/>
              <a:gd name="T10" fmla="*/ 24 w 27"/>
              <a:gd name="T11" fmla="*/ 29 h 32"/>
              <a:gd name="T12" fmla="*/ 24 w 27"/>
              <a:gd name="T13" fmla="*/ 29 h 32"/>
              <a:gd name="T14" fmla="*/ 24 w 27"/>
              <a:gd name="T15" fmla="*/ 27 h 32"/>
              <a:gd name="T16" fmla="*/ 23 w 27"/>
              <a:gd name="T17" fmla="*/ 27 h 32"/>
              <a:gd name="T18" fmla="*/ 23 w 27"/>
              <a:gd name="T19" fmla="*/ 26 h 32"/>
              <a:gd name="T20" fmla="*/ 21 w 27"/>
              <a:gd name="T21" fmla="*/ 26 h 32"/>
              <a:gd name="T22" fmla="*/ 21 w 27"/>
              <a:gd name="T23" fmla="*/ 24 h 32"/>
              <a:gd name="T24" fmla="*/ 21 w 27"/>
              <a:gd name="T25" fmla="*/ 24 h 32"/>
              <a:gd name="T26" fmla="*/ 20 w 27"/>
              <a:gd name="T27" fmla="*/ 23 h 32"/>
              <a:gd name="T28" fmla="*/ 20 w 27"/>
              <a:gd name="T29" fmla="*/ 23 h 32"/>
              <a:gd name="T30" fmla="*/ 18 w 27"/>
              <a:gd name="T31" fmla="*/ 21 h 32"/>
              <a:gd name="T32" fmla="*/ 18 w 27"/>
              <a:gd name="T33" fmla="*/ 21 h 32"/>
              <a:gd name="T34" fmla="*/ 18 w 27"/>
              <a:gd name="T35" fmla="*/ 20 h 32"/>
              <a:gd name="T36" fmla="*/ 17 w 27"/>
              <a:gd name="T37" fmla="*/ 20 h 32"/>
              <a:gd name="T38" fmla="*/ 17 w 27"/>
              <a:gd name="T39" fmla="*/ 20 h 32"/>
              <a:gd name="T40" fmla="*/ 17 w 27"/>
              <a:gd name="T41" fmla="*/ 18 h 32"/>
              <a:gd name="T42" fmla="*/ 15 w 27"/>
              <a:gd name="T43" fmla="*/ 18 h 32"/>
              <a:gd name="T44" fmla="*/ 15 w 27"/>
              <a:gd name="T45" fmla="*/ 17 h 32"/>
              <a:gd name="T46" fmla="*/ 14 w 27"/>
              <a:gd name="T47" fmla="*/ 17 h 32"/>
              <a:gd name="T48" fmla="*/ 14 w 27"/>
              <a:gd name="T49" fmla="*/ 15 h 32"/>
              <a:gd name="T50" fmla="*/ 14 w 27"/>
              <a:gd name="T51" fmla="*/ 15 h 32"/>
              <a:gd name="T52" fmla="*/ 12 w 27"/>
              <a:gd name="T53" fmla="*/ 14 h 32"/>
              <a:gd name="T54" fmla="*/ 12 w 27"/>
              <a:gd name="T55" fmla="*/ 14 h 32"/>
              <a:gd name="T56" fmla="*/ 11 w 27"/>
              <a:gd name="T57" fmla="*/ 12 h 32"/>
              <a:gd name="T58" fmla="*/ 11 w 27"/>
              <a:gd name="T59" fmla="*/ 12 h 32"/>
              <a:gd name="T60" fmla="*/ 11 w 27"/>
              <a:gd name="T61" fmla="*/ 11 h 32"/>
              <a:gd name="T62" fmla="*/ 9 w 27"/>
              <a:gd name="T63" fmla="*/ 11 h 32"/>
              <a:gd name="T64" fmla="*/ 9 w 27"/>
              <a:gd name="T65" fmla="*/ 11 h 32"/>
              <a:gd name="T66" fmla="*/ 8 w 27"/>
              <a:gd name="T67" fmla="*/ 9 h 32"/>
              <a:gd name="T68" fmla="*/ 8 w 27"/>
              <a:gd name="T69" fmla="*/ 9 h 32"/>
              <a:gd name="T70" fmla="*/ 8 w 27"/>
              <a:gd name="T71" fmla="*/ 8 h 32"/>
              <a:gd name="T72" fmla="*/ 6 w 27"/>
              <a:gd name="T73" fmla="*/ 8 h 32"/>
              <a:gd name="T74" fmla="*/ 6 w 27"/>
              <a:gd name="T75" fmla="*/ 6 h 32"/>
              <a:gd name="T76" fmla="*/ 5 w 27"/>
              <a:gd name="T77" fmla="*/ 6 h 32"/>
              <a:gd name="T78" fmla="*/ 5 w 27"/>
              <a:gd name="T79" fmla="*/ 5 h 32"/>
              <a:gd name="T80" fmla="*/ 5 w 27"/>
              <a:gd name="T81" fmla="*/ 5 h 32"/>
              <a:gd name="T82" fmla="*/ 3 w 27"/>
              <a:gd name="T83" fmla="*/ 3 h 32"/>
              <a:gd name="T84" fmla="*/ 3 w 27"/>
              <a:gd name="T85" fmla="*/ 3 h 32"/>
              <a:gd name="T86" fmla="*/ 2 w 27"/>
              <a:gd name="T87" fmla="*/ 3 h 32"/>
              <a:gd name="T88" fmla="*/ 2 w 27"/>
              <a:gd name="T89" fmla="*/ 2 h 32"/>
              <a:gd name="T90" fmla="*/ 2 w 27"/>
              <a:gd name="T91" fmla="*/ 2 h 32"/>
              <a:gd name="T92" fmla="*/ 0 w 27"/>
              <a:gd name="T9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7" h="32">
                <a:moveTo>
                  <a:pt x="27" y="32"/>
                </a:moveTo>
                <a:lnTo>
                  <a:pt x="27" y="32"/>
                </a:lnTo>
                <a:lnTo>
                  <a:pt x="27" y="30"/>
                </a:lnTo>
                <a:lnTo>
                  <a:pt x="26" y="30"/>
                </a:lnTo>
                <a:lnTo>
                  <a:pt x="26" y="29"/>
                </a:lnTo>
                <a:lnTo>
                  <a:pt x="24" y="29"/>
                </a:lnTo>
                <a:lnTo>
                  <a:pt x="24" y="29"/>
                </a:lnTo>
                <a:lnTo>
                  <a:pt x="24" y="27"/>
                </a:lnTo>
                <a:lnTo>
                  <a:pt x="23" y="27"/>
                </a:lnTo>
                <a:lnTo>
                  <a:pt x="23" y="26"/>
                </a:lnTo>
                <a:lnTo>
                  <a:pt x="21" y="26"/>
                </a:lnTo>
                <a:lnTo>
                  <a:pt x="21" y="24"/>
                </a:lnTo>
                <a:lnTo>
                  <a:pt x="21" y="24"/>
                </a:lnTo>
                <a:lnTo>
                  <a:pt x="20" y="23"/>
                </a:lnTo>
                <a:lnTo>
                  <a:pt x="20" y="23"/>
                </a:lnTo>
                <a:lnTo>
                  <a:pt x="18" y="21"/>
                </a:lnTo>
                <a:lnTo>
                  <a:pt x="18" y="21"/>
                </a:lnTo>
                <a:lnTo>
                  <a:pt x="18" y="20"/>
                </a:lnTo>
                <a:lnTo>
                  <a:pt x="17" y="20"/>
                </a:lnTo>
                <a:lnTo>
                  <a:pt x="17" y="20"/>
                </a:lnTo>
                <a:lnTo>
                  <a:pt x="17" y="18"/>
                </a:lnTo>
                <a:lnTo>
                  <a:pt x="15" y="18"/>
                </a:lnTo>
                <a:lnTo>
                  <a:pt x="15" y="17"/>
                </a:lnTo>
                <a:lnTo>
                  <a:pt x="14" y="17"/>
                </a:lnTo>
                <a:lnTo>
                  <a:pt x="14" y="15"/>
                </a:lnTo>
                <a:lnTo>
                  <a:pt x="14" y="15"/>
                </a:lnTo>
                <a:lnTo>
                  <a:pt x="12" y="14"/>
                </a:lnTo>
                <a:lnTo>
                  <a:pt x="12" y="14"/>
                </a:lnTo>
                <a:lnTo>
                  <a:pt x="11" y="12"/>
                </a:lnTo>
                <a:lnTo>
                  <a:pt x="11" y="12"/>
                </a:lnTo>
                <a:lnTo>
                  <a:pt x="11" y="11"/>
                </a:lnTo>
                <a:lnTo>
                  <a:pt x="9" y="11"/>
                </a:lnTo>
                <a:lnTo>
                  <a:pt x="9" y="11"/>
                </a:lnTo>
                <a:lnTo>
                  <a:pt x="8" y="9"/>
                </a:lnTo>
                <a:lnTo>
                  <a:pt x="8" y="9"/>
                </a:lnTo>
                <a:lnTo>
                  <a:pt x="8" y="8"/>
                </a:lnTo>
                <a:lnTo>
                  <a:pt x="6" y="8"/>
                </a:lnTo>
                <a:lnTo>
                  <a:pt x="6" y="6"/>
                </a:lnTo>
                <a:lnTo>
                  <a:pt x="5" y="6"/>
                </a:lnTo>
                <a:lnTo>
                  <a:pt x="5" y="5"/>
                </a:lnTo>
                <a:lnTo>
                  <a:pt x="5" y="5"/>
                </a:lnTo>
                <a:lnTo>
                  <a:pt x="3" y="3"/>
                </a:lnTo>
                <a:lnTo>
                  <a:pt x="3" y="3"/>
                </a:lnTo>
                <a:lnTo>
                  <a:pt x="2" y="3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40" name="Freeform 2641"/>
          <p:cNvSpPr>
            <a:spLocks/>
          </p:cNvSpPr>
          <p:nvPr/>
        </p:nvSpPr>
        <p:spPr bwMode="auto">
          <a:xfrm>
            <a:off x="6219825" y="2055813"/>
            <a:ext cx="42863" cy="52388"/>
          </a:xfrm>
          <a:custGeom>
            <a:avLst/>
            <a:gdLst>
              <a:gd name="T0" fmla="*/ 0 w 27"/>
              <a:gd name="T1" fmla="*/ 0 h 33"/>
              <a:gd name="T2" fmla="*/ 3 w 27"/>
              <a:gd name="T3" fmla="*/ 3 h 33"/>
              <a:gd name="T4" fmla="*/ 5 w 27"/>
              <a:gd name="T5" fmla="*/ 6 h 33"/>
              <a:gd name="T6" fmla="*/ 8 w 27"/>
              <a:gd name="T7" fmla="*/ 9 h 33"/>
              <a:gd name="T8" fmla="*/ 9 w 27"/>
              <a:gd name="T9" fmla="*/ 12 h 33"/>
              <a:gd name="T10" fmla="*/ 12 w 27"/>
              <a:gd name="T11" fmla="*/ 13 h 33"/>
              <a:gd name="T12" fmla="*/ 14 w 27"/>
              <a:gd name="T13" fmla="*/ 16 h 33"/>
              <a:gd name="T14" fmla="*/ 17 w 27"/>
              <a:gd name="T15" fmla="*/ 19 h 33"/>
              <a:gd name="T16" fmla="*/ 18 w 27"/>
              <a:gd name="T17" fmla="*/ 22 h 33"/>
              <a:gd name="T18" fmla="*/ 21 w 27"/>
              <a:gd name="T19" fmla="*/ 25 h 33"/>
              <a:gd name="T20" fmla="*/ 23 w 27"/>
              <a:gd name="T21" fmla="*/ 27 h 33"/>
              <a:gd name="T22" fmla="*/ 24 w 27"/>
              <a:gd name="T23" fmla="*/ 30 h 33"/>
              <a:gd name="T24" fmla="*/ 27 w 27"/>
              <a:gd name="T2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" h="33">
                <a:moveTo>
                  <a:pt x="0" y="0"/>
                </a:moveTo>
                <a:lnTo>
                  <a:pt x="3" y="3"/>
                </a:lnTo>
                <a:lnTo>
                  <a:pt x="5" y="6"/>
                </a:lnTo>
                <a:lnTo>
                  <a:pt x="8" y="9"/>
                </a:lnTo>
                <a:lnTo>
                  <a:pt x="9" y="12"/>
                </a:lnTo>
                <a:lnTo>
                  <a:pt x="12" y="13"/>
                </a:lnTo>
                <a:lnTo>
                  <a:pt x="14" y="16"/>
                </a:lnTo>
                <a:lnTo>
                  <a:pt x="17" y="19"/>
                </a:lnTo>
                <a:lnTo>
                  <a:pt x="18" y="22"/>
                </a:lnTo>
                <a:lnTo>
                  <a:pt x="21" y="25"/>
                </a:lnTo>
                <a:lnTo>
                  <a:pt x="23" y="27"/>
                </a:lnTo>
                <a:lnTo>
                  <a:pt x="24" y="30"/>
                </a:lnTo>
                <a:lnTo>
                  <a:pt x="27" y="3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41" name="Rectangle 2642"/>
          <p:cNvSpPr>
            <a:spLocks noChangeArrowheads="1"/>
          </p:cNvSpPr>
          <p:nvPr/>
        </p:nvSpPr>
        <p:spPr bwMode="auto">
          <a:xfrm rot="19200000">
            <a:off x="6175035" y="208615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42" name="Line 2643"/>
          <p:cNvSpPr>
            <a:spLocks noChangeShapeType="1"/>
          </p:cNvSpPr>
          <p:nvPr/>
        </p:nvSpPr>
        <p:spPr bwMode="auto">
          <a:xfrm flipV="1">
            <a:off x="6148388" y="2057401"/>
            <a:ext cx="66675" cy="571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43" name="Freeform 2644"/>
          <p:cNvSpPr>
            <a:spLocks/>
          </p:cNvSpPr>
          <p:nvPr/>
        </p:nvSpPr>
        <p:spPr bwMode="auto">
          <a:xfrm>
            <a:off x="6057900" y="2022476"/>
            <a:ext cx="46038" cy="47625"/>
          </a:xfrm>
          <a:custGeom>
            <a:avLst/>
            <a:gdLst>
              <a:gd name="T0" fmla="*/ 29 w 29"/>
              <a:gd name="T1" fmla="*/ 30 h 30"/>
              <a:gd name="T2" fmla="*/ 27 w 29"/>
              <a:gd name="T3" fmla="*/ 30 h 30"/>
              <a:gd name="T4" fmla="*/ 27 w 29"/>
              <a:gd name="T5" fmla="*/ 28 h 30"/>
              <a:gd name="T6" fmla="*/ 27 w 29"/>
              <a:gd name="T7" fmla="*/ 28 h 30"/>
              <a:gd name="T8" fmla="*/ 26 w 29"/>
              <a:gd name="T9" fmla="*/ 27 h 30"/>
              <a:gd name="T10" fmla="*/ 26 w 29"/>
              <a:gd name="T11" fmla="*/ 27 h 30"/>
              <a:gd name="T12" fmla="*/ 24 w 29"/>
              <a:gd name="T13" fmla="*/ 25 h 30"/>
              <a:gd name="T14" fmla="*/ 24 w 29"/>
              <a:gd name="T15" fmla="*/ 25 h 30"/>
              <a:gd name="T16" fmla="*/ 24 w 29"/>
              <a:gd name="T17" fmla="*/ 24 h 30"/>
              <a:gd name="T18" fmla="*/ 23 w 29"/>
              <a:gd name="T19" fmla="*/ 24 h 30"/>
              <a:gd name="T20" fmla="*/ 23 w 29"/>
              <a:gd name="T21" fmla="*/ 24 h 30"/>
              <a:gd name="T22" fmla="*/ 21 w 29"/>
              <a:gd name="T23" fmla="*/ 22 h 30"/>
              <a:gd name="T24" fmla="*/ 21 w 29"/>
              <a:gd name="T25" fmla="*/ 22 h 30"/>
              <a:gd name="T26" fmla="*/ 21 w 29"/>
              <a:gd name="T27" fmla="*/ 21 h 30"/>
              <a:gd name="T28" fmla="*/ 20 w 29"/>
              <a:gd name="T29" fmla="*/ 21 h 30"/>
              <a:gd name="T30" fmla="*/ 20 w 29"/>
              <a:gd name="T31" fmla="*/ 19 h 30"/>
              <a:gd name="T32" fmla="*/ 18 w 29"/>
              <a:gd name="T33" fmla="*/ 19 h 30"/>
              <a:gd name="T34" fmla="*/ 18 w 29"/>
              <a:gd name="T35" fmla="*/ 19 h 30"/>
              <a:gd name="T36" fmla="*/ 18 w 29"/>
              <a:gd name="T37" fmla="*/ 18 h 30"/>
              <a:gd name="T38" fmla="*/ 17 w 29"/>
              <a:gd name="T39" fmla="*/ 18 h 30"/>
              <a:gd name="T40" fmla="*/ 17 w 29"/>
              <a:gd name="T41" fmla="*/ 16 h 30"/>
              <a:gd name="T42" fmla="*/ 17 w 29"/>
              <a:gd name="T43" fmla="*/ 16 h 30"/>
              <a:gd name="T44" fmla="*/ 15 w 29"/>
              <a:gd name="T45" fmla="*/ 15 h 30"/>
              <a:gd name="T46" fmla="*/ 15 w 29"/>
              <a:gd name="T47" fmla="*/ 15 h 30"/>
              <a:gd name="T48" fmla="*/ 14 w 29"/>
              <a:gd name="T49" fmla="*/ 15 h 30"/>
              <a:gd name="T50" fmla="*/ 14 w 29"/>
              <a:gd name="T51" fmla="*/ 13 h 30"/>
              <a:gd name="T52" fmla="*/ 14 w 29"/>
              <a:gd name="T53" fmla="*/ 13 h 30"/>
              <a:gd name="T54" fmla="*/ 12 w 29"/>
              <a:gd name="T55" fmla="*/ 12 h 30"/>
              <a:gd name="T56" fmla="*/ 12 w 29"/>
              <a:gd name="T57" fmla="*/ 12 h 30"/>
              <a:gd name="T58" fmla="*/ 11 w 29"/>
              <a:gd name="T59" fmla="*/ 10 h 30"/>
              <a:gd name="T60" fmla="*/ 11 w 29"/>
              <a:gd name="T61" fmla="*/ 10 h 30"/>
              <a:gd name="T62" fmla="*/ 11 w 29"/>
              <a:gd name="T63" fmla="*/ 10 h 30"/>
              <a:gd name="T64" fmla="*/ 9 w 29"/>
              <a:gd name="T65" fmla="*/ 9 h 30"/>
              <a:gd name="T66" fmla="*/ 9 w 29"/>
              <a:gd name="T67" fmla="*/ 9 h 30"/>
              <a:gd name="T68" fmla="*/ 8 w 29"/>
              <a:gd name="T69" fmla="*/ 7 h 30"/>
              <a:gd name="T70" fmla="*/ 8 w 29"/>
              <a:gd name="T71" fmla="*/ 7 h 30"/>
              <a:gd name="T72" fmla="*/ 8 w 29"/>
              <a:gd name="T73" fmla="*/ 6 h 30"/>
              <a:gd name="T74" fmla="*/ 6 w 29"/>
              <a:gd name="T75" fmla="*/ 6 h 30"/>
              <a:gd name="T76" fmla="*/ 6 w 29"/>
              <a:gd name="T77" fmla="*/ 6 h 30"/>
              <a:gd name="T78" fmla="*/ 5 w 29"/>
              <a:gd name="T79" fmla="*/ 4 h 30"/>
              <a:gd name="T80" fmla="*/ 5 w 29"/>
              <a:gd name="T81" fmla="*/ 4 h 30"/>
              <a:gd name="T82" fmla="*/ 5 w 29"/>
              <a:gd name="T83" fmla="*/ 3 h 30"/>
              <a:gd name="T84" fmla="*/ 3 w 29"/>
              <a:gd name="T85" fmla="*/ 3 h 30"/>
              <a:gd name="T86" fmla="*/ 3 w 29"/>
              <a:gd name="T87" fmla="*/ 1 h 30"/>
              <a:gd name="T88" fmla="*/ 2 w 29"/>
              <a:gd name="T89" fmla="*/ 1 h 30"/>
              <a:gd name="T90" fmla="*/ 2 w 29"/>
              <a:gd name="T91" fmla="*/ 1 h 30"/>
              <a:gd name="T92" fmla="*/ 2 w 29"/>
              <a:gd name="T93" fmla="*/ 0 h 30"/>
              <a:gd name="T94" fmla="*/ 0 w 29"/>
              <a:gd name="T9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9" h="30">
                <a:moveTo>
                  <a:pt x="29" y="30"/>
                </a:moveTo>
                <a:lnTo>
                  <a:pt x="27" y="30"/>
                </a:lnTo>
                <a:lnTo>
                  <a:pt x="27" y="28"/>
                </a:lnTo>
                <a:lnTo>
                  <a:pt x="27" y="28"/>
                </a:lnTo>
                <a:lnTo>
                  <a:pt x="26" y="27"/>
                </a:lnTo>
                <a:lnTo>
                  <a:pt x="26" y="27"/>
                </a:lnTo>
                <a:lnTo>
                  <a:pt x="24" y="25"/>
                </a:lnTo>
                <a:lnTo>
                  <a:pt x="24" y="25"/>
                </a:lnTo>
                <a:lnTo>
                  <a:pt x="24" y="24"/>
                </a:lnTo>
                <a:lnTo>
                  <a:pt x="23" y="24"/>
                </a:lnTo>
                <a:lnTo>
                  <a:pt x="23" y="24"/>
                </a:lnTo>
                <a:lnTo>
                  <a:pt x="21" y="22"/>
                </a:lnTo>
                <a:lnTo>
                  <a:pt x="21" y="22"/>
                </a:lnTo>
                <a:lnTo>
                  <a:pt x="21" y="21"/>
                </a:lnTo>
                <a:lnTo>
                  <a:pt x="20" y="21"/>
                </a:lnTo>
                <a:lnTo>
                  <a:pt x="20" y="19"/>
                </a:lnTo>
                <a:lnTo>
                  <a:pt x="18" y="19"/>
                </a:lnTo>
                <a:lnTo>
                  <a:pt x="18" y="19"/>
                </a:lnTo>
                <a:lnTo>
                  <a:pt x="18" y="18"/>
                </a:lnTo>
                <a:lnTo>
                  <a:pt x="17" y="18"/>
                </a:lnTo>
                <a:lnTo>
                  <a:pt x="17" y="16"/>
                </a:lnTo>
                <a:lnTo>
                  <a:pt x="17" y="16"/>
                </a:lnTo>
                <a:lnTo>
                  <a:pt x="15" y="15"/>
                </a:lnTo>
                <a:lnTo>
                  <a:pt x="15" y="15"/>
                </a:lnTo>
                <a:lnTo>
                  <a:pt x="14" y="15"/>
                </a:lnTo>
                <a:lnTo>
                  <a:pt x="14" y="13"/>
                </a:lnTo>
                <a:lnTo>
                  <a:pt x="14" y="13"/>
                </a:lnTo>
                <a:lnTo>
                  <a:pt x="12" y="12"/>
                </a:lnTo>
                <a:lnTo>
                  <a:pt x="12" y="12"/>
                </a:lnTo>
                <a:lnTo>
                  <a:pt x="11" y="10"/>
                </a:lnTo>
                <a:lnTo>
                  <a:pt x="11" y="10"/>
                </a:lnTo>
                <a:lnTo>
                  <a:pt x="11" y="10"/>
                </a:lnTo>
                <a:lnTo>
                  <a:pt x="9" y="9"/>
                </a:lnTo>
                <a:lnTo>
                  <a:pt x="9" y="9"/>
                </a:lnTo>
                <a:lnTo>
                  <a:pt x="8" y="7"/>
                </a:lnTo>
                <a:lnTo>
                  <a:pt x="8" y="7"/>
                </a:lnTo>
                <a:lnTo>
                  <a:pt x="8" y="6"/>
                </a:lnTo>
                <a:lnTo>
                  <a:pt x="6" y="6"/>
                </a:lnTo>
                <a:lnTo>
                  <a:pt x="6" y="6"/>
                </a:lnTo>
                <a:lnTo>
                  <a:pt x="5" y="4"/>
                </a:lnTo>
                <a:lnTo>
                  <a:pt x="5" y="4"/>
                </a:lnTo>
                <a:lnTo>
                  <a:pt x="5" y="3"/>
                </a:lnTo>
                <a:lnTo>
                  <a:pt x="3" y="3"/>
                </a:lnTo>
                <a:lnTo>
                  <a:pt x="3" y="1"/>
                </a:lnTo>
                <a:lnTo>
                  <a:pt x="2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44" name="Freeform 2645"/>
          <p:cNvSpPr>
            <a:spLocks/>
          </p:cNvSpPr>
          <p:nvPr/>
        </p:nvSpPr>
        <p:spPr bwMode="auto">
          <a:xfrm>
            <a:off x="6103938" y="2070101"/>
            <a:ext cx="42863" cy="49213"/>
          </a:xfrm>
          <a:custGeom>
            <a:avLst/>
            <a:gdLst>
              <a:gd name="T0" fmla="*/ 0 w 27"/>
              <a:gd name="T1" fmla="*/ 0 h 31"/>
              <a:gd name="T2" fmla="*/ 1 w 27"/>
              <a:gd name="T3" fmla="*/ 3 h 31"/>
              <a:gd name="T4" fmla="*/ 4 w 27"/>
              <a:gd name="T5" fmla="*/ 4 h 31"/>
              <a:gd name="T6" fmla="*/ 6 w 27"/>
              <a:gd name="T7" fmla="*/ 7 h 31"/>
              <a:gd name="T8" fmla="*/ 9 w 27"/>
              <a:gd name="T9" fmla="*/ 10 h 31"/>
              <a:gd name="T10" fmla="*/ 10 w 27"/>
              <a:gd name="T11" fmla="*/ 13 h 31"/>
              <a:gd name="T12" fmla="*/ 13 w 27"/>
              <a:gd name="T13" fmla="*/ 15 h 31"/>
              <a:gd name="T14" fmla="*/ 15 w 27"/>
              <a:gd name="T15" fmla="*/ 18 h 31"/>
              <a:gd name="T16" fmla="*/ 18 w 27"/>
              <a:gd name="T17" fmla="*/ 21 h 31"/>
              <a:gd name="T18" fmla="*/ 19 w 27"/>
              <a:gd name="T19" fmla="*/ 24 h 31"/>
              <a:gd name="T20" fmla="*/ 22 w 27"/>
              <a:gd name="T21" fmla="*/ 25 h 31"/>
              <a:gd name="T22" fmla="*/ 24 w 27"/>
              <a:gd name="T23" fmla="*/ 28 h 31"/>
              <a:gd name="T24" fmla="*/ 27 w 27"/>
              <a:gd name="T2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" h="31">
                <a:moveTo>
                  <a:pt x="0" y="0"/>
                </a:moveTo>
                <a:lnTo>
                  <a:pt x="1" y="3"/>
                </a:lnTo>
                <a:lnTo>
                  <a:pt x="4" y="4"/>
                </a:lnTo>
                <a:lnTo>
                  <a:pt x="6" y="7"/>
                </a:lnTo>
                <a:lnTo>
                  <a:pt x="9" y="10"/>
                </a:lnTo>
                <a:lnTo>
                  <a:pt x="10" y="13"/>
                </a:lnTo>
                <a:lnTo>
                  <a:pt x="13" y="15"/>
                </a:lnTo>
                <a:lnTo>
                  <a:pt x="15" y="18"/>
                </a:lnTo>
                <a:lnTo>
                  <a:pt x="18" y="21"/>
                </a:lnTo>
                <a:lnTo>
                  <a:pt x="19" y="24"/>
                </a:lnTo>
                <a:lnTo>
                  <a:pt x="22" y="25"/>
                </a:lnTo>
                <a:lnTo>
                  <a:pt x="24" y="28"/>
                </a:lnTo>
                <a:lnTo>
                  <a:pt x="27" y="3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8345" name="Line 2646"/>
          <p:cNvSpPr>
            <a:spLocks noChangeShapeType="1"/>
          </p:cNvSpPr>
          <p:nvPr/>
        </p:nvSpPr>
        <p:spPr bwMode="auto">
          <a:xfrm flipV="1">
            <a:off x="5886450" y="2071688"/>
            <a:ext cx="214313" cy="1905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46" name="Freeform 2647"/>
          <p:cNvSpPr>
            <a:spLocks/>
          </p:cNvSpPr>
          <p:nvPr/>
        </p:nvSpPr>
        <p:spPr bwMode="auto">
          <a:xfrm>
            <a:off x="5529263" y="1962151"/>
            <a:ext cx="185738" cy="141288"/>
          </a:xfrm>
          <a:custGeom>
            <a:avLst/>
            <a:gdLst>
              <a:gd name="T0" fmla="*/ 117 w 117"/>
              <a:gd name="T1" fmla="*/ 89 h 89"/>
              <a:gd name="T2" fmla="*/ 113 w 117"/>
              <a:gd name="T3" fmla="*/ 84 h 89"/>
              <a:gd name="T4" fmla="*/ 108 w 117"/>
              <a:gd name="T5" fmla="*/ 80 h 89"/>
              <a:gd name="T6" fmla="*/ 104 w 117"/>
              <a:gd name="T7" fmla="*/ 75 h 89"/>
              <a:gd name="T8" fmla="*/ 98 w 117"/>
              <a:gd name="T9" fmla="*/ 72 h 89"/>
              <a:gd name="T10" fmla="*/ 93 w 117"/>
              <a:gd name="T11" fmla="*/ 68 h 89"/>
              <a:gd name="T12" fmla="*/ 89 w 117"/>
              <a:gd name="T13" fmla="*/ 63 h 89"/>
              <a:gd name="T14" fmla="*/ 84 w 117"/>
              <a:gd name="T15" fmla="*/ 60 h 89"/>
              <a:gd name="T16" fmla="*/ 78 w 117"/>
              <a:gd name="T17" fmla="*/ 56 h 89"/>
              <a:gd name="T18" fmla="*/ 74 w 117"/>
              <a:gd name="T19" fmla="*/ 51 h 89"/>
              <a:gd name="T20" fmla="*/ 69 w 117"/>
              <a:gd name="T21" fmla="*/ 48 h 89"/>
              <a:gd name="T22" fmla="*/ 63 w 117"/>
              <a:gd name="T23" fmla="*/ 44 h 89"/>
              <a:gd name="T24" fmla="*/ 59 w 117"/>
              <a:gd name="T25" fmla="*/ 41 h 89"/>
              <a:gd name="T26" fmla="*/ 53 w 117"/>
              <a:gd name="T27" fmla="*/ 36 h 89"/>
              <a:gd name="T28" fmla="*/ 48 w 117"/>
              <a:gd name="T29" fmla="*/ 33 h 89"/>
              <a:gd name="T30" fmla="*/ 42 w 117"/>
              <a:gd name="T31" fmla="*/ 29 h 89"/>
              <a:gd name="T32" fmla="*/ 38 w 117"/>
              <a:gd name="T33" fmla="*/ 26 h 89"/>
              <a:gd name="T34" fmla="*/ 33 w 117"/>
              <a:gd name="T35" fmla="*/ 21 h 89"/>
              <a:gd name="T36" fmla="*/ 27 w 117"/>
              <a:gd name="T37" fmla="*/ 18 h 89"/>
              <a:gd name="T38" fmla="*/ 23 w 117"/>
              <a:gd name="T39" fmla="*/ 14 h 89"/>
              <a:gd name="T40" fmla="*/ 17 w 117"/>
              <a:gd name="T41" fmla="*/ 11 h 89"/>
              <a:gd name="T42" fmla="*/ 12 w 117"/>
              <a:gd name="T43" fmla="*/ 6 h 89"/>
              <a:gd name="T44" fmla="*/ 6 w 117"/>
              <a:gd name="T45" fmla="*/ 3 h 89"/>
              <a:gd name="T46" fmla="*/ 0 w 117"/>
              <a:gd name="T47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7" h="89">
                <a:moveTo>
                  <a:pt x="117" y="89"/>
                </a:moveTo>
                <a:lnTo>
                  <a:pt x="113" y="84"/>
                </a:lnTo>
                <a:lnTo>
                  <a:pt x="108" y="80"/>
                </a:lnTo>
                <a:lnTo>
                  <a:pt x="104" y="75"/>
                </a:lnTo>
                <a:lnTo>
                  <a:pt x="98" y="72"/>
                </a:lnTo>
                <a:lnTo>
                  <a:pt x="93" y="68"/>
                </a:lnTo>
                <a:lnTo>
                  <a:pt x="89" y="63"/>
                </a:lnTo>
                <a:lnTo>
                  <a:pt x="84" y="60"/>
                </a:lnTo>
                <a:lnTo>
                  <a:pt x="78" y="56"/>
                </a:lnTo>
                <a:lnTo>
                  <a:pt x="74" y="51"/>
                </a:lnTo>
                <a:lnTo>
                  <a:pt x="69" y="48"/>
                </a:lnTo>
                <a:lnTo>
                  <a:pt x="63" y="44"/>
                </a:lnTo>
                <a:lnTo>
                  <a:pt x="59" y="41"/>
                </a:lnTo>
                <a:lnTo>
                  <a:pt x="53" y="36"/>
                </a:lnTo>
                <a:lnTo>
                  <a:pt x="48" y="33"/>
                </a:lnTo>
                <a:lnTo>
                  <a:pt x="42" y="29"/>
                </a:lnTo>
                <a:lnTo>
                  <a:pt x="38" y="26"/>
                </a:lnTo>
                <a:lnTo>
                  <a:pt x="33" y="21"/>
                </a:lnTo>
                <a:lnTo>
                  <a:pt x="27" y="18"/>
                </a:lnTo>
                <a:lnTo>
                  <a:pt x="23" y="14"/>
                </a:lnTo>
                <a:lnTo>
                  <a:pt x="17" y="11"/>
                </a:lnTo>
                <a:lnTo>
                  <a:pt x="12" y="6"/>
                </a:lnTo>
                <a:lnTo>
                  <a:pt x="6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47" name="Freeform 2648"/>
          <p:cNvSpPr>
            <a:spLocks/>
          </p:cNvSpPr>
          <p:nvPr/>
        </p:nvSpPr>
        <p:spPr bwMode="auto">
          <a:xfrm>
            <a:off x="5715000" y="2103438"/>
            <a:ext cx="166688" cy="161925"/>
          </a:xfrm>
          <a:custGeom>
            <a:avLst/>
            <a:gdLst>
              <a:gd name="T0" fmla="*/ 0 w 105"/>
              <a:gd name="T1" fmla="*/ 0 h 102"/>
              <a:gd name="T2" fmla="*/ 3 w 105"/>
              <a:gd name="T3" fmla="*/ 1 h 102"/>
              <a:gd name="T4" fmla="*/ 6 w 105"/>
              <a:gd name="T5" fmla="*/ 4 h 102"/>
              <a:gd name="T6" fmla="*/ 9 w 105"/>
              <a:gd name="T7" fmla="*/ 6 h 102"/>
              <a:gd name="T8" fmla="*/ 12 w 105"/>
              <a:gd name="T9" fmla="*/ 9 h 102"/>
              <a:gd name="T10" fmla="*/ 15 w 105"/>
              <a:gd name="T11" fmla="*/ 12 h 102"/>
              <a:gd name="T12" fmla="*/ 18 w 105"/>
              <a:gd name="T13" fmla="*/ 13 h 102"/>
              <a:gd name="T14" fmla="*/ 20 w 105"/>
              <a:gd name="T15" fmla="*/ 16 h 102"/>
              <a:gd name="T16" fmla="*/ 23 w 105"/>
              <a:gd name="T17" fmla="*/ 19 h 102"/>
              <a:gd name="T18" fmla="*/ 26 w 105"/>
              <a:gd name="T19" fmla="*/ 21 h 102"/>
              <a:gd name="T20" fmla="*/ 29 w 105"/>
              <a:gd name="T21" fmla="*/ 24 h 102"/>
              <a:gd name="T22" fmla="*/ 32 w 105"/>
              <a:gd name="T23" fmla="*/ 27 h 102"/>
              <a:gd name="T24" fmla="*/ 33 w 105"/>
              <a:gd name="T25" fmla="*/ 28 h 102"/>
              <a:gd name="T26" fmla="*/ 36 w 105"/>
              <a:gd name="T27" fmla="*/ 31 h 102"/>
              <a:gd name="T28" fmla="*/ 39 w 105"/>
              <a:gd name="T29" fmla="*/ 34 h 102"/>
              <a:gd name="T30" fmla="*/ 42 w 105"/>
              <a:gd name="T31" fmla="*/ 36 h 102"/>
              <a:gd name="T32" fmla="*/ 44 w 105"/>
              <a:gd name="T33" fmla="*/ 39 h 102"/>
              <a:gd name="T34" fmla="*/ 47 w 105"/>
              <a:gd name="T35" fmla="*/ 42 h 102"/>
              <a:gd name="T36" fmla="*/ 50 w 105"/>
              <a:gd name="T37" fmla="*/ 43 h 102"/>
              <a:gd name="T38" fmla="*/ 53 w 105"/>
              <a:gd name="T39" fmla="*/ 46 h 102"/>
              <a:gd name="T40" fmla="*/ 54 w 105"/>
              <a:gd name="T41" fmla="*/ 49 h 102"/>
              <a:gd name="T42" fmla="*/ 57 w 105"/>
              <a:gd name="T43" fmla="*/ 52 h 102"/>
              <a:gd name="T44" fmla="*/ 60 w 105"/>
              <a:gd name="T45" fmla="*/ 54 h 102"/>
              <a:gd name="T46" fmla="*/ 63 w 105"/>
              <a:gd name="T47" fmla="*/ 57 h 102"/>
              <a:gd name="T48" fmla="*/ 65 w 105"/>
              <a:gd name="T49" fmla="*/ 60 h 102"/>
              <a:gd name="T50" fmla="*/ 68 w 105"/>
              <a:gd name="T51" fmla="*/ 63 h 102"/>
              <a:gd name="T52" fmla="*/ 71 w 105"/>
              <a:gd name="T53" fmla="*/ 64 h 102"/>
              <a:gd name="T54" fmla="*/ 74 w 105"/>
              <a:gd name="T55" fmla="*/ 67 h 102"/>
              <a:gd name="T56" fmla="*/ 75 w 105"/>
              <a:gd name="T57" fmla="*/ 70 h 102"/>
              <a:gd name="T58" fmla="*/ 78 w 105"/>
              <a:gd name="T59" fmla="*/ 73 h 102"/>
              <a:gd name="T60" fmla="*/ 81 w 105"/>
              <a:gd name="T61" fmla="*/ 75 h 102"/>
              <a:gd name="T62" fmla="*/ 83 w 105"/>
              <a:gd name="T63" fmla="*/ 78 h 102"/>
              <a:gd name="T64" fmla="*/ 86 w 105"/>
              <a:gd name="T65" fmla="*/ 81 h 102"/>
              <a:gd name="T66" fmla="*/ 89 w 105"/>
              <a:gd name="T67" fmla="*/ 84 h 102"/>
              <a:gd name="T68" fmla="*/ 90 w 105"/>
              <a:gd name="T69" fmla="*/ 85 h 102"/>
              <a:gd name="T70" fmla="*/ 93 w 105"/>
              <a:gd name="T71" fmla="*/ 88 h 102"/>
              <a:gd name="T72" fmla="*/ 96 w 105"/>
              <a:gd name="T73" fmla="*/ 91 h 102"/>
              <a:gd name="T74" fmla="*/ 98 w 105"/>
              <a:gd name="T75" fmla="*/ 94 h 102"/>
              <a:gd name="T76" fmla="*/ 101 w 105"/>
              <a:gd name="T77" fmla="*/ 97 h 102"/>
              <a:gd name="T78" fmla="*/ 104 w 105"/>
              <a:gd name="T79" fmla="*/ 100 h 102"/>
              <a:gd name="T80" fmla="*/ 105 w 105"/>
              <a:gd name="T81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" h="102">
                <a:moveTo>
                  <a:pt x="0" y="0"/>
                </a:moveTo>
                <a:lnTo>
                  <a:pt x="3" y="1"/>
                </a:lnTo>
                <a:lnTo>
                  <a:pt x="6" y="4"/>
                </a:lnTo>
                <a:lnTo>
                  <a:pt x="9" y="6"/>
                </a:lnTo>
                <a:lnTo>
                  <a:pt x="12" y="9"/>
                </a:lnTo>
                <a:lnTo>
                  <a:pt x="15" y="12"/>
                </a:lnTo>
                <a:lnTo>
                  <a:pt x="18" y="13"/>
                </a:lnTo>
                <a:lnTo>
                  <a:pt x="20" y="16"/>
                </a:lnTo>
                <a:lnTo>
                  <a:pt x="23" y="19"/>
                </a:lnTo>
                <a:lnTo>
                  <a:pt x="26" y="21"/>
                </a:lnTo>
                <a:lnTo>
                  <a:pt x="29" y="24"/>
                </a:lnTo>
                <a:lnTo>
                  <a:pt x="32" y="27"/>
                </a:lnTo>
                <a:lnTo>
                  <a:pt x="33" y="28"/>
                </a:lnTo>
                <a:lnTo>
                  <a:pt x="36" y="31"/>
                </a:lnTo>
                <a:lnTo>
                  <a:pt x="39" y="34"/>
                </a:lnTo>
                <a:lnTo>
                  <a:pt x="42" y="36"/>
                </a:lnTo>
                <a:lnTo>
                  <a:pt x="44" y="39"/>
                </a:lnTo>
                <a:lnTo>
                  <a:pt x="47" y="42"/>
                </a:lnTo>
                <a:lnTo>
                  <a:pt x="50" y="43"/>
                </a:lnTo>
                <a:lnTo>
                  <a:pt x="53" y="46"/>
                </a:lnTo>
                <a:lnTo>
                  <a:pt x="54" y="49"/>
                </a:lnTo>
                <a:lnTo>
                  <a:pt x="57" y="52"/>
                </a:lnTo>
                <a:lnTo>
                  <a:pt x="60" y="54"/>
                </a:lnTo>
                <a:lnTo>
                  <a:pt x="63" y="57"/>
                </a:lnTo>
                <a:lnTo>
                  <a:pt x="65" y="60"/>
                </a:lnTo>
                <a:lnTo>
                  <a:pt x="68" y="63"/>
                </a:lnTo>
                <a:lnTo>
                  <a:pt x="71" y="64"/>
                </a:lnTo>
                <a:lnTo>
                  <a:pt x="74" y="67"/>
                </a:lnTo>
                <a:lnTo>
                  <a:pt x="75" y="70"/>
                </a:lnTo>
                <a:lnTo>
                  <a:pt x="78" y="73"/>
                </a:lnTo>
                <a:lnTo>
                  <a:pt x="81" y="75"/>
                </a:lnTo>
                <a:lnTo>
                  <a:pt x="83" y="78"/>
                </a:lnTo>
                <a:lnTo>
                  <a:pt x="86" y="81"/>
                </a:lnTo>
                <a:lnTo>
                  <a:pt x="89" y="84"/>
                </a:lnTo>
                <a:lnTo>
                  <a:pt x="90" y="85"/>
                </a:lnTo>
                <a:lnTo>
                  <a:pt x="93" y="88"/>
                </a:lnTo>
                <a:lnTo>
                  <a:pt x="96" y="91"/>
                </a:lnTo>
                <a:lnTo>
                  <a:pt x="98" y="94"/>
                </a:lnTo>
                <a:lnTo>
                  <a:pt x="101" y="97"/>
                </a:lnTo>
                <a:lnTo>
                  <a:pt x="104" y="100"/>
                </a:lnTo>
                <a:lnTo>
                  <a:pt x="105" y="10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48" name="Line 2649"/>
          <p:cNvSpPr>
            <a:spLocks noChangeShapeType="1"/>
          </p:cNvSpPr>
          <p:nvPr/>
        </p:nvSpPr>
        <p:spPr bwMode="auto">
          <a:xfrm flipV="1">
            <a:off x="5653088" y="2108201"/>
            <a:ext cx="60325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49" name="Rectangle 2650"/>
          <p:cNvSpPr>
            <a:spLocks noChangeArrowheads="1"/>
          </p:cNvSpPr>
          <p:nvPr/>
        </p:nvSpPr>
        <p:spPr bwMode="auto">
          <a:xfrm rot="19740000">
            <a:off x="7018338" y="1909763"/>
            <a:ext cx="1381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Ty1B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50" name="Line 2651"/>
          <p:cNvSpPr>
            <a:spLocks noChangeShapeType="1"/>
          </p:cNvSpPr>
          <p:nvPr/>
        </p:nvSpPr>
        <p:spPr bwMode="auto">
          <a:xfrm flipV="1">
            <a:off x="6938963" y="2000251"/>
            <a:ext cx="76200" cy="460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51" name="Rectangle 2652"/>
          <p:cNvSpPr>
            <a:spLocks noChangeArrowheads="1"/>
          </p:cNvSpPr>
          <p:nvPr/>
        </p:nvSpPr>
        <p:spPr bwMode="auto">
          <a:xfrm rot="19800000">
            <a:off x="7042150" y="1955801"/>
            <a:ext cx="1047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Ty2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52" name="Line 2653"/>
          <p:cNvSpPr>
            <a:spLocks noChangeShapeType="1"/>
          </p:cNvSpPr>
          <p:nvPr/>
        </p:nvSpPr>
        <p:spPr bwMode="auto">
          <a:xfrm flipV="1">
            <a:off x="6958013" y="2036763"/>
            <a:ext cx="76200" cy="428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53" name="Freeform 2654"/>
          <p:cNvSpPr>
            <a:spLocks/>
          </p:cNvSpPr>
          <p:nvPr/>
        </p:nvSpPr>
        <p:spPr bwMode="auto">
          <a:xfrm>
            <a:off x="6934200" y="2047876"/>
            <a:ext cx="9525" cy="17463"/>
          </a:xfrm>
          <a:custGeom>
            <a:avLst/>
            <a:gdLst>
              <a:gd name="T0" fmla="*/ 6 w 6"/>
              <a:gd name="T1" fmla="*/ 11 h 11"/>
              <a:gd name="T2" fmla="*/ 6 w 6"/>
              <a:gd name="T3" fmla="*/ 9 h 11"/>
              <a:gd name="T4" fmla="*/ 5 w 6"/>
              <a:gd name="T5" fmla="*/ 8 h 11"/>
              <a:gd name="T6" fmla="*/ 5 w 6"/>
              <a:gd name="T7" fmla="*/ 8 h 11"/>
              <a:gd name="T8" fmla="*/ 3 w 6"/>
              <a:gd name="T9" fmla="*/ 6 h 11"/>
              <a:gd name="T10" fmla="*/ 3 w 6"/>
              <a:gd name="T11" fmla="*/ 5 h 11"/>
              <a:gd name="T12" fmla="*/ 2 w 6"/>
              <a:gd name="T13" fmla="*/ 3 h 11"/>
              <a:gd name="T14" fmla="*/ 2 w 6"/>
              <a:gd name="T15" fmla="*/ 2 h 11"/>
              <a:gd name="T16" fmla="*/ 0 w 6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1">
                <a:moveTo>
                  <a:pt x="6" y="11"/>
                </a:moveTo>
                <a:lnTo>
                  <a:pt x="6" y="9"/>
                </a:lnTo>
                <a:lnTo>
                  <a:pt x="5" y="8"/>
                </a:lnTo>
                <a:lnTo>
                  <a:pt x="5" y="8"/>
                </a:lnTo>
                <a:lnTo>
                  <a:pt x="3" y="6"/>
                </a:lnTo>
                <a:lnTo>
                  <a:pt x="3" y="5"/>
                </a:lnTo>
                <a:lnTo>
                  <a:pt x="2" y="3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354" name="Freeform 2655"/>
          <p:cNvSpPr>
            <a:spLocks/>
          </p:cNvSpPr>
          <p:nvPr/>
        </p:nvSpPr>
        <p:spPr bwMode="auto">
          <a:xfrm>
            <a:off x="6943725" y="2065338"/>
            <a:ext cx="9525" cy="15875"/>
          </a:xfrm>
          <a:custGeom>
            <a:avLst/>
            <a:gdLst>
              <a:gd name="T0" fmla="*/ 0 w 6"/>
              <a:gd name="T1" fmla="*/ 0 h 10"/>
              <a:gd name="T2" fmla="*/ 2 w 6"/>
              <a:gd name="T3" fmla="*/ 1 h 10"/>
              <a:gd name="T4" fmla="*/ 2 w 6"/>
              <a:gd name="T5" fmla="*/ 3 h 10"/>
              <a:gd name="T6" fmla="*/ 2 w 6"/>
              <a:gd name="T7" fmla="*/ 3 h 10"/>
              <a:gd name="T8" fmla="*/ 3 w 6"/>
              <a:gd name="T9" fmla="*/ 4 h 10"/>
              <a:gd name="T10" fmla="*/ 3 w 6"/>
              <a:gd name="T11" fmla="*/ 6 h 10"/>
              <a:gd name="T12" fmla="*/ 5 w 6"/>
              <a:gd name="T13" fmla="*/ 7 h 10"/>
              <a:gd name="T14" fmla="*/ 5 w 6"/>
              <a:gd name="T15" fmla="*/ 7 h 10"/>
              <a:gd name="T16" fmla="*/ 6 w 6"/>
              <a:gd name="T17" fmla="*/ 9 h 10"/>
              <a:gd name="T18" fmla="*/ 6 w 6"/>
              <a:gd name="T19" fmla="*/ 10 h 10"/>
              <a:gd name="T20" fmla="*/ 6 w 6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0">
                <a:moveTo>
                  <a:pt x="0" y="0"/>
                </a:moveTo>
                <a:lnTo>
                  <a:pt x="2" y="1"/>
                </a:lnTo>
                <a:lnTo>
                  <a:pt x="2" y="3"/>
                </a:lnTo>
                <a:lnTo>
                  <a:pt x="2" y="3"/>
                </a:lnTo>
                <a:lnTo>
                  <a:pt x="3" y="4"/>
                </a:lnTo>
                <a:lnTo>
                  <a:pt x="3" y="6"/>
                </a:lnTo>
                <a:lnTo>
                  <a:pt x="5" y="7"/>
                </a:lnTo>
                <a:lnTo>
                  <a:pt x="5" y="7"/>
                </a:lnTo>
                <a:lnTo>
                  <a:pt x="6" y="9"/>
                </a:lnTo>
                <a:lnTo>
                  <a:pt x="6" y="10"/>
                </a:lnTo>
                <a:lnTo>
                  <a:pt x="6" y="1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55" name="Rectangle 2657"/>
          <p:cNvSpPr>
            <a:spLocks noChangeArrowheads="1"/>
          </p:cNvSpPr>
          <p:nvPr/>
        </p:nvSpPr>
        <p:spPr bwMode="auto">
          <a:xfrm rot="19800000">
            <a:off x="6853685" y="202209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956" name="Line 2658"/>
          <p:cNvSpPr>
            <a:spLocks noChangeShapeType="1"/>
          </p:cNvSpPr>
          <p:nvPr/>
        </p:nvSpPr>
        <p:spPr bwMode="auto">
          <a:xfrm flipV="1">
            <a:off x="6862763" y="2066925"/>
            <a:ext cx="76200" cy="460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57" name="Rectangle 2659"/>
          <p:cNvSpPr>
            <a:spLocks noChangeArrowheads="1"/>
          </p:cNvSpPr>
          <p:nvPr/>
        </p:nvSpPr>
        <p:spPr bwMode="auto">
          <a:xfrm rot="19860000">
            <a:off x="7061200" y="1984375"/>
            <a:ext cx="133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Tse1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58" name="Line 2660"/>
          <p:cNvSpPr>
            <a:spLocks noChangeShapeType="1"/>
          </p:cNvSpPr>
          <p:nvPr/>
        </p:nvSpPr>
        <p:spPr bwMode="auto">
          <a:xfrm flipV="1">
            <a:off x="6891338" y="2071688"/>
            <a:ext cx="165100" cy="904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59" name="Freeform 2661"/>
          <p:cNvSpPr>
            <a:spLocks/>
          </p:cNvSpPr>
          <p:nvPr/>
        </p:nvSpPr>
        <p:spPr bwMode="auto">
          <a:xfrm>
            <a:off x="6858000" y="2114550"/>
            <a:ext cx="14288" cy="23813"/>
          </a:xfrm>
          <a:custGeom>
            <a:avLst/>
            <a:gdLst>
              <a:gd name="T0" fmla="*/ 9 w 9"/>
              <a:gd name="T1" fmla="*/ 15 h 15"/>
              <a:gd name="T2" fmla="*/ 9 w 9"/>
              <a:gd name="T3" fmla="*/ 14 h 15"/>
              <a:gd name="T4" fmla="*/ 8 w 9"/>
              <a:gd name="T5" fmla="*/ 11 h 15"/>
              <a:gd name="T6" fmla="*/ 6 w 9"/>
              <a:gd name="T7" fmla="*/ 9 h 15"/>
              <a:gd name="T8" fmla="*/ 5 w 9"/>
              <a:gd name="T9" fmla="*/ 6 h 15"/>
              <a:gd name="T10" fmla="*/ 3 w 9"/>
              <a:gd name="T11" fmla="*/ 5 h 15"/>
              <a:gd name="T12" fmla="*/ 2 w 9"/>
              <a:gd name="T13" fmla="*/ 2 h 15"/>
              <a:gd name="T14" fmla="*/ 0 w 9"/>
              <a:gd name="T1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5">
                <a:moveTo>
                  <a:pt x="9" y="15"/>
                </a:moveTo>
                <a:lnTo>
                  <a:pt x="9" y="14"/>
                </a:lnTo>
                <a:lnTo>
                  <a:pt x="8" y="11"/>
                </a:lnTo>
                <a:lnTo>
                  <a:pt x="6" y="9"/>
                </a:lnTo>
                <a:lnTo>
                  <a:pt x="5" y="6"/>
                </a:lnTo>
                <a:lnTo>
                  <a:pt x="3" y="5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60" name="Freeform 2662"/>
          <p:cNvSpPr>
            <a:spLocks/>
          </p:cNvSpPr>
          <p:nvPr/>
        </p:nvSpPr>
        <p:spPr bwMode="auto">
          <a:xfrm>
            <a:off x="6872288" y="2138363"/>
            <a:ext cx="14288" cy="26988"/>
          </a:xfrm>
          <a:custGeom>
            <a:avLst/>
            <a:gdLst>
              <a:gd name="T0" fmla="*/ 0 w 9"/>
              <a:gd name="T1" fmla="*/ 0 h 17"/>
              <a:gd name="T2" fmla="*/ 2 w 9"/>
              <a:gd name="T3" fmla="*/ 2 h 17"/>
              <a:gd name="T4" fmla="*/ 2 w 9"/>
              <a:gd name="T5" fmla="*/ 3 h 17"/>
              <a:gd name="T6" fmla="*/ 2 w 9"/>
              <a:gd name="T7" fmla="*/ 3 h 17"/>
              <a:gd name="T8" fmla="*/ 3 w 9"/>
              <a:gd name="T9" fmla="*/ 5 h 17"/>
              <a:gd name="T10" fmla="*/ 3 w 9"/>
              <a:gd name="T11" fmla="*/ 5 h 17"/>
              <a:gd name="T12" fmla="*/ 3 w 9"/>
              <a:gd name="T13" fmla="*/ 6 h 17"/>
              <a:gd name="T14" fmla="*/ 5 w 9"/>
              <a:gd name="T15" fmla="*/ 6 h 17"/>
              <a:gd name="T16" fmla="*/ 5 w 9"/>
              <a:gd name="T17" fmla="*/ 8 h 17"/>
              <a:gd name="T18" fmla="*/ 5 w 9"/>
              <a:gd name="T19" fmla="*/ 8 h 17"/>
              <a:gd name="T20" fmla="*/ 6 w 9"/>
              <a:gd name="T21" fmla="*/ 9 h 17"/>
              <a:gd name="T22" fmla="*/ 6 w 9"/>
              <a:gd name="T23" fmla="*/ 11 h 17"/>
              <a:gd name="T24" fmla="*/ 6 w 9"/>
              <a:gd name="T25" fmla="*/ 11 h 17"/>
              <a:gd name="T26" fmla="*/ 8 w 9"/>
              <a:gd name="T27" fmla="*/ 12 h 17"/>
              <a:gd name="T28" fmla="*/ 8 w 9"/>
              <a:gd name="T29" fmla="*/ 12 h 17"/>
              <a:gd name="T30" fmla="*/ 8 w 9"/>
              <a:gd name="T31" fmla="*/ 14 h 17"/>
              <a:gd name="T32" fmla="*/ 8 w 9"/>
              <a:gd name="T33" fmla="*/ 14 h 17"/>
              <a:gd name="T34" fmla="*/ 9 w 9"/>
              <a:gd name="T35" fmla="*/ 15 h 17"/>
              <a:gd name="T36" fmla="*/ 9 w 9"/>
              <a:gd name="T37" fmla="*/ 15 h 17"/>
              <a:gd name="T38" fmla="*/ 9 w 9"/>
              <a:gd name="T3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7">
                <a:moveTo>
                  <a:pt x="0" y="0"/>
                </a:moveTo>
                <a:lnTo>
                  <a:pt x="2" y="2"/>
                </a:lnTo>
                <a:lnTo>
                  <a:pt x="2" y="3"/>
                </a:lnTo>
                <a:lnTo>
                  <a:pt x="2" y="3"/>
                </a:lnTo>
                <a:lnTo>
                  <a:pt x="3" y="5"/>
                </a:lnTo>
                <a:lnTo>
                  <a:pt x="3" y="5"/>
                </a:lnTo>
                <a:lnTo>
                  <a:pt x="3" y="6"/>
                </a:lnTo>
                <a:lnTo>
                  <a:pt x="5" y="6"/>
                </a:lnTo>
                <a:lnTo>
                  <a:pt x="5" y="8"/>
                </a:lnTo>
                <a:lnTo>
                  <a:pt x="5" y="8"/>
                </a:lnTo>
                <a:lnTo>
                  <a:pt x="6" y="9"/>
                </a:lnTo>
                <a:lnTo>
                  <a:pt x="6" y="11"/>
                </a:lnTo>
                <a:lnTo>
                  <a:pt x="6" y="11"/>
                </a:lnTo>
                <a:lnTo>
                  <a:pt x="8" y="12"/>
                </a:lnTo>
                <a:lnTo>
                  <a:pt x="8" y="12"/>
                </a:lnTo>
                <a:lnTo>
                  <a:pt x="8" y="14"/>
                </a:lnTo>
                <a:lnTo>
                  <a:pt x="8" y="14"/>
                </a:lnTo>
                <a:lnTo>
                  <a:pt x="9" y="15"/>
                </a:lnTo>
                <a:lnTo>
                  <a:pt x="9" y="15"/>
                </a:lnTo>
                <a:lnTo>
                  <a:pt x="9" y="17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61" name="Rectangle 2663"/>
          <p:cNvSpPr>
            <a:spLocks noChangeArrowheads="1"/>
          </p:cNvSpPr>
          <p:nvPr/>
        </p:nvSpPr>
        <p:spPr bwMode="auto">
          <a:xfrm rot="19800000">
            <a:off x="6782247" y="209512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962" name="Line 2664"/>
          <p:cNvSpPr>
            <a:spLocks noChangeShapeType="1"/>
          </p:cNvSpPr>
          <p:nvPr/>
        </p:nvSpPr>
        <p:spPr bwMode="auto">
          <a:xfrm flipV="1">
            <a:off x="6791325" y="2141538"/>
            <a:ext cx="76200" cy="428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63" name="Rectangle 2665"/>
          <p:cNvSpPr>
            <a:spLocks noChangeArrowheads="1"/>
          </p:cNvSpPr>
          <p:nvPr/>
        </p:nvSpPr>
        <p:spPr bwMode="auto">
          <a:xfrm rot="19920000">
            <a:off x="7080250" y="2019300"/>
            <a:ext cx="1476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Tkm1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64" name="Line 2666"/>
          <p:cNvSpPr>
            <a:spLocks noChangeShapeType="1"/>
          </p:cNvSpPr>
          <p:nvPr/>
        </p:nvSpPr>
        <p:spPr bwMode="auto">
          <a:xfrm flipV="1">
            <a:off x="6823075" y="2108200"/>
            <a:ext cx="252413" cy="1333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65" name="Freeform 2667"/>
          <p:cNvSpPr>
            <a:spLocks/>
          </p:cNvSpPr>
          <p:nvPr/>
        </p:nvSpPr>
        <p:spPr bwMode="auto">
          <a:xfrm>
            <a:off x="6786563" y="2189163"/>
            <a:ext cx="17463" cy="28575"/>
          </a:xfrm>
          <a:custGeom>
            <a:avLst/>
            <a:gdLst>
              <a:gd name="T0" fmla="*/ 11 w 11"/>
              <a:gd name="T1" fmla="*/ 18 h 18"/>
              <a:gd name="T2" fmla="*/ 9 w 11"/>
              <a:gd name="T3" fmla="*/ 15 h 18"/>
              <a:gd name="T4" fmla="*/ 8 w 11"/>
              <a:gd name="T5" fmla="*/ 13 h 18"/>
              <a:gd name="T6" fmla="*/ 8 w 11"/>
              <a:gd name="T7" fmla="*/ 10 h 18"/>
              <a:gd name="T8" fmla="*/ 6 w 11"/>
              <a:gd name="T9" fmla="*/ 9 h 18"/>
              <a:gd name="T10" fmla="*/ 5 w 11"/>
              <a:gd name="T11" fmla="*/ 6 h 18"/>
              <a:gd name="T12" fmla="*/ 3 w 11"/>
              <a:gd name="T13" fmla="*/ 4 h 18"/>
              <a:gd name="T14" fmla="*/ 2 w 11"/>
              <a:gd name="T15" fmla="*/ 1 h 18"/>
              <a:gd name="T16" fmla="*/ 0 w 11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8">
                <a:moveTo>
                  <a:pt x="11" y="18"/>
                </a:moveTo>
                <a:lnTo>
                  <a:pt x="9" y="15"/>
                </a:lnTo>
                <a:lnTo>
                  <a:pt x="8" y="13"/>
                </a:lnTo>
                <a:lnTo>
                  <a:pt x="8" y="10"/>
                </a:lnTo>
                <a:lnTo>
                  <a:pt x="6" y="9"/>
                </a:lnTo>
                <a:lnTo>
                  <a:pt x="5" y="6"/>
                </a:lnTo>
                <a:lnTo>
                  <a:pt x="3" y="4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66" name="Freeform 2668"/>
          <p:cNvSpPr>
            <a:spLocks/>
          </p:cNvSpPr>
          <p:nvPr/>
        </p:nvSpPr>
        <p:spPr bwMode="auto">
          <a:xfrm>
            <a:off x="6804025" y="2217738"/>
            <a:ext cx="15875" cy="28575"/>
          </a:xfrm>
          <a:custGeom>
            <a:avLst/>
            <a:gdLst>
              <a:gd name="T0" fmla="*/ 0 w 10"/>
              <a:gd name="T1" fmla="*/ 0 h 18"/>
              <a:gd name="T2" fmla="*/ 0 w 10"/>
              <a:gd name="T3" fmla="*/ 0 h 18"/>
              <a:gd name="T4" fmla="*/ 1 w 10"/>
              <a:gd name="T5" fmla="*/ 0 h 18"/>
              <a:gd name="T6" fmla="*/ 1 w 10"/>
              <a:gd name="T7" fmla="*/ 1 h 18"/>
              <a:gd name="T8" fmla="*/ 1 w 10"/>
              <a:gd name="T9" fmla="*/ 1 h 18"/>
              <a:gd name="T10" fmla="*/ 1 w 10"/>
              <a:gd name="T11" fmla="*/ 3 h 18"/>
              <a:gd name="T12" fmla="*/ 1 w 10"/>
              <a:gd name="T13" fmla="*/ 3 h 18"/>
              <a:gd name="T14" fmla="*/ 3 w 10"/>
              <a:gd name="T15" fmla="*/ 3 h 18"/>
              <a:gd name="T16" fmla="*/ 3 w 10"/>
              <a:gd name="T17" fmla="*/ 4 h 18"/>
              <a:gd name="T18" fmla="*/ 3 w 10"/>
              <a:gd name="T19" fmla="*/ 4 h 18"/>
              <a:gd name="T20" fmla="*/ 3 w 10"/>
              <a:gd name="T21" fmla="*/ 6 h 18"/>
              <a:gd name="T22" fmla="*/ 4 w 10"/>
              <a:gd name="T23" fmla="*/ 6 h 18"/>
              <a:gd name="T24" fmla="*/ 4 w 10"/>
              <a:gd name="T25" fmla="*/ 6 h 18"/>
              <a:gd name="T26" fmla="*/ 4 w 10"/>
              <a:gd name="T27" fmla="*/ 7 h 18"/>
              <a:gd name="T28" fmla="*/ 4 w 10"/>
              <a:gd name="T29" fmla="*/ 7 h 18"/>
              <a:gd name="T30" fmla="*/ 4 w 10"/>
              <a:gd name="T31" fmla="*/ 9 h 18"/>
              <a:gd name="T32" fmla="*/ 6 w 10"/>
              <a:gd name="T33" fmla="*/ 9 h 18"/>
              <a:gd name="T34" fmla="*/ 6 w 10"/>
              <a:gd name="T35" fmla="*/ 10 h 18"/>
              <a:gd name="T36" fmla="*/ 6 w 10"/>
              <a:gd name="T37" fmla="*/ 10 h 18"/>
              <a:gd name="T38" fmla="*/ 6 w 10"/>
              <a:gd name="T39" fmla="*/ 10 h 18"/>
              <a:gd name="T40" fmla="*/ 7 w 10"/>
              <a:gd name="T41" fmla="*/ 12 h 18"/>
              <a:gd name="T42" fmla="*/ 7 w 10"/>
              <a:gd name="T43" fmla="*/ 12 h 18"/>
              <a:gd name="T44" fmla="*/ 7 w 10"/>
              <a:gd name="T45" fmla="*/ 13 h 18"/>
              <a:gd name="T46" fmla="*/ 7 w 10"/>
              <a:gd name="T47" fmla="*/ 13 h 18"/>
              <a:gd name="T48" fmla="*/ 7 w 10"/>
              <a:gd name="T49" fmla="*/ 13 h 18"/>
              <a:gd name="T50" fmla="*/ 9 w 10"/>
              <a:gd name="T51" fmla="*/ 15 h 18"/>
              <a:gd name="T52" fmla="*/ 9 w 10"/>
              <a:gd name="T53" fmla="*/ 15 h 18"/>
              <a:gd name="T54" fmla="*/ 9 w 10"/>
              <a:gd name="T55" fmla="*/ 16 h 18"/>
              <a:gd name="T56" fmla="*/ 9 w 10"/>
              <a:gd name="T57" fmla="*/ 16 h 18"/>
              <a:gd name="T58" fmla="*/ 10 w 10"/>
              <a:gd name="T5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" h="18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1" y="1"/>
                </a:lnTo>
                <a:lnTo>
                  <a:pt x="1" y="1"/>
                </a:lnTo>
                <a:lnTo>
                  <a:pt x="1" y="3"/>
                </a:lnTo>
                <a:lnTo>
                  <a:pt x="1" y="3"/>
                </a:lnTo>
                <a:lnTo>
                  <a:pt x="3" y="3"/>
                </a:lnTo>
                <a:lnTo>
                  <a:pt x="3" y="4"/>
                </a:lnTo>
                <a:lnTo>
                  <a:pt x="3" y="4"/>
                </a:lnTo>
                <a:lnTo>
                  <a:pt x="3" y="6"/>
                </a:lnTo>
                <a:lnTo>
                  <a:pt x="4" y="6"/>
                </a:lnTo>
                <a:lnTo>
                  <a:pt x="4" y="6"/>
                </a:lnTo>
                <a:lnTo>
                  <a:pt x="4" y="7"/>
                </a:lnTo>
                <a:lnTo>
                  <a:pt x="4" y="7"/>
                </a:lnTo>
                <a:lnTo>
                  <a:pt x="4" y="9"/>
                </a:lnTo>
                <a:lnTo>
                  <a:pt x="6" y="9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7" y="12"/>
                </a:lnTo>
                <a:lnTo>
                  <a:pt x="7" y="12"/>
                </a:lnTo>
                <a:lnTo>
                  <a:pt x="7" y="13"/>
                </a:lnTo>
                <a:lnTo>
                  <a:pt x="7" y="13"/>
                </a:lnTo>
                <a:lnTo>
                  <a:pt x="7" y="13"/>
                </a:lnTo>
                <a:lnTo>
                  <a:pt x="9" y="15"/>
                </a:lnTo>
                <a:lnTo>
                  <a:pt x="9" y="15"/>
                </a:lnTo>
                <a:lnTo>
                  <a:pt x="9" y="16"/>
                </a:lnTo>
                <a:lnTo>
                  <a:pt x="9" y="16"/>
                </a:lnTo>
                <a:lnTo>
                  <a:pt x="10" y="18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67" name="Rectangle 2669"/>
          <p:cNvSpPr>
            <a:spLocks noChangeArrowheads="1"/>
          </p:cNvSpPr>
          <p:nvPr/>
        </p:nvSpPr>
        <p:spPr bwMode="auto">
          <a:xfrm rot="19860000">
            <a:off x="6713985" y="217291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968" name="Line 2670"/>
          <p:cNvSpPr>
            <a:spLocks noChangeShapeType="1"/>
          </p:cNvSpPr>
          <p:nvPr/>
        </p:nvSpPr>
        <p:spPr bwMode="auto">
          <a:xfrm flipV="1">
            <a:off x="6723063" y="2219325"/>
            <a:ext cx="76200" cy="428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69" name="Rectangle 2671"/>
          <p:cNvSpPr>
            <a:spLocks noChangeArrowheads="1"/>
          </p:cNvSpPr>
          <p:nvPr/>
        </p:nvSpPr>
        <p:spPr bwMode="auto">
          <a:xfrm rot="19920000">
            <a:off x="7091363" y="2027238"/>
            <a:ext cx="2762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TSU4-I_SB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70" name="Line 2672"/>
          <p:cNvSpPr>
            <a:spLocks noChangeShapeType="1"/>
          </p:cNvSpPr>
          <p:nvPr/>
        </p:nvSpPr>
        <p:spPr bwMode="auto">
          <a:xfrm flipV="1">
            <a:off x="7015163" y="2146300"/>
            <a:ext cx="79375" cy="396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71" name="Rectangle 2673"/>
          <p:cNvSpPr>
            <a:spLocks noChangeArrowheads="1"/>
          </p:cNvSpPr>
          <p:nvPr/>
        </p:nvSpPr>
        <p:spPr bwMode="auto">
          <a:xfrm rot="19980000">
            <a:off x="7121525" y="2105025"/>
            <a:ext cx="1047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Ty4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72" name="Line 2674"/>
          <p:cNvSpPr>
            <a:spLocks noChangeShapeType="1"/>
          </p:cNvSpPr>
          <p:nvPr/>
        </p:nvSpPr>
        <p:spPr bwMode="auto">
          <a:xfrm flipV="1">
            <a:off x="7034213" y="2181225"/>
            <a:ext cx="79375" cy="3810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73" name="Freeform 2675"/>
          <p:cNvSpPr>
            <a:spLocks/>
          </p:cNvSpPr>
          <p:nvPr/>
        </p:nvSpPr>
        <p:spPr bwMode="auto">
          <a:xfrm>
            <a:off x="7010400" y="2189163"/>
            <a:ext cx="9525" cy="15875"/>
          </a:xfrm>
          <a:custGeom>
            <a:avLst/>
            <a:gdLst>
              <a:gd name="T0" fmla="*/ 6 w 6"/>
              <a:gd name="T1" fmla="*/ 10 h 10"/>
              <a:gd name="T2" fmla="*/ 6 w 6"/>
              <a:gd name="T3" fmla="*/ 9 h 10"/>
              <a:gd name="T4" fmla="*/ 5 w 6"/>
              <a:gd name="T5" fmla="*/ 7 h 10"/>
              <a:gd name="T6" fmla="*/ 5 w 6"/>
              <a:gd name="T7" fmla="*/ 6 h 10"/>
              <a:gd name="T8" fmla="*/ 3 w 6"/>
              <a:gd name="T9" fmla="*/ 4 h 10"/>
              <a:gd name="T10" fmla="*/ 3 w 6"/>
              <a:gd name="T11" fmla="*/ 3 h 10"/>
              <a:gd name="T12" fmla="*/ 2 w 6"/>
              <a:gd name="T13" fmla="*/ 1 h 10"/>
              <a:gd name="T14" fmla="*/ 2 w 6"/>
              <a:gd name="T15" fmla="*/ 1 h 10"/>
              <a:gd name="T16" fmla="*/ 0 w 6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0">
                <a:moveTo>
                  <a:pt x="6" y="10"/>
                </a:moveTo>
                <a:lnTo>
                  <a:pt x="6" y="9"/>
                </a:lnTo>
                <a:lnTo>
                  <a:pt x="5" y="7"/>
                </a:lnTo>
                <a:lnTo>
                  <a:pt x="5" y="6"/>
                </a:lnTo>
                <a:lnTo>
                  <a:pt x="3" y="4"/>
                </a:lnTo>
                <a:lnTo>
                  <a:pt x="3" y="3"/>
                </a:lnTo>
                <a:lnTo>
                  <a:pt x="2" y="1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74" name="Freeform 2676"/>
          <p:cNvSpPr>
            <a:spLocks/>
          </p:cNvSpPr>
          <p:nvPr/>
        </p:nvSpPr>
        <p:spPr bwMode="auto">
          <a:xfrm>
            <a:off x="7019925" y="2205038"/>
            <a:ext cx="9525" cy="19050"/>
          </a:xfrm>
          <a:custGeom>
            <a:avLst/>
            <a:gdLst>
              <a:gd name="T0" fmla="*/ 0 w 6"/>
              <a:gd name="T1" fmla="*/ 0 h 12"/>
              <a:gd name="T2" fmla="*/ 0 w 6"/>
              <a:gd name="T3" fmla="*/ 2 h 12"/>
              <a:gd name="T4" fmla="*/ 2 w 6"/>
              <a:gd name="T5" fmla="*/ 3 h 12"/>
              <a:gd name="T6" fmla="*/ 2 w 6"/>
              <a:gd name="T7" fmla="*/ 3 h 12"/>
              <a:gd name="T8" fmla="*/ 3 w 6"/>
              <a:gd name="T9" fmla="*/ 5 h 12"/>
              <a:gd name="T10" fmla="*/ 3 w 6"/>
              <a:gd name="T11" fmla="*/ 6 h 12"/>
              <a:gd name="T12" fmla="*/ 3 w 6"/>
              <a:gd name="T13" fmla="*/ 8 h 12"/>
              <a:gd name="T14" fmla="*/ 5 w 6"/>
              <a:gd name="T15" fmla="*/ 8 h 12"/>
              <a:gd name="T16" fmla="*/ 5 w 6"/>
              <a:gd name="T17" fmla="*/ 9 h 12"/>
              <a:gd name="T18" fmla="*/ 5 w 6"/>
              <a:gd name="T19" fmla="*/ 11 h 12"/>
              <a:gd name="T20" fmla="*/ 6 w 6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2">
                <a:moveTo>
                  <a:pt x="0" y="0"/>
                </a:moveTo>
                <a:lnTo>
                  <a:pt x="0" y="2"/>
                </a:lnTo>
                <a:lnTo>
                  <a:pt x="2" y="3"/>
                </a:lnTo>
                <a:lnTo>
                  <a:pt x="2" y="3"/>
                </a:lnTo>
                <a:lnTo>
                  <a:pt x="3" y="5"/>
                </a:lnTo>
                <a:lnTo>
                  <a:pt x="3" y="6"/>
                </a:lnTo>
                <a:lnTo>
                  <a:pt x="3" y="8"/>
                </a:lnTo>
                <a:lnTo>
                  <a:pt x="5" y="8"/>
                </a:lnTo>
                <a:lnTo>
                  <a:pt x="5" y="9"/>
                </a:lnTo>
                <a:lnTo>
                  <a:pt x="5" y="11"/>
                </a:lnTo>
                <a:lnTo>
                  <a:pt x="6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75" name="Rectangle 2677"/>
          <p:cNvSpPr>
            <a:spLocks noChangeArrowheads="1"/>
          </p:cNvSpPr>
          <p:nvPr/>
        </p:nvSpPr>
        <p:spPr bwMode="auto">
          <a:xfrm rot="19980000">
            <a:off x="6935917" y="215704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976" name="Line 2678"/>
          <p:cNvSpPr>
            <a:spLocks noChangeShapeType="1"/>
          </p:cNvSpPr>
          <p:nvPr/>
        </p:nvSpPr>
        <p:spPr bwMode="auto">
          <a:xfrm flipV="1">
            <a:off x="6761163" y="2208213"/>
            <a:ext cx="254000" cy="1285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77" name="Freeform 2679"/>
          <p:cNvSpPr>
            <a:spLocks/>
          </p:cNvSpPr>
          <p:nvPr/>
        </p:nvSpPr>
        <p:spPr bwMode="auto">
          <a:xfrm>
            <a:off x="6718300" y="2262188"/>
            <a:ext cx="19050" cy="38100"/>
          </a:xfrm>
          <a:custGeom>
            <a:avLst/>
            <a:gdLst>
              <a:gd name="T0" fmla="*/ 12 w 12"/>
              <a:gd name="T1" fmla="*/ 24 h 24"/>
              <a:gd name="T2" fmla="*/ 10 w 12"/>
              <a:gd name="T3" fmla="*/ 21 h 24"/>
              <a:gd name="T4" fmla="*/ 9 w 12"/>
              <a:gd name="T5" fmla="*/ 18 h 24"/>
              <a:gd name="T6" fmla="*/ 7 w 12"/>
              <a:gd name="T7" fmla="*/ 15 h 24"/>
              <a:gd name="T8" fmla="*/ 6 w 12"/>
              <a:gd name="T9" fmla="*/ 12 h 24"/>
              <a:gd name="T10" fmla="*/ 4 w 12"/>
              <a:gd name="T11" fmla="*/ 9 h 24"/>
              <a:gd name="T12" fmla="*/ 3 w 12"/>
              <a:gd name="T13" fmla="*/ 6 h 24"/>
              <a:gd name="T14" fmla="*/ 1 w 12"/>
              <a:gd name="T15" fmla="*/ 3 h 24"/>
              <a:gd name="T16" fmla="*/ 0 w 12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4">
                <a:moveTo>
                  <a:pt x="12" y="24"/>
                </a:moveTo>
                <a:lnTo>
                  <a:pt x="10" y="21"/>
                </a:lnTo>
                <a:lnTo>
                  <a:pt x="9" y="18"/>
                </a:lnTo>
                <a:lnTo>
                  <a:pt x="7" y="15"/>
                </a:lnTo>
                <a:lnTo>
                  <a:pt x="6" y="12"/>
                </a:lnTo>
                <a:lnTo>
                  <a:pt x="4" y="9"/>
                </a:lnTo>
                <a:lnTo>
                  <a:pt x="3" y="6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78" name="Freeform 2680"/>
          <p:cNvSpPr>
            <a:spLocks/>
          </p:cNvSpPr>
          <p:nvPr/>
        </p:nvSpPr>
        <p:spPr bwMode="auto">
          <a:xfrm>
            <a:off x="6737350" y="2300288"/>
            <a:ext cx="19050" cy="38100"/>
          </a:xfrm>
          <a:custGeom>
            <a:avLst/>
            <a:gdLst>
              <a:gd name="T0" fmla="*/ 0 w 12"/>
              <a:gd name="T1" fmla="*/ 0 h 24"/>
              <a:gd name="T2" fmla="*/ 1 w 12"/>
              <a:gd name="T3" fmla="*/ 2 h 24"/>
              <a:gd name="T4" fmla="*/ 1 w 12"/>
              <a:gd name="T5" fmla="*/ 2 h 24"/>
              <a:gd name="T6" fmla="*/ 1 w 12"/>
              <a:gd name="T7" fmla="*/ 3 h 24"/>
              <a:gd name="T8" fmla="*/ 1 w 12"/>
              <a:gd name="T9" fmla="*/ 3 h 24"/>
              <a:gd name="T10" fmla="*/ 3 w 12"/>
              <a:gd name="T11" fmla="*/ 5 h 24"/>
              <a:gd name="T12" fmla="*/ 3 w 12"/>
              <a:gd name="T13" fmla="*/ 5 h 24"/>
              <a:gd name="T14" fmla="*/ 3 w 12"/>
              <a:gd name="T15" fmla="*/ 6 h 24"/>
              <a:gd name="T16" fmla="*/ 4 w 12"/>
              <a:gd name="T17" fmla="*/ 6 h 24"/>
              <a:gd name="T18" fmla="*/ 4 w 12"/>
              <a:gd name="T19" fmla="*/ 8 h 24"/>
              <a:gd name="T20" fmla="*/ 4 w 12"/>
              <a:gd name="T21" fmla="*/ 8 h 24"/>
              <a:gd name="T22" fmla="*/ 4 w 12"/>
              <a:gd name="T23" fmla="*/ 9 h 24"/>
              <a:gd name="T24" fmla="*/ 6 w 12"/>
              <a:gd name="T25" fmla="*/ 11 h 24"/>
              <a:gd name="T26" fmla="*/ 6 w 12"/>
              <a:gd name="T27" fmla="*/ 11 h 24"/>
              <a:gd name="T28" fmla="*/ 6 w 12"/>
              <a:gd name="T29" fmla="*/ 12 h 24"/>
              <a:gd name="T30" fmla="*/ 6 w 12"/>
              <a:gd name="T31" fmla="*/ 12 h 24"/>
              <a:gd name="T32" fmla="*/ 7 w 12"/>
              <a:gd name="T33" fmla="*/ 14 h 24"/>
              <a:gd name="T34" fmla="*/ 7 w 12"/>
              <a:gd name="T35" fmla="*/ 14 h 24"/>
              <a:gd name="T36" fmla="*/ 7 w 12"/>
              <a:gd name="T37" fmla="*/ 15 h 24"/>
              <a:gd name="T38" fmla="*/ 9 w 12"/>
              <a:gd name="T39" fmla="*/ 15 h 24"/>
              <a:gd name="T40" fmla="*/ 9 w 12"/>
              <a:gd name="T41" fmla="*/ 17 h 24"/>
              <a:gd name="T42" fmla="*/ 9 w 12"/>
              <a:gd name="T43" fmla="*/ 17 h 24"/>
              <a:gd name="T44" fmla="*/ 9 w 12"/>
              <a:gd name="T45" fmla="*/ 18 h 24"/>
              <a:gd name="T46" fmla="*/ 10 w 12"/>
              <a:gd name="T47" fmla="*/ 20 h 24"/>
              <a:gd name="T48" fmla="*/ 10 w 12"/>
              <a:gd name="T49" fmla="*/ 20 h 24"/>
              <a:gd name="T50" fmla="*/ 10 w 12"/>
              <a:gd name="T51" fmla="*/ 21 h 24"/>
              <a:gd name="T52" fmla="*/ 12 w 12"/>
              <a:gd name="T53" fmla="*/ 21 h 24"/>
              <a:gd name="T54" fmla="*/ 12 w 12"/>
              <a:gd name="T55" fmla="*/ 23 h 24"/>
              <a:gd name="T56" fmla="*/ 12 w 12"/>
              <a:gd name="T57" fmla="*/ 23 h 24"/>
              <a:gd name="T58" fmla="*/ 12 w 12"/>
              <a:gd name="T5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" h="24">
                <a:moveTo>
                  <a:pt x="0" y="0"/>
                </a:moveTo>
                <a:lnTo>
                  <a:pt x="1" y="2"/>
                </a:lnTo>
                <a:lnTo>
                  <a:pt x="1" y="2"/>
                </a:lnTo>
                <a:lnTo>
                  <a:pt x="1" y="3"/>
                </a:lnTo>
                <a:lnTo>
                  <a:pt x="1" y="3"/>
                </a:lnTo>
                <a:lnTo>
                  <a:pt x="3" y="5"/>
                </a:lnTo>
                <a:lnTo>
                  <a:pt x="3" y="5"/>
                </a:lnTo>
                <a:lnTo>
                  <a:pt x="3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9"/>
                </a:lnTo>
                <a:lnTo>
                  <a:pt x="6" y="11"/>
                </a:lnTo>
                <a:lnTo>
                  <a:pt x="6" y="11"/>
                </a:lnTo>
                <a:lnTo>
                  <a:pt x="6" y="12"/>
                </a:lnTo>
                <a:lnTo>
                  <a:pt x="6" y="12"/>
                </a:lnTo>
                <a:lnTo>
                  <a:pt x="7" y="14"/>
                </a:lnTo>
                <a:lnTo>
                  <a:pt x="7" y="14"/>
                </a:lnTo>
                <a:lnTo>
                  <a:pt x="7" y="15"/>
                </a:lnTo>
                <a:lnTo>
                  <a:pt x="9" y="15"/>
                </a:lnTo>
                <a:lnTo>
                  <a:pt x="9" y="17"/>
                </a:lnTo>
                <a:lnTo>
                  <a:pt x="9" y="17"/>
                </a:lnTo>
                <a:lnTo>
                  <a:pt x="9" y="18"/>
                </a:lnTo>
                <a:lnTo>
                  <a:pt x="10" y="20"/>
                </a:lnTo>
                <a:lnTo>
                  <a:pt x="10" y="20"/>
                </a:lnTo>
                <a:lnTo>
                  <a:pt x="10" y="21"/>
                </a:lnTo>
                <a:lnTo>
                  <a:pt x="12" y="21"/>
                </a:lnTo>
                <a:lnTo>
                  <a:pt x="12" y="23"/>
                </a:lnTo>
                <a:lnTo>
                  <a:pt x="12" y="23"/>
                </a:lnTo>
                <a:lnTo>
                  <a:pt x="12" y="24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79" name="Rectangle 2681"/>
          <p:cNvSpPr>
            <a:spLocks noChangeArrowheads="1"/>
          </p:cNvSpPr>
          <p:nvPr/>
        </p:nvSpPr>
        <p:spPr bwMode="auto">
          <a:xfrm rot="19920000">
            <a:off x="6590740" y="2226028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94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80" name="Line 2682"/>
          <p:cNvSpPr>
            <a:spLocks noChangeShapeType="1"/>
          </p:cNvSpPr>
          <p:nvPr/>
        </p:nvSpPr>
        <p:spPr bwMode="auto">
          <a:xfrm flipV="1">
            <a:off x="6653213" y="2303463"/>
            <a:ext cx="79375" cy="396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81" name="Rectangle 2683"/>
          <p:cNvSpPr>
            <a:spLocks noChangeArrowheads="1"/>
          </p:cNvSpPr>
          <p:nvPr/>
        </p:nvSpPr>
        <p:spPr bwMode="auto">
          <a:xfrm rot="20040000">
            <a:off x="7138988" y="2136775"/>
            <a:ext cx="136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Tdh2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82" name="Line 2684"/>
          <p:cNvSpPr>
            <a:spLocks noChangeShapeType="1"/>
          </p:cNvSpPr>
          <p:nvPr/>
        </p:nvSpPr>
        <p:spPr bwMode="auto">
          <a:xfrm flipV="1">
            <a:off x="6872288" y="2219325"/>
            <a:ext cx="257175" cy="12223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83" name="Rectangle 2685"/>
          <p:cNvSpPr>
            <a:spLocks noChangeArrowheads="1"/>
          </p:cNvSpPr>
          <p:nvPr/>
        </p:nvSpPr>
        <p:spPr bwMode="auto">
          <a:xfrm rot="20100000">
            <a:off x="7156450" y="2162175"/>
            <a:ext cx="1952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PCAL_I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84" name="Line 2686"/>
          <p:cNvSpPr>
            <a:spLocks noChangeShapeType="1"/>
          </p:cNvSpPr>
          <p:nvPr/>
        </p:nvSpPr>
        <p:spPr bwMode="auto">
          <a:xfrm flipV="1">
            <a:off x="6980238" y="2257425"/>
            <a:ext cx="168275" cy="79375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85" name="Rectangle 2687"/>
          <p:cNvSpPr>
            <a:spLocks noChangeArrowheads="1"/>
          </p:cNvSpPr>
          <p:nvPr/>
        </p:nvSpPr>
        <p:spPr bwMode="auto">
          <a:xfrm rot="20160000">
            <a:off x="7164388" y="2163763"/>
            <a:ext cx="3667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Copia-2_CDC-I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86" name="Line 2688"/>
          <p:cNvSpPr>
            <a:spLocks noChangeShapeType="1"/>
          </p:cNvSpPr>
          <p:nvPr/>
        </p:nvSpPr>
        <p:spPr bwMode="auto">
          <a:xfrm flipV="1">
            <a:off x="7085013" y="2293938"/>
            <a:ext cx="80963" cy="34925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87" name="Rectangle 2689"/>
          <p:cNvSpPr>
            <a:spLocks noChangeArrowheads="1"/>
          </p:cNvSpPr>
          <p:nvPr/>
        </p:nvSpPr>
        <p:spPr bwMode="auto">
          <a:xfrm rot="20220000">
            <a:off x="7188200" y="2238375"/>
            <a:ext cx="1936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TCA2_I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88" name="Line 2690"/>
          <p:cNvSpPr>
            <a:spLocks noChangeShapeType="1"/>
          </p:cNvSpPr>
          <p:nvPr/>
        </p:nvSpPr>
        <p:spPr bwMode="auto">
          <a:xfrm flipV="1">
            <a:off x="7100888" y="2332038"/>
            <a:ext cx="80963" cy="3333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89" name="Freeform 2691"/>
          <p:cNvSpPr>
            <a:spLocks/>
          </p:cNvSpPr>
          <p:nvPr/>
        </p:nvSpPr>
        <p:spPr bwMode="auto">
          <a:xfrm>
            <a:off x="7080250" y="2332038"/>
            <a:ext cx="6350" cy="19050"/>
          </a:xfrm>
          <a:custGeom>
            <a:avLst/>
            <a:gdLst>
              <a:gd name="T0" fmla="*/ 4 w 4"/>
              <a:gd name="T1" fmla="*/ 12 h 12"/>
              <a:gd name="T2" fmla="*/ 4 w 4"/>
              <a:gd name="T3" fmla="*/ 10 h 12"/>
              <a:gd name="T4" fmla="*/ 4 w 4"/>
              <a:gd name="T5" fmla="*/ 9 h 12"/>
              <a:gd name="T6" fmla="*/ 3 w 4"/>
              <a:gd name="T7" fmla="*/ 7 h 12"/>
              <a:gd name="T8" fmla="*/ 3 w 4"/>
              <a:gd name="T9" fmla="*/ 6 h 12"/>
              <a:gd name="T10" fmla="*/ 1 w 4"/>
              <a:gd name="T11" fmla="*/ 4 h 12"/>
              <a:gd name="T12" fmla="*/ 1 w 4"/>
              <a:gd name="T13" fmla="*/ 3 h 12"/>
              <a:gd name="T14" fmla="*/ 0 w 4"/>
              <a:gd name="T15" fmla="*/ 1 h 12"/>
              <a:gd name="T16" fmla="*/ 0 w 4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12">
                <a:moveTo>
                  <a:pt x="4" y="12"/>
                </a:moveTo>
                <a:lnTo>
                  <a:pt x="4" y="10"/>
                </a:lnTo>
                <a:lnTo>
                  <a:pt x="4" y="9"/>
                </a:lnTo>
                <a:lnTo>
                  <a:pt x="3" y="7"/>
                </a:lnTo>
                <a:lnTo>
                  <a:pt x="3" y="6"/>
                </a:lnTo>
                <a:lnTo>
                  <a:pt x="1" y="4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90" name="Freeform 2692"/>
          <p:cNvSpPr>
            <a:spLocks/>
          </p:cNvSpPr>
          <p:nvPr/>
        </p:nvSpPr>
        <p:spPr bwMode="auto">
          <a:xfrm>
            <a:off x="7086600" y="2351088"/>
            <a:ext cx="9525" cy="15875"/>
          </a:xfrm>
          <a:custGeom>
            <a:avLst/>
            <a:gdLst>
              <a:gd name="T0" fmla="*/ 0 w 6"/>
              <a:gd name="T1" fmla="*/ 0 h 10"/>
              <a:gd name="T2" fmla="*/ 2 w 6"/>
              <a:gd name="T3" fmla="*/ 0 h 10"/>
              <a:gd name="T4" fmla="*/ 2 w 6"/>
              <a:gd name="T5" fmla="*/ 1 h 10"/>
              <a:gd name="T6" fmla="*/ 2 w 6"/>
              <a:gd name="T7" fmla="*/ 3 h 10"/>
              <a:gd name="T8" fmla="*/ 3 w 6"/>
              <a:gd name="T9" fmla="*/ 4 h 10"/>
              <a:gd name="T10" fmla="*/ 3 w 6"/>
              <a:gd name="T11" fmla="*/ 6 h 10"/>
              <a:gd name="T12" fmla="*/ 3 w 6"/>
              <a:gd name="T13" fmla="*/ 6 h 10"/>
              <a:gd name="T14" fmla="*/ 5 w 6"/>
              <a:gd name="T15" fmla="*/ 7 h 10"/>
              <a:gd name="T16" fmla="*/ 5 w 6"/>
              <a:gd name="T17" fmla="*/ 9 h 10"/>
              <a:gd name="T18" fmla="*/ 5 w 6"/>
              <a:gd name="T19" fmla="*/ 10 h 10"/>
              <a:gd name="T20" fmla="*/ 6 w 6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0">
                <a:moveTo>
                  <a:pt x="0" y="0"/>
                </a:moveTo>
                <a:lnTo>
                  <a:pt x="2" y="0"/>
                </a:lnTo>
                <a:lnTo>
                  <a:pt x="2" y="1"/>
                </a:lnTo>
                <a:lnTo>
                  <a:pt x="2" y="3"/>
                </a:lnTo>
                <a:lnTo>
                  <a:pt x="3" y="4"/>
                </a:lnTo>
                <a:lnTo>
                  <a:pt x="3" y="6"/>
                </a:lnTo>
                <a:lnTo>
                  <a:pt x="3" y="6"/>
                </a:lnTo>
                <a:lnTo>
                  <a:pt x="5" y="7"/>
                </a:lnTo>
                <a:lnTo>
                  <a:pt x="5" y="9"/>
                </a:lnTo>
                <a:lnTo>
                  <a:pt x="5" y="10"/>
                </a:lnTo>
                <a:lnTo>
                  <a:pt x="6" y="1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91" name="Rectangle 2693"/>
          <p:cNvSpPr>
            <a:spLocks noChangeArrowheads="1"/>
          </p:cNvSpPr>
          <p:nvPr/>
        </p:nvSpPr>
        <p:spPr bwMode="auto">
          <a:xfrm rot="20160000">
            <a:off x="7003711" y="230548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</a:p>
        </p:txBody>
      </p:sp>
      <p:sp>
        <p:nvSpPr>
          <p:cNvPr id="7992" name="Line 2694"/>
          <p:cNvSpPr>
            <a:spLocks noChangeShapeType="1"/>
          </p:cNvSpPr>
          <p:nvPr/>
        </p:nvSpPr>
        <p:spPr bwMode="auto">
          <a:xfrm flipV="1">
            <a:off x="7000875" y="2352675"/>
            <a:ext cx="80963" cy="36513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93" name="Freeform 2695"/>
          <p:cNvSpPr>
            <a:spLocks/>
          </p:cNvSpPr>
          <p:nvPr/>
        </p:nvSpPr>
        <p:spPr bwMode="auto">
          <a:xfrm>
            <a:off x="6975475" y="2336800"/>
            <a:ext cx="11113" cy="25400"/>
          </a:xfrm>
          <a:custGeom>
            <a:avLst/>
            <a:gdLst>
              <a:gd name="T0" fmla="*/ 7 w 7"/>
              <a:gd name="T1" fmla="*/ 16 h 16"/>
              <a:gd name="T2" fmla="*/ 6 w 7"/>
              <a:gd name="T3" fmla="*/ 15 h 16"/>
              <a:gd name="T4" fmla="*/ 6 w 7"/>
              <a:gd name="T5" fmla="*/ 15 h 16"/>
              <a:gd name="T6" fmla="*/ 6 w 7"/>
              <a:gd name="T7" fmla="*/ 13 h 16"/>
              <a:gd name="T8" fmla="*/ 4 w 7"/>
              <a:gd name="T9" fmla="*/ 12 h 16"/>
              <a:gd name="T10" fmla="*/ 4 w 7"/>
              <a:gd name="T11" fmla="*/ 12 h 16"/>
              <a:gd name="T12" fmla="*/ 4 w 7"/>
              <a:gd name="T13" fmla="*/ 10 h 16"/>
              <a:gd name="T14" fmla="*/ 4 w 7"/>
              <a:gd name="T15" fmla="*/ 9 h 16"/>
              <a:gd name="T16" fmla="*/ 3 w 7"/>
              <a:gd name="T17" fmla="*/ 9 h 16"/>
              <a:gd name="T18" fmla="*/ 3 w 7"/>
              <a:gd name="T19" fmla="*/ 7 h 16"/>
              <a:gd name="T20" fmla="*/ 3 w 7"/>
              <a:gd name="T21" fmla="*/ 7 h 16"/>
              <a:gd name="T22" fmla="*/ 1 w 7"/>
              <a:gd name="T23" fmla="*/ 6 h 16"/>
              <a:gd name="T24" fmla="*/ 1 w 7"/>
              <a:gd name="T25" fmla="*/ 4 h 16"/>
              <a:gd name="T26" fmla="*/ 1 w 7"/>
              <a:gd name="T27" fmla="*/ 4 h 16"/>
              <a:gd name="T28" fmla="*/ 0 w 7"/>
              <a:gd name="T29" fmla="*/ 3 h 16"/>
              <a:gd name="T30" fmla="*/ 0 w 7"/>
              <a:gd name="T31" fmla="*/ 1 h 16"/>
              <a:gd name="T32" fmla="*/ 0 w 7"/>
              <a:gd name="T33" fmla="*/ 1 h 16"/>
              <a:gd name="T34" fmla="*/ 0 w 7"/>
              <a:gd name="T3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16">
                <a:moveTo>
                  <a:pt x="7" y="16"/>
                </a:moveTo>
                <a:lnTo>
                  <a:pt x="6" y="15"/>
                </a:lnTo>
                <a:lnTo>
                  <a:pt x="6" y="15"/>
                </a:lnTo>
                <a:lnTo>
                  <a:pt x="6" y="13"/>
                </a:lnTo>
                <a:lnTo>
                  <a:pt x="4" y="12"/>
                </a:lnTo>
                <a:lnTo>
                  <a:pt x="4" y="12"/>
                </a:lnTo>
                <a:lnTo>
                  <a:pt x="4" y="10"/>
                </a:lnTo>
                <a:lnTo>
                  <a:pt x="4" y="9"/>
                </a:lnTo>
                <a:lnTo>
                  <a:pt x="3" y="9"/>
                </a:lnTo>
                <a:lnTo>
                  <a:pt x="3" y="7"/>
                </a:lnTo>
                <a:lnTo>
                  <a:pt x="3" y="7"/>
                </a:lnTo>
                <a:lnTo>
                  <a:pt x="1" y="6"/>
                </a:lnTo>
                <a:lnTo>
                  <a:pt x="1" y="4"/>
                </a:lnTo>
                <a:lnTo>
                  <a:pt x="1" y="4"/>
                </a:lnTo>
                <a:lnTo>
                  <a:pt x="0" y="3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94" name="Freeform 2696"/>
          <p:cNvSpPr>
            <a:spLocks/>
          </p:cNvSpPr>
          <p:nvPr/>
        </p:nvSpPr>
        <p:spPr bwMode="auto">
          <a:xfrm>
            <a:off x="6986588" y="2362200"/>
            <a:ext cx="9525" cy="26988"/>
          </a:xfrm>
          <a:custGeom>
            <a:avLst/>
            <a:gdLst>
              <a:gd name="T0" fmla="*/ 0 w 6"/>
              <a:gd name="T1" fmla="*/ 0 h 17"/>
              <a:gd name="T2" fmla="*/ 0 w 6"/>
              <a:gd name="T3" fmla="*/ 2 h 17"/>
              <a:gd name="T4" fmla="*/ 2 w 6"/>
              <a:gd name="T5" fmla="*/ 3 h 17"/>
              <a:gd name="T6" fmla="*/ 2 w 6"/>
              <a:gd name="T7" fmla="*/ 5 h 17"/>
              <a:gd name="T8" fmla="*/ 3 w 6"/>
              <a:gd name="T9" fmla="*/ 6 h 17"/>
              <a:gd name="T10" fmla="*/ 3 w 6"/>
              <a:gd name="T11" fmla="*/ 9 h 17"/>
              <a:gd name="T12" fmla="*/ 5 w 6"/>
              <a:gd name="T13" fmla="*/ 11 h 17"/>
              <a:gd name="T14" fmla="*/ 5 w 6"/>
              <a:gd name="T15" fmla="*/ 12 h 17"/>
              <a:gd name="T16" fmla="*/ 5 w 6"/>
              <a:gd name="T17" fmla="*/ 14 h 17"/>
              <a:gd name="T18" fmla="*/ 6 w 6"/>
              <a:gd name="T19" fmla="*/ 15 h 17"/>
              <a:gd name="T20" fmla="*/ 6 w 6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7">
                <a:moveTo>
                  <a:pt x="0" y="0"/>
                </a:moveTo>
                <a:lnTo>
                  <a:pt x="0" y="2"/>
                </a:lnTo>
                <a:lnTo>
                  <a:pt x="2" y="3"/>
                </a:lnTo>
                <a:lnTo>
                  <a:pt x="2" y="5"/>
                </a:lnTo>
                <a:lnTo>
                  <a:pt x="3" y="6"/>
                </a:lnTo>
                <a:lnTo>
                  <a:pt x="3" y="9"/>
                </a:lnTo>
                <a:lnTo>
                  <a:pt x="5" y="11"/>
                </a:lnTo>
                <a:lnTo>
                  <a:pt x="5" y="12"/>
                </a:lnTo>
                <a:lnTo>
                  <a:pt x="5" y="14"/>
                </a:lnTo>
                <a:lnTo>
                  <a:pt x="6" y="15"/>
                </a:lnTo>
                <a:lnTo>
                  <a:pt x="6" y="17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95" name="Rectangle 2697"/>
          <p:cNvSpPr>
            <a:spLocks noChangeArrowheads="1"/>
          </p:cNvSpPr>
          <p:nvPr/>
        </p:nvSpPr>
        <p:spPr bwMode="auto">
          <a:xfrm rot="20160000">
            <a:off x="6900524" y="231897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72</a:t>
            </a:r>
          </a:p>
        </p:txBody>
      </p:sp>
      <p:sp>
        <p:nvSpPr>
          <p:cNvPr id="7996" name="Line 2698"/>
          <p:cNvSpPr>
            <a:spLocks noChangeShapeType="1"/>
          </p:cNvSpPr>
          <p:nvPr/>
        </p:nvSpPr>
        <p:spPr bwMode="auto">
          <a:xfrm flipV="1">
            <a:off x="6900863" y="2365375"/>
            <a:ext cx="80963" cy="34925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97" name="Freeform 2699"/>
          <p:cNvSpPr>
            <a:spLocks/>
          </p:cNvSpPr>
          <p:nvPr/>
        </p:nvSpPr>
        <p:spPr bwMode="auto">
          <a:xfrm>
            <a:off x="6867525" y="2343150"/>
            <a:ext cx="14288" cy="28575"/>
          </a:xfrm>
          <a:custGeom>
            <a:avLst/>
            <a:gdLst>
              <a:gd name="T0" fmla="*/ 9 w 9"/>
              <a:gd name="T1" fmla="*/ 18 h 18"/>
              <a:gd name="T2" fmla="*/ 9 w 9"/>
              <a:gd name="T3" fmla="*/ 18 h 18"/>
              <a:gd name="T4" fmla="*/ 9 w 9"/>
              <a:gd name="T5" fmla="*/ 18 h 18"/>
              <a:gd name="T6" fmla="*/ 9 w 9"/>
              <a:gd name="T7" fmla="*/ 17 h 18"/>
              <a:gd name="T8" fmla="*/ 8 w 9"/>
              <a:gd name="T9" fmla="*/ 17 h 18"/>
              <a:gd name="T10" fmla="*/ 8 w 9"/>
              <a:gd name="T11" fmla="*/ 15 h 18"/>
              <a:gd name="T12" fmla="*/ 8 w 9"/>
              <a:gd name="T13" fmla="*/ 15 h 18"/>
              <a:gd name="T14" fmla="*/ 8 w 9"/>
              <a:gd name="T15" fmla="*/ 14 h 18"/>
              <a:gd name="T16" fmla="*/ 6 w 9"/>
              <a:gd name="T17" fmla="*/ 14 h 18"/>
              <a:gd name="T18" fmla="*/ 6 w 9"/>
              <a:gd name="T19" fmla="*/ 12 h 18"/>
              <a:gd name="T20" fmla="*/ 6 w 9"/>
              <a:gd name="T21" fmla="*/ 12 h 18"/>
              <a:gd name="T22" fmla="*/ 6 w 9"/>
              <a:gd name="T23" fmla="*/ 11 h 18"/>
              <a:gd name="T24" fmla="*/ 6 w 9"/>
              <a:gd name="T25" fmla="*/ 11 h 18"/>
              <a:gd name="T26" fmla="*/ 5 w 9"/>
              <a:gd name="T27" fmla="*/ 9 h 18"/>
              <a:gd name="T28" fmla="*/ 5 w 9"/>
              <a:gd name="T29" fmla="*/ 9 h 18"/>
              <a:gd name="T30" fmla="*/ 5 w 9"/>
              <a:gd name="T31" fmla="*/ 8 h 18"/>
              <a:gd name="T32" fmla="*/ 5 w 9"/>
              <a:gd name="T33" fmla="*/ 8 h 18"/>
              <a:gd name="T34" fmla="*/ 5 w 9"/>
              <a:gd name="T35" fmla="*/ 6 h 18"/>
              <a:gd name="T36" fmla="*/ 3 w 9"/>
              <a:gd name="T37" fmla="*/ 6 h 18"/>
              <a:gd name="T38" fmla="*/ 3 w 9"/>
              <a:gd name="T39" fmla="*/ 5 h 18"/>
              <a:gd name="T40" fmla="*/ 3 w 9"/>
              <a:gd name="T41" fmla="*/ 5 h 18"/>
              <a:gd name="T42" fmla="*/ 3 w 9"/>
              <a:gd name="T43" fmla="*/ 5 h 18"/>
              <a:gd name="T44" fmla="*/ 2 w 9"/>
              <a:gd name="T45" fmla="*/ 3 h 18"/>
              <a:gd name="T46" fmla="*/ 2 w 9"/>
              <a:gd name="T47" fmla="*/ 3 h 18"/>
              <a:gd name="T48" fmla="*/ 2 w 9"/>
              <a:gd name="T49" fmla="*/ 2 h 18"/>
              <a:gd name="T50" fmla="*/ 2 w 9"/>
              <a:gd name="T51" fmla="*/ 2 h 18"/>
              <a:gd name="T52" fmla="*/ 0 w 9"/>
              <a:gd name="T5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" h="18">
                <a:moveTo>
                  <a:pt x="9" y="18"/>
                </a:moveTo>
                <a:lnTo>
                  <a:pt x="9" y="18"/>
                </a:lnTo>
                <a:lnTo>
                  <a:pt x="9" y="18"/>
                </a:lnTo>
                <a:lnTo>
                  <a:pt x="9" y="17"/>
                </a:lnTo>
                <a:lnTo>
                  <a:pt x="8" y="17"/>
                </a:lnTo>
                <a:lnTo>
                  <a:pt x="8" y="15"/>
                </a:lnTo>
                <a:lnTo>
                  <a:pt x="8" y="15"/>
                </a:lnTo>
                <a:lnTo>
                  <a:pt x="8" y="14"/>
                </a:lnTo>
                <a:lnTo>
                  <a:pt x="6" y="14"/>
                </a:lnTo>
                <a:lnTo>
                  <a:pt x="6" y="12"/>
                </a:lnTo>
                <a:lnTo>
                  <a:pt x="6" y="12"/>
                </a:lnTo>
                <a:lnTo>
                  <a:pt x="6" y="11"/>
                </a:lnTo>
                <a:lnTo>
                  <a:pt x="6" y="11"/>
                </a:lnTo>
                <a:lnTo>
                  <a:pt x="5" y="9"/>
                </a:lnTo>
                <a:lnTo>
                  <a:pt x="5" y="9"/>
                </a:lnTo>
                <a:lnTo>
                  <a:pt x="5" y="8"/>
                </a:lnTo>
                <a:lnTo>
                  <a:pt x="5" y="8"/>
                </a:lnTo>
                <a:lnTo>
                  <a:pt x="5" y="6"/>
                </a:lnTo>
                <a:lnTo>
                  <a:pt x="3" y="6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2" y="3"/>
                </a:lnTo>
                <a:lnTo>
                  <a:pt x="2" y="3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998" name="Freeform 2700"/>
          <p:cNvSpPr>
            <a:spLocks/>
          </p:cNvSpPr>
          <p:nvPr/>
        </p:nvSpPr>
        <p:spPr bwMode="auto">
          <a:xfrm>
            <a:off x="6884194" y="2374900"/>
            <a:ext cx="14288" cy="31750"/>
          </a:xfrm>
          <a:custGeom>
            <a:avLst/>
            <a:gdLst>
              <a:gd name="T0" fmla="*/ 0 w 9"/>
              <a:gd name="T1" fmla="*/ 0 h 20"/>
              <a:gd name="T2" fmla="*/ 2 w 9"/>
              <a:gd name="T3" fmla="*/ 3 h 20"/>
              <a:gd name="T4" fmla="*/ 2 w 9"/>
              <a:gd name="T5" fmla="*/ 5 h 20"/>
              <a:gd name="T6" fmla="*/ 3 w 9"/>
              <a:gd name="T7" fmla="*/ 6 h 20"/>
              <a:gd name="T8" fmla="*/ 3 w 9"/>
              <a:gd name="T9" fmla="*/ 8 h 20"/>
              <a:gd name="T10" fmla="*/ 5 w 9"/>
              <a:gd name="T11" fmla="*/ 9 h 20"/>
              <a:gd name="T12" fmla="*/ 5 w 9"/>
              <a:gd name="T13" fmla="*/ 11 h 20"/>
              <a:gd name="T14" fmla="*/ 6 w 9"/>
              <a:gd name="T15" fmla="*/ 12 h 20"/>
              <a:gd name="T16" fmla="*/ 6 w 9"/>
              <a:gd name="T17" fmla="*/ 14 h 20"/>
              <a:gd name="T18" fmla="*/ 8 w 9"/>
              <a:gd name="T19" fmla="*/ 17 h 20"/>
              <a:gd name="T20" fmla="*/ 8 w 9"/>
              <a:gd name="T21" fmla="*/ 18 h 20"/>
              <a:gd name="T22" fmla="*/ 9 w 9"/>
              <a:gd name="T2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20">
                <a:moveTo>
                  <a:pt x="0" y="0"/>
                </a:moveTo>
                <a:lnTo>
                  <a:pt x="2" y="3"/>
                </a:lnTo>
                <a:lnTo>
                  <a:pt x="2" y="5"/>
                </a:lnTo>
                <a:lnTo>
                  <a:pt x="3" y="6"/>
                </a:lnTo>
                <a:lnTo>
                  <a:pt x="3" y="8"/>
                </a:lnTo>
                <a:lnTo>
                  <a:pt x="5" y="9"/>
                </a:lnTo>
                <a:lnTo>
                  <a:pt x="5" y="11"/>
                </a:lnTo>
                <a:lnTo>
                  <a:pt x="6" y="12"/>
                </a:lnTo>
                <a:lnTo>
                  <a:pt x="6" y="14"/>
                </a:lnTo>
                <a:lnTo>
                  <a:pt x="8" y="17"/>
                </a:lnTo>
                <a:lnTo>
                  <a:pt x="8" y="18"/>
                </a:lnTo>
                <a:lnTo>
                  <a:pt x="9" y="2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808000"/>
              </a:solidFill>
            </a:endParaRPr>
          </a:p>
        </p:txBody>
      </p:sp>
      <p:sp>
        <p:nvSpPr>
          <p:cNvPr id="7999" name="Rectangle 2701"/>
          <p:cNvSpPr>
            <a:spLocks noChangeArrowheads="1"/>
          </p:cNvSpPr>
          <p:nvPr/>
        </p:nvSpPr>
        <p:spPr bwMode="auto">
          <a:xfrm rot="20100000">
            <a:off x="6765370" y="2394310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808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00" name="Line 2702"/>
          <p:cNvSpPr>
            <a:spLocks noChangeShapeType="1"/>
          </p:cNvSpPr>
          <p:nvPr/>
        </p:nvSpPr>
        <p:spPr bwMode="auto">
          <a:xfrm flipV="1">
            <a:off x="6708775" y="2374900"/>
            <a:ext cx="168275" cy="7778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01" name="Freeform 2703"/>
          <p:cNvSpPr>
            <a:spLocks/>
          </p:cNvSpPr>
          <p:nvPr/>
        </p:nvSpPr>
        <p:spPr bwMode="auto">
          <a:xfrm>
            <a:off x="6651625" y="2346325"/>
            <a:ext cx="25400" cy="53975"/>
          </a:xfrm>
          <a:custGeom>
            <a:avLst/>
            <a:gdLst>
              <a:gd name="T0" fmla="*/ 16 w 16"/>
              <a:gd name="T1" fmla="*/ 34 h 34"/>
              <a:gd name="T2" fmla="*/ 15 w 16"/>
              <a:gd name="T3" fmla="*/ 31 h 34"/>
              <a:gd name="T4" fmla="*/ 13 w 16"/>
              <a:gd name="T5" fmla="*/ 27 h 34"/>
              <a:gd name="T6" fmla="*/ 12 w 16"/>
              <a:gd name="T7" fmla="*/ 24 h 34"/>
              <a:gd name="T8" fmla="*/ 10 w 16"/>
              <a:gd name="T9" fmla="*/ 21 h 34"/>
              <a:gd name="T10" fmla="*/ 9 w 16"/>
              <a:gd name="T11" fmla="*/ 18 h 34"/>
              <a:gd name="T12" fmla="*/ 6 w 16"/>
              <a:gd name="T13" fmla="*/ 13 h 34"/>
              <a:gd name="T14" fmla="*/ 4 w 16"/>
              <a:gd name="T15" fmla="*/ 10 h 34"/>
              <a:gd name="T16" fmla="*/ 3 w 16"/>
              <a:gd name="T17" fmla="*/ 7 h 34"/>
              <a:gd name="T18" fmla="*/ 1 w 16"/>
              <a:gd name="T19" fmla="*/ 3 h 34"/>
              <a:gd name="T20" fmla="*/ 0 w 16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34">
                <a:moveTo>
                  <a:pt x="16" y="34"/>
                </a:moveTo>
                <a:lnTo>
                  <a:pt x="15" y="31"/>
                </a:lnTo>
                <a:lnTo>
                  <a:pt x="13" y="27"/>
                </a:lnTo>
                <a:lnTo>
                  <a:pt x="12" y="24"/>
                </a:lnTo>
                <a:lnTo>
                  <a:pt x="10" y="21"/>
                </a:lnTo>
                <a:lnTo>
                  <a:pt x="9" y="18"/>
                </a:lnTo>
                <a:lnTo>
                  <a:pt x="6" y="13"/>
                </a:lnTo>
                <a:lnTo>
                  <a:pt x="4" y="10"/>
                </a:lnTo>
                <a:lnTo>
                  <a:pt x="3" y="7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02" name="Freeform 2704"/>
          <p:cNvSpPr>
            <a:spLocks/>
          </p:cNvSpPr>
          <p:nvPr/>
        </p:nvSpPr>
        <p:spPr bwMode="auto">
          <a:xfrm>
            <a:off x="6677025" y="2400300"/>
            <a:ext cx="26988" cy="55563"/>
          </a:xfrm>
          <a:custGeom>
            <a:avLst/>
            <a:gdLst>
              <a:gd name="T0" fmla="*/ 0 w 17"/>
              <a:gd name="T1" fmla="*/ 0 h 35"/>
              <a:gd name="T2" fmla="*/ 2 w 17"/>
              <a:gd name="T3" fmla="*/ 2 h 35"/>
              <a:gd name="T4" fmla="*/ 2 w 17"/>
              <a:gd name="T5" fmla="*/ 3 h 35"/>
              <a:gd name="T6" fmla="*/ 3 w 17"/>
              <a:gd name="T7" fmla="*/ 5 h 35"/>
              <a:gd name="T8" fmla="*/ 3 w 17"/>
              <a:gd name="T9" fmla="*/ 6 h 35"/>
              <a:gd name="T10" fmla="*/ 5 w 17"/>
              <a:gd name="T11" fmla="*/ 8 h 35"/>
              <a:gd name="T12" fmla="*/ 5 w 17"/>
              <a:gd name="T13" fmla="*/ 11 h 35"/>
              <a:gd name="T14" fmla="*/ 6 w 17"/>
              <a:gd name="T15" fmla="*/ 12 h 35"/>
              <a:gd name="T16" fmla="*/ 8 w 17"/>
              <a:gd name="T17" fmla="*/ 14 h 35"/>
              <a:gd name="T18" fmla="*/ 8 w 17"/>
              <a:gd name="T19" fmla="*/ 15 h 35"/>
              <a:gd name="T20" fmla="*/ 9 w 17"/>
              <a:gd name="T21" fmla="*/ 17 h 35"/>
              <a:gd name="T22" fmla="*/ 9 w 17"/>
              <a:gd name="T23" fmla="*/ 18 h 35"/>
              <a:gd name="T24" fmla="*/ 11 w 17"/>
              <a:gd name="T25" fmla="*/ 20 h 35"/>
              <a:gd name="T26" fmla="*/ 11 w 17"/>
              <a:gd name="T27" fmla="*/ 21 h 35"/>
              <a:gd name="T28" fmla="*/ 12 w 17"/>
              <a:gd name="T29" fmla="*/ 23 h 35"/>
              <a:gd name="T30" fmla="*/ 12 w 17"/>
              <a:gd name="T31" fmla="*/ 24 h 35"/>
              <a:gd name="T32" fmla="*/ 14 w 17"/>
              <a:gd name="T33" fmla="*/ 27 h 35"/>
              <a:gd name="T34" fmla="*/ 14 w 17"/>
              <a:gd name="T35" fmla="*/ 29 h 35"/>
              <a:gd name="T36" fmla="*/ 15 w 17"/>
              <a:gd name="T37" fmla="*/ 30 h 35"/>
              <a:gd name="T38" fmla="*/ 15 w 17"/>
              <a:gd name="T39" fmla="*/ 32 h 35"/>
              <a:gd name="T40" fmla="*/ 17 w 17"/>
              <a:gd name="T41" fmla="*/ 33 h 35"/>
              <a:gd name="T42" fmla="*/ 17 w 17"/>
              <a:gd name="T4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" h="35">
                <a:moveTo>
                  <a:pt x="0" y="0"/>
                </a:moveTo>
                <a:lnTo>
                  <a:pt x="2" y="2"/>
                </a:lnTo>
                <a:lnTo>
                  <a:pt x="2" y="3"/>
                </a:lnTo>
                <a:lnTo>
                  <a:pt x="3" y="5"/>
                </a:lnTo>
                <a:lnTo>
                  <a:pt x="3" y="6"/>
                </a:lnTo>
                <a:lnTo>
                  <a:pt x="5" y="8"/>
                </a:lnTo>
                <a:lnTo>
                  <a:pt x="5" y="11"/>
                </a:lnTo>
                <a:lnTo>
                  <a:pt x="6" y="12"/>
                </a:lnTo>
                <a:lnTo>
                  <a:pt x="8" y="14"/>
                </a:lnTo>
                <a:lnTo>
                  <a:pt x="8" y="15"/>
                </a:lnTo>
                <a:lnTo>
                  <a:pt x="9" y="17"/>
                </a:lnTo>
                <a:lnTo>
                  <a:pt x="9" y="18"/>
                </a:lnTo>
                <a:lnTo>
                  <a:pt x="11" y="20"/>
                </a:lnTo>
                <a:lnTo>
                  <a:pt x="11" y="21"/>
                </a:lnTo>
                <a:lnTo>
                  <a:pt x="12" y="23"/>
                </a:lnTo>
                <a:lnTo>
                  <a:pt x="12" y="24"/>
                </a:lnTo>
                <a:lnTo>
                  <a:pt x="14" y="27"/>
                </a:lnTo>
                <a:lnTo>
                  <a:pt x="14" y="29"/>
                </a:lnTo>
                <a:lnTo>
                  <a:pt x="15" y="30"/>
                </a:lnTo>
                <a:lnTo>
                  <a:pt x="15" y="32"/>
                </a:lnTo>
                <a:lnTo>
                  <a:pt x="17" y="33"/>
                </a:lnTo>
                <a:lnTo>
                  <a:pt x="17" y="3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03" name="Line 2705"/>
          <p:cNvSpPr>
            <a:spLocks noChangeShapeType="1"/>
          </p:cNvSpPr>
          <p:nvPr/>
        </p:nvSpPr>
        <p:spPr bwMode="auto">
          <a:xfrm flipV="1">
            <a:off x="6418263" y="2403475"/>
            <a:ext cx="254000" cy="1254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04" name="Rectangle 2706"/>
          <p:cNvSpPr>
            <a:spLocks noChangeArrowheads="1"/>
          </p:cNvSpPr>
          <p:nvPr/>
        </p:nvSpPr>
        <p:spPr bwMode="auto">
          <a:xfrm rot="20220000">
            <a:off x="7197725" y="2251075"/>
            <a:ext cx="3381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Copia-6_PSt-I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05" name="Line 2707"/>
          <p:cNvSpPr>
            <a:spLocks noChangeShapeType="1"/>
          </p:cNvSpPr>
          <p:nvPr/>
        </p:nvSpPr>
        <p:spPr bwMode="auto">
          <a:xfrm flipV="1">
            <a:off x="6567488" y="2370138"/>
            <a:ext cx="628650" cy="25400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06" name="Rectangle 2708"/>
          <p:cNvSpPr>
            <a:spLocks noChangeArrowheads="1"/>
          </p:cNvSpPr>
          <p:nvPr/>
        </p:nvSpPr>
        <p:spPr bwMode="auto">
          <a:xfrm rot="20280000">
            <a:off x="7215188" y="2284413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Copia-10_PTri-I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07" name="Line 2709"/>
          <p:cNvSpPr>
            <a:spLocks noChangeShapeType="1"/>
          </p:cNvSpPr>
          <p:nvPr/>
        </p:nvSpPr>
        <p:spPr bwMode="auto">
          <a:xfrm flipV="1">
            <a:off x="7129463" y="2408238"/>
            <a:ext cx="84138" cy="30163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08" name="Rectangle 2710"/>
          <p:cNvSpPr>
            <a:spLocks noChangeArrowheads="1"/>
          </p:cNvSpPr>
          <p:nvPr/>
        </p:nvSpPr>
        <p:spPr bwMode="auto">
          <a:xfrm rot="20340000">
            <a:off x="7232650" y="2335213"/>
            <a:ext cx="3381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Copia-1_PSt-I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09" name="Line 2711"/>
          <p:cNvSpPr>
            <a:spLocks noChangeShapeType="1"/>
          </p:cNvSpPr>
          <p:nvPr/>
        </p:nvSpPr>
        <p:spPr bwMode="auto">
          <a:xfrm flipV="1">
            <a:off x="7143750" y="2447925"/>
            <a:ext cx="84138" cy="3175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10" name="Freeform 2712"/>
          <p:cNvSpPr>
            <a:spLocks/>
          </p:cNvSpPr>
          <p:nvPr/>
        </p:nvSpPr>
        <p:spPr bwMode="auto">
          <a:xfrm>
            <a:off x="7124700" y="2441575"/>
            <a:ext cx="7938" cy="19050"/>
          </a:xfrm>
          <a:custGeom>
            <a:avLst/>
            <a:gdLst>
              <a:gd name="T0" fmla="*/ 5 w 5"/>
              <a:gd name="T1" fmla="*/ 12 h 12"/>
              <a:gd name="T2" fmla="*/ 5 w 5"/>
              <a:gd name="T3" fmla="*/ 10 h 12"/>
              <a:gd name="T4" fmla="*/ 5 w 5"/>
              <a:gd name="T5" fmla="*/ 9 h 12"/>
              <a:gd name="T6" fmla="*/ 3 w 5"/>
              <a:gd name="T7" fmla="*/ 9 h 12"/>
              <a:gd name="T8" fmla="*/ 3 w 5"/>
              <a:gd name="T9" fmla="*/ 7 h 12"/>
              <a:gd name="T10" fmla="*/ 3 w 5"/>
              <a:gd name="T11" fmla="*/ 6 h 12"/>
              <a:gd name="T12" fmla="*/ 2 w 5"/>
              <a:gd name="T13" fmla="*/ 4 h 12"/>
              <a:gd name="T14" fmla="*/ 2 w 5"/>
              <a:gd name="T15" fmla="*/ 3 h 12"/>
              <a:gd name="T16" fmla="*/ 2 w 5"/>
              <a:gd name="T17" fmla="*/ 1 h 12"/>
              <a:gd name="T18" fmla="*/ 0 w 5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12">
                <a:moveTo>
                  <a:pt x="5" y="12"/>
                </a:moveTo>
                <a:lnTo>
                  <a:pt x="5" y="10"/>
                </a:lnTo>
                <a:lnTo>
                  <a:pt x="5" y="9"/>
                </a:lnTo>
                <a:lnTo>
                  <a:pt x="3" y="9"/>
                </a:lnTo>
                <a:lnTo>
                  <a:pt x="3" y="7"/>
                </a:lnTo>
                <a:lnTo>
                  <a:pt x="3" y="6"/>
                </a:lnTo>
                <a:lnTo>
                  <a:pt x="2" y="4"/>
                </a:lnTo>
                <a:lnTo>
                  <a:pt x="2" y="3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11" name="Freeform 2713"/>
          <p:cNvSpPr>
            <a:spLocks/>
          </p:cNvSpPr>
          <p:nvPr/>
        </p:nvSpPr>
        <p:spPr bwMode="auto">
          <a:xfrm>
            <a:off x="7132638" y="2460625"/>
            <a:ext cx="6350" cy="19050"/>
          </a:xfrm>
          <a:custGeom>
            <a:avLst/>
            <a:gdLst>
              <a:gd name="T0" fmla="*/ 0 w 4"/>
              <a:gd name="T1" fmla="*/ 0 h 12"/>
              <a:gd name="T2" fmla="*/ 1 w 4"/>
              <a:gd name="T3" fmla="*/ 1 h 12"/>
              <a:gd name="T4" fmla="*/ 1 w 4"/>
              <a:gd name="T5" fmla="*/ 3 h 12"/>
              <a:gd name="T6" fmla="*/ 1 w 4"/>
              <a:gd name="T7" fmla="*/ 4 h 12"/>
              <a:gd name="T8" fmla="*/ 1 w 4"/>
              <a:gd name="T9" fmla="*/ 4 h 12"/>
              <a:gd name="T10" fmla="*/ 3 w 4"/>
              <a:gd name="T11" fmla="*/ 6 h 12"/>
              <a:gd name="T12" fmla="*/ 3 w 4"/>
              <a:gd name="T13" fmla="*/ 7 h 12"/>
              <a:gd name="T14" fmla="*/ 3 w 4"/>
              <a:gd name="T15" fmla="*/ 9 h 12"/>
              <a:gd name="T16" fmla="*/ 4 w 4"/>
              <a:gd name="T17" fmla="*/ 9 h 12"/>
              <a:gd name="T18" fmla="*/ 4 w 4"/>
              <a:gd name="T19" fmla="*/ 10 h 12"/>
              <a:gd name="T20" fmla="*/ 4 w 4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2">
                <a:moveTo>
                  <a:pt x="0" y="0"/>
                </a:moveTo>
                <a:lnTo>
                  <a:pt x="1" y="1"/>
                </a:lnTo>
                <a:lnTo>
                  <a:pt x="1" y="3"/>
                </a:lnTo>
                <a:lnTo>
                  <a:pt x="1" y="4"/>
                </a:lnTo>
                <a:lnTo>
                  <a:pt x="1" y="4"/>
                </a:lnTo>
                <a:lnTo>
                  <a:pt x="3" y="6"/>
                </a:lnTo>
                <a:lnTo>
                  <a:pt x="3" y="7"/>
                </a:lnTo>
                <a:lnTo>
                  <a:pt x="3" y="9"/>
                </a:lnTo>
                <a:lnTo>
                  <a:pt x="4" y="9"/>
                </a:lnTo>
                <a:lnTo>
                  <a:pt x="4" y="10"/>
                </a:lnTo>
                <a:lnTo>
                  <a:pt x="4" y="12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12" name="Rectangle 2714"/>
          <p:cNvSpPr>
            <a:spLocks noChangeArrowheads="1"/>
          </p:cNvSpPr>
          <p:nvPr/>
        </p:nvSpPr>
        <p:spPr bwMode="auto">
          <a:xfrm rot="20340000">
            <a:off x="7052916" y="241341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8013" name="Line 2715"/>
          <p:cNvSpPr>
            <a:spLocks noChangeShapeType="1"/>
          </p:cNvSpPr>
          <p:nvPr/>
        </p:nvSpPr>
        <p:spPr bwMode="auto">
          <a:xfrm flipV="1">
            <a:off x="7043738" y="2462213"/>
            <a:ext cx="84138" cy="3175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14" name="Rectangle 2716"/>
          <p:cNvSpPr>
            <a:spLocks noChangeArrowheads="1"/>
          </p:cNvSpPr>
          <p:nvPr/>
        </p:nvSpPr>
        <p:spPr bwMode="auto">
          <a:xfrm rot="20400000">
            <a:off x="7246938" y="2368550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Copia-21_PGr-I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15" name="Line 2717"/>
          <p:cNvSpPr>
            <a:spLocks noChangeShapeType="1"/>
          </p:cNvSpPr>
          <p:nvPr/>
        </p:nvSpPr>
        <p:spPr bwMode="auto">
          <a:xfrm flipV="1">
            <a:off x="7158038" y="2486025"/>
            <a:ext cx="84138" cy="28575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16" name="Rectangle 2718"/>
          <p:cNvSpPr>
            <a:spLocks noChangeArrowheads="1"/>
          </p:cNvSpPr>
          <p:nvPr/>
        </p:nvSpPr>
        <p:spPr bwMode="auto">
          <a:xfrm rot="20460000">
            <a:off x="7264400" y="2414588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Copia-9_PTri-I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17" name="Line 2719"/>
          <p:cNvSpPr>
            <a:spLocks noChangeShapeType="1"/>
          </p:cNvSpPr>
          <p:nvPr/>
        </p:nvSpPr>
        <p:spPr bwMode="auto">
          <a:xfrm flipV="1">
            <a:off x="7172325" y="2524125"/>
            <a:ext cx="84138" cy="28575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18" name="Freeform 2720"/>
          <p:cNvSpPr>
            <a:spLocks/>
          </p:cNvSpPr>
          <p:nvPr/>
        </p:nvSpPr>
        <p:spPr bwMode="auto">
          <a:xfrm>
            <a:off x="7153275" y="2517775"/>
            <a:ext cx="7938" cy="19050"/>
          </a:xfrm>
          <a:custGeom>
            <a:avLst/>
            <a:gdLst>
              <a:gd name="T0" fmla="*/ 5 w 5"/>
              <a:gd name="T1" fmla="*/ 12 h 12"/>
              <a:gd name="T2" fmla="*/ 3 w 5"/>
              <a:gd name="T3" fmla="*/ 10 h 12"/>
              <a:gd name="T4" fmla="*/ 3 w 5"/>
              <a:gd name="T5" fmla="*/ 9 h 12"/>
              <a:gd name="T6" fmla="*/ 3 w 5"/>
              <a:gd name="T7" fmla="*/ 7 h 12"/>
              <a:gd name="T8" fmla="*/ 3 w 5"/>
              <a:gd name="T9" fmla="*/ 6 h 12"/>
              <a:gd name="T10" fmla="*/ 2 w 5"/>
              <a:gd name="T11" fmla="*/ 4 h 12"/>
              <a:gd name="T12" fmla="*/ 2 w 5"/>
              <a:gd name="T13" fmla="*/ 3 h 12"/>
              <a:gd name="T14" fmla="*/ 2 w 5"/>
              <a:gd name="T15" fmla="*/ 1 h 12"/>
              <a:gd name="T16" fmla="*/ 0 w 5"/>
              <a:gd name="T17" fmla="*/ 1 h 12"/>
              <a:gd name="T18" fmla="*/ 0 w 5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12">
                <a:moveTo>
                  <a:pt x="5" y="12"/>
                </a:moveTo>
                <a:lnTo>
                  <a:pt x="3" y="10"/>
                </a:lnTo>
                <a:lnTo>
                  <a:pt x="3" y="9"/>
                </a:lnTo>
                <a:lnTo>
                  <a:pt x="3" y="7"/>
                </a:lnTo>
                <a:lnTo>
                  <a:pt x="3" y="6"/>
                </a:lnTo>
                <a:lnTo>
                  <a:pt x="2" y="4"/>
                </a:lnTo>
                <a:lnTo>
                  <a:pt x="2" y="3"/>
                </a:lnTo>
                <a:lnTo>
                  <a:pt x="2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19" name="Freeform 2721"/>
          <p:cNvSpPr>
            <a:spLocks/>
          </p:cNvSpPr>
          <p:nvPr/>
        </p:nvSpPr>
        <p:spPr bwMode="auto">
          <a:xfrm>
            <a:off x="7161213" y="2536825"/>
            <a:ext cx="6350" cy="19050"/>
          </a:xfrm>
          <a:custGeom>
            <a:avLst/>
            <a:gdLst>
              <a:gd name="T0" fmla="*/ 0 w 4"/>
              <a:gd name="T1" fmla="*/ 0 h 12"/>
              <a:gd name="T2" fmla="*/ 0 w 4"/>
              <a:gd name="T3" fmla="*/ 0 h 12"/>
              <a:gd name="T4" fmla="*/ 0 w 4"/>
              <a:gd name="T5" fmla="*/ 1 h 12"/>
              <a:gd name="T6" fmla="*/ 1 w 4"/>
              <a:gd name="T7" fmla="*/ 3 h 12"/>
              <a:gd name="T8" fmla="*/ 1 w 4"/>
              <a:gd name="T9" fmla="*/ 4 h 12"/>
              <a:gd name="T10" fmla="*/ 1 w 4"/>
              <a:gd name="T11" fmla="*/ 6 h 12"/>
              <a:gd name="T12" fmla="*/ 1 w 4"/>
              <a:gd name="T13" fmla="*/ 6 h 12"/>
              <a:gd name="T14" fmla="*/ 3 w 4"/>
              <a:gd name="T15" fmla="*/ 7 h 12"/>
              <a:gd name="T16" fmla="*/ 3 w 4"/>
              <a:gd name="T17" fmla="*/ 9 h 12"/>
              <a:gd name="T18" fmla="*/ 3 w 4"/>
              <a:gd name="T19" fmla="*/ 10 h 12"/>
              <a:gd name="T20" fmla="*/ 4 w 4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1" y="3"/>
                </a:lnTo>
                <a:lnTo>
                  <a:pt x="1" y="4"/>
                </a:lnTo>
                <a:lnTo>
                  <a:pt x="1" y="6"/>
                </a:lnTo>
                <a:lnTo>
                  <a:pt x="1" y="6"/>
                </a:lnTo>
                <a:lnTo>
                  <a:pt x="3" y="7"/>
                </a:lnTo>
                <a:lnTo>
                  <a:pt x="3" y="9"/>
                </a:lnTo>
                <a:lnTo>
                  <a:pt x="3" y="10"/>
                </a:lnTo>
                <a:lnTo>
                  <a:pt x="4" y="12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20" name="Rectangle 2722"/>
          <p:cNvSpPr>
            <a:spLocks noChangeArrowheads="1"/>
          </p:cNvSpPr>
          <p:nvPr/>
        </p:nvSpPr>
        <p:spPr bwMode="auto">
          <a:xfrm rot="20400000">
            <a:off x="7068263" y="2480685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93</a:t>
            </a:r>
          </a:p>
        </p:txBody>
      </p:sp>
      <p:sp>
        <p:nvSpPr>
          <p:cNvPr id="8021" name="Line 2723"/>
          <p:cNvSpPr>
            <a:spLocks noChangeShapeType="1"/>
          </p:cNvSpPr>
          <p:nvPr/>
        </p:nvSpPr>
        <p:spPr bwMode="auto">
          <a:xfrm flipV="1">
            <a:off x="7072313" y="2538413"/>
            <a:ext cx="84138" cy="28575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22" name="Freeform 2724"/>
          <p:cNvSpPr>
            <a:spLocks/>
          </p:cNvSpPr>
          <p:nvPr/>
        </p:nvSpPr>
        <p:spPr bwMode="auto">
          <a:xfrm>
            <a:off x="7042150" y="2495550"/>
            <a:ext cx="11113" cy="36513"/>
          </a:xfrm>
          <a:custGeom>
            <a:avLst/>
            <a:gdLst>
              <a:gd name="T0" fmla="*/ 7 w 7"/>
              <a:gd name="T1" fmla="*/ 23 h 23"/>
              <a:gd name="T2" fmla="*/ 7 w 7"/>
              <a:gd name="T3" fmla="*/ 20 h 23"/>
              <a:gd name="T4" fmla="*/ 6 w 7"/>
              <a:gd name="T5" fmla="*/ 17 h 23"/>
              <a:gd name="T6" fmla="*/ 4 w 7"/>
              <a:gd name="T7" fmla="*/ 14 h 23"/>
              <a:gd name="T8" fmla="*/ 4 w 7"/>
              <a:gd name="T9" fmla="*/ 11 h 23"/>
              <a:gd name="T10" fmla="*/ 3 w 7"/>
              <a:gd name="T11" fmla="*/ 9 h 23"/>
              <a:gd name="T12" fmla="*/ 1 w 7"/>
              <a:gd name="T13" fmla="*/ 6 h 23"/>
              <a:gd name="T14" fmla="*/ 0 w 7"/>
              <a:gd name="T15" fmla="*/ 3 h 23"/>
              <a:gd name="T16" fmla="*/ 0 w 7"/>
              <a:gd name="T1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23">
                <a:moveTo>
                  <a:pt x="7" y="23"/>
                </a:moveTo>
                <a:lnTo>
                  <a:pt x="7" y="20"/>
                </a:lnTo>
                <a:lnTo>
                  <a:pt x="6" y="17"/>
                </a:lnTo>
                <a:lnTo>
                  <a:pt x="4" y="14"/>
                </a:lnTo>
                <a:lnTo>
                  <a:pt x="4" y="11"/>
                </a:lnTo>
                <a:lnTo>
                  <a:pt x="3" y="9"/>
                </a:lnTo>
                <a:lnTo>
                  <a:pt x="1" y="6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23" name="Freeform 2725"/>
          <p:cNvSpPr>
            <a:spLocks/>
          </p:cNvSpPr>
          <p:nvPr/>
        </p:nvSpPr>
        <p:spPr bwMode="auto">
          <a:xfrm>
            <a:off x="7053263" y="2532063"/>
            <a:ext cx="14288" cy="34925"/>
          </a:xfrm>
          <a:custGeom>
            <a:avLst/>
            <a:gdLst>
              <a:gd name="T0" fmla="*/ 0 w 9"/>
              <a:gd name="T1" fmla="*/ 0 h 22"/>
              <a:gd name="T2" fmla="*/ 2 w 9"/>
              <a:gd name="T3" fmla="*/ 1 h 22"/>
              <a:gd name="T4" fmla="*/ 2 w 9"/>
              <a:gd name="T5" fmla="*/ 4 h 22"/>
              <a:gd name="T6" fmla="*/ 3 w 9"/>
              <a:gd name="T7" fmla="*/ 6 h 22"/>
              <a:gd name="T8" fmla="*/ 3 w 9"/>
              <a:gd name="T9" fmla="*/ 9 h 22"/>
              <a:gd name="T10" fmla="*/ 5 w 9"/>
              <a:gd name="T11" fmla="*/ 10 h 22"/>
              <a:gd name="T12" fmla="*/ 5 w 9"/>
              <a:gd name="T13" fmla="*/ 12 h 22"/>
              <a:gd name="T14" fmla="*/ 6 w 9"/>
              <a:gd name="T15" fmla="*/ 15 h 22"/>
              <a:gd name="T16" fmla="*/ 6 w 9"/>
              <a:gd name="T17" fmla="*/ 16 h 22"/>
              <a:gd name="T18" fmla="*/ 8 w 9"/>
              <a:gd name="T19" fmla="*/ 18 h 22"/>
              <a:gd name="T20" fmla="*/ 8 w 9"/>
              <a:gd name="T21" fmla="*/ 21 h 22"/>
              <a:gd name="T22" fmla="*/ 9 w 9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22">
                <a:moveTo>
                  <a:pt x="0" y="0"/>
                </a:moveTo>
                <a:lnTo>
                  <a:pt x="2" y="1"/>
                </a:lnTo>
                <a:lnTo>
                  <a:pt x="2" y="4"/>
                </a:lnTo>
                <a:lnTo>
                  <a:pt x="3" y="6"/>
                </a:lnTo>
                <a:lnTo>
                  <a:pt x="3" y="9"/>
                </a:lnTo>
                <a:lnTo>
                  <a:pt x="5" y="10"/>
                </a:lnTo>
                <a:lnTo>
                  <a:pt x="5" y="12"/>
                </a:lnTo>
                <a:lnTo>
                  <a:pt x="6" y="15"/>
                </a:lnTo>
                <a:lnTo>
                  <a:pt x="6" y="16"/>
                </a:lnTo>
                <a:lnTo>
                  <a:pt x="8" y="18"/>
                </a:lnTo>
                <a:lnTo>
                  <a:pt x="8" y="21"/>
                </a:lnTo>
                <a:lnTo>
                  <a:pt x="9" y="22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24" name="Rectangle 2726"/>
          <p:cNvSpPr>
            <a:spLocks noChangeArrowheads="1"/>
          </p:cNvSpPr>
          <p:nvPr/>
        </p:nvSpPr>
        <p:spPr bwMode="auto">
          <a:xfrm rot="20340000">
            <a:off x="6958467" y="247229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88</a:t>
            </a:r>
          </a:p>
        </p:txBody>
      </p:sp>
      <p:sp>
        <p:nvSpPr>
          <p:cNvPr id="8025" name="Line 2727"/>
          <p:cNvSpPr>
            <a:spLocks noChangeShapeType="1"/>
          </p:cNvSpPr>
          <p:nvPr/>
        </p:nvSpPr>
        <p:spPr bwMode="auto">
          <a:xfrm flipV="1">
            <a:off x="6689725" y="2533650"/>
            <a:ext cx="358775" cy="131763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26" name="Rectangle 2728"/>
          <p:cNvSpPr>
            <a:spLocks noChangeArrowheads="1"/>
          </p:cNvSpPr>
          <p:nvPr/>
        </p:nvSpPr>
        <p:spPr bwMode="auto">
          <a:xfrm rot="20520000">
            <a:off x="7275513" y="245268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Copia-22_MLP-I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27" name="Line 2729"/>
          <p:cNvSpPr>
            <a:spLocks noChangeShapeType="1"/>
          </p:cNvSpPr>
          <p:nvPr/>
        </p:nvSpPr>
        <p:spPr bwMode="auto">
          <a:xfrm flipV="1">
            <a:off x="7185025" y="2565400"/>
            <a:ext cx="82550" cy="2540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28" name="Rectangle 2730"/>
          <p:cNvSpPr>
            <a:spLocks noChangeArrowheads="1"/>
          </p:cNvSpPr>
          <p:nvPr/>
        </p:nvSpPr>
        <p:spPr bwMode="auto">
          <a:xfrm rot="20520000">
            <a:off x="7288213" y="249078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Copia-79_MLP-I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29" name="Line 2731"/>
          <p:cNvSpPr>
            <a:spLocks noChangeShapeType="1"/>
          </p:cNvSpPr>
          <p:nvPr/>
        </p:nvSpPr>
        <p:spPr bwMode="auto">
          <a:xfrm flipV="1">
            <a:off x="7194550" y="2603500"/>
            <a:ext cx="85725" cy="2540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30" name="Freeform 2732"/>
          <p:cNvSpPr>
            <a:spLocks/>
          </p:cNvSpPr>
          <p:nvPr/>
        </p:nvSpPr>
        <p:spPr bwMode="auto">
          <a:xfrm>
            <a:off x="7180263" y="2590800"/>
            <a:ext cx="4763" cy="19050"/>
          </a:xfrm>
          <a:custGeom>
            <a:avLst/>
            <a:gdLst>
              <a:gd name="T0" fmla="*/ 3 w 3"/>
              <a:gd name="T1" fmla="*/ 12 h 12"/>
              <a:gd name="T2" fmla="*/ 3 w 3"/>
              <a:gd name="T3" fmla="*/ 11 h 12"/>
              <a:gd name="T4" fmla="*/ 3 w 3"/>
              <a:gd name="T5" fmla="*/ 11 h 12"/>
              <a:gd name="T6" fmla="*/ 3 w 3"/>
              <a:gd name="T7" fmla="*/ 9 h 12"/>
              <a:gd name="T8" fmla="*/ 1 w 3"/>
              <a:gd name="T9" fmla="*/ 8 h 12"/>
              <a:gd name="T10" fmla="*/ 1 w 3"/>
              <a:gd name="T11" fmla="*/ 6 h 12"/>
              <a:gd name="T12" fmla="*/ 1 w 3"/>
              <a:gd name="T13" fmla="*/ 5 h 12"/>
              <a:gd name="T14" fmla="*/ 0 w 3"/>
              <a:gd name="T15" fmla="*/ 3 h 12"/>
              <a:gd name="T16" fmla="*/ 0 w 3"/>
              <a:gd name="T17" fmla="*/ 2 h 12"/>
              <a:gd name="T18" fmla="*/ 0 w 3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2">
                <a:moveTo>
                  <a:pt x="3" y="12"/>
                </a:moveTo>
                <a:lnTo>
                  <a:pt x="3" y="11"/>
                </a:lnTo>
                <a:lnTo>
                  <a:pt x="3" y="11"/>
                </a:lnTo>
                <a:lnTo>
                  <a:pt x="3" y="9"/>
                </a:lnTo>
                <a:lnTo>
                  <a:pt x="1" y="8"/>
                </a:lnTo>
                <a:lnTo>
                  <a:pt x="1" y="6"/>
                </a:lnTo>
                <a:lnTo>
                  <a:pt x="1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31" name="Freeform 2733"/>
          <p:cNvSpPr>
            <a:spLocks/>
          </p:cNvSpPr>
          <p:nvPr/>
        </p:nvSpPr>
        <p:spPr bwMode="auto">
          <a:xfrm>
            <a:off x="7185025" y="2609850"/>
            <a:ext cx="6350" cy="19050"/>
          </a:xfrm>
          <a:custGeom>
            <a:avLst/>
            <a:gdLst>
              <a:gd name="T0" fmla="*/ 0 w 4"/>
              <a:gd name="T1" fmla="*/ 0 h 12"/>
              <a:gd name="T2" fmla="*/ 1 w 4"/>
              <a:gd name="T3" fmla="*/ 2 h 12"/>
              <a:gd name="T4" fmla="*/ 1 w 4"/>
              <a:gd name="T5" fmla="*/ 3 h 12"/>
              <a:gd name="T6" fmla="*/ 1 w 4"/>
              <a:gd name="T7" fmla="*/ 5 h 12"/>
              <a:gd name="T8" fmla="*/ 1 w 4"/>
              <a:gd name="T9" fmla="*/ 6 h 12"/>
              <a:gd name="T10" fmla="*/ 3 w 4"/>
              <a:gd name="T11" fmla="*/ 6 h 12"/>
              <a:gd name="T12" fmla="*/ 3 w 4"/>
              <a:gd name="T13" fmla="*/ 8 h 12"/>
              <a:gd name="T14" fmla="*/ 3 w 4"/>
              <a:gd name="T15" fmla="*/ 9 h 12"/>
              <a:gd name="T16" fmla="*/ 3 w 4"/>
              <a:gd name="T17" fmla="*/ 11 h 12"/>
              <a:gd name="T18" fmla="*/ 4 w 4"/>
              <a:gd name="T19" fmla="*/ 12 h 12"/>
              <a:gd name="T20" fmla="*/ 4 w 4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2">
                <a:moveTo>
                  <a:pt x="0" y="0"/>
                </a:moveTo>
                <a:lnTo>
                  <a:pt x="1" y="2"/>
                </a:lnTo>
                <a:lnTo>
                  <a:pt x="1" y="3"/>
                </a:lnTo>
                <a:lnTo>
                  <a:pt x="1" y="5"/>
                </a:lnTo>
                <a:lnTo>
                  <a:pt x="1" y="6"/>
                </a:lnTo>
                <a:lnTo>
                  <a:pt x="3" y="6"/>
                </a:lnTo>
                <a:lnTo>
                  <a:pt x="3" y="8"/>
                </a:lnTo>
                <a:lnTo>
                  <a:pt x="3" y="9"/>
                </a:lnTo>
                <a:lnTo>
                  <a:pt x="3" y="11"/>
                </a:lnTo>
                <a:lnTo>
                  <a:pt x="4" y="12"/>
                </a:lnTo>
                <a:lnTo>
                  <a:pt x="4" y="12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32" name="Rectangle 2734"/>
          <p:cNvSpPr>
            <a:spLocks noChangeArrowheads="1"/>
          </p:cNvSpPr>
          <p:nvPr/>
        </p:nvSpPr>
        <p:spPr bwMode="auto">
          <a:xfrm rot="20520000">
            <a:off x="7096702" y="254901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8033" name="Line 2735"/>
          <p:cNvSpPr>
            <a:spLocks noChangeShapeType="1"/>
          </p:cNvSpPr>
          <p:nvPr/>
        </p:nvSpPr>
        <p:spPr bwMode="auto">
          <a:xfrm flipV="1">
            <a:off x="7096125" y="2613025"/>
            <a:ext cx="84138" cy="2540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34" name="Rectangle 2736"/>
          <p:cNvSpPr>
            <a:spLocks noChangeArrowheads="1"/>
          </p:cNvSpPr>
          <p:nvPr/>
        </p:nvSpPr>
        <p:spPr bwMode="auto">
          <a:xfrm rot="20580000">
            <a:off x="7300913" y="253523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Copia-17_MLP-I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35" name="Line 2737"/>
          <p:cNvSpPr>
            <a:spLocks noChangeShapeType="1"/>
          </p:cNvSpPr>
          <p:nvPr/>
        </p:nvSpPr>
        <p:spPr bwMode="auto">
          <a:xfrm flipV="1">
            <a:off x="7113588" y="2643188"/>
            <a:ext cx="177800" cy="52388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36" name="Freeform 2738"/>
          <p:cNvSpPr>
            <a:spLocks/>
          </p:cNvSpPr>
          <p:nvPr/>
        </p:nvSpPr>
        <p:spPr bwMode="auto">
          <a:xfrm>
            <a:off x="7091363" y="2641600"/>
            <a:ext cx="9525" cy="25400"/>
          </a:xfrm>
          <a:custGeom>
            <a:avLst/>
            <a:gdLst>
              <a:gd name="T0" fmla="*/ 6 w 6"/>
              <a:gd name="T1" fmla="*/ 16 h 16"/>
              <a:gd name="T2" fmla="*/ 5 w 6"/>
              <a:gd name="T3" fmla="*/ 15 h 16"/>
              <a:gd name="T4" fmla="*/ 5 w 6"/>
              <a:gd name="T5" fmla="*/ 13 h 16"/>
              <a:gd name="T6" fmla="*/ 3 w 6"/>
              <a:gd name="T7" fmla="*/ 10 h 16"/>
              <a:gd name="T8" fmla="*/ 3 w 6"/>
              <a:gd name="T9" fmla="*/ 9 h 16"/>
              <a:gd name="T10" fmla="*/ 2 w 6"/>
              <a:gd name="T11" fmla="*/ 6 h 16"/>
              <a:gd name="T12" fmla="*/ 2 w 6"/>
              <a:gd name="T13" fmla="*/ 4 h 16"/>
              <a:gd name="T14" fmla="*/ 0 w 6"/>
              <a:gd name="T15" fmla="*/ 1 h 16"/>
              <a:gd name="T16" fmla="*/ 0 w 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6">
                <a:moveTo>
                  <a:pt x="6" y="16"/>
                </a:moveTo>
                <a:lnTo>
                  <a:pt x="5" y="15"/>
                </a:lnTo>
                <a:lnTo>
                  <a:pt x="5" y="13"/>
                </a:lnTo>
                <a:lnTo>
                  <a:pt x="3" y="10"/>
                </a:lnTo>
                <a:lnTo>
                  <a:pt x="3" y="9"/>
                </a:lnTo>
                <a:lnTo>
                  <a:pt x="2" y="6"/>
                </a:lnTo>
                <a:lnTo>
                  <a:pt x="2" y="4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37" name="Freeform 2739"/>
          <p:cNvSpPr>
            <a:spLocks/>
          </p:cNvSpPr>
          <p:nvPr/>
        </p:nvSpPr>
        <p:spPr bwMode="auto">
          <a:xfrm>
            <a:off x="7100888" y="2667000"/>
            <a:ext cx="7938" cy="28575"/>
          </a:xfrm>
          <a:custGeom>
            <a:avLst/>
            <a:gdLst>
              <a:gd name="T0" fmla="*/ 0 w 5"/>
              <a:gd name="T1" fmla="*/ 0 h 18"/>
              <a:gd name="T2" fmla="*/ 0 w 5"/>
              <a:gd name="T3" fmla="*/ 2 h 18"/>
              <a:gd name="T4" fmla="*/ 0 w 5"/>
              <a:gd name="T5" fmla="*/ 3 h 18"/>
              <a:gd name="T6" fmla="*/ 0 w 5"/>
              <a:gd name="T7" fmla="*/ 3 h 18"/>
              <a:gd name="T8" fmla="*/ 0 w 5"/>
              <a:gd name="T9" fmla="*/ 5 h 18"/>
              <a:gd name="T10" fmla="*/ 0 w 5"/>
              <a:gd name="T11" fmla="*/ 5 h 18"/>
              <a:gd name="T12" fmla="*/ 2 w 5"/>
              <a:gd name="T13" fmla="*/ 6 h 18"/>
              <a:gd name="T14" fmla="*/ 2 w 5"/>
              <a:gd name="T15" fmla="*/ 6 h 18"/>
              <a:gd name="T16" fmla="*/ 2 w 5"/>
              <a:gd name="T17" fmla="*/ 8 h 18"/>
              <a:gd name="T18" fmla="*/ 2 w 5"/>
              <a:gd name="T19" fmla="*/ 9 h 18"/>
              <a:gd name="T20" fmla="*/ 2 w 5"/>
              <a:gd name="T21" fmla="*/ 9 h 18"/>
              <a:gd name="T22" fmla="*/ 3 w 5"/>
              <a:gd name="T23" fmla="*/ 11 h 18"/>
              <a:gd name="T24" fmla="*/ 3 w 5"/>
              <a:gd name="T25" fmla="*/ 11 h 18"/>
              <a:gd name="T26" fmla="*/ 3 w 5"/>
              <a:gd name="T27" fmla="*/ 12 h 18"/>
              <a:gd name="T28" fmla="*/ 3 w 5"/>
              <a:gd name="T29" fmla="*/ 14 h 18"/>
              <a:gd name="T30" fmla="*/ 3 w 5"/>
              <a:gd name="T31" fmla="*/ 14 h 18"/>
              <a:gd name="T32" fmla="*/ 3 w 5"/>
              <a:gd name="T33" fmla="*/ 15 h 18"/>
              <a:gd name="T34" fmla="*/ 5 w 5"/>
              <a:gd name="T35" fmla="*/ 15 h 18"/>
              <a:gd name="T36" fmla="*/ 5 w 5"/>
              <a:gd name="T37" fmla="*/ 17 h 18"/>
              <a:gd name="T38" fmla="*/ 5 w 5"/>
              <a:gd name="T39" fmla="*/ 17 h 18"/>
              <a:gd name="T40" fmla="*/ 5 w 5"/>
              <a:gd name="T4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8">
                <a:moveTo>
                  <a:pt x="0" y="0"/>
                </a:moveTo>
                <a:lnTo>
                  <a:pt x="0" y="2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9"/>
                </a:lnTo>
                <a:lnTo>
                  <a:pt x="2" y="9"/>
                </a:lnTo>
                <a:lnTo>
                  <a:pt x="3" y="11"/>
                </a:lnTo>
                <a:lnTo>
                  <a:pt x="3" y="11"/>
                </a:lnTo>
                <a:lnTo>
                  <a:pt x="3" y="12"/>
                </a:lnTo>
                <a:lnTo>
                  <a:pt x="3" y="14"/>
                </a:lnTo>
                <a:lnTo>
                  <a:pt x="3" y="14"/>
                </a:lnTo>
                <a:lnTo>
                  <a:pt x="3" y="15"/>
                </a:lnTo>
                <a:lnTo>
                  <a:pt x="5" y="15"/>
                </a:lnTo>
                <a:lnTo>
                  <a:pt x="5" y="17"/>
                </a:lnTo>
                <a:lnTo>
                  <a:pt x="5" y="17"/>
                </a:lnTo>
                <a:lnTo>
                  <a:pt x="5" y="18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38" name="Rectangle 2740"/>
          <p:cNvSpPr>
            <a:spLocks noChangeArrowheads="1"/>
          </p:cNvSpPr>
          <p:nvPr/>
        </p:nvSpPr>
        <p:spPr bwMode="auto">
          <a:xfrm rot="20580000">
            <a:off x="7016409" y="2604985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85</a:t>
            </a:r>
          </a:p>
        </p:txBody>
      </p:sp>
      <p:sp>
        <p:nvSpPr>
          <p:cNvPr id="8039" name="Line 2741"/>
          <p:cNvSpPr>
            <a:spLocks noChangeShapeType="1"/>
          </p:cNvSpPr>
          <p:nvPr/>
        </p:nvSpPr>
        <p:spPr bwMode="auto">
          <a:xfrm flipV="1">
            <a:off x="7010400" y="2670175"/>
            <a:ext cx="85725" cy="23813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40" name="Rectangle 2742"/>
          <p:cNvSpPr>
            <a:spLocks noChangeArrowheads="1"/>
          </p:cNvSpPr>
          <p:nvPr/>
        </p:nvSpPr>
        <p:spPr bwMode="auto">
          <a:xfrm rot="20640000">
            <a:off x="7312025" y="257651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Copia-28_MLP-I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41" name="Line 2743"/>
          <p:cNvSpPr>
            <a:spLocks noChangeShapeType="1"/>
          </p:cNvSpPr>
          <p:nvPr/>
        </p:nvSpPr>
        <p:spPr bwMode="auto">
          <a:xfrm flipV="1">
            <a:off x="7029450" y="2681288"/>
            <a:ext cx="274638" cy="7620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42" name="Freeform 2744"/>
          <p:cNvSpPr>
            <a:spLocks/>
          </p:cNvSpPr>
          <p:nvPr/>
        </p:nvSpPr>
        <p:spPr bwMode="auto">
          <a:xfrm>
            <a:off x="7005638" y="2695575"/>
            <a:ext cx="9525" cy="31750"/>
          </a:xfrm>
          <a:custGeom>
            <a:avLst/>
            <a:gdLst>
              <a:gd name="T0" fmla="*/ 6 w 6"/>
              <a:gd name="T1" fmla="*/ 20 h 20"/>
              <a:gd name="T2" fmla="*/ 6 w 6"/>
              <a:gd name="T3" fmla="*/ 18 h 20"/>
              <a:gd name="T4" fmla="*/ 5 w 6"/>
              <a:gd name="T5" fmla="*/ 17 h 20"/>
              <a:gd name="T6" fmla="*/ 5 w 6"/>
              <a:gd name="T7" fmla="*/ 14 h 20"/>
              <a:gd name="T8" fmla="*/ 3 w 6"/>
              <a:gd name="T9" fmla="*/ 12 h 20"/>
              <a:gd name="T10" fmla="*/ 3 w 6"/>
              <a:gd name="T11" fmla="*/ 9 h 20"/>
              <a:gd name="T12" fmla="*/ 2 w 6"/>
              <a:gd name="T13" fmla="*/ 8 h 20"/>
              <a:gd name="T14" fmla="*/ 2 w 6"/>
              <a:gd name="T15" fmla="*/ 5 h 20"/>
              <a:gd name="T16" fmla="*/ 2 w 6"/>
              <a:gd name="T17" fmla="*/ 3 h 20"/>
              <a:gd name="T18" fmla="*/ 0 w 6"/>
              <a:gd name="T1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20">
                <a:moveTo>
                  <a:pt x="6" y="20"/>
                </a:moveTo>
                <a:lnTo>
                  <a:pt x="6" y="18"/>
                </a:lnTo>
                <a:lnTo>
                  <a:pt x="5" y="17"/>
                </a:lnTo>
                <a:lnTo>
                  <a:pt x="5" y="14"/>
                </a:lnTo>
                <a:lnTo>
                  <a:pt x="3" y="12"/>
                </a:lnTo>
                <a:lnTo>
                  <a:pt x="3" y="9"/>
                </a:lnTo>
                <a:lnTo>
                  <a:pt x="2" y="8"/>
                </a:lnTo>
                <a:lnTo>
                  <a:pt x="2" y="5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43" name="Freeform 2745"/>
          <p:cNvSpPr>
            <a:spLocks/>
          </p:cNvSpPr>
          <p:nvPr/>
        </p:nvSpPr>
        <p:spPr bwMode="auto">
          <a:xfrm>
            <a:off x="7015163" y="2727325"/>
            <a:ext cx="9525" cy="33338"/>
          </a:xfrm>
          <a:custGeom>
            <a:avLst/>
            <a:gdLst>
              <a:gd name="T0" fmla="*/ 0 w 6"/>
              <a:gd name="T1" fmla="*/ 0 h 21"/>
              <a:gd name="T2" fmla="*/ 0 w 6"/>
              <a:gd name="T3" fmla="*/ 1 h 21"/>
              <a:gd name="T4" fmla="*/ 0 w 6"/>
              <a:gd name="T5" fmla="*/ 1 h 21"/>
              <a:gd name="T6" fmla="*/ 0 w 6"/>
              <a:gd name="T7" fmla="*/ 3 h 21"/>
              <a:gd name="T8" fmla="*/ 2 w 6"/>
              <a:gd name="T9" fmla="*/ 3 h 21"/>
              <a:gd name="T10" fmla="*/ 2 w 6"/>
              <a:gd name="T11" fmla="*/ 4 h 21"/>
              <a:gd name="T12" fmla="*/ 2 w 6"/>
              <a:gd name="T13" fmla="*/ 4 h 21"/>
              <a:gd name="T14" fmla="*/ 2 w 6"/>
              <a:gd name="T15" fmla="*/ 6 h 21"/>
              <a:gd name="T16" fmla="*/ 2 w 6"/>
              <a:gd name="T17" fmla="*/ 6 h 21"/>
              <a:gd name="T18" fmla="*/ 2 w 6"/>
              <a:gd name="T19" fmla="*/ 6 h 21"/>
              <a:gd name="T20" fmla="*/ 2 w 6"/>
              <a:gd name="T21" fmla="*/ 7 h 21"/>
              <a:gd name="T22" fmla="*/ 2 w 6"/>
              <a:gd name="T23" fmla="*/ 7 h 21"/>
              <a:gd name="T24" fmla="*/ 3 w 6"/>
              <a:gd name="T25" fmla="*/ 9 h 21"/>
              <a:gd name="T26" fmla="*/ 3 w 6"/>
              <a:gd name="T27" fmla="*/ 9 h 21"/>
              <a:gd name="T28" fmla="*/ 3 w 6"/>
              <a:gd name="T29" fmla="*/ 10 h 21"/>
              <a:gd name="T30" fmla="*/ 3 w 6"/>
              <a:gd name="T31" fmla="*/ 10 h 21"/>
              <a:gd name="T32" fmla="*/ 3 w 6"/>
              <a:gd name="T33" fmla="*/ 10 h 21"/>
              <a:gd name="T34" fmla="*/ 3 w 6"/>
              <a:gd name="T35" fmla="*/ 12 h 21"/>
              <a:gd name="T36" fmla="*/ 3 w 6"/>
              <a:gd name="T37" fmla="*/ 12 h 21"/>
              <a:gd name="T38" fmla="*/ 3 w 6"/>
              <a:gd name="T39" fmla="*/ 13 h 21"/>
              <a:gd name="T40" fmla="*/ 5 w 6"/>
              <a:gd name="T41" fmla="*/ 13 h 21"/>
              <a:gd name="T42" fmla="*/ 5 w 6"/>
              <a:gd name="T43" fmla="*/ 15 h 21"/>
              <a:gd name="T44" fmla="*/ 5 w 6"/>
              <a:gd name="T45" fmla="*/ 15 h 21"/>
              <a:gd name="T46" fmla="*/ 5 w 6"/>
              <a:gd name="T47" fmla="*/ 16 h 21"/>
              <a:gd name="T48" fmla="*/ 5 w 6"/>
              <a:gd name="T49" fmla="*/ 16 h 21"/>
              <a:gd name="T50" fmla="*/ 5 w 6"/>
              <a:gd name="T51" fmla="*/ 16 h 21"/>
              <a:gd name="T52" fmla="*/ 5 w 6"/>
              <a:gd name="T53" fmla="*/ 18 h 21"/>
              <a:gd name="T54" fmla="*/ 5 w 6"/>
              <a:gd name="T55" fmla="*/ 18 h 21"/>
              <a:gd name="T56" fmla="*/ 5 w 6"/>
              <a:gd name="T57" fmla="*/ 19 h 21"/>
              <a:gd name="T58" fmla="*/ 6 w 6"/>
              <a:gd name="T59" fmla="*/ 19 h 21"/>
              <a:gd name="T60" fmla="*/ 6 w 6"/>
              <a:gd name="T6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" h="21">
                <a:moveTo>
                  <a:pt x="0" y="0"/>
                </a:moveTo>
                <a:lnTo>
                  <a:pt x="0" y="1"/>
                </a:lnTo>
                <a:lnTo>
                  <a:pt x="0" y="1"/>
                </a:lnTo>
                <a:lnTo>
                  <a:pt x="0" y="3"/>
                </a:lnTo>
                <a:lnTo>
                  <a:pt x="2" y="3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7"/>
                </a:lnTo>
                <a:lnTo>
                  <a:pt x="2" y="7"/>
                </a:lnTo>
                <a:lnTo>
                  <a:pt x="3" y="9"/>
                </a:lnTo>
                <a:lnTo>
                  <a:pt x="3" y="9"/>
                </a:lnTo>
                <a:lnTo>
                  <a:pt x="3" y="10"/>
                </a:lnTo>
                <a:lnTo>
                  <a:pt x="3" y="10"/>
                </a:lnTo>
                <a:lnTo>
                  <a:pt x="3" y="10"/>
                </a:lnTo>
                <a:lnTo>
                  <a:pt x="3" y="12"/>
                </a:lnTo>
                <a:lnTo>
                  <a:pt x="3" y="12"/>
                </a:lnTo>
                <a:lnTo>
                  <a:pt x="3" y="13"/>
                </a:lnTo>
                <a:lnTo>
                  <a:pt x="5" y="13"/>
                </a:lnTo>
                <a:lnTo>
                  <a:pt x="5" y="15"/>
                </a:lnTo>
                <a:lnTo>
                  <a:pt x="5" y="15"/>
                </a:lnTo>
                <a:lnTo>
                  <a:pt x="5" y="16"/>
                </a:lnTo>
                <a:lnTo>
                  <a:pt x="5" y="16"/>
                </a:lnTo>
                <a:lnTo>
                  <a:pt x="5" y="16"/>
                </a:lnTo>
                <a:lnTo>
                  <a:pt x="5" y="18"/>
                </a:lnTo>
                <a:lnTo>
                  <a:pt x="5" y="18"/>
                </a:lnTo>
                <a:lnTo>
                  <a:pt x="5" y="19"/>
                </a:lnTo>
                <a:lnTo>
                  <a:pt x="6" y="19"/>
                </a:lnTo>
                <a:lnTo>
                  <a:pt x="6" y="21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44" name="Rectangle 2746"/>
          <p:cNvSpPr>
            <a:spLocks noChangeArrowheads="1"/>
          </p:cNvSpPr>
          <p:nvPr/>
        </p:nvSpPr>
        <p:spPr bwMode="auto">
          <a:xfrm rot="20580000">
            <a:off x="6928033" y="266742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93</a:t>
            </a:r>
          </a:p>
        </p:txBody>
      </p:sp>
      <p:sp>
        <p:nvSpPr>
          <p:cNvPr id="8045" name="Line 2747"/>
          <p:cNvSpPr>
            <a:spLocks noChangeShapeType="1"/>
          </p:cNvSpPr>
          <p:nvPr/>
        </p:nvSpPr>
        <p:spPr bwMode="auto">
          <a:xfrm flipV="1">
            <a:off x="6924675" y="2728913"/>
            <a:ext cx="85725" cy="23813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46" name="Rectangle 2748"/>
          <p:cNvSpPr>
            <a:spLocks noChangeArrowheads="1"/>
          </p:cNvSpPr>
          <p:nvPr/>
        </p:nvSpPr>
        <p:spPr bwMode="auto">
          <a:xfrm rot="20700000">
            <a:off x="7326313" y="2619375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Copia-65_MLP-I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47" name="Line 2749"/>
          <p:cNvSpPr>
            <a:spLocks noChangeShapeType="1"/>
          </p:cNvSpPr>
          <p:nvPr/>
        </p:nvSpPr>
        <p:spPr bwMode="auto">
          <a:xfrm flipV="1">
            <a:off x="7134225" y="2722563"/>
            <a:ext cx="180975" cy="4445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48" name="Rectangle 2750"/>
          <p:cNvSpPr>
            <a:spLocks noChangeArrowheads="1"/>
          </p:cNvSpPr>
          <p:nvPr/>
        </p:nvSpPr>
        <p:spPr bwMode="auto">
          <a:xfrm rot="20760000">
            <a:off x="7337425" y="2663825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Copia-39_MLP-I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49" name="Line 2751"/>
          <p:cNvSpPr>
            <a:spLocks noChangeShapeType="1"/>
          </p:cNvSpPr>
          <p:nvPr/>
        </p:nvSpPr>
        <p:spPr bwMode="auto">
          <a:xfrm flipV="1">
            <a:off x="7239000" y="2760663"/>
            <a:ext cx="85725" cy="20638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50" name="Rectangle 2752"/>
          <p:cNvSpPr>
            <a:spLocks noChangeArrowheads="1"/>
          </p:cNvSpPr>
          <p:nvPr/>
        </p:nvSpPr>
        <p:spPr bwMode="auto">
          <a:xfrm rot="20760000">
            <a:off x="7346950" y="270351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Copia-77_MLP-I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51" name="Line 2753"/>
          <p:cNvSpPr>
            <a:spLocks noChangeShapeType="1"/>
          </p:cNvSpPr>
          <p:nvPr/>
        </p:nvSpPr>
        <p:spPr bwMode="auto">
          <a:xfrm flipV="1">
            <a:off x="7248525" y="2800350"/>
            <a:ext cx="85725" cy="22225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52" name="Freeform 2754"/>
          <p:cNvSpPr>
            <a:spLocks/>
          </p:cNvSpPr>
          <p:nvPr/>
        </p:nvSpPr>
        <p:spPr bwMode="auto">
          <a:xfrm>
            <a:off x="7234238" y="2784475"/>
            <a:ext cx="4763" cy="19050"/>
          </a:xfrm>
          <a:custGeom>
            <a:avLst/>
            <a:gdLst>
              <a:gd name="T0" fmla="*/ 3 w 3"/>
              <a:gd name="T1" fmla="*/ 12 h 12"/>
              <a:gd name="T2" fmla="*/ 3 w 3"/>
              <a:gd name="T3" fmla="*/ 10 h 12"/>
              <a:gd name="T4" fmla="*/ 2 w 3"/>
              <a:gd name="T5" fmla="*/ 9 h 12"/>
              <a:gd name="T6" fmla="*/ 2 w 3"/>
              <a:gd name="T7" fmla="*/ 7 h 12"/>
              <a:gd name="T8" fmla="*/ 2 w 3"/>
              <a:gd name="T9" fmla="*/ 6 h 12"/>
              <a:gd name="T10" fmla="*/ 2 w 3"/>
              <a:gd name="T11" fmla="*/ 4 h 12"/>
              <a:gd name="T12" fmla="*/ 0 w 3"/>
              <a:gd name="T13" fmla="*/ 3 h 12"/>
              <a:gd name="T14" fmla="*/ 0 w 3"/>
              <a:gd name="T15" fmla="*/ 3 h 12"/>
              <a:gd name="T16" fmla="*/ 0 w 3"/>
              <a:gd name="T17" fmla="*/ 1 h 12"/>
              <a:gd name="T18" fmla="*/ 0 w 3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2">
                <a:moveTo>
                  <a:pt x="3" y="12"/>
                </a:moveTo>
                <a:lnTo>
                  <a:pt x="3" y="10"/>
                </a:lnTo>
                <a:lnTo>
                  <a:pt x="2" y="9"/>
                </a:lnTo>
                <a:lnTo>
                  <a:pt x="2" y="7"/>
                </a:lnTo>
                <a:lnTo>
                  <a:pt x="2" y="6"/>
                </a:lnTo>
                <a:lnTo>
                  <a:pt x="2" y="4"/>
                </a:lnTo>
                <a:lnTo>
                  <a:pt x="0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53" name="Freeform 2755"/>
          <p:cNvSpPr>
            <a:spLocks/>
          </p:cNvSpPr>
          <p:nvPr/>
        </p:nvSpPr>
        <p:spPr bwMode="auto">
          <a:xfrm>
            <a:off x="7239000" y="2803525"/>
            <a:ext cx="4763" cy="19050"/>
          </a:xfrm>
          <a:custGeom>
            <a:avLst/>
            <a:gdLst>
              <a:gd name="T0" fmla="*/ 0 w 3"/>
              <a:gd name="T1" fmla="*/ 0 h 12"/>
              <a:gd name="T2" fmla="*/ 0 w 3"/>
              <a:gd name="T3" fmla="*/ 1 h 12"/>
              <a:gd name="T4" fmla="*/ 0 w 3"/>
              <a:gd name="T5" fmla="*/ 3 h 12"/>
              <a:gd name="T6" fmla="*/ 0 w 3"/>
              <a:gd name="T7" fmla="*/ 3 h 12"/>
              <a:gd name="T8" fmla="*/ 2 w 3"/>
              <a:gd name="T9" fmla="*/ 4 h 12"/>
              <a:gd name="T10" fmla="*/ 2 w 3"/>
              <a:gd name="T11" fmla="*/ 6 h 12"/>
              <a:gd name="T12" fmla="*/ 2 w 3"/>
              <a:gd name="T13" fmla="*/ 7 h 12"/>
              <a:gd name="T14" fmla="*/ 2 w 3"/>
              <a:gd name="T15" fmla="*/ 9 h 12"/>
              <a:gd name="T16" fmla="*/ 2 w 3"/>
              <a:gd name="T17" fmla="*/ 9 h 12"/>
              <a:gd name="T18" fmla="*/ 3 w 3"/>
              <a:gd name="T19" fmla="*/ 10 h 12"/>
              <a:gd name="T20" fmla="*/ 3 w 3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12">
                <a:moveTo>
                  <a:pt x="0" y="0"/>
                </a:moveTo>
                <a:lnTo>
                  <a:pt x="0" y="1"/>
                </a:lnTo>
                <a:lnTo>
                  <a:pt x="0" y="3"/>
                </a:lnTo>
                <a:lnTo>
                  <a:pt x="0" y="3"/>
                </a:lnTo>
                <a:lnTo>
                  <a:pt x="2" y="4"/>
                </a:lnTo>
                <a:lnTo>
                  <a:pt x="2" y="6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3" y="10"/>
                </a:lnTo>
                <a:lnTo>
                  <a:pt x="3" y="12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54" name="Rectangle 2756"/>
          <p:cNvSpPr>
            <a:spLocks noChangeArrowheads="1"/>
          </p:cNvSpPr>
          <p:nvPr/>
        </p:nvSpPr>
        <p:spPr bwMode="auto">
          <a:xfrm rot="20760000">
            <a:off x="7081496" y="2870799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</a:p>
        </p:txBody>
      </p:sp>
      <p:sp>
        <p:nvSpPr>
          <p:cNvPr id="8055" name="Line 2757"/>
          <p:cNvSpPr>
            <a:spLocks noChangeShapeType="1"/>
          </p:cNvSpPr>
          <p:nvPr/>
        </p:nvSpPr>
        <p:spPr bwMode="auto">
          <a:xfrm flipV="1">
            <a:off x="7148513" y="2803525"/>
            <a:ext cx="85725" cy="20638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56" name="Freeform 2758"/>
          <p:cNvSpPr>
            <a:spLocks/>
          </p:cNvSpPr>
          <p:nvPr/>
        </p:nvSpPr>
        <p:spPr bwMode="auto">
          <a:xfrm>
            <a:off x="7129463" y="2770188"/>
            <a:ext cx="7938" cy="28575"/>
          </a:xfrm>
          <a:custGeom>
            <a:avLst/>
            <a:gdLst>
              <a:gd name="T0" fmla="*/ 5 w 5"/>
              <a:gd name="T1" fmla="*/ 18 h 18"/>
              <a:gd name="T2" fmla="*/ 5 w 5"/>
              <a:gd name="T3" fmla="*/ 16 h 18"/>
              <a:gd name="T4" fmla="*/ 3 w 5"/>
              <a:gd name="T5" fmla="*/ 16 h 18"/>
              <a:gd name="T6" fmla="*/ 3 w 5"/>
              <a:gd name="T7" fmla="*/ 15 h 18"/>
              <a:gd name="T8" fmla="*/ 3 w 5"/>
              <a:gd name="T9" fmla="*/ 13 h 18"/>
              <a:gd name="T10" fmla="*/ 3 w 5"/>
              <a:gd name="T11" fmla="*/ 13 h 18"/>
              <a:gd name="T12" fmla="*/ 3 w 5"/>
              <a:gd name="T13" fmla="*/ 12 h 18"/>
              <a:gd name="T14" fmla="*/ 3 w 5"/>
              <a:gd name="T15" fmla="*/ 10 h 18"/>
              <a:gd name="T16" fmla="*/ 2 w 5"/>
              <a:gd name="T17" fmla="*/ 10 h 18"/>
              <a:gd name="T18" fmla="*/ 2 w 5"/>
              <a:gd name="T19" fmla="*/ 9 h 18"/>
              <a:gd name="T20" fmla="*/ 2 w 5"/>
              <a:gd name="T21" fmla="*/ 9 h 18"/>
              <a:gd name="T22" fmla="*/ 2 w 5"/>
              <a:gd name="T23" fmla="*/ 7 h 18"/>
              <a:gd name="T24" fmla="*/ 2 w 5"/>
              <a:gd name="T25" fmla="*/ 6 h 18"/>
              <a:gd name="T26" fmla="*/ 2 w 5"/>
              <a:gd name="T27" fmla="*/ 6 h 18"/>
              <a:gd name="T28" fmla="*/ 2 w 5"/>
              <a:gd name="T29" fmla="*/ 4 h 18"/>
              <a:gd name="T30" fmla="*/ 0 w 5"/>
              <a:gd name="T31" fmla="*/ 4 h 18"/>
              <a:gd name="T32" fmla="*/ 0 w 5"/>
              <a:gd name="T33" fmla="*/ 3 h 18"/>
              <a:gd name="T34" fmla="*/ 0 w 5"/>
              <a:gd name="T35" fmla="*/ 1 h 18"/>
              <a:gd name="T36" fmla="*/ 0 w 5"/>
              <a:gd name="T37" fmla="*/ 1 h 18"/>
              <a:gd name="T38" fmla="*/ 0 w 5"/>
              <a:gd name="T3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" h="18">
                <a:moveTo>
                  <a:pt x="5" y="18"/>
                </a:moveTo>
                <a:lnTo>
                  <a:pt x="5" y="16"/>
                </a:lnTo>
                <a:lnTo>
                  <a:pt x="3" y="16"/>
                </a:lnTo>
                <a:lnTo>
                  <a:pt x="3" y="15"/>
                </a:lnTo>
                <a:lnTo>
                  <a:pt x="3" y="13"/>
                </a:lnTo>
                <a:lnTo>
                  <a:pt x="3" y="13"/>
                </a:lnTo>
                <a:lnTo>
                  <a:pt x="3" y="12"/>
                </a:lnTo>
                <a:lnTo>
                  <a:pt x="3" y="10"/>
                </a:lnTo>
                <a:lnTo>
                  <a:pt x="2" y="10"/>
                </a:lnTo>
                <a:lnTo>
                  <a:pt x="2" y="9"/>
                </a:lnTo>
                <a:lnTo>
                  <a:pt x="2" y="9"/>
                </a:lnTo>
                <a:lnTo>
                  <a:pt x="2" y="7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57" name="Freeform 2759"/>
          <p:cNvSpPr>
            <a:spLocks/>
          </p:cNvSpPr>
          <p:nvPr/>
        </p:nvSpPr>
        <p:spPr bwMode="auto">
          <a:xfrm>
            <a:off x="7137400" y="2798763"/>
            <a:ext cx="6350" cy="28575"/>
          </a:xfrm>
          <a:custGeom>
            <a:avLst/>
            <a:gdLst>
              <a:gd name="T0" fmla="*/ 0 w 4"/>
              <a:gd name="T1" fmla="*/ 0 h 18"/>
              <a:gd name="T2" fmla="*/ 0 w 4"/>
              <a:gd name="T3" fmla="*/ 1 h 18"/>
              <a:gd name="T4" fmla="*/ 0 w 4"/>
              <a:gd name="T5" fmla="*/ 3 h 18"/>
              <a:gd name="T6" fmla="*/ 1 w 4"/>
              <a:gd name="T7" fmla="*/ 4 h 18"/>
              <a:gd name="T8" fmla="*/ 1 w 4"/>
              <a:gd name="T9" fmla="*/ 6 h 18"/>
              <a:gd name="T10" fmla="*/ 1 w 4"/>
              <a:gd name="T11" fmla="*/ 9 h 18"/>
              <a:gd name="T12" fmla="*/ 1 w 4"/>
              <a:gd name="T13" fmla="*/ 10 h 18"/>
              <a:gd name="T14" fmla="*/ 3 w 4"/>
              <a:gd name="T15" fmla="*/ 12 h 18"/>
              <a:gd name="T16" fmla="*/ 3 w 4"/>
              <a:gd name="T17" fmla="*/ 13 h 18"/>
              <a:gd name="T18" fmla="*/ 3 w 4"/>
              <a:gd name="T19" fmla="*/ 15 h 18"/>
              <a:gd name="T20" fmla="*/ 4 w 4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8">
                <a:moveTo>
                  <a:pt x="0" y="0"/>
                </a:moveTo>
                <a:lnTo>
                  <a:pt x="0" y="1"/>
                </a:lnTo>
                <a:lnTo>
                  <a:pt x="0" y="3"/>
                </a:lnTo>
                <a:lnTo>
                  <a:pt x="1" y="4"/>
                </a:lnTo>
                <a:lnTo>
                  <a:pt x="1" y="6"/>
                </a:lnTo>
                <a:lnTo>
                  <a:pt x="1" y="9"/>
                </a:lnTo>
                <a:lnTo>
                  <a:pt x="1" y="10"/>
                </a:lnTo>
                <a:lnTo>
                  <a:pt x="3" y="12"/>
                </a:lnTo>
                <a:lnTo>
                  <a:pt x="3" y="13"/>
                </a:lnTo>
                <a:lnTo>
                  <a:pt x="3" y="15"/>
                </a:lnTo>
                <a:lnTo>
                  <a:pt x="4" y="18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58" name="Rectangle 2760"/>
          <p:cNvSpPr>
            <a:spLocks noChangeArrowheads="1"/>
          </p:cNvSpPr>
          <p:nvPr/>
        </p:nvSpPr>
        <p:spPr bwMode="auto">
          <a:xfrm rot="20700000">
            <a:off x="7044148" y="2743079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8059" name="Line 2761"/>
          <p:cNvSpPr>
            <a:spLocks noChangeShapeType="1"/>
          </p:cNvSpPr>
          <p:nvPr/>
        </p:nvSpPr>
        <p:spPr bwMode="auto">
          <a:xfrm flipV="1">
            <a:off x="6951663" y="2798763"/>
            <a:ext cx="180975" cy="47625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60" name="Freeform 2762"/>
          <p:cNvSpPr>
            <a:spLocks/>
          </p:cNvSpPr>
          <p:nvPr/>
        </p:nvSpPr>
        <p:spPr bwMode="auto">
          <a:xfrm>
            <a:off x="6919913" y="2755900"/>
            <a:ext cx="14288" cy="44450"/>
          </a:xfrm>
          <a:custGeom>
            <a:avLst/>
            <a:gdLst>
              <a:gd name="T0" fmla="*/ 9 w 9"/>
              <a:gd name="T1" fmla="*/ 28 h 28"/>
              <a:gd name="T2" fmla="*/ 8 w 9"/>
              <a:gd name="T3" fmla="*/ 25 h 28"/>
              <a:gd name="T4" fmla="*/ 6 w 9"/>
              <a:gd name="T5" fmla="*/ 21 h 28"/>
              <a:gd name="T6" fmla="*/ 6 w 9"/>
              <a:gd name="T7" fmla="*/ 18 h 28"/>
              <a:gd name="T8" fmla="*/ 5 w 9"/>
              <a:gd name="T9" fmla="*/ 13 h 28"/>
              <a:gd name="T10" fmla="*/ 3 w 9"/>
              <a:gd name="T11" fmla="*/ 10 h 28"/>
              <a:gd name="T12" fmla="*/ 3 w 9"/>
              <a:gd name="T13" fmla="*/ 7 h 28"/>
              <a:gd name="T14" fmla="*/ 2 w 9"/>
              <a:gd name="T15" fmla="*/ 3 h 28"/>
              <a:gd name="T16" fmla="*/ 0 w 9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8">
                <a:moveTo>
                  <a:pt x="9" y="28"/>
                </a:moveTo>
                <a:lnTo>
                  <a:pt x="8" y="25"/>
                </a:lnTo>
                <a:lnTo>
                  <a:pt x="6" y="21"/>
                </a:lnTo>
                <a:lnTo>
                  <a:pt x="6" y="18"/>
                </a:lnTo>
                <a:lnTo>
                  <a:pt x="5" y="13"/>
                </a:lnTo>
                <a:lnTo>
                  <a:pt x="3" y="10"/>
                </a:lnTo>
                <a:lnTo>
                  <a:pt x="3" y="7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61" name="Freeform 2763"/>
          <p:cNvSpPr>
            <a:spLocks/>
          </p:cNvSpPr>
          <p:nvPr/>
        </p:nvSpPr>
        <p:spPr bwMode="auto">
          <a:xfrm>
            <a:off x="6934200" y="2800350"/>
            <a:ext cx="12700" cy="46038"/>
          </a:xfrm>
          <a:custGeom>
            <a:avLst/>
            <a:gdLst>
              <a:gd name="T0" fmla="*/ 0 w 8"/>
              <a:gd name="T1" fmla="*/ 0 h 29"/>
              <a:gd name="T2" fmla="*/ 0 w 8"/>
              <a:gd name="T3" fmla="*/ 2 h 29"/>
              <a:gd name="T4" fmla="*/ 0 w 8"/>
              <a:gd name="T5" fmla="*/ 3 h 29"/>
              <a:gd name="T6" fmla="*/ 0 w 8"/>
              <a:gd name="T7" fmla="*/ 5 h 29"/>
              <a:gd name="T8" fmla="*/ 2 w 8"/>
              <a:gd name="T9" fmla="*/ 6 h 29"/>
              <a:gd name="T10" fmla="*/ 2 w 8"/>
              <a:gd name="T11" fmla="*/ 6 h 29"/>
              <a:gd name="T12" fmla="*/ 2 w 8"/>
              <a:gd name="T13" fmla="*/ 8 h 29"/>
              <a:gd name="T14" fmla="*/ 2 w 8"/>
              <a:gd name="T15" fmla="*/ 9 h 29"/>
              <a:gd name="T16" fmla="*/ 3 w 8"/>
              <a:gd name="T17" fmla="*/ 11 h 29"/>
              <a:gd name="T18" fmla="*/ 3 w 8"/>
              <a:gd name="T19" fmla="*/ 12 h 29"/>
              <a:gd name="T20" fmla="*/ 3 w 8"/>
              <a:gd name="T21" fmla="*/ 14 h 29"/>
              <a:gd name="T22" fmla="*/ 3 w 8"/>
              <a:gd name="T23" fmla="*/ 15 h 29"/>
              <a:gd name="T24" fmla="*/ 5 w 8"/>
              <a:gd name="T25" fmla="*/ 17 h 29"/>
              <a:gd name="T26" fmla="*/ 5 w 8"/>
              <a:gd name="T27" fmla="*/ 18 h 29"/>
              <a:gd name="T28" fmla="*/ 5 w 8"/>
              <a:gd name="T29" fmla="*/ 20 h 29"/>
              <a:gd name="T30" fmla="*/ 5 w 8"/>
              <a:gd name="T31" fmla="*/ 20 h 29"/>
              <a:gd name="T32" fmla="*/ 5 w 8"/>
              <a:gd name="T33" fmla="*/ 21 h 29"/>
              <a:gd name="T34" fmla="*/ 6 w 8"/>
              <a:gd name="T35" fmla="*/ 23 h 29"/>
              <a:gd name="T36" fmla="*/ 6 w 8"/>
              <a:gd name="T37" fmla="*/ 24 h 29"/>
              <a:gd name="T38" fmla="*/ 6 w 8"/>
              <a:gd name="T39" fmla="*/ 26 h 29"/>
              <a:gd name="T40" fmla="*/ 6 w 8"/>
              <a:gd name="T41" fmla="*/ 27 h 29"/>
              <a:gd name="T42" fmla="*/ 8 w 8"/>
              <a:gd name="T4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" h="29">
                <a:moveTo>
                  <a:pt x="0" y="0"/>
                </a:moveTo>
                <a:lnTo>
                  <a:pt x="0" y="2"/>
                </a:lnTo>
                <a:lnTo>
                  <a:pt x="0" y="3"/>
                </a:lnTo>
                <a:lnTo>
                  <a:pt x="0" y="5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9"/>
                </a:lnTo>
                <a:lnTo>
                  <a:pt x="3" y="11"/>
                </a:lnTo>
                <a:lnTo>
                  <a:pt x="3" y="12"/>
                </a:lnTo>
                <a:lnTo>
                  <a:pt x="3" y="14"/>
                </a:lnTo>
                <a:lnTo>
                  <a:pt x="3" y="15"/>
                </a:lnTo>
                <a:lnTo>
                  <a:pt x="5" y="17"/>
                </a:lnTo>
                <a:lnTo>
                  <a:pt x="5" y="18"/>
                </a:lnTo>
                <a:lnTo>
                  <a:pt x="5" y="20"/>
                </a:lnTo>
                <a:lnTo>
                  <a:pt x="5" y="20"/>
                </a:lnTo>
                <a:lnTo>
                  <a:pt x="5" y="21"/>
                </a:lnTo>
                <a:lnTo>
                  <a:pt x="6" y="23"/>
                </a:lnTo>
                <a:lnTo>
                  <a:pt x="6" y="24"/>
                </a:lnTo>
                <a:lnTo>
                  <a:pt x="6" y="26"/>
                </a:lnTo>
                <a:lnTo>
                  <a:pt x="6" y="27"/>
                </a:lnTo>
                <a:lnTo>
                  <a:pt x="8" y="29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62" name="Line 2764"/>
          <p:cNvSpPr>
            <a:spLocks noChangeShapeType="1"/>
          </p:cNvSpPr>
          <p:nvPr/>
        </p:nvSpPr>
        <p:spPr bwMode="auto">
          <a:xfrm flipV="1">
            <a:off x="6843713" y="2803525"/>
            <a:ext cx="85725" cy="20638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63" name="Rectangle 2765"/>
          <p:cNvSpPr>
            <a:spLocks noChangeArrowheads="1"/>
          </p:cNvSpPr>
          <p:nvPr/>
        </p:nvSpPr>
        <p:spPr bwMode="auto">
          <a:xfrm rot="20820000">
            <a:off x="7358063" y="2749550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Copia-13_PGr-I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64" name="Line 2766"/>
          <p:cNvSpPr>
            <a:spLocks noChangeShapeType="1"/>
          </p:cNvSpPr>
          <p:nvPr/>
        </p:nvSpPr>
        <p:spPr bwMode="auto">
          <a:xfrm flipV="1">
            <a:off x="7258050" y="2841625"/>
            <a:ext cx="85725" cy="1905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65" name="Rectangle 2767"/>
          <p:cNvSpPr>
            <a:spLocks noChangeArrowheads="1"/>
          </p:cNvSpPr>
          <p:nvPr/>
        </p:nvSpPr>
        <p:spPr bwMode="auto">
          <a:xfrm rot="20880000">
            <a:off x="7366000" y="2797175"/>
            <a:ext cx="3381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Copia-4_PSt-I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66" name="Line 2768"/>
          <p:cNvSpPr>
            <a:spLocks noChangeShapeType="1"/>
          </p:cNvSpPr>
          <p:nvPr/>
        </p:nvSpPr>
        <p:spPr bwMode="auto">
          <a:xfrm flipV="1">
            <a:off x="7262813" y="2881313"/>
            <a:ext cx="88900" cy="1905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67" name="Freeform 2769"/>
          <p:cNvSpPr>
            <a:spLocks/>
          </p:cNvSpPr>
          <p:nvPr/>
        </p:nvSpPr>
        <p:spPr bwMode="auto">
          <a:xfrm>
            <a:off x="7251700" y="2860675"/>
            <a:ext cx="4763" cy="20638"/>
          </a:xfrm>
          <a:custGeom>
            <a:avLst/>
            <a:gdLst>
              <a:gd name="T0" fmla="*/ 3 w 3"/>
              <a:gd name="T1" fmla="*/ 13 h 13"/>
              <a:gd name="T2" fmla="*/ 3 w 3"/>
              <a:gd name="T3" fmla="*/ 12 h 13"/>
              <a:gd name="T4" fmla="*/ 3 w 3"/>
              <a:gd name="T5" fmla="*/ 10 h 13"/>
              <a:gd name="T6" fmla="*/ 3 w 3"/>
              <a:gd name="T7" fmla="*/ 9 h 13"/>
              <a:gd name="T8" fmla="*/ 1 w 3"/>
              <a:gd name="T9" fmla="*/ 7 h 13"/>
              <a:gd name="T10" fmla="*/ 1 w 3"/>
              <a:gd name="T11" fmla="*/ 6 h 13"/>
              <a:gd name="T12" fmla="*/ 1 w 3"/>
              <a:gd name="T13" fmla="*/ 4 h 13"/>
              <a:gd name="T14" fmla="*/ 1 w 3"/>
              <a:gd name="T15" fmla="*/ 3 h 13"/>
              <a:gd name="T16" fmla="*/ 1 w 3"/>
              <a:gd name="T17" fmla="*/ 1 h 13"/>
              <a:gd name="T18" fmla="*/ 0 w 3"/>
              <a:gd name="T1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3">
                <a:moveTo>
                  <a:pt x="3" y="13"/>
                </a:moveTo>
                <a:lnTo>
                  <a:pt x="3" y="12"/>
                </a:lnTo>
                <a:lnTo>
                  <a:pt x="3" y="10"/>
                </a:lnTo>
                <a:lnTo>
                  <a:pt x="3" y="9"/>
                </a:lnTo>
                <a:lnTo>
                  <a:pt x="1" y="7"/>
                </a:lnTo>
                <a:lnTo>
                  <a:pt x="1" y="6"/>
                </a:lnTo>
                <a:lnTo>
                  <a:pt x="1" y="4"/>
                </a:lnTo>
                <a:lnTo>
                  <a:pt x="1" y="3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68" name="Freeform 2770"/>
          <p:cNvSpPr>
            <a:spLocks/>
          </p:cNvSpPr>
          <p:nvPr/>
        </p:nvSpPr>
        <p:spPr bwMode="auto">
          <a:xfrm>
            <a:off x="7256463" y="2881313"/>
            <a:ext cx="4763" cy="19050"/>
          </a:xfrm>
          <a:custGeom>
            <a:avLst/>
            <a:gdLst>
              <a:gd name="T0" fmla="*/ 0 w 3"/>
              <a:gd name="T1" fmla="*/ 0 h 12"/>
              <a:gd name="T2" fmla="*/ 0 w 3"/>
              <a:gd name="T3" fmla="*/ 0 h 12"/>
              <a:gd name="T4" fmla="*/ 0 w 3"/>
              <a:gd name="T5" fmla="*/ 2 h 12"/>
              <a:gd name="T6" fmla="*/ 1 w 3"/>
              <a:gd name="T7" fmla="*/ 3 h 12"/>
              <a:gd name="T8" fmla="*/ 1 w 3"/>
              <a:gd name="T9" fmla="*/ 5 h 12"/>
              <a:gd name="T10" fmla="*/ 1 w 3"/>
              <a:gd name="T11" fmla="*/ 6 h 12"/>
              <a:gd name="T12" fmla="*/ 1 w 3"/>
              <a:gd name="T13" fmla="*/ 6 h 12"/>
              <a:gd name="T14" fmla="*/ 1 w 3"/>
              <a:gd name="T15" fmla="*/ 8 h 12"/>
              <a:gd name="T16" fmla="*/ 1 w 3"/>
              <a:gd name="T17" fmla="*/ 9 h 12"/>
              <a:gd name="T18" fmla="*/ 3 w 3"/>
              <a:gd name="T19" fmla="*/ 11 h 12"/>
              <a:gd name="T20" fmla="*/ 3 w 3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1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1" y="3"/>
                </a:lnTo>
                <a:lnTo>
                  <a:pt x="1" y="5"/>
                </a:lnTo>
                <a:lnTo>
                  <a:pt x="1" y="6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3" y="11"/>
                </a:lnTo>
                <a:lnTo>
                  <a:pt x="3" y="12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69" name="Rectangle 2771"/>
          <p:cNvSpPr>
            <a:spLocks noChangeArrowheads="1"/>
          </p:cNvSpPr>
          <p:nvPr/>
        </p:nvSpPr>
        <p:spPr bwMode="auto">
          <a:xfrm rot="20880000">
            <a:off x="7174258" y="282112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96</a:t>
            </a:r>
          </a:p>
        </p:txBody>
      </p:sp>
      <p:sp>
        <p:nvSpPr>
          <p:cNvPr id="8070" name="Line 2772"/>
          <p:cNvSpPr>
            <a:spLocks noChangeShapeType="1"/>
          </p:cNvSpPr>
          <p:nvPr/>
        </p:nvSpPr>
        <p:spPr bwMode="auto">
          <a:xfrm flipV="1">
            <a:off x="7165975" y="2881313"/>
            <a:ext cx="85725" cy="1905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71" name="Rectangle 2773"/>
          <p:cNvSpPr>
            <a:spLocks noChangeArrowheads="1"/>
          </p:cNvSpPr>
          <p:nvPr/>
        </p:nvSpPr>
        <p:spPr bwMode="auto">
          <a:xfrm rot="20940000">
            <a:off x="7375525" y="2841625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Copia-7_PGr-I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72" name="Line 2774"/>
          <p:cNvSpPr>
            <a:spLocks noChangeShapeType="1"/>
          </p:cNvSpPr>
          <p:nvPr/>
        </p:nvSpPr>
        <p:spPr bwMode="auto">
          <a:xfrm flipV="1">
            <a:off x="7177088" y="2922588"/>
            <a:ext cx="184150" cy="34925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73" name="Freeform 2775"/>
          <p:cNvSpPr>
            <a:spLocks/>
          </p:cNvSpPr>
          <p:nvPr/>
        </p:nvSpPr>
        <p:spPr bwMode="auto">
          <a:xfrm>
            <a:off x="7161213" y="2900363"/>
            <a:ext cx="4763" cy="28575"/>
          </a:xfrm>
          <a:custGeom>
            <a:avLst/>
            <a:gdLst>
              <a:gd name="T0" fmla="*/ 3 w 3"/>
              <a:gd name="T1" fmla="*/ 18 h 18"/>
              <a:gd name="T2" fmla="*/ 3 w 3"/>
              <a:gd name="T3" fmla="*/ 17 h 18"/>
              <a:gd name="T4" fmla="*/ 3 w 3"/>
              <a:gd name="T5" fmla="*/ 14 h 18"/>
              <a:gd name="T6" fmla="*/ 1 w 3"/>
              <a:gd name="T7" fmla="*/ 12 h 18"/>
              <a:gd name="T8" fmla="*/ 1 w 3"/>
              <a:gd name="T9" fmla="*/ 11 h 18"/>
              <a:gd name="T10" fmla="*/ 1 w 3"/>
              <a:gd name="T11" fmla="*/ 8 h 18"/>
              <a:gd name="T12" fmla="*/ 1 w 3"/>
              <a:gd name="T13" fmla="*/ 6 h 18"/>
              <a:gd name="T14" fmla="*/ 0 w 3"/>
              <a:gd name="T15" fmla="*/ 5 h 18"/>
              <a:gd name="T16" fmla="*/ 0 w 3"/>
              <a:gd name="T17" fmla="*/ 2 h 18"/>
              <a:gd name="T18" fmla="*/ 0 w 3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8">
                <a:moveTo>
                  <a:pt x="3" y="18"/>
                </a:moveTo>
                <a:lnTo>
                  <a:pt x="3" y="17"/>
                </a:lnTo>
                <a:lnTo>
                  <a:pt x="3" y="14"/>
                </a:lnTo>
                <a:lnTo>
                  <a:pt x="1" y="12"/>
                </a:lnTo>
                <a:lnTo>
                  <a:pt x="1" y="11"/>
                </a:lnTo>
                <a:lnTo>
                  <a:pt x="1" y="8"/>
                </a:lnTo>
                <a:lnTo>
                  <a:pt x="1" y="6"/>
                </a:ln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74" name="Freeform 2776"/>
          <p:cNvSpPr>
            <a:spLocks/>
          </p:cNvSpPr>
          <p:nvPr/>
        </p:nvSpPr>
        <p:spPr bwMode="auto">
          <a:xfrm>
            <a:off x="7165975" y="2928938"/>
            <a:ext cx="4763" cy="28575"/>
          </a:xfrm>
          <a:custGeom>
            <a:avLst/>
            <a:gdLst>
              <a:gd name="T0" fmla="*/ 0 w 3"/>
              <a:gd name="T1" fmla="*/ 0 h 18"/>
              <a:gd name="T2" fmla="*/ 0 w 3"/>
              <a:gd name="T3" fmla="*/ 0 h 18"/>
              <a:gd name="T4" fmla="*/ 0 w 3"/>
              <a:gd name="T5" fmla="*/ 2 h 18"/>
              <a:gd name="T6" fmla="*/ 0 w 3"/>
              <a:gd name="T7" fmla="*/ 3 h 18"/>
              <a:gd name="T8" fmla="*/ 1 w 3"/>
              <a:gd name="T9" fmla="*/ 3 h 18"/>
              <a:gd name="T10" fmla="*/ 1 w 3"/>
              <a:gd name="T11" fmla="*/ 5 h 18"/>
              <a:gd name="T12" fmla="*/ 1 w 3"/>
              <a:gd name="T13" fmla="*/ 5 h 18"/>
              <a:gd name="T14" fmla="*/ 1 w 3"/>
              <a:gd name="T15" fmla="*/ 6 h 18"/>
              <a:gd name="T16" fmla="*/ 1 w 3"/>
              <a:gd name="T17" fmla="*/ 6 h 18"/>
              <a:gd name="T18" fmla="*/ 1 w 3"/>
              <a:gd name="T19" fmla="*/ 8 h 18"/>
              <a:gd name="T20" fmla="*/ 1 w 3"/>
              <a:gd name="T21" fmla="*/ 9 h 18"/>
              <a:gd name="T22" fmla="*/ 1 w 3"/>
              <a:gd name="T23" fmla="*/ 9 h 18"/>
              <a:gd name="T24" fmla="*/ 1 w 3"/>
              <a:gd name="T25" fmla="*/ 11 h 18"/>
              <a:gd name="T26" fmla="*/ 3 w 3"/>
              <a:gd name="T27" fmla="*/ 11 h 18"/>
              <a:gd name="T28" fmla="*/ 3 w 3"/>
              <a:gd name="T29" fmla="*/ 12 h 18"/>
              <a:gd name="T30" fmla="*/ 3 w 3"/>
              <a:gd name="T31" fmla="*/ 12 h 18"/>
              <a:gd name="T32" fmla="*/ 3 w 3"/>
              <a:gd name="T33" fmla="*/ 14 h 18"/>
              <a:gd name="T34" fmla="*/ 3 w 3"/>
              <a:gd name="T35" fmla="*/ 14 h 18"/>
              <a:gd name="T36" fmla="*/ 3 w 3"/>
              <a:gd name="T37" fmla="*/ 15 h 18"/>
              <a:gd name="T38" fmla="*/ 3 w 3"/>
              <a:gd name="T39" fmla="*/ 17 h 18"/>
              <a:gd name="T40" fmla="*/ 3 w 3"/>
              <a:gd name="T41" fmla="*/ 17 h 18"/>
              <a:gd name="T42" fmla="*/ 3 w 3"/>
              <a:gd name="T4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" h="18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  <a:lnTo>
                  <a:pt x="1" y="3"/>
                </a:lnTo>
                <a:lnTo>
                  <a:pt x="1" y="5"/>
                </a:lnTo>
                <a:lnTo>
                  <a:pt x="1" y="5"/>
                </a:lnTo>
                <a:lnTo>
                  <a:pt x="1" y="6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1" y="9"/>
                </a:lnTo>
                <a:lnTo>
                  <a:pt x="1" y="11"/>
                </a:lnTo>
                <a:lnTo>
                  <a:pt x="3" y="11"/>
                </a:lnTo>
                <a:lnTo>
                  <a:pt x="3" y="12"/>
                </a:lnTo>
                <a:lnTo>
                  <a:pt x="3" y="12"/>
                </a:lnTo>
                <a:lnTo>
                  <a:pt x="3" y="14"/>
                </a:lnTo>
                <a:lnTo>
                  <a:pt x="3" y="14"/>
                </a:lnTo>
                <a:lnTo>
                  <a:pt x="3" y="15"/>
                </a:lnTo>
                <a:lnTo>
                  <a:pt x="3" y="17"/>
                </a:lnTo>
                <a:lnTo>
                  <a:pt x="3" y="17"/>
                </a:lnTo>
                <a:lnTo>
                  <a:pt x="3" y="18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75" name="Rectangle 2777"/>
          <p:cNvSpPr>
            <a:spLocks noChangeArrowheads="1"/>
          </p:cNvSpPr>
          <p:nvPr/>
        </p:nvSpPr>
        <p:spPr bwMode="auto">
          <a:xfrm rot="20880000">
            <a:off x="7155314" y="274628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</a:p>
        </p:txBody>
      </p:sp>
      <p:sp>
        <p:nvSpPr>
          <p:cNvPr id="8076" name="Line 2778"/>
          <p:cNvSpPr>
            <a:spLocks noChangeShapeType="1"/>
          </p:cNvSpPr>
          <p:nvPr/>
        </p:nvSpPr>
        <p:spPr bwMode="auto">
          <a:xfrm flipV="1">
            <a:off x="6977063" y="2928938"/>
            <a:ext cx="184150" cy="3810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77" name="Rectangle 2779"/>
          <p:cNvSpPr>
            <a:spLocks noChangeArrowheads="1"/>
          </p:cNvSpPr>
          <p:nvPr/>
        </p:nvSpPr>
        <p:spPr bwMode="auto">
          <a:xfrm rot="21000000">
            <a:off x="7385050" y="2882900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Copia-18_PGr-I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78" name="Line 2780"/>
          <p:cNvSpPr>
            <a:spLocks noChangeShapeType="1"/>
          </p:cNvSpPr>
          <p:nvPr/>
        </p:nvSpPr>
        <p:spPr bwMode="auto">
          <a:xfrm flipV="1">
            <a:off x="7086600" y="2962275"/>
            <a:ext cx="280988" cy="5080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79" name="Rectangle 2781"/>
          <p:cNvSpPr>
            <a:spLocks noChangeArrowheads="1"/>
          </p:cNvSpPr>
          <p:nvPr/>
        </p:nvSpPr>
        <p:spPr bwMode="auto">
          <a:xfrm rot="21060000">
            <a:off x="7388225" y="2928938"/>
            <a:ext cx="3381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Copia-5_PSt-I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80" name="Line 2782"/>
          <p:cNvSpPr>
            <a:spLocks noChangeShapeType="1"/>
          </p:cNvSpPr>
          <p:nvPr/>
        </p:nvSpPr>
        <p:spPr bwMode="auto">
          <a:xfrm flipV="1">
            <a:off x="7186613" y="3003550"/>
            <a:ext cx="185738" cy="30163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81" name="Rectangle 2783"/>
          <p:cNvSpPr>
            <a:spLocks noChangeArrowheads="1"/>
          </p:cNvSpPr>
          <p:nvPr/>
        </p:nvSpPr>
        <p:spPr bwMode="auto">
          <a:xfrm rot="21060000">
            <a:off x="7396163" y="2970213"/>
            <a:ext cx="3381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Copia-2_PSt-I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82" name="Line 2784"/>
          <p:cNvSpPr>
            <a:spLocks noChangeShapeType="1"/>
          </p:cNvSpPr>
          <p:nvPr/>
        </p:nvSpPr>
        <p:spPr bwMode="auto">
          <a:xfrm flipV="1">
            <a:off x="7291388" y="3043238"/>
            <a:ext cx="88900" cy="14288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83" name="Rectangle 2785"/>
          <p:cNvSpPr>
            <a:spLocks noChangeArrowheads="1"/>
          </p:cNvSpPr>
          <p:nvPr/>
        </p:nvSpPr>
        <p:spPr bwMode="auto">
          <a:xfrm rot="21120000">
            <a:off x="7402513" y="3013075"/>
            <a:ext cx="3381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Copia-3_PSt-I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84" name="Line 2786"/>
          <p:cNvSpPr>
            <a:spLocks noChangeShapeType="1"/>
          </p:cNvSpPr>
          <p:nvPr/>
        </p:nvSpPr>
        <p:spPr bwMode="auto">
          <a:xfrm flipV="1">
            <a:off x="7296150" y="3084513"/>
            <a:ext cx="88900" cy="11113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85" name="Freeform 2787"/>
          <p:cNvSpPr>
            <a:spLocks/>
          </p:cNvSpPr>
          <p:nvPr/>
        </p:nvSpPr>
        <p:spPr bwMode="auto">
          <a:xfrm>
            <a:off x="7286625" y="3057525"/>
            <a:ext cx="3175" cy="19050"/>
          </a:xfrm>
          <a:custGeom>
            <a:avLst/>
            <a:gdLst>
              <a:gd name="T0" fmla="*/ 2 w 2"/>
              <a:gd name="T1" fmla="*/ 12 h 12"/>
              <a:gd name="T2" fmla="*/ 2 w 2"/>
              <a:gd name="T3" fmla="*/ 11 h 12"/>
              <a:gd name="T4" fmla="*/ 2 w 2"/>
              <a:gd name="T5" fmla="*/ 9 h 12"/>
              <a:gd name="T6" fmla="*/ 2 w 2"/>
              <a:gd name="T7" fmla="*/ 8 h 12"/>
              <a:gd name="T8" fmla="*/ 2 w 2"/>
              <a:gd name="T9" fmla="*/ 8 h 12"/>
              <a:gd name="T10" fmla="*/ 2 w 2"/>
              <a:gd name="T11" fmla="*/ 6 h 12"/>
              <a:gd name="T12" fmla="*/ 2 w 2"/>
              <a:gd name="T13" fmla="*/ 5 h 12"/>
              <a:gd name="T14" fmla="*/ 0 w 2"/>
              <a:gd name="T15" fmla="*/ 3 h 12"/>
              <a:gd name="T16" fmla="*/ 0 w 2"/>
              <a:gd name="T17" fmla="*/ 2 h 12"/>
              <a:gd name="T18" fmla="*/ 0 w 2"/>
              <a:gd name="T19" fmla="*/ 2 h 12"/>
              <a:gd name="T20" fmla="*/ 0 w 2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12">
                <a:moveTo>
                  <a:pt x="2" y="12"/>
                </a:moveTo>
                <a:lnTo>
                  <a:pt x="2" y="11"/>
                </a:lnTo>
                <a:lnTo>
                  <a:pt x="2" y="9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5"/>
                </a:lnTo>
                <a:lnTo>
                  <a:pt x="0" y="3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86" name="Freeform 2788"/>
          <p:cNvSpPr>
            <a:spLocks/>
          </p:cNvSpPr>
          <p:nvPr/>
        </p:nvSpPr>
        <p:spPr bwMode="auto">
          <a:xfrm>
            <a:off x="7289800" y="3076575"/>
            <a:ext cx="1588" cy="19050"/>
          </a:xfrm>
          <a:custGeom>
            <a:avLst/>
            <a:gdLst>
              <a:gd name="T0" fmla="*/ 0 w 1"/>
              <a:gd name="T1" fmla="*/ 0 h 12"/>
              <a:gd name="T2" fmla="*/ 0 w 1"/>
              <a:gd name="T3" fmla="*/ 2 h 12"/>
              <a:gd name="T4" fmla="*/ 1 w 1"/>
              <a:gd name="T5" fmla="*/ 3 h 12"/>
              <a:gd name="T6" fmla="*/ 1 w 1"/>
              <a:gd name="T7" fmla="*/ 3 h 12"/>
              <a:gd name="T8" fmla="*/ 1 w 1"/>
              <a:gd name="T9" fmla="*/ 5 h 12"/>
              <a:gd name="T10" fmla="*/ 1 w 1"/>
              <a:gd name="T11" fmla="*/ 6 h 12"/>
              <a:gd name="T12" fmla="*/ 1 w 1"/>
              <a:gd name="T13" fmla="*/ 8 h 12"/>
              <a:gd name="T14" fmla="*/ 1 w 1"/>
              <a:gd name="T15" fmla="*/ 9 h 12"/>
              <a:gd name="T16" fmla="*/ 1 w 1"/>
              <a:gd name="T17" fmla="*/ 11 h 12"/>
              <a:gd name="T18" fmla="*/ 1 w 1"/>
              <a:gd name="T19" fmla="*/ 11 h 12"/>
              <a:gd name="T20" fmla="*/ 1 w 1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2">
                <a:moveTo>
                  <a:pt x="0" y="0"/>
                </a:moveTo>
                <a:lnTo>
                  <a:pt x="0" y="2"/>
                </a:lnTo>
                <a:lnTo>
                  <a:pt x="1" y="3"/>
                </a:lnTo>
                <a:lnTo>
                  <a:pt x="1" y="3"/>
                </a:lnTo>
                <a:lnTo>
                  <a:pt x="1" y="5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1" y="11"/>
                </a:lnTo>
                <a:lnTo>
                  <a:pt x="1" y="11"/>
                </a:lnTo>
                <a:lnTo>
                  <a:pt x="1" y="12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87" name="Rectangle 2789"/>
          <p:cNvSpPr>
            <a:spLocks noChangeArrowheads="1"/>
          </p:cNvSpPr>
          <p:nvPr/>
        </p:nvSpPr>
        <p:spPr bwMode="auto">
          <a:xfrm rot="21120000">
            <a:off x="7204518" y="301667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92</a:t>
            </a:r>
          </a:p>
        </p:txBody>
      </p:sp>
      <p:sp>
        <p:nvSpPr>
          <p:cNvPr id="8088" name="Line 2790"/>
          <p:cNvSpPr>
            <a:spLocks noChangeShapeType="1"/>
          </p:cNvSpPr>
          <p:nvPr/>
        </p:nvSpPr>
        <p:spPr bwMode="auto">
          <a:xfrm flipV="1">
            <a:off x="7196138" y="3076575"/>
            <a:ext cx="88900" cy="12700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89" name="Freeform 2791"/>
          <p:cNvSpPr>
            <a:spLocks/>
          </p:cNvSpPr>
          <p:nvPr/>
        </p:nvSpPr>
        <p:spPr bwMode="auto">
          <a:xfrm>
            <a:off x="7185025" y="3033713"/>
            <a:ext cx="4763" cy="28575"/>
          </a:xfrm>
          <a:custGeom>
            <a:avLst/>
            <a:gdLst>
              <a:gd name="T0" fmla="*/ 3 w 3"/>
              <a:gd name="T1" fmla="*/ 18 h 18"/>
              <a:gd name="T2" fmla="*/ 3 w 3"/>
              <a:gd name="T3" fmla="*/ 17 h 18"/>
              <a:gd name="T4" fmla="*/ 1 w 3"/>
              <a:gd name="T5" fmla="*/ 15 h 18"/>
              <a:gd name="T6" fmla="*/ 1 w 3"/>
              <a:gd name="T7" fmla="*/ 15 h 18"/>
              <a:gd name="T8" fmla="*/ 1 w 3"/>
              <a:gd name="T9" fmla="*/ 14 h 18"/>
              <a:gd name="T10" fmla="*/ 1 w 3"/>
              <a:gd name="T11" fmla="*/ 12 h 18"/>
              <a:gd name="T12" fmla="*/ 1 w 3"/>
              <a:gd name="T13" fmla="*/ 12 h 18"/>
              <a:gd name="T14" fmla="*/ 1 w 3"/>
              <a:gd name="T15" fmla="*/ 11 h 18"/>
              <a:gd name="T16" fmla="*/ 1 w 3"/>
              <a:gd name="T17" fmla="*/ 9 h 18"/>
              <a:gd name="T18" fmla="*/ 1 w 3"/>
              <a:gd name="T19" fmla="*/ 9 h 18"/>
              <a:gd name="T20" fmla="*/ 1 w 3"/>
              <a:gd name="T21" fmla="*/ 8 h 18"/>
              <a:gd name="T22" fmla="*/ 1 w 3"/>
              <a:gd name="T23" fmla="*/ 8 h 18"/>
              <a:gd name="T24" fmla="*/ 1 w 3"/>
              <a:gd name="T25" fmla="*/ 6 h 18"/>
              <a:gd name="T26" fmla="*/ 0 w 3"/>
              <a:gd name="T27" fmla="*/ 5 h 18"/>
              <a:gd name="T28" fmla="*/ 0 w 3"/>
              <a:gd name="T29" fmla="*/ 5 h 18"/>
              <a:gd name="T30" fmla="*/ 0 w 3"/>
              <a:gd name="T31" fmla="*/ 3 h 18"/>
              <a:gd name="T32" fmla="*/ 0 w 3"/>
              <a:gd name="T33" fmla="*/ 2 h 18"/>
              <a:gd name="T34" fmla="*/ 0 w 3"/>
              <a:gd name="T35" fmla="*/ 2 h 18"/>
              <a:gd name="T36" fmla="*/ 0 w 3"/>
              <a:gd name="T37" fmla="*/ 0 h 18"/>
              <a:gd name="T38" fmla="*/ 0 w 3"/>
              <a:gd name="T3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" h="18">
                <a:moveTo>
                  <a:pt x="3" y="18"/>
                </a:moveTo>
                <a:lnTo>
                  <a:pt x="3" y="17"/>
                </a:lnTo>
                <a:lnTo>
                  <a:pt x="1" y="15"/>
                </a:lnTo>
                <a:lnTo>
                  <a:pt x="1" y="15"/>
                </a:lnTo>
                <a:lnTo>
                  <a:pt x="1" y="14"/>
                </a:lnTo>
                <a:lnTo>
                  <a:pt x="1" y="12"/>
                </a:lnTo>
                <a:lnTo>
                  <a:pt x="1" y="12"/>
                </a:lnTo>
                <a:lnTo>
                  <a:pt x="1" y="11"/>
                </a:lnTo>
                <a:lnTo>
                  <a:pt x="1" y="9"/>
                </a:lnTo>
                <a:lnTo>
                  <a:pt x="1" y="9"/>
                </a:lnTo>
                <a:lnTo>
                  <a:pt x="1" y="8"/>
                </a:lnTo>
                <a:lnTo>
                  <a:pt x="1" y="8"/>
                </a:lnTo>
                <a:lnTo>
                  <a:pt x="1" y="6"/>
                </a:lnTo>
                <a:lnTo>
                  <a:pt x="0" y="5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90" name="Freeform 2792"/>
          <p:cNvSpPr>
            <a:spLocks/>
          </p:cNvSpPr>
          <p:nvPr/>
        </p:nvSpPr>
        <p:spPr bwMode="auto">
          <a:xfrm>
            <a:off x="7189788" y="3062288"/>
            <a:ext cx="1588" cy="28575"/>
          </a:xfrm>
          <a:custGeom>
            <a:avLst/>
            <a:gdLst>
              <a:gd name="T0" fmla="*/ 0 w 1"/>
              <a:gd name="T1" fmla="*/ 0 h 18"/>
              <a:gd name="T2" fmla="*/ 0 w 1"/>
              <a:gd name="T3" fmla="*/ 2 h 18"/>
              <a:gd name="T4" fmla="*/ 0 w 1"/>
              <a:gd name="T5" fmla="*/ 3 h 18"/>
              <a:gd name="T6" fmla="*/ 0 w 1"/>
              <a:gd name="T7" fmla="*/ 5 h 18"/>
              <a:gd name="T8" fmla="*/ 0 w 1"/>
              <a:gd name="T9" fmla="*/ 6 h 18"/>
              <a:gd name="T10" fmla="*/ 1 w 1"/>
              <a:gd name="T11" fmla="*/ 9 h 18"/>
              <a:gd name="T12" fmla="*/ 1 w 1"/>
              <a:gd name="T13" fmla="*/ 11 h 18"/>
              <a:gd name="T14" fmla="*/ 1 w 1"/>
              <a:gd name="T15" fmla="*/ 12 h 18"/>
              <a:gd name="T16" fmla="*/ 1 w 1"/>
              <a:gd name="T17" fmla="*/ 14 h 18"/>
              <a:gd name="T18" fmla="*/ 1 w 1"/>
              <a:gd name="T19" fmla="*/ 15 h 18"/>
              <a:gd name="T20" fmla="*/ 1 w 1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8">
                <a:moveTo>
                  <a:pt x="0" y="0"/>
                </a:moveTo>
                <a:lnTo>
                  <a:pt x="0" y="2"/>
                </a:lnTo>
                <a:lnTo>
                  <a:pt x="0" y="3"/>
                </a:lnTo>
                <a:lnTo>
                  <a:pt x="0" y="5"/>
                </a:lnTo>
                <a:lnTo>
                  <a:pt x="0" y="6"/>
                </a:lnTo>
                <a:lnTo>
                  <a:pt x="1" y="9"/>
                </a:lnTo>
                <a:lnTo>
                  <a:pt x="1" y="11"/>
                </a:lnTo>
                <a:lnTo>
                  <a:pt x="1" y="12"/>
                </a:lnTo>
                <a:lnTo>
                  <a:pt x="1" y="14"/>
                </a:lnTo>
                <a:lnTo>
                  <a:pt x="1" y="15"/>
                </a:lnTo>
                <a:lnTo>
                  <a:pt x="1" y="18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91" name="Rectangle 2793"/>
          <p:cNvSpPr>
            <a:spLocks noChangeArrowheads="1"/>
          </p:cNvSpPr>
          <p:nvPr/>
        </p:nvSpPr>
        <p:spPr bwMode="auto">
          <a:xfrm rot="21060000">
            <a:off x="7105736" y="300570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</a:p>
        </p:txBody>
      </p:sp>
      <p:sp>
        <p:nvSpPr>
          <p:cNvPr id="8092" name="Line 2794"/>
          <p:cNvSpPr>
            <a:spLocks noChangeShapeType="1"/>
          </p:cNvSpPr>
          <p:nvPr/>
        </p:nvSpPr>
        <p:spPr bwMode="auto">
          <a:xfrm flipV="1">
            <a:off x="7096125" y="3062288"/>
            <a:ext cx="88900" cy="14288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93" name="Freeform 2795"/>
          <p:cNvSpPr>
            <a:spLocks/>
          </p:cNvSpPr>
          <p:nvPr/>
        </p:nvSpPr>
        <p:spPr bwMode="auto">
          <a:xfrm>
            <a:off x="7081838" y="3013075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19 h 19"/>
              <a:gd name="T4" fmla="*/ 3 w 3"/>
              <a:gd name="T5" fmla="*/ 18 h 19"/>
              <a:gd name="T6" fmla="*/ 3 w 3"/>
              <a:gd name="T7" fmla="*/ 18 h 19"/>
              <a:gd name="T8" fmla="*/ 2 w 3"/>
              <a:gd name="T9" fmla="*/ 16 h 19"/>
              <a:gd name="T10" fmla="*/ 2 w 3"/>
              <a:gd name="T11" fmla="*/ 16 h 19"/>
              <a:gd name="T12" fmla="*/ 2 w 3"/>
              <a:gd name="T13" fmla="*/ 15 h 19"/>
              <a:gd name="T14" fmla="*/ 2 w 3"/>
              <a:gd name="T15" fmla="*/ 15 h 19"/>
              <a:gd name="T16" fmla="*/ 2 w 3"/>
              <a:gd name="T17" fmla="*/ 13 h 19"/>
              <a:gd name="T18" fmla="*/ 2 w 3"/>
              <a:gd name="T19" fmla="*/ 13 h 19"/>
              <a:gd name="T20" fmla="*/ 2 w 3"/>
              <a:gd name="T21" fmla="*/ 13 h 19"/>
              <a:gd name="T22" fmla="*/ 2 w 3"/>
              <a:gd name="T23" fmla="*/ 12 h 19"/>
              <a:gd name="T24" fmla="*/ 2 w 3"/>
              <a:gd name="T25" fmla="*/ 12 h 19"/>
              <a:gd name="T26" fmla="*/ 2 w 3"/>
              <a:gd name="T27" fmla="*/ 10 h 19"/>
              <a:gd name="T28" fmla="*/ 2 w 3"/>
              <a:gd name="T29" fmla="*/ 10 h 19"/>
              <a:gd name="T30" fmla="*/ 2 w 3"/>
              <a:gd name="T31" fmla="*/ 9 h 19"/>
              <a:gd name="T32" fmla="*/ 2 w 3"/>
              <a:gd name="T33" fmla="*/ 9 h 19"/>
              <a:gd name="T34" fmla="*/ 2 w 3"/>
              <a:gd name="T35" fmla="*/ 7 h 19"/>
              <a:gd name="T36" fmla="*/ 0 w 3"/>
              <a:gd name="T37" fmla="*/ 7 h 19"/>
              <a:gd name="T38" fmla="*/ 0 w 3"/>
              <a:gd name="T39" fmla="*/ 7 h 19"/>
              <a:gd name="T40" fmla="*/ 0 w 3"/>
              <a:gd name="T41" fmla="*/ 6 h 19"/>
              <a:gd name="T42" fmla="*/ 0 w 3"/>
              <a:gd name="T43" fmla="*/ 6 h 19"/>
              <a:gd name="T44" fmla="*/ 0 w 3"/>
              <a:gd name="T45" fmla="*/ 4 h 19"/>
              <a:gd name="T46" fmla="*/ 0 w 3"/>
              <a:gd name="T47" fmla="*/ 4 h 19"/>
              <a:gd name="T48" fmla="*/ 0 w 3"/>
              <a:gd name="T49" fmla="*/ 3 h 19"/>
              <a:gd name="T50" fmla="*/ 0 w 3"/>
              <a:gd name="T51" fmla="*/ 3 h 19"/>
              <a:gd name="T52" fmla="*/ 0 w 3"/>
              <a:gd name="T53" fmla="*/ 1 h 19"/>
              <a:gd name="T54" fmla="*/ 0 w 3"/>
              <a:gd name="T55" fmla="*/ 1 h 19"/>
              <a:gd name="T56" fmla="*/ 0 w 3"/>
              <a:gd name="T57" fmla="*/ 1 h 19"/>
              <a:gd name="T58" fmla="*/ 0 w 3"/>
              <a:gd name="T59" fmla="*/ 0 h 19"/>
              <a:gd name="T60" fmla="*/ 0 w 3"/>
              <a:gd name="T6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19"/>
                </a:lnTo>
                <a:lnTo>
                  <a:pt x="3" y="18"/>
                </a:lnTo>
                <a:lnTo>
                  <a:pt x="3" y="18"/>
                </a:lnTo>
                <a:lnTo>
                  <a:pt x="2" y="16"/>
                </a:lnTo>
                <a:lnTo>
                  <a:pt x="2" y="16"/>
                </a:lnTo>
                <a:lnTo>
                  <a:pt x="2" y="15"/>
                </a:lnTo>
                <a:lnTo>
                  <a:pt x="2" y="15"/>
                </a:lnTo>
                <a:lnTo>
                  <a:pt x="2" y="13"/>
                </a:lnTo>
                <a:lnTo>
                  <a:pt x="2" y="13"/>
                </a:lnTo>
                <a:lnTo>
                  <a:pt x="2" y="13"/>
                </a:lnTo>
                <a:lnTo>
                  <a:pt x="2" y="12"/>
                </a:lnTo>
                <a:lnTo>
                  <a:pt x="2" y="12"/>
                </a:lnTo>
                <a:lnTo>
                  <a:pt x="2" y="10"/>
                </a:lnTo>
                <a:lnTo>
                  <a:pt x="2" y="10"/>
                </a:lnTo>
                <a:lnTo>
                  <a:pt x="2" y="9"/>
                </a:lnTo>
                <a:lnTo>
                  <a:pt x="2" y="9"/>
                </a:lnTo>
                <a:lnTo>
                  <a:pt x="2" y="7"/>
                </a:lnTo>
                <a:lnTo>
                  <a:pt x="0" y="7"/>
                </a:lnTo>
                <a:lnTo>
                  <a:pt x="0" y="7"/>
                </a:ln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0" y="4"/>
                </a:lnTo>
                <a:lnTo>
                  <a:pt x="0" y="3"/>
                </a:lnTo>
                <a:lnTo>
                  <a:pt x="0" y="3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94" name="Freeform 2796"/>
          <p:cNvSpPr>
            <a:spLocks/>
          </p:cNvSpPr>
          <p:nvPr/>
        </p:nvSpPr>
        <p:spPr bwMode="auto">
          <a:xfrm>
            <a:off x="7086600" y="3043238"/>
            <a:ext cx="4763" cy="31750"/>
          </a:xfrm>
          <a:custGeom>
            <a:avLst/>
            <a:gdLst>
              <a:gd name="T0" fmla="*/ 0 w 3"/>
              <a:gd name="T1" fmla="*/ 0 h 20"/>
              <a:gd name="T2" fmla="*/ 0 w 3"/>
              <a:gd name="T3" fmla="*/ 2 h 20"/>
              <a:gd name="T4" fmla="*/ 0 w 3"/>
              <a:gd name="T5" fmla="*/ 5 h 20"/>
              <a:gd name="T6" fmla="*/ 0 w 3"/>
              <a:gd name="T7" fmla="*/ 6 h 20"/>
              <a:gd name="T8" fmla="*/ 2 w 3"/>
              <a:gd name="T9" fmla="*/ 8 h 20"/>
              <a:gd name="T10" fmla="*/ 2 w 3"/>
              <a:gd name="T11" fmla="*/ 11 h 20"/>
              <a:gd name="T12" fmla="*/ 2 w 3"/>
              <a:gd name="T13" fmla="*/ 12 h 20"/>
              <a:gd name="T14" fmla="*/ 2 w 3"/>
              <a:gd name="T15" fmla="*/ 14 h 20"/>
              <a:gd name="T16" fmla="*/ 2 w 3"/>
              <a:gd name="T17" fmla="*/ 17 h 20"/>
              <a:gd name="T18" fmla="*/ 3 w 3"/>
              <a:gd name="T19" fmla="*/ 18 h 20"/>
              <a:gd name="T20" fmla="*/ 3 w 3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20">
                <a:moveTo>
                  <a:pt x="0" y="0"/>
                </a:moveTo>
                <a:lnTo>
                  <a:pt x="0" y="2"/>
                </a:lnTo>
                <a:lnTo>
                  <a:pt x="0" y="5"/>
                </a:lnTo>
                <a:lnTo>
                  <a:pt x="0" y="6"/>
                </a:lnTo>
                <a:lnTo>
                  <a:pt x="2" y="8"/>
                </a:lnTo>
                <a:lnTo>
                  <a:pt x="2" y="11"/>
                </a:lnTo>
                <a:lnTo>
                  <a:pt x="2" y="12"/>
                </a:lnTo>
                <a:lnTo>
                  <a:pt x="2" y="14"/>
                </a:lnTo>
                <a:lnTo>
                  <a:pt x="2" y="17"/>
                </a:lnTo>
                <a:lnTo>
                  <a:pt x="3" y="18"/>
                </a:lnTo>
                <a:lnTo>
                  <a:pt x="3" y="2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95" name="Line 2797"/>
          <p:cNvSpPr>
            <a:spLocks noChangeShapeType="1"/>
          </p:cNvSpPr>
          <p:nvPr/>
        </p:nvSpPr>
        <p:spPr bwMode="auto">
          <a:xfrm flipV="1">
            <a:off x="6994525" y="3043238"/>
            <a:ext cx="87313" cy="14288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96" name="Freeform 2798"/>
          <p:cNvSpPr>
            <a:spLocks/>
          </p:cNvSpPr>
          <p:nvPr/>
        </p:nvSpPr>
        <p:spPr bwMode="auto">
          <a:xfrm>
            <a:off x="6972300" y="2967038"/>
            <a:ext cx="9525" cy="46038"/>
          </a:xfrm>
          <a:custGeom>
            <a:avLst/>
            <a:gdLst>
              <a:gd name="T0" fmla="*/ 6 w 6"/>
              <a:gd name="T1" fmla="*/ 29 h 29"/>
              <a:gd name="T2" fmla="*/ 6 w 6"/>
              <a:gd name="T3" fmla="*/ 27 h 29"/>
              <a:gd name="T4" fmla="*/ 5 w 6"/>
              <a:gd name="T5" fmla="*/ 26 h 29"/>
              <a:gd name="T6" fmla="*/ 5 w 6"/>
              <a:gd name="T7" fmla="*/ 24 h 29"/>
              <a:gd name="T8" fmla="*/ 5 w 6"/>
              <a:gd name="T9" fmla="*/ 23 h 29"/>
              <a:gd name="T10" fmla="*/ 5 w 6"/>
              <a:gd name="T11" fmla="*/ 21 h 29"/>
              <a:gd name="T12" fmla="*/ 5 w 6"/>
              <a:gd name="T13" fmla="*/ 20 h 29"/>
              <a:gd name="T14" fmla="*/ 3 w 6"/>
              <a:gd name="T15" fmla="*/ 18 h 29"/>
              <a:gd name="T16" fmla="*/ 3 w 6"/>
              <a:gd name="T17" fmla="*/ 17 h 29"/>
              <a:gd name="T18" fmla="*/ 3 w 6"/>
              <a:gd name="T19" fmla="*/ 15 h 29"/>
              <a:gd name="T20" fmla="*/ 3 w 6"/>
              <a:gd name="T21" fmla="*/ 14 h 29"/>
              <a:gd name="T22" fmla="*/ 3 w 6"/>
              <a:gd name="T23" fmla="*/ 12 h 29"/>
              <a:gd name="T24" fmla="*/ 2 w 6"/>
              <a:gd name="T25" fmla="*/ 11 h 29"/>
              <a:gd name="T26" fmla="*/ 2 w 6"/>
              <a:gd name="T27" fmla="*/ 9 h 29"/>
              <a:gd name="T28" fmla="*/ 2 w 6"/>
              <a:gd name="T29" fmla="*/ 8 h 29"/>
              <a:gd name="T30" fmla="*/ 2 w 6"/>
              <a:gd name="T31" fmla="*/ 6 h 29"/>
              <a:gd name="T32" fmla="*/ 2 w 6"/>
              <a:gd name="T33" fmla="*/ 5 h 29"/>
              <a:gd name="T34" fmla="*/ 0 w 6"/>
              <a:gd name="T35" fmla="*/ 3 h 29"/>
              <a:gd name="T36" fmla="*/ 0 w 6"/>
              <a:gd name="T37" fmla="*/ 2 h 29"/>
              <a:gd name="T38" fmla="*/ 0 w 6"/>
              <a:gd name="T3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" h="29">
                <a:moveTo>
                  <a:pt x="6" y="29"/>
                </a:moveTo>
                <a:lnTo>
                  <a:pt x="6" y="27"/>
                </a:lnTo>
                <a:lnTo>
                  <a:pt x="5" y="26"/>
                </a:lnTo>
                <a:lnTo>
                  <a:pt x="5" y="24"/>
                </a:lnTo>
                <a:lnTo>
                  <a:pt x="5" y="23"/>
                </a:lnTo>
                <a:lnTo>
                  <a:pt x="5" y="21"/>
                </a:lnTo>
                <a:lnTo>
                  <a:pt x="5" y="20"/>
                </a:lnTo>
                <a:lnTo>
                  <a:pt x="3" y="18"/>
                </a:lnTo>
                <a:lnTo>
                  <a:pt x="3" y="17"/>
                </a:lnTo>
                <a:lnTo>
                  <a:pt x="3" y="15"/>
                </a:lnTo>
                <a:lnTo>
                  <a:pt x="3" y="14"/>
                </a:lnTo>
                <a:lnTo>
                  <a:pt x="3" y="12"/>
                </a:lnTo>
                <a:lnTo>
                  <a:pt x="2" y="11"/>
                </a:lnTo>
                <a:lnTo>
                  <a:pt x="2" y="9"/>
                </a:lnTo>
                <a:lnTo>
                  <a:pt x="2" y="8"/>
                </a:lnTo>
                <a:lnTo>
                  <a:pt x="2" y="6"/>
                </a:lnTo>
                <a:lnTo>
                  <a:pt x="2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97" name="Freeform 2799"/>
          <p:cNvSpPr>
            <a:spLocks/>
          </p:cNvSpPr>
          <p:nvPr/>
        </p:nvSpPr>
        <p:spPr bwMode="auto">
          <a:xfrm>
            <a:off x="6981825" y="3013075"/>
            <a:ext cx="7938" cy="47625"/>
          </a:xfrm>
          <a:custGeom>
            <a:avLst/>
            <a:gdLst>
              <a:gd name="T0" fmla="*/ 0 w 5"/>
              <a:gd name="T1" fmla="*/ 0 h 30"/>
              <a:gd name="T2" fmla="*/ 0 w 5"/>
              <a:gd name="T3" fmla="*/ 3 h 30"/>
              <a:gd name="T4" fmla="*/ 0 w 5"/>
              <a:gd name="T5" fmla="*/ 6 h 30"/>
              <a:gd name="T6" fmla="*/ 2 w 5"/>
              <a:gd name="T7" fmla="*/ 7 h 30"/>
              <a:gd name="T8" fmla="*/ 2 w 5"/>
              <a:gd name="T9" fmla="*/ 10 h 30"/>
              <a:gd name="T10" fmla="*/ 2 w 5"/>
              <a:gd name="T11" fmla="*/ 13 h 30"/>
              <a:gd name="T12" fmla="*/ 3 w 5"/>
              <a:gd name="T13" fmla="*/ 16 h 30"/>
              <a:gd name="T14" fmla="*/ 3 w 5"/>
              <a:gd name="T15" fmla="*/ 18 h 30"/>
              <a:gd name="T16" fmla="*/ 3 w 5"/>
              <a:gd name="T17" fmla="*/ 21 h 30"/>
              <a:gd name="T18" fmla="*/ 3 w 5"/>
              <a:gd name="T19" fmla="*/ 24 h 30"/>
              <a:gd name="T20" fmla="*/ 5 w 5"/>
              <a:gd name="T21" fmla="*/ 27 h 30"/>
              <a:gd name="T22" fmla="*/ 5 w 5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30">
                <a:moveTo>
                  <a:pt x="0" y="0"/>
                </a:moveTo>
                <a:lnTo>
                  <a:pt x="0" y="3"/>
                </a:lnTo>
                <a:lnTo>
                  <a:pt x="0" y="6"/>
                </a:lnTo>
                <a:lnTo>
                  <a:pt x="2" y="7"/>
                </a:lnTo>
                <a:lnTo>
                  <a:pt x="2" y="10"/>
                </a:lnTo>
                <a:lnTo>
                  <a:pt x="2" y="13"/>
                </a:lnTo>
                <a:lnTo>
                  <a:pt x="3" y="16"/>
                </a:lnTo>
                <a:lnTo>
                  <a:pt x="3" y="18"/>
                </a:lnTo>
                <a:lnTo>
                  <a:pt x="3" y="21"/>
                </a:lnTo>
                <a:lnTo>
                  <a:pt x="3" y="24"/>
                </a:lnTo>
                <a:lnTo>
                  <a:pt x="5" y="27"/>
                </a:lnTo>
                <a:lnTo>
                  <a:pt x="5" y="3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098" name="Line 2800"/>
          <p:cNvSpPr>
            <a:spLocks noChangeShapeType="1"/>
          </p:cNvSpPr>
          <p:nvPr/>
        </p:nvSpPr>
        <p:spPr bwMode="auto">
          <a:xfrm flipV="1">
            <a:off x="6889750" y="3013075"/>
            <a:ext cx="87313" cy="15875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099" name="Freeform 2801"/>
          <p:cNvSpPr>
            <a:spLocks/>
          </p:cNvSpPr>
          <p:nvPr/>
        </p:nvSpPr>
        <p:spPr bwMode="auto">
          <a:xfrm>
            <a:off x="6838950" y="2827338"/>
            <a:ext cx="23813" cy="100013"/>
          </a:xfrm>
          <a:custGeom>
            <a:avLst/>
            <a:gdLst>
              <a:gd name="T0" fmla="*/ 15 w 15"/>
              <a:gd name="T1" fmla="*/ 63 h 63"/>
              <a:gd name="T2" fmla="*/ 15 w 15"/>
              <a:gd name="T3" fmla="*/ 58 h 63"/>
              <a:gd name="T4" fmla="*/ 14 w 15"/>
              <a:gd name="T5" fmla="*/ 54 h 63"/>
              <a:gd name="T6" fmla="*/ 12 w 15"/>
              <a:gd name="T7" fmla="*/ 49 h 63"/>
              <a:gd name="T8" fmla="*/ 11 w 15"/>
              <a:gd name="T9" fmla="*/ 43 h 63"/>
              <a:gd name="T10" fmla="*/ 11 w 15"/>
              <a:gd name="T11" fmla="*/ 39 h 63"/>
              <a:gd name="T12" fmla="*/ 9 w 15"/>
              <a:gd name="T13" fmla="*/ 34 h 63"/>
              <a:gd name="T14" fmla="*/ 8 w 15"/>
              <a:gd name="T15" fmla="*/ 28 h 63"/>
              <a:gd name="T16" fmla="*/ 6 w 15"/>
              <a:gd name="T17" fmla="*/ 24 h 63"/>
              <a:gd name="T18" fmla="*/ 5 w 15"/>
              <a:gd name="T19" fmla="*/ 19 h 63"/>
              <a:gd name="T20" fmla="*/ 3 w 15"/>
              <a:gd name="T21" fmla="*/ 15 h 63"/>
              <a:gd name="T22" fmla="*/ 3 w 15"/>
              <a:gd name="T23" fmla="*/ 9 h 63"/>
              <a:gd name="T24" fmla="*/ 2 w 15"/>
              <a:gd name="T25" fmla="*/ 4 h 63"/>
              <a:gd name="T26" fmla="*/ 0 w 15"/>
              <a:gd name="T27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63">
                <a:moveTo>
                  <a:pt x="15" y="63"/>
                </a:moveTo>
                <a:lnTo>
                  <a:pt x="15" y="58"/>
                </a:lnTo>
                <a:lnTo>
                  <a:pt x="14" y="54"/>
                </a:lnTo>
                <a:lnTo>
                  <a:pt x="12" y="49"/>
                </a:lnTo>
                <a:lnTo>
                  <a:pt x="11" y="43"/>
                </a:lnTo>
                <a:lnTo>
                  <a:pt x="11" y="39"/>
                </a:lnTo>
                <a:lnTo>
                  <a:pt x="9" y="34"/>
                </a:lnTo>
                <a:lnTo>
                  <a:pt x="8" y="28"/>
                </a:lnTo>
                <a:lnTo>
                  <a:pt x="6" y="24"/>
                </a:lnTo>
                <a:lnTo>
                  <a:pt x="5" y="19"/>
                </a:lnTo>
                <a:lnTo>
                  <a:pt x="3" y="15"/>
                </a:lnTo>
                <a:lnTo>
                  <a:pt x="3" y="9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100" name="Freeform 2802"/>
          <p:cNvSpPr>
            <a:spLocks/>
          </p:cNvSpPr>
          <p:nvPr/>
        </p:nvSpPr>
        <p:spPr bwMode="auto">
          <a:xfrm>
            <a:off x="6862763" y="2927350"/>
            <a:ext cx="22225" cy="101600"/>
          </a:xfrm>
          <a:custGeom>
            <a:avLst/>
            <a:gdLst>
              <a:gd name="T0" fmla="*/ 0 w 14"/>
              <a:gd name="T1" fmla="*/ 0 h 64"/>
              <a:gd name="T2" fmla="*/ 2 w 14"/>
              <a:gd name="T3" fmla="*/ 6 h 64"/>
              <a:gd name="T4" fmla="*/ 3 w 14"/>
              <a:gd name="T5" fmla="*/ 12 h 64"/>
              <a:gd name="T6" fmla="*/ 5 w 14"/>
              <a:gd name="T7" fmla="*/ 16 h 64"/>
              <a:gd name="T8" fmla="*/ 5 w 14"/>
              <a:gd name="T9" fmla="*/ 22 h 64"/>
              <a:gd name="T10" fmla="*/ 6 w 14"/>
              <a:gd name="T11" fmla="*/ 27 h 64"/>
              <a:gd name="T12" fmla="*/ 8 w 14"/>
              <a:gd name="T13" fmla="*/ 33 h 64"/>
              <a:gd name="T14" fmla="*/ 9 w 14"/>
              <a:gd name="T15" fmla="*/ 37 h 64"/>
              <a:gd name="T16" fmla="*/ 9 w 14"/>
              <a:gd name="T17" fmla="*/ 43 h 64"/>
              <a:gd name="T18" fmla="*/ 11 w 14"/>
              <a:gd name="T19" fmla="*/ 49 h 64"/>
              <a:gd name="T20" fmla="*/ 12 w 14"/>
              <a:gd name="T21" fmla="*/ 54 h 64"/>
              <a:gd name="T22" fmla="*/ 12 w 14"/>
              <a:gd name="T23" fmla="*/ 60 h 64"/>
              <a:gd name="T24" fmla="*/ 14 w 14"/>
              <a:gd name="T2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64">
                <a:moveTo>
                  <a:pt x="0" y="0"/>
                </a:moveTo>
                <a:lnTo>
                  <a:pt x="2" y="6"/>
                </a:lnTo>
                <a:lnTo>
                  <a:pt x="3" y="12"/>
                </a:lnTo>
                <a:lnTo>
                  <a:pt x="5" y="16"/>
                </a:lnTo>
                <a:lnTo>
                  <a:pt x="5" y="22"/>
                </a:lnTo>
                <a:lnTo>
                  <a:pt x="6" y="27"/>
                </a:lnTo>
                <a:lnTo>
                  <a:pt x="8" y="33"/>
                </a:lnTo>
                <a:lnTo>
                  <a:pt x="9" y="37"/>
                </a:lnTo>
                <a:lnTo>
                  <a:pt x="9" y="43"/>
                </a:lnTo>
                <a:lnTo>
                  <a:pt x="11" y="49"/>
                </a:lnTo>
                <a:lnTo>
                  <a:pt x="12" y="54"/>
                </a:lnTo>
                <a:lnTo>
                  <a:pt x="12" y="60"/>
                </a:lnTo>
                <a:lnTo>
                  <a:pt x="14" y="64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101" name="Line 2803"/>
          <p:cNvSpPr>
            <a:spLocks noChangeShapeType="1"/>
          </p:cNvSpPr>
          <p:nvPr/>
        </p:nvSpPr>
        <p:spPr bwMode="auto">
          <a:xfrm flipV="1">
            <a:off x="6772275" y="2927350"/>
            <a:ext cx="85725" cy="20638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102" name="Freeform 2804"/>
          <p:cNvSpPr>
            <a:spLocks/>
          </p:cNvSpPr>
          <p:nvPr/>
        </p:nvSpPr>
        <p:spPr bwMode="auto">
          <a:xfrm>
            <a:off x="6684963" y="2667000"/>
            <a:ext cx="47625" cy="141288"/>
          </a:xfrm>
          <a:custGeom>
            <a:avLst/>
            <a:gdLst>
              <a:gd name="T0" fmla="*/ 30 w 30"/>
              <a:gd name="T1" fmla="*/ 89 h 89"/>
              <a:gd name="T2" fmla="*/ 28 w 30"/>
              <a:gd name="T3" fmla="*/ 86 h 89"/>
              <a:gd name="T4" fmla="*/ 28 w 30"/>
              <a:gd name="T5" fmla="*/ 83 h 89"/>
              <a:gd name="T6" fmla="*/ 27 w 30"/>
              <a:gd name="T7" fmla="*/ 80 h 89"/>
              <a:gd name="T8" fmla="*/ 25 w 30"/>
              <a:gd name="T9" fmla="*/ 77 h 89"/>
              <a:gd name="T10" fmla="*/ 25 w 30"/>
              <a:gd name="T11" fmla="*/ 75 h 89"/>
              <a:gd name="T12" fmla="*/ 24 w 30"/>
              <a:gd name="T13" fmla="*/ 72 h 89"/>
              <a:gd name="T14" fmla="*/ 24 w 30"/>
              <a:gd name="T15" fmla="*/ 69 h 89"/>
              <a:gd name="T16" fmla="*/ 22 w 30"/>
              <a:gd name="T17" fmla="*/ 66 h 89"/>
              <a:gd name="T18" fmla="*/ 22 w 30"/>
              <a:gd name="T19" fmla="*/ 63 h 89"/>
              <a:gd name="T20" fmla="*/ 21 w 30"/>
              <a:gd name="T21" fmla="*/ 62 h 89"/>
              <a:gd name="T22" fmla="*/ 21 w 30"/>
              <a:gd name="T23" fmla="*/ 59 h 89"/>
              <a:gd name="T24" fmla="*/ 19 w 30"/>
              <a:gd name="T25" fmla="*/ 56 h 89"/>
              <a:gd name="T26" fmla="*/ 18 w 30"/>
              <a:gd name="T27" fmla="*/ 53 h 89"/>
              <a:gd name="T28" fmla="*/ 18 w 30"/>
              <a:gd name="T29" fmla="*/ 50 h 89"/>
              <a:gd name="T30" fmla="*/ 16 w 30"/>
              <a:gd name="T31" fmla="*/ 48 h 89"/>
              <a:gd name="T32" fmla="*/ 16 w 30"/>
              <a:gd name="T33" fmla="*/ 45 h 89"/>
              <a:gd name="T34" fmla="*/ 15 w 30"/>
              <a:gd name="T35" fmla="*/ 42 h 89"/>
              <a:gd name="T36" fmla="*/ 15 w 30"/>
              <a:gd name="T37" fmla="*/ 39 h 89"/>
              <a:gd name="T38" fmla="*/ 13 w 30"/>
              <a:gd name="T39" fmla="*/ 38 h 89"/>
              <a:gd name="T40" fmla="*/ 12 w 30"/>
              <a:gd name="T41" fmla="*/ 35 h 89"/>
              <a:gd name="T42" fmla="*/ 12 w 30"/>
              <a:gd name="T43" fmla="*/ 32 h 89"/>
              <a:gd name="T44" fmla="*/ 10 w 30"/>
              <a:gd name="T45" fmla="*/ 29 h 89"/>
              <a:gd name="T46" fmla="*/ 10 w 30"/>
              <a:gd name="T47" fmla="*/ 26 h 89"/>
              <a:gd name="T48" fmla="*/ 9 w 30"/>
              <a:gd name="T49" fmla="*/ 24 h 89"/>
              <a:gd name="T50" fmla="*/ 7 w 30"/>
              <a:gd name="T51" fmla="*/ 21 h 89"/>
              <a:gd name="T52" fmla="*/ 7 w 30"/>
              <a:gd name="T53" fmla="*/ 18 h 89"/>
              <a:gd name="T54" fmla="*/ 6 w 30"/>
              <a:gd name="T55" fmla="*/ 15 h 89"/>
              <a:gd name="T56" fmla="*/ 4 w 30"/>
              <a:gd name="T57" fmla="*/ 14 h 89"/>
              <a:gd name="T58" fmla="*/ 4 w 30"/>
              <a:gd name="T59" fmla="*/ 11 h 89"/>
              <a:gd name="T60" fmla="*/ 3 w 30"/>
              <a:gd name="T61" fmla="*/ 8 h 89"/>
              <a:gd name="T62" fmla="*/ 3 w 30"/>
              <a:gd name="T63" fmla="*/ 5 h 89"/>
              <a:gd name="T64" fmla="*/ 1 w 30"/>
              <a:gd name="T65" fmla="*/ 3 h 89"/>
              <a:gd name="T66" fmla="*/ 0 w 30"/>
              <a:gd name="T67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" h="89">
                <a:moveTo>
                  <a:pt x="30" y="89"/>
                </a:moveTo>
                <a:lnTo>
                  <a:pt x="28" y="86"/>
                </a:lnTo>
                <a:lnTo>
                  <a:pt x="28" y="83"/>
                </a:lnTo>
                <a:lnTo>
                  <a:pt x="27" y="80"/>
                </a:lnTo>
                <a:lnTo>
                  <a:pt x="25" y="77"/>
                </a:lnTo>
                <a:lnTo>
                  <a:pt x="25" y="75"/>
                </a:lnTo>
                <a:lnTo>
                  <a:pt x="24" y="72"/>
                </a:lnTo>
                <a:lnTo>
                  <a:pt x="24" y="69"/>
                </a:lnTo>
                <a:lnTo>
                  <a:pt x="22" y="66"/>
                </a:lnTo>
                <a:lnTo>
                  <a:pt x="22" y="63"/>
                </a:lnTo>
                <a:lnTo>
                  <a:pt x="21" y="62"/>
                </a:lnTo>
                <a:lnTo>
                  <a:pt x="21" y="59"/>
                </a:lnTo>
                <a:lnTo>
                  <a:pt x="19" y="56"/>
                </a:lnTo>
                <a:lnTo>
                  <a:pt x="18" y="53"/>
                </a:lnTo>
                <a:lnTo>
                  <a:pt x="18" y="50"/>
                </a:lnTo>
                <a:lnTo>
                  <a:pt x="16" y="48"/>
                </a:lnTo>
                <a:lnTo>
                  <a:pt x="16" y="45"/>
                </a:lnTo>
                <a:lnTo>
                  <a:pt x="15" y="42"/>
                </a:lnTo>
                <a:lnTo>
                  <a:pt x="15" y="39"/>
                </a:lnTo>
                <a:lnTo>
                  <a:pt x="13" y="38"/>
                </a:lnTo>
                <a:lnTo>
                  <a:pt x="12" y="35"/>
                </a:lnTo>
                <a:lnTo>
                  <a:pt x="12" y="32"/>
                </a:lnTo>
                <a:lnTo>
                  <a:pt x="10" y="29"/>
                </a:lnTo>
                <a:lnTo>
                  <a:pt x="10" y="26"/>
                </a:lnTo>
                <a:lnTo>
                  <a:pt x="9" y="24"/>
                </a:lnTo>
                <a:lnTo>
                  <a:pt x="7" y="21"/>
                </a:lnTo>
                <a:lnTo>
                  <a:pt x="7" y="18"/>
                </a:lnTo>
                <a:lnTo>
                  <a:pt x="6" y="15"/>
                </a:lnTo>
                <a:lnTo>
                  <a:pt x="4" y="14"/>
                </a:lnTo>
                <a:lnTo>
                  <a:pt x="4" y="11"/>
                </a:lnTo>
                <a:lnTo>
                  <a:pt x="3" y="8"/>
                </a:lnTo>
                <a:lnTo>
                  <a:pt x="3" y="5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103" name="Freeform 2805"/>
          <p:cNvSpPr>
            <a:spLocks/>
          </p:cNvSpPr>
          <p:nvPr/>
        </p:nvSpPr>
        <p:spPr bwMode="auto">
          <a:xfrm>
            <a:off x="6732588" y="2808288"/>
            <a:ext cx="34925" cy="139700"/>
          </a:xfrm>
          <a:custGeom>
            <a:avLst/>
            <a:gdLst>
              <a:gd name="T0" fmla="*/ 0 w 22"/>
              <a:gd name="T1" fmla="*/ 0 h 88"/>
              <a:gd name="T2" fmla="*/ 1 w 22"/>
              <a:gd name="T3" fmla="*/ 6 h 88"/>
              <a:gd name="T4" fmla="*/ 3 w 22"/>
              <a:gd name="T5" fmla="*/ 13 h 88"/>
              <a:gd name="T6" fmla="*/ 6 w 22"/>
              <a:gd name="T7" fmla="*/ 19 h 88"/>
              <a:gd name="T8" fmla="*/ 7 w 22"/>
              <a:gd name="T9" fmla="*/ 27 h 88"/>
              <a:gd name="T10" fmla="*/ 9 w 22"/>
              <a:gd name="T11" fmla="*/ 33 h 88"/>
              <a:gd name="T12" fmla="*/ 10 w 22"/>
              <a:gd name="T13" fmla="*/ 40 h 88"/>
              <a:gd name="T14" fmla="*/ 12 w 22"/>
              <a:gd name="T15" fmla="*/ 48 h 88"/>
              <a:gd name="T16" fmla="*/ 15 w 22"/>
              <a:gd name="T17" fmla="*/ 54 h 88"/>
              <a:gd name="T18" fmla="*/ 16 w 22"/>
              <a:gd name="T19" fmla="*/ 61 h 88"/>
              <a:gd name="T20" fmla="*/ 18 w 22"/>
              <a:gd name="T21" fmla="*/ 69 h 88"/>
              <a:gd name="T22" fmla="*/ 19 w 22"/>
              <a:gd name="T23" fmla="*/ 75 h 88"/>
              <a:gd name="T24" fmla="*/ 21 w 22"/>
              <a:gd name="T25" fmla="*/ 82 h 88"/>
              <a:gd name="T26" fmla="*/ 22 w 22"/>
              <a:gd name="T27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88">
                <a:moveTo>
                  <a:pt x="0" y="0"/>
                </a:moveTo>
                <a:lnTo>
                  <a:pt x="1" y="6"/>
                </a:lnTo>
                <a:lnTo>
                  <a:pt x="3" y="13"/>
                </a:lnTo>
                <a:lnTo>
                  <a:pt x="6" y="19"/>
                </a:lnTo>
                <a:lnTo>
                  <a:pt x="7" y="27"/>
                </a:lnTo>
                <a:lnTo>
                  <a:pt x="9" y="33"/>
                </a:lnTo>
                <a:lnTo>
                  <a:pt x="10" y="40"/>
                </a:lnTo>
                <a:lnTo>
                  <a:pt x="12" y="48"/>
                </a:lnTo>
                <a:lnTo>
                  <a:pt x="15" y="54"/>
                </a:lnTo>
                <a:lnTo>
                  <a:pt x="16" y="61"/>
                </a:lnTo>
                <a:lnTo>
                  <a:pt x="18" y="69"/>
                </a:lnTo>
                <a:lnTo>
                  <a:pt x="19" y="75"/>
                </a:lnTo>
                <a:lnTo>
                  <a:pt x="21" y="82"/>
                </a:lnTo>
                <a:lnTo>
                  <a:pt x="22" y="88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104" name="Line 2806"/>
          <p:cNvSpPr>
            <a:spLocks noChangeShapeType="1"/>
          </p:cNvSpPr>
          <p:nvPr/>
        </p:nvSpPr>
        <p:spPr bwMode="auto">
          <a:xfrm flipV="1">
            <a:off x="6642100" y="2809875"/>
            <a:ext cx="85725" cy="23813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>
              <a:solidFill>
                <a:srgbClr val="66FFFF"/>
              </a:solidFill>
            </a:endParaRPr>
          </a:p>
        </p:txBody>
      </p:sp>
      <p:sp>
        <p:nvSpPr>
          <p:cNvPr id="8105" name="Freeform 2807"/>
          <p:cNvSpPr>
            <a:spLocks/>
          </p:cNvSpPr>
          <p:nvPr/>
        </p:nvSpPr>
        <p:spPr bwMode="auto">
          <a:xfrm>
            <a:off x="6565900" y="2627313"/>
            <a:ext cx="38100" cy="101600"/>
          </a:xfrm>
          <a:custGeom>
            <a:avLst/>
            <a:gdLst>
              <a:gd name="T0" fmla="*/ 24 w 24"/>
              <a:gd name="T1" fmla="*/ 64 h 64"/>
              <a:gd name="T2" fmla="*/ 24 w 24"/>
              <a:gd name="T3" fmla="*/ 64 h 64"/>
              <a:gd name="T4" fmla="*/ 22 w 24"/>
              <a:gd name="T5" fmla="*/ 63 h 64"/>
              <a:gd name="T6" fmla="*/ 22 w 24"/>
              <a:gd name="T7" fmla="*/ 61 h 64"/>
              <a:gd name="T8" fmla="*/ 22 w 24"/>
              <a:gd name="T9" fmla="*/ 61 h 64"/>
              <a:gd name="T10" fmla="*/ 22 w 24"/>
              <a:gd name="T11" fmla="*/ 60 h 64"/>
              <a:gd name="T12" fmla="*/ 21 w 24"/>
              <a:gd name="T13" fmla="*/ 58 h 64"/>
              <a:gd name="T14" fmla="*/ 21 w 24"/>
              <a:gd name="T15" fmla="*/ 57 h 64"/>
              <a:gd name="T16" fmla="*/ 21 w 24"/>
              <a:gd name="T17" fmla="*/ 57 h 64"/>
              <a:gd name="T18" fmla="*/ 21 w 24"/>
              <a:gd name="T19" fmla="*/ 55 h 64"/>
              <a:gd name="T20" fmla="*/ 19 w 24"/>
              <a:gd name="T21" fmla="*/ 54 h 64"/>
              <a:gd name="T22" fmla="*/ 19 w 24"/>
              <a:gd name="T23" fmla="*/ 54 h 64"/>
              <a:gd name="T24" fmla="*/ 19 w 24"/>
              <a:gd name="T25" fmla="*/ 52 h 64"/>
              <a:gd name="T26" fmla="*/ 19 w 24"/>
              <a:gd name="T27" fmla="*/ 51 h 64"/>
              <a:gd name="T28" fmla="*/ 18 w 24"/>
              <a:gd name="T29" fmla="*/ 51 h 64"/>
              <a:gd name="T30" fmla="*/ 18 w 24"/>
              <a:gd name="T31" fmla="*/ 49 h 64"/>
              <a:gd name="T32" fmla="*/ 18 w 24"/>
              <a:gd name="T33" fmla="*/ 48 h 64"/>
              <a:gd name="T34" fmla="*/ 18 w 24"/>
              <a:gd name="T35" fmla="*/ 46 h 64"/>
              <a:gd name="T36" fmla="*/ 16 w 24"/>
              <a:gd name="T37" fmla="*/ 46 h 64"/>
              <a:gd name="T38" fmla="*/ 16 w 24"/>
              <a:gd name="T39" fmla="*/ 45 h 64"/>
              <a:gd name="T40" fmla="*/ 16 w 24"/>
              <a:gd name="T41" fmla="*/ 43 h 64"/>
              <a:gd name="T42" fmla="*/ 16 w 24"/>
              <a:gd name="T43" fmla="*/ 43 h 64"/>
              <a:gd name="T44" fmla="*/ 15 w 24"/>
              <a:gd name="T45" fmla="*/ 42 h 64"/>
              <a:gd name="T46" fmla="*/ 15 w 24"/>
              <a:gd name="T47" fmla="*/ 40 h 64"/>
              <a:gd name="T48" fmla="*/ 15 w 24"/>
              <a:gd name="T49" fmla="*/ 40 h 64"/>
              <a:gd name="T50" fmla="*/ 15 w 24"/>
              <a:gd name="T51" fmla="*/ 39 h 64"/>
              <a:gd name="T52" fmla="*/ 13 w 24"/>
              <a:gd name="T53" fmla="*/ 37 h 64"/>
              <a:gd name="T54" fmla="*/ 13 w 24"/>
              <a:gd name="T55" fmla="*/ 37 h 64"/>
              <a:gd name="T56" fmla="*/ 13 w 24"/>
              <a:gd name="T57" fmla="*/ 36 h 64"/>
              <a:gd name="T58" fmla="*/ 13 w 24"/>
              <a:gd name="T59" fmla="*/ 34 h 64"/>
              <a:gd name="T60" fmla="*/ 12 w 24"/>
              <a:gd name="T61" fmla="*/ 33 h 64"/>
              <a:gd name="T62" fmla="*/ 12 w 24"/>
              <a:gd name="T63" fmla="*/ 33 h 64"/>
              <a:gd name="T64" fmla="*/ 12 w 24"/>
              <a:gd name="T65" fmla="*/ 31 h 64"/>
              <a:gd name="T66" fmla="*/ 10 w 24"/>
              <a:gd name="T67" fmla="*/ 30 h 64"/>
              <a:gd name="T68" fmla="*/ 10 w 24"/>
              <a:gd name="T69" fmla="*/ 30 h 64"/>
              <a:gd name="T70" fmla="*/ 10 w 24"/>
              <a:gd name="T71" fmla="*/ 28 h 64"/>
              <a:gd name="T72" fmla="*/ 10 w 24"/>
              <a:gd name="T73" fmla="*/ 27 h 64"/>
              <a:gd name="T74" fmla="*/ 9 w 24"/>
              <a:gd name="T75" fmla="*/ 27 h 64"/>
              <a:gd name="T76" fmla="*/ 9 w 24"/>
              <a:gd name="T77" fmla="*/ 25 h 64"/>
              <a:gd name="T78" fmla="*/ 9 w 24"/>
              <a:gd name="T79" fmla="*/ 24 h 64"/>
              <a:gd name="T80" fmla="*/ 9 w 24"/>
              <a:gd name="T81" fmla="*/ 24 h 64"/>
              <a:gd name="T82" fmla="*/ 7 w 24"/>
              <a:gd name="T83" fmla="*/ 22 h 64"/>
              <a:gd name="T84" fmla="*/ 7 w 24"/>
              <a:gd name="T85" fmla="*/ 21 h 64"/>
              <a:gd name="T86" fmla="*/ 7 w 24"/>
              <a:gd name="T87" fmla="*/ 19 h 64"/>
              <a:gd name="T88" fmla="*/ 7 w 24"/>
              <a:gd name="T89" fmla="*/ 19 h 64"/>
              <a:gd name="T90" fmla="*/ 6 w 24"/>
              <a:gd name="T91" fmla="*/ 18 h 64"/>
              <a:gd name="T92" fmla="*/ 6 w 24"/>
              <a:gd name="T93" fmla="*/ 16 h 64"/>
              <a:gd name="T94" fmla="*/ 6 w 24"/>
              <a:gd name="T95" fmla="*/ 16 h 64"/>
              <a:gd name="T96" fmla="*/ 4 w 24"/>
              <a:gd name="T97" fmla="*/ 15 h 64"/>
              <a:gd name="T98" fmla="*/ 4 w 24"/>
              <a:gd name="T99" fmla="*/ 13 h 64"/>
              <a:gd name="T100" fmla="*/ 4 w 24"/>
              <a:gd name="T101" fmla="*/ 13 h 64"/>
              <a:gd name="T102" fmla="*/ 4 w 24"/>
              <a:gd name="T103" fmla="*/ 12 h 64"/>
              <a:gd name="T104" fmla="*/ 3 w 24"/>
              <a:gd name="T105" fmla="*/ 10 h 64"/>
              <a:gd name="T106" fmla="*/ 3 w 24"/>
              <a:gd name="T107" fmla="*/ 10 h 64"/>
              <a:gd name="T108" fmla="*/ 3 w 24"/>
              <a:gd name="T109" fmla="*/ 9 h 64"/>
              <a:gd name="T110" fmla="*/ 3 w 24"/>
              <a:gd name="T111" fmla="*/ 7 h 64"/>
              <a:gd name="T112" fmla="*/ 1 w 24"/>
              <a:gd name="T113" fmla="*/ 6 h 64"/>
              <a:gd name="T114" fmla="*/ 1 w 24"/>
              <a:gd name="T115" fmla="*/ 6 h 64"/>
              <a:gd name="T116" fmla="*/ 1 w 24"/>
              <a:gd name="T117" fmla="*/ 4 h 64"/>
              <a:gd name="T118" fmla="*/ 0 w 24"/>
              <a:gd name="T119" fmla="*/ 3 h 64"/>
              <a:gd name="T120" fmla="*/ 0 w 24"/>
              <a:gd name="T121" fmla="*/ 3 h 64"/>
              <a:gd name="T122" fmla="*/ 0 w 24"/>
              <a:gd name="T123" fmla="*/ 1 h 64"/>
              <a:gd name="T124" fmla="*/ 0 w 24"/>
              <a:gd name="T12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" h="64">
                <a:moveTo>
                  <a:pt x="24" y="64"/>
                </a:moveTo>
                <a:lnTo>
                  <a:pt x="24" y="64"/>
                </a:lnTo>
                <a:lnTo>
                  <a:pt x="22" y="63"/>
                </a:lnTo>
                <a:lnTo>
                  <a:pt x="22" y="61"/>
                </a:lnTo>
                <a:lnTo>
                  <a:pt x="22" y="61"/>
                </a:lnTo>
                <a:lnTo>
                  <a:pt x="22" y="60"/>
                </a:lnTo>
                <a:lnTo>
                  <a:pt x="21" y="58"/>
                </a:lnTo>
                <a:lnTo>
                  <a:pt x="21" y="57"/>
                </a:lnTo>
                <a:lnTo>
                  <a:pt x="21" y="57"/>
                </a:lnTo>
                <a:lnTo>
                  <a:pt x="21" y="55"/>
                </a:lnTo>
                <a:lnTo>
                  <a:pt x="19" y="54"/>
                </a:lnTo>
                <a:lnTo>
                  <a:pt x="19" y="54"/>
                </a:lnTo>
                <a:lnTo>
                  <a:pt x="19" y="52"/>
                </a:lnTo>
                <a:lnTo>
                  <a:pt x="19" y="51"/>
                </a:lnTo>
                <a:lnTo>
                  <a:pt x="18" y="51"/>
                </a:lnTo>
                <a:lnTo>
                  <a:pt x="18" y="49"/>
                </a:lnTo>
                <a:lnTo>
                  <a:pt x="18" y="48"/>
                </a:lnTo>
                <a:lnTo>
                  <a:pt x="18" y="46"/>
                </a:lnTo>
                <a:lnTo>
                  <a:pt x="16" y="46"/>
                </a:lnTo>
                <a:lnTo>
                  <a:pt x="16" y="45"/>
                </a:lnTo>
                <a:lnTo>
                  <a:pt x="16" y="43"/>
                </a:lnTo>
                <a:lnTo>
                  <a:pt x="16" y="43"/>
                </a:lnTo>
                <a:lnTo>
                  <a:pt x="15" y="42"/>
                </a:lnTo>
                <a:lnTo>
                  <a:pt x="15" y="40"/>
                </a:lnTo>
                <a:lnTo>
                  <a:pt x="15" y="40"/>
                </a:lnTo>
                <a:lnTo>
                  <a:pt x="15" y="39"/>
                </a:lnTo>
                <a:lnTo>
                  <a:pt x="13" y="37"/>
                </a:lnTo>
                <a:lnTo>
                  <a:pt x="13" y="37"/>
                </a:lnTo>
                <a:lnTo>
                  <a:pt x="13" y="36"/>
                </a:lnTo>
                <a:lnTo>
                  <a:pt x="13" y="34"/>
                </a:lnTo>
                <a:lnTo>
                  <a:pt x="12" y="33"/>
                </a:lnTo>
                <a:lnTo>
                  <a:pt x="12" y="33"/>
                </a:lnTo>
                <a:lnTo>
                  <a:pt x="12" y="31"/>
                </a:lnTo>
                <a:lnTo>
                  <a:pt x="10" y="30"/>
                </a:lnTo>
                <a:lnTo>
                  <a:pt x="10" y="30"/>
                </a:lnTo>
                <a:lnTo>
                  <a:pt x="10" y="28"/>
                </a:lnTo>
                <a:lnTo>
                  <a:pt x="10" y="27"/>
                </a:lnTo>
                <a:lnTo>
                  <a:pt x="9" y="27"/>
                </a:lnTo>
                <a:lnTo>
                  <a:pt x="9" y="25"/>
                </a:lnTo>
                <a:lnTo>
                  <a:pt x="9" y="24"/>
                </a:lnTo>
                <a:lnTo>
                  <a:pt x="9" y="24"/>
                </a:lnTo>
                <a:lnTo>
                  <a:pt x="7" y="22"/>
                </a:lnTo>
                <a:lnTo>
                  <a:pt x="7" y="21"/>
                </a:lnTo>
                <a:lnTo>
                  <a:pt x="7" y="19"/>
                </a:lnTo>
                <a:lnTo>
                  <a:pt x="7" y="19"/>
                </a:lnTo>
                <a:lnTo>
                  <a:pt x="6" y="18"/>
                </a:lnTo>
                <a:lnTo>
                  <a:pt x="6" y="16"/>
                </a:lnTo>
                <a:lnTo>
                  <a:pt x="6" y="16"/>
                </a:lnTo>
                <a:lnTo>
                  <a:pt x="4" y="15"/>
                </a:lnTo>
                <a:lnTo>
                  <a:pt x="4" y="13"/>
                </a:lnTo>
                <a:lnTo>
                  <a:pt x="4" y="13"/>
                </a:lnTo>
                <a:lnTo>
                  <a:pt x="4" y="12"/>
                </a:lnTo>
                <a:lnTo>
                  <a:pt x="3" y="10"/>
                </a:lnTo>
                <a:lnTo>
                  <a:pt x="3" y="10"/>
                </a:lnTo>
                <a:lnTo>
                  <a:pt x="3" y="9"/>
                </a:lnTo>
                <a:lnTo>
                  <a:pt x="3" y="7"/>
                </a:lnTo>
                <a:lnTo>
                  <a:pt x="1" y="6"/>
                </a:lnTo>
                <a:lnTo>
                  <a:pt x="1" y="6"/>
                </a:lnTo>
                <a:lnTo>
                  <a:pt x="1" y="4"/>
                </a:lnTo>
                <a:lnTo>
                  <a:pt x="0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06" name="Freeform 2808"/>
          <p:cNvSpPr>
            <a:spLocks/>
          </p:cNvSpPr>
          <p:nvPr/>
        </p:nvSpPr>
        <p:spPr bwMode="auto">
          <a:xfrm>
            <a:off x="6604000" y="2728913"/>
            <a:ext cx="33338" cy="104775"/>
          </a:xfrm>
          <a:custGeom>
            <a:avLst/>
            <a:gdLst>
              <a:gd name="T0" fmla="*/ 0 w 21"/>
              <a:gd name="T1" fmla="*/ 0 h 66"/>
              <a:gd name="T2" fmla="*/ 1 w 21"/>
              <a:gd name="T3" fmla="*/ 6 h 66"/>
              <a:gd name="T4" fmla="*/ 3 w 21"/>
              <a:gd name="T5" fmla="*/ 11 h 66"/>
              <a:gd name="T6" fmla="*/ 4 w 21"/>
              <a:gd name="T7" fmla="*/ 15 h 66"/>
              <a:gd name="T8" fmla="*/ 6 w 21"/>
              <a:gd name="T9" fmla="*/ 21 h 66"/>
              <a:gd name="T10" fmla="*/ 9 w 21"/>
              <a:gd name="T11" fmla="*/ 26 h 66"/>
              <a:gd name="T12" fmla="*/ 10 w 21"/>
              <a:gd name="T13" fmla="*/ 32 h 66"/>
              <a:gd name="T14" fmla="*/ 12 w 21"/>
              <a:gd name="T15" fmla="*/ 36 h 66"/>
              <a:gd name="T16" fmla="*/ 13 w 21"/>
              <a:gd name="T17" fmla="*/ 41 h 66"/>
              <a:gd name="T18" fmla="*/ 15 w 21"/>
              <a:gd name="T19" fmla="*/ 47 h 66"/>
              <a:gd name="T20" fmla="*/ 16 w 21"/>
              <a:gd name="T21" fmla="*/ 51 h 66"/>
              <a:gd name="T22" fmla="*/ 18 w 21"/>
              <a:gd name="T23" fmla="*/ 56 h 66"/>
              <a:gd name="T24" fmla="*/ 19 w 21"/>
              <a:gd name="T25" fmla="*/ 62 h 66"/>
              <a:gd name="T26" fmla="*/ 21 w 21"/>
              <a:gd name="T27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66">
                <a:moveTo>
                  <a:pt x="0" y="0"/>
                </a:moveTo>
                <a:lnTo>
                  <a:pt x="1" y="6"/>
                </a:lnTo>
                <a:lnTo>
                  <a:pt x="3" y="11"/>
                </a:lnTo>
                <a:lnTo>
                  <a:pt x="4" y="15"/>
                </a:lnTo>
                <a:lnTo>
                  <a:pt x="6" y="21"/>
                </a:lnTo>
                <a:lnTo>
                  <a:pt x="9" y="26"/>
                </a:lnTo>
                <a:lnTo>
                  <a:pt x="10" y="32"/>
                </a:lnTo>
                <a:lnTo>
                  <a:pt x="12" y="36"/>
                </a:lnTo>
                <a:lnTo>
                  <a:pt x="13" y="41"/>
                </a:lnTo>
                <a:lnTo>
                  <a:pt x="15" y="47"/>
                </a:lnTo>
                <a:lnTo>
                  <a:pt x="16" y="51"/>
                </a:lnTo>
                <a:lnTo>
                  <a:pt x="18" y="56"/>
                </a:lnTo>
                <a:lnTo>
                  <a:pt x="19" y="62"/>
                </a:lnTo>
                <a:lnTo>
                  <a:pt x="21" y="66"/>
                </a:lnTo>
              </a:path>
            </a:pathLst>
          </a:cu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07" name="Rectangle 2809"/>
          <p:cNvSpPr>
            <a:spLocks noChangeArrowheads="1"/>
          </p:cNvSpPr>
          <p:nvPr/>
        </p:nvSpPr>
        <p:spPr bwMode="auto">
          <a:xfrm rot="20400000">
            <a:off x="6491525" y="2751497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cs typeface="Arial" pitchFamily="34" charset="0"/>
              </a:rPr>
              <a:t>80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08" name="Line 2810"/>
          <p:cNvSpPr>
            <a:spLocks noChangeShapeType="1"/>
          </p:cNvSpPr>
          <p:nvPr/>
        </p:nvSpPr>
        <p:spPr bwMode="auto">
          <a:xfrm flipV="1">
            <a:off x="6515100" y="2732088"/>
            <a:ext cx="84138" cy="28575"/>
          </a:xfrm>
          <a:prstGeom prst="line">
            <a:avLst/>
          </a:prstGeom>
          <a:noFill/>
          <a:ln w="6" cap="sq">
            <a:solidFill>
              <a:srgbClr val="00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09" name="Freeform 2811"/>
          <p:cNvSpPr>
            <a:spLocks/>
          </p:cNvSpPr>
          <p:nvPr/>
        </p:nvSpPr>
        <p:spPr bwMode="auto">
          <a:xfrm>
            <a:off x="6413500" y="2532063"/>
            <a:ext cx="52388" cy="114300"/>
          </a:xfrm>
          <a:custGeom>
            <a:avLst/>
            <a:gdLst>
              <a:gd name="T0" fmla="*/ 33 w 33"/>
              <a:gd name="T1" fmla="*/ 72 h 72"/>
              <a:gd name="T2" fmla="*/ 31 w 33"/>
              <a:gd name="T3" fmla="*/ 69 h 72"/>
              <a:gd name="T4" fmla="*/ 30 w 33"/>
              <a:gd name="T5" fmla="*/ 66 h 72"/>
              <a:gd name="T6" fmla="*/ 30 w 33"/>
              <a:gd name="T7" fmla="*/ 63 h 72"/>
              <a:gd name="T8" fmla="*/ 28 w 33"/>
              <a:gd name="T9" fmla="*/ 60 h 72"/>
              <a:gd name="T10" fmla="*/ 27 w 33"/>
              <a:gd name="T11" fmla="*/ 57 h 72"/>
              <a:gd name="T12" fmla="*/ 25 w 33"/>
              <a:gd name="T13" fmla="*/ 54 h 72"/>
              <a:gd name="T14" fmla="*/ 24 w 33"/>
              <a:gd name="T15" fmla="*/ 51 h 72"/>
              <a:gd name="T16" fmla="*/ 22 w 33"/>
              <a:gd name="T17" fmla="*/ 48 h 72"/>
              <a:gd name="T18" fmla="*/ 21 w 33"/>
              <a:gd name="T19" fmla="*/ 45 h 72"/>
              <a:gd name="T20" fmla="*/ 21 w 33"/>
              <a:gd name="T21" fmla="*/ 42 h 72"/>
              <a:gd name="T22" fmla="*/ 19 w 33"/>
              <a:gd name="T23" fmla="*/ 39 h 72"/>
              <a:gd name="T24" fmla="*/ 18 w 33"/>
              <a:gd name="T25" fmla="*/ 37 h 72"/>
              <a:gd name="T26" fmla="*/ 16 w 33"/>
              <a:gd name="T27" fmla="*/ 34 h 72"/>
              <a:gd name="T28" fmla="*/ 15 w 33"/>
              <a:gd name="T29" fmla="*/ 31 h 72"/>
              <a:gd name="T30" fmla="*/ 13 w 33"/>
              <a:gd name="T31" fmla="*/ 28 h 72"/>
              <a:gd name="T32" fmla="*/ 12 w 33"/>
              <a:gd name="T33" fmla="*/ 25 h 72"/>
              <a:gd name="T34" fmla="*/ 10 w 33"/>
              <a:gd name="T35" fmla="*/ 22 h 72"/>
              <a:gd name="T36" fmla="*/ 10 w 33"/>
              <a:gd name="T37" fmla="*/ 19 h 72"/>
              <a:gd name="T38" fmla="*/ 9 w 33"/>
              <a:gd name="T39" fmla="*/ 16 h 72"/>
              <a:gd name="T40" fmla="*/ 7 w 33"/>
              <a:gd name="T41" fmla="*/ 13 h 72"/>
              <a:gd name="T42" fmla="*/ 6 w 33"/>
              <a:gd name="T43" fmla="*/ 10 h 72"/>
              <a:gd name="T44" fmla="*/ 4 w 33"/>
              <a:gd name="T45" fmla="*/ 7 h 72"/>
              <a:gd name="T46" fmla="*/ 3 w 33"/>
              <a:gd name="T47" fmla="*/ 6 h 72"/>
              <a:gd name="T48" fmla="*/ 1 w 33"/>
              <a:gd name="T49" fmla="*/ 3 h 72"/>
              <a:gd name="T50" fmla="*/ 0 w 33"/>
              <a:gd name="T5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" h="72">
                <a:moveTo>
                  <a:pt x="33" y="72"/>
                </a:moveTo>
                <a:lnTo>
                  <a:pt x="31" y="69"/>
                </a:lnTo>
                <a:lnTo>
                  <a:pt x="30" y="66"/>
                </a:lnTo>
                <a:lnTo>
                  <a:pt x="30" y="63"/>
                </a:lnTo>
                <a:lnTo>
                  <a:pt x="28" y="60"/>
                </a:lnTo>
                <a:lnTo>
                  <a:pt x="27" y="57"/>
                </a:lnTo>
                <a:lnTo>
                  <a:pt x="25" y="54"/>
                </a:lnTo>
                <a:lnTo>
                  <a:pt x="24" y="51"/>
                </a:lnTo>
                <a:lnTo>
                  <a:pt x="22" y="48"/>
                </a:lnTo>
                <a:lnTo>
                  <a:pt x="21" y="45"/>
                </a:lnTo>
                <a:lnTo>
                  <a:pt x="21" y="42"/>
                </a:lnTo>
                <a:lnTo>
                  <a:pt x="19" y="39"/>
                </a:lnTo>
                <a:lnTo>
                  <a:pt x="18" y="37"/>
                </a:lnTo>
                <a:lnTo>
                  <a:pt x="16" y="34"/>
                </a:lnTo>
                <a:lnTo>
                  <a:pt x="15" y="31"/>
                </a:lnTo>
                <a:lnTo>
                  <a:pt x="13" y="28"/>
                </a:lnTo>
                <a:lnTo>
                  <a:pt x="12" y="25"/>
                </a:lnTo>
                <a:lnTo>
                  <a:pt x="10" y="22"/>
                </a:lnTo>
                <a:lnTo>
                  <a:pt x="10" y="19"/>
                </a:lnTo>
                <a:lnTo>
                  <a:pt x="9" y="16"/>
                </a:lnTo>
                <a:lnTo>
                  <a:pt x="7" y="13"/>
                </a:lnTo>
                <a:lnTo>
                  <a:pt x="6" y="10"/>
                </a:lnTo>
                <a:lnTo>
                  <a:pt x="4" y="7"/>
                </a:lnTo>
                <a:lnTo>
                  <a:pt x="3" y="6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10" name="Freeform 2812"/>
          <p:cNvSpPr>
            <a:spLocks/>
          </p:cNvSpPr>
          <p:nvPr/>
        </p:nvSpPr>
        <p:spPr bwMode="auto">
          <a:xfrm>
            <a:off x="6465888" y="2646363"/>
            <a:ext cx="44450" cy="115888"/>
          </a:xfrm>
          <a:custGeom>
            <a:avLst/>
            <a:gdLst>
              <a:gd name="T0" fmla="*/ 0 w 28"/>
              <a:gd name="T1" fmla="*/ 0 h 73"/>
              <a:gd name="T2" fmla="*/ 1 w 28"/>
              <a:gd name="T3" fmla="*/ 4 h 73"/>
              <a:gd name="T4" fmla="*/ 4 w 28"/>
              <a:gd name="T5" fmla="*/ 10 h 73"/>
              <a:gd name="T6" fmla="*/ 6 w 28"/>
              <a:gd name="T7" fmla="*/ 15 h 73"/>
              <a:gd name="T8" fmla="*/ 9 w 28"/>
              <a:gd name="T9" fmla="*/ 21 h 73"/>
              <a:gd name="T10" fmla="*/ 10 w 28"/>
              <a:gd name="T11" fmla="*/ 25 h 73"/>
              <a:gd name="T12" fmla="*/ 12 w 28"/>
              <a:gd name="T13" fmla="*/ 31 h 73"/>
              <a:gd name="T14" fmla="*/ 15 w 28"/>
              <a:gd name="T15" fmla="*/ 36 h 73"/>
              <a:gd name="T16" fmla="*/ 16 w 28"/>
              <a:gd name="T17" fmla="*/ 42 h 73"/>
              <a:gd name="T18" fmla="*/ 18 w 28"/>
              <a:gd name="T19" fmla="*/ 46 h 73"/>
              <a:gd name="T20" fmla="*/ 21 w 28"/>
              <a:gd name="T21" fmla="*/ 52 h 73"/>
              <a:gd name="T22" fmla="*/ 22 w 28"/>
              <a:gd name="T23" fmla="*/ 57 h 73"/>
              <a:gd name="T24" fmla="*/ 24 w 28"/>
              <a:gd name="T25" fmla="*/ 63 h 73"/>
              <a:gd name="T26" fmla="*/ 27 w 28"/>
              <a:gd name="T27" fmla="*/ 67 h 73"/>
              <a:gd name="T28" fmla="*/ 28 w 28"/>
              <a:gd name="T29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" h="73">
                <a:moveTo>
                  <a:pt x="0" y="0"/>
                </a:moveTo>
                <a:lnTo>
                  <a:pt x="1" y="4"/>
                </a:lnTo>
                <a:lnTo>
                  <a:pt x="4" y="10"/>
                </a:lnTo>
                <a:lnTo>
                  <a:pt x="6" y="15"/>
                </a:lnTo>
                <a:lnTo>
                  <a:pt x="9" y="21"/>
                </a:lnTo>
                <a:lnTo>
                  <a:pt x="10" y="25"/>
                </a:lnTo>
                <a:lnTo>
                  <a:pt x="12" y="31"/>
                </a:lnTo>
                <a:lnTo>
                  <a:pt x="15" y="36"/>
                </a:lnTo>
                <a:lnTo>
                  <a:pt x="16" y="42"/>
                </a:lnTo>
                <a:lnTo>
                  <a:pt x="18" y="46"/>
                </a:lnTo>
                <a:lnTo>
                  <a:pt x="21" y="52"/>
                </a:lnTo>
                <a:lnTo>
                  <a:pt x="22" y="57"/>
                </a:lnTo>
                <a:lnTo>
                  <a:pt x="24" y="63"/>
                </a:lnTo>
                <a:lnTo>
                  <a:pt x="27" y="67"/>
                </a:lnTo>
                <a:lnTo>
                  <a:pt x="28" y="7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11" name="Line 2813"/>
          <p:cNvSpPr>
            <a:spLocks noChangeShapeType="1"/>
          </p:cNvSpPr>
          <p:nvPr/>
        </p:nvSpPr>
        <p:spPr bwMode="auto">
          <a:xfrm flipV="1">
            <a:off x="6108700" y="2647950"/>
            <a:ext cx="352425" cy="1476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12" name="Freeform 2814"/>
          <p:cNvSpPr>
            <a:spLocks/>
          </p:cNvSpPr>
          <p:nvPr/>
        </p:nvSpPr>
        <p:spPr bwMode="auto">
          <a:xfrm>
            <a:off x="5651500" y="2176463"/>
            <a:ext cx="261938" cy="284163"/>
          </a:xfrm>
          <a:custGeom>
            <a:avLst/>
            <a:gdLst>
              <a:gd name="T0" fmla="*/ 165 w 165"/>
              <a:gd name="T1" fmla="*/ 179 h 179"/>
              <a:gd name="T2" fmla="*/ 162 w 165"/>
              <a:gd name="T3" fmla="*/ 174 h 179"/>
              <a:gd name="T4" fmla="*/ 157 w 165"/>
              <a:gd name="T5" fmla="*/ 168 h 179"/>
              <a:gd name="T6" fmla="*/ 153 w 165"/>
              <a:gd name="T7" fmla="*/ 164 h 179"/>
              <a:gd name="T8" fmla="*/ 150 w 165"/>
              <a:gd name="T9" fmla="*/ 158 h 179"/>
              <a:gd name="T10" fmla="*/ 145 w 165"/>
              <a:gd name="T11" fmla="*/ 153 h 179"/>
              <a:gd name="T12" fmla="*/ 141 w 165"/>
              <a:gd name="T13" fmla="*/ 147 h 179"/>
              <a:gd name="T14" fmla="*/ 138 w 165"/>
              <a:gd name="T15" fmla="*/ 143 h 179"/>
              <a:gd name="T16" fmla="*/ 133 w 165"/>
              <a:gd name="T17" fmla="*/ 137 h 179"/>
              <a:gd name="T18" fmla="*/ 129 w 165"/>
              <a:gd name="T19" fmla="*/ 132 h 179"/>
              <a:gd name="T20" fmla="*/ 124 w 165"/>
              <a:gd name="T21" fmla="*/ 128 h 179"/>
              <a:gd name="T22" fmla="*/ 120 w 165"/>
              <a:gd name="T23" fmla="*/ 122 h 179"/>
              <a:gd name="T24" fmla="*/ 117 w 165"/>
              <a:gd name="T25" fmla="*/ 117 h 179"/>
              <a:gd name="T26" fmla="*/ 112 w 165"/>
              <a:gd name="T27" fmla="*/ 113 h 179"/>
              <a:gd name="T28" fmla="*/ 108 w 165"/>
              <a:gd name="T29" fmla="*/ 107 h 179"/>
              <a:gd name="T30" fmla="*/ 103 w 165"/>
              <a:gd name="T31" fmla="*/ 102 h 179"/>
              <a:gd name="T32" fmla="*/ 99 w 165"/>
              <a:gd name="T33" fmla="*/ 98 h 179"/>
              <a:gd name="T34" fmla="*/ 94 w 165"/>
              <a:gd name="T35" fmla="*/ 92 h 179"/>
              <a:gd name="T36" fmla="*/ 90 w 165"/>
              <a:gd name="T37" fmla="*/ 87 h 179"/>
              <a:gd name="T38" fmla="*/ 85 w 165"/>
              <a:gd name="T39" fmla="*/ 83 h 179"/>
              <a:gd name="T40" fmla="*/ 81 w 165"/>
              <a:gd name="T41" fmla="*/ 78 h 179"/>
              <a:gd name="T42" fmla="*/ 76 w 165"/>
              <a:gd name="T43" fmla="*/ 72 h 179"/>
              <a:gd name="T44" fmla="*/ 72 w 165"/>
              <a:gd name="T45" fmla="*/ 68 h 179"/>
              <a:gd name="T46" fmla="*/ 67 w 165"/>
              <a:gd name="T47" fmla="*/ 63 h 179"/>
              <a:gd name="T48" fmla="*/ 63 w 165"/>
              <a:gd name="T49" fmla="*/ 59 h 179"/>
              <a:gd name="T50" fmla="*/ 58 w 165"/>
              <a:gd name="T51" fmla="*/ 54 h 179"/>
              <a:gd name="T52" fmla="*/ 54 w 165"/>
              <a:gd name="T53" fmla="*/ 50 h 179"/>
              <a:gd name="T54" fmla="*/ 49 w 165"/>
              <a:gd name="T55" fmla="*/ 45 h 179"/>
              <a:gd name="T56" fmla="*/ 45 w 165"/>
              <a:gd name="T57" fmla="*/ 41 h 179"/>
              <a:gd name="T58" fmla="*/ 39 w 165"/>
              <a:gd name="T59" fmla="*/ 36 h 179"/>
              <a:gd name="T60" fmla="*/ 34 w 165"/>
              <a:gd name="T61" fmla="*/ 32 h 179"/>
              <a:gd name="T62" fmla="*/ 30 w 165"/>
              <a:gd name="T63" fmla="*/ 27 h 179"/>
              <a:gd name="T64" fmla="*/ 25 w 165"/>
              <a:gd name="T65" fmla="*/ 23 h 179"/>
              <a:gd name="T66" fmla="*/ 21 w 165"/>
              <a:gd name="T67" fmla="*/ 18 h 179"/>
              <a:gd name="T68" fmla="*/ 15 w 165"/>
              <a:gd name="T69" fmla="*/ 14 h 179"/>
              <a:gd name="T70" fmla="*/ 10 w 165"/>
              <a:gd name="T71" fmla="*/ 9 h 179"/>
              <a:gd name="T72" fmla="*/ 6 w 165"/>
              <a:gd name="T73" fmla="*/ 5 h 179"/>
              <a:gd name="T74" fmla="*/ 0 w 165"/>
              <a:gd name="T75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5" h="179">
                <a:moveTo>
                  <a:pt x="165" y="179"/>
                </a:moveTo>
                <a:lnTo>
                  <a:pt x="162" y="174"/>
                </a:lnTo>
                <a:lnTo>
                  <a:pt x="157" y="168"/>
                </a:lnTo>
                <a:lnTo>
                  <a:pt x="153" y="164"/>
                </a:lnTo>
                <a:lnTo>
                  <a:pt x="150" y="158"/>
                </a:lnTo>
                <a:lnTo>
                  <a:pt x="145" y="153"/>
                </a:lnTo>
                <a:lnTo>
                  <a:pt x="141" y="147"/>
                </a:lnTo>
                <a:lnTo>
                  <a:pt x="138" y="143"/>
                </a:lnTo>
                <a:lnTo>
                  <a:pt x="133" y="137"/>
                </a:lnTo>
                <a:lnTo>
                  <a:pt x="129" y="132"/>
                </a:lnTo>
                <a:lnTo>
                  <a:pt x="124" y="128"/>
                </a:lnTo>
                <a:lnTo>
                  <a:pt x="120" y="122"/>
                </a:lnTo>
                <a:lnTo>
                  <a:pt x="117" y="117"/>
                </a:lnTo>
                <a:lnTo>
                  <a:pt x="112" y="113"/>
                </a:lnTo>
                <a:lnTo>
                  <a:pt x="108" y="107"/>
                </a:lnTo>
                <a:lnTo>
                  <a:pt x="103" y="102"/>
                </a:lnTo>
                <a:lnTo>
                  <a:pt x="99" y="98"/>
                </a:lnTo>
                <a:lnTo>
                  <a:pt x="94" y="92"/>
                </a:lnTo>
                <a:lnTo>
                  <a:pt x="90" y="87"/>
                </a:lnTo>
                <a:lnTo>
                  <a:pt x="85" y="83"/>
                </a:lnTo>
                <a:lnTo>
                  <a:pt x="81" y="78"/>
                </a:lnTo>
                <a:lnTo>
                  <a:pt x="76" y="72"/>
                </a:lnTo>
                <a:lnTo>
                  <a:pt x="72" y="68"/>
                </a:lnTo>
                <a:lnTo>
                  <a:pt x="67" y="63"/>
                </a:lnTo>
                <a:lnTo>
                  <a:pt x="63" y="59"/>
                </a:lnTo>
                <a:lnTo>
                  <a:pt x="58" y="54"/>
                </a:lnTo>
                <a:lnTo>
                  <a:pt x="54" y="50"/>
                </a:lnTo>
                <a:lnTo>
                  <a:pt x="49" y="45"/>
                </a:lnTo>
                <a:lnTo>
                  <a:pt x="45" y="41"/>
                </a:lnTo>
                <a:lnTo>
                  <a:pt x="39" y="36"/>
                </a:lnTo>
                <a:lnTo>
                  <a:pt x="34" y="32"/>
                </a:lnTo>
                <a:lnTo>
                  <a:pt x="30" y="27"/>
                </a:lnTo>
                <a:lnTo>
                  <a:pt x="25" y="23"/>
                </a:lnTo>
                <a:lnTo>
                  <a:pt x="21" y="18"/>
                </a:lnTo>
                <a:lnTo>
                  <a:pt x="15" y="14"/>
                </a:lnTo>
                <a:lnTo>
                  <a:pt x="10" y="9"/>
                </a:lnTo>
                <a:lnTo>
                  <a:pt x="6" y="5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13" name="Freeform 2815"/>
          <p:cNvSpPr>
            <a:spLocks/>
          </p:cNvSpPr>
          <p:nvPr/>
        </p:nvSpPr>
        <p:spPr bwMode="auto">
          <a:xfrm>
            <a:off x="5913438" y="2460625"/>
            <a:ext cx="190500" cy="338138"/>
          </a:xfrm>
          <a:custGeom>
            <a:avLst/>
            <a:gdLst>
              <a:gd name="T0" fmla="*/ 0 w 120"/>
              <a:gd name="T1" fmla="*/ 0 h 213"/>
              <a:gd name="T2" fmla="*/ 3 w 120"/>
              <a:gd name="T3" fmla="*/ 4 h 213"/>
              <a:gd name="T4" fmla="*/ 4 w 120"/>
              <a:gd name="T5" fmla="*/ 7 h 213"/>
              <a:gd name="T6" fmla="*/ 7 w 120"/>
              <a:gd name="T7" fmla="*/ 10 h 213"/>
              <a:gd name="T8" fmla="*/ 10 w 120"/>
              <a:gd name="T9" fmla="*/ 13 h 213"/>
              <a:gd name="T10" fmla="*/ 12 w 120"/>
              <a:gd name="T11" fmla="*/ 18 h 213"/>
              <a:gd name="T12" fmla="*/ 15 w 120"/>
              <a:gd name="T13" fmla="*/ 21 h 213"/>
              <a:gd name="T14" fmla="*/ 16 w 120"/>
              <a:gd name="T15" fmla="*/ 24 h 213"/>
              <a:gd name="T16" fmla="*/ 19 w 120"/>
              <a:gd name="T17" fmla="*/ 28 h 213"/>
              <a:gd name="T18" fmla="*/ 22 w 120"/>
              <a:gd name="T19" fmla="*/ 31 h 213"/>
              <a:gd name="T20" fmla="*/ 24 w 120"/>
              <a:gd name="T21" fmla="*/ 34 h 213"/>
              <a:gd name="T22" fmla="*/ 27 w 120"/>
              <a:gd name="T23" fmla="*/ 39 h 213"/>
              <a:gd name="T24" fmla="*/ 28 w 120"/>
              <a:gd name="T25" fmla="*/ 42 h 213"/>
              <a:gd name="T26" fmla="*/ 31 w 120"/>
              <a:gd name="T27" fmla="*/ 45 h 213"/>
              <a:gd name="T28" fmla="*/ 33 w 120"/>
              <a:gd name="T29" fmla="*/ 49 h 213"/>
              <a:gd name="T30" fmla="*/ 36 w 120"/>
              <a:gd name="T31" fmla="*/ 52 h 213"/>
              <a:gd name="T32" fmla="*/ 37 w 120"/>
              <a:gd name="T33" fmla="*/ 55 h 213"/>
              <a:gd name="T34" fmla="*/ 40 w 120"/>
              <a:gd name="T35" fmla="*/ 60 h 213"/>
              <a:gd name="T36" fmla="*/ 42 w 120"/>
              <a:gd name="T37" fmla="*/ 63 h 213"/>
              <a:gd name="T38" fmla="*/ 45 w 120"/>
              <a:gd name="T39" fmla="*/ 67 h 213"/>
              <a:gd name="T40" fmla="*/ 46 w 120"/>
              <a:gd name="T41" fmla="*/ 70 h 213"/>
              <a:gd name="T42" fmla="*/ 49 w 120"/>
              <a:gd name="T43" fmla="*/ 73 h 213"/>
              <a:gd name="T44" fmla="*/ 51 w 120"/>
              <a:gd name="T45" fmla="*/ 78 h 213"/>
              <a:gd name="T46" fmla="*/ 54 w 120"/>
              <a:gd name="T47" fmla="*/ 81 h 213"/>
              <a:gd name="T48" fmla="*/ 55 w 120"/>
              <a:gd name="T49" fmla="*/ 85 h 213"/>
              <a:gd name="T50" fmla="*/ 57 w 120"/>
              <a:gd name="T51" fmla="*/ 88 h 213"/>
              <a:gd name="T52" fmla="*/ 60 w 120"/>
              <a:gd name="T53" fmla="*/ 91 h 213"/>
              <a:gd name="T54" fmla="*/ 61 w 120"/>
              <a:gd name="T55" fmla="*/ 96 h 213"/>
              <a:gd name="T56" fmla="*/ 64 w 120"/>
              <a:gd name="T57" fmla="*/ 99 h 213"/>
              <a:gd name="T58" fmla="*/ 66 w 120"/>
              <a:gd name="T59" fmla="*/ 103 h 213"/>
              <a:gd name="T60" fmla="*/ 67 w 120"/>
              <a:gd name="T61" fmla="*/ 106 h 213"/>
              <a:gd name="T62" fmla="*/ 70 w 120"/>
              <a:gd name="T63" fmla="*/ 111 h 213"/>
              <a:gd name="T64" fmla="*/ 72 w 120"/>
              <a:gd name="T65" fmla="*/ 114 h 213"/>
              <a:gd name="T66" fmla="*/ 73 w 120"/>
              <a:gd name="T67" fmla="*/ 117 h 213"/>
              <a:gd name="T68" fmla="*/ 76 w 120"/>
              <a:gd name="T69" fmla="*/ 121 h 213"/>
              <a:gd name="T70" fmla="*/ 78 w 120"/>
              <a:gd name="T71" fmla="*/ 124 h 213"/>
              <a:gd name="T72" fmla="*/ 79 w 120"/>
              <a:gd name="T73" fmla="*/ 129 h 213"/>
              <a:gd name="T74" fmla="*/ 82 w 120"/>
              <a:gd name="T75" fmla="*/ 132 h 213"/>
              <a:gd name="T76" fmla="*/ 84 w 120"/>
              <a:gd name="T77" fmla="*/ 136 h 213"/>
              <a:gd name="T78" fmla="*/ 85 w 120"/>
              <a:gd name="T79" fmla="*/ 139 h 213"/>
              <a:gd name="T80" fmla="*/ 88 w 120"/>
              <a:gd name="T81" fmla="*/ 144 h 213"/>
              <a:gd name="T82" fmla="*/ 90 w 120"/>
              <a:gd name="T83" fmla="*/ 147 h 213"/>
              <a:gd name="T84" fmla="*/ 91 w 120"/>
              <a:gd name="T85" fmla="*/ 151 h 213"/>
              <a:gd name="T86" fmla="*/ 93 w 120"/>
              <a:gd name="T87" fmla="*/ 154 h 213"/>
              <a:gd name="T88" fmla="*/ 94 w 120"/>
              <a:gd name="T89" fmla="*/ 159 h 213"/>
              <a:gd name="T90" fmla="*/ 97 w 120"/>
              <a:gd name="T91" fmla="*/ 162 h 213"/>
              <a:gd name="T92" fmla="*/ 99 w 120"/>
              <a:gd name="T93" fmla="*/ 166 h 213"/>
              <a:gd name="T94" fmla="*/ 100 w 120"/>
              <a:gd name="T95" fmla="*/ 169 h 213"/>
              <a:gd name="T96" fmla="*/ 102 w 120"/>
              <a:gd name="T97" fmla="*/ 174 h 213"/>
              <a:gd name="T98" fmla="*/ 103 w 120"/>
              <a:gd name="T99" fmla="*/ 178 h 213"/>
              <a:gd name="T100" fmla="*/ 106 w 120"/>
              <a:gd name="T101" fmla="*/ 181 h 213"/>
              <a:gd name="T102" fmla="*/ 108 w 120"/>
              <a:gd name="T103" fmla="*/ 186 h 213"/>
              <a:gd name="T104" fmla="*/ 109 w 120"/>
              <a:gd name="T105" fmla="*/ 189 h 213"/>
              <a:gd name="T106" fmla="*/ 111 w 120"/>
              <a:gd name="T107" fmla="*/ 193 h 213"/>
              <a:gd name="T108" fmla="*/ 112 w 120"/>
              <a:gd name="T109" fmla="*/ 196 h 213"/>
              <a:gd name="T110" fmla="*/ 114 w 120"/>
              <a:gd name="T111" fmla="*/ 201 h 213"/>
              <a:gd name="T112" fmla="*/ 115 w 120"/>
              <a:gd name="T113" fmla="*/ 204 h 213"/>
              <a:gd name="T114" fmla="*/ 118 w 120"/>
              <a:gd name="T115" fmla="*/ 208 h 213"/>
              <a:gd name="T116" fmla="*/ 120 w 120"/>
              <a:gd name="T117" fmla="*/ 213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0" h="213">
                <a:moveTo>
                  <a:pt x="0" y="0"/>
                </a:moveTo>
                <a:lnTo>
                  <a:pt x="3" y="4"/>
                </a:lnTo>
                <a:lnTo>
                  <a:pt x="4" y="7"/>
                </a:lnTo>
                <a:lnTo>
                  <a:pt x="7" y="10"/>
                </a:lnTo>
                <a:lnTo>
                  <a:pt x="10" y="13"/>
                </a:lnTo>
                <a:lnTo>
                  <a:pt x="12" y="18"/>
                </a:lnTo>
                <a:lnTo>
                  <a:pt x="15" y="21"/>
                </a:lnTo>
                <a:lnTo>
                  <a:pt x="16" y="24"/>
                </a:lnTo>
                <a:lnTo>
                  <a:pt x="19" y="28"/>
                </a:lnTo>
                <a:lnTo>
                  <a:pt x="22" y="31"/>
                </a:lnTo>
                <a:lnTo>
                  <a:pt x="24" y="34"/>
                </a:lnTo>
                <a:lnTo>
                  <a:pt x="27" y="39"/>
                </a:lnTo>
                <a:lnTo>
                  <a:pt x="28" y="42"/>
                </a:lnTo>
                <a:lnTo>
                  <a:pt x="31" y="45"/>
                </a:lnTo>
                <a:lnTo>
                  <a:pt x="33" y="49"/>
                </a:lnTo>
                <a:lnTo>
                  <a:pt x="36" y="52"/>
                </a:lnTo>
                <a:lnTo>
                  <a:pt x="37" y="55"/>
                </a:lnTo>
                <a:lnTo>
                  <a:pt x="40" y="60"/>
                </a:lnTo>
                <a:lnTo>
                  <a:pt x="42" y="63"/>
                </a:lnTo>
                <a:lnTo>
                  <a:pt x="45" y="67"/>
                </a:lnTo>
                <a:lnTo>
                  <a:pt x="46" y="70"/>
                </a:lnTo>
                <a:lnTo>
                  <a:pt x="49" y="73"/>
                </a:lnTo>
                <a:lnTo>
                  <a:pt x="51" y="78"/>
                </a:lnTo>
                <a:lnTo>
                  <a:pt x="54" y="81"/>
                </a:lnTo>
                <a:lnTo>
                  <a:pt x="55" y="85"/>
                </a:lnTo>
                <a:lnTo>
                  <a:pt x="57" y="88"/>
                </a:lnTo>
                <a:lnTo>
                  <a:pt x="60" y="91"/>
                </a:lnTo>
                <a:lnTo>
                  <a:pt x="61" y="96"/>
                </a:lnTo>
                <a:lnTo>
                  <a:pt x="64" y="99"/>
                </a:lnTo>
                <a:lnTo>
                  <a:pt x="66" y="103"/>
                </a:lnTo>
                <a:lnTo>
                  <a:pt x="67" y="106"/>
                </a:lnTo>
                <a:lnTo>
                  <a:pt x="70" y="111"/>
                </a:lnTo>
                <a:lnTo>
                  <a:pt x="72" y="114"/>
                </a:lnTo>
                <a:lnTo>
                  <a:pt x="73" y="117"/>
                </a:lnTo>
                <a:lnTo>
                  <a:pt x="76" y="121"/>
                </a:lnTo>
                <a:lnTo>
                  <a:pt x="78" y="124"/>
                </a:lnTo>
                <a:lnTo>
                  <a:pt x="79" y="129"/>
                </a:lnTo>
                <a:lnTo>
                  <a:pt x="82" y="132"/>
                </a:lnTo>
                <a:lnTo>
                  <a:pt x="84" y="136"/>
                </a:lnTo>
                <a:lnTo>
                  <a:pt x="85" y="139"/>
                </a:lnTo>
                <a:lnTo>
                  <a:pt x="88" y="144"/>
                </a:lnTo>
                <a:lnTo>
                  <a:pt x="90" y="147"/>
                </a:lnTo>
                <a:lnTo>
                  <a:pt x="91" y="151"/>
                </a:lnTo>
                <a:lnTo>
                  <a:pt x="93" y="154"/>
                </a:lnTo>
                <a:lnTo>
                  <a:pt x="94" y="159"/>
                </a:lnTo>
                <a:lnTo>
                  <a:pt x="97" y="162"/>
                </a:lnTo>
                <a:lnTo>
                  <a:pt x="99" y="166"/>
                </a:lnTo>
                <a:lnTo>
                  <a:pt x="100" y="169"/>
                </a:lnTo>
                <a:lnTo>
                  <a:pt x="102" y="174"/>
                </a:lnTo>
                <a:lnTo>
                  <a:pt x="103" y="178"/>
                </a:lnTo>
                <a:lnTo>
                  <a:pt x="106" y="181"/>
                </a:lnTo>
                <a:lnTo>
                  <a:pt x="108" y="186"/>
                </a:lnTo>
                <a:lnTo>
                  <a:pt x="109" y="189"/>
                </a:lnTo>
                <a:lnTo>
                  <a:pt x="111" y="193"/>
                </a:lnTo>
                <a:lnTo>
                  <a:pt x="112" y="196"/>
                </a:lnTo>
                <a:lnTo>
                  <a:pt x="114" y="201"/>
                </a:lnTo>
                <a:lnTo>
                  <a:pt x="115" y="204"/>
                </a:lnTo>
                <a:lnTo>
                  <a:pt x="118" y="208"/>
                </a:lnTo>
                <a:lnTo>
                  <a:pt x="120" y="21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14" name="Line 2816"/>
          <p:cNvSpPr>
            <a:spLocks noChangeShapeType="1"/>
          </p:cNvSpPr>
          <p:nvPr/>
        </p:nvSpPr>
        <p:spPr bwMode="auto">
          <a:xfrm flipV="1">
            <a:off x="5837238" y="2462213"/>
            <a:ext cx="71438" cy="523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15" name="Rectangle 2817"/>
          <p:cNvSpPr>
            <a:spLocks noChangeArrowheads="1"/>
          </p:cNvSpPr>
          <p:nvPr/>
        </p:nvSpPr>
        <p:spPr bwMode="auto">
          <a:xfrm rot="21180000">
            <a:off x="7407275" y="3055938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Copia-1_Trm-I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16" name="Line 2818"/>
          <p:cNvSpPr>
            <a:spLocks noChangeShapeType="1"/>
          </p:cNvSpPr>
          <p:nvPr/>
        </p:nvSpPr>
        <p:spPr bwMode="auto">
          <a:xfrm flipV="1">
            <a:off x="7300913" y="3124200"/>
            <a:ext cx="88900" cy="95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17" name="Rectangle 2819"/>
          <p:cNvSpPr>
            <a:spLocks noChangeArrowheads="1"/>
          </p:cNvSpPr>
          <p:nvPr/>
        </p:nvSpPr>
        <p:spPr bwMode="auto">
          <a:xfrm rot="21240000">
            <a:off x="7413625" y="3098800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Copia-2_Trm-I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18" name="Line 2820"/>
          <p:cNvSpPr>
            <a:spLocks noChangeShapeType="1"/>
          </p:cNvSpPr>
          <p:nvPr/>
        </p:nvSpPr>
        <p:spPr bwMode="auto">
          <a:xfrm flipV="1">
            <a:off x="7305675" y="3165475"/>
            <a:ext cx="88900" cy="95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19" name="Freeform 2821"/>
          <p:cNvSpPr>
            <a:spLocks/>
          </p:cNvSpPr>
          <p:nvPr/>
        </p:nvSpPr>
        <p:spPr bwMode="auto">
          <a:xfrm>
            <a:off x="7296150" y="3136900"/>
            <a:ext cx="3175" cy="19050"/>
          </a:xfrm>
          <a:custGeom>
            <a:avLst/>
            <a:gdLst>
              <a:gd name="T0" fmla="*/ 2 w 2"/>
              <a:gd name="T1" fmla="*/ 12 h 12"/>
              <a:gd name="T2" fmla="*/ 2 w 2"/>
              <a:gd name="T3" fmla="*/ 10 h 12"/>
              <a:gd name="T4" fmla="*/ 2 w 2"/>
              <a:gd name="T5" fmla="*/ 10 h 12"/>
              <a:gd name="T6" fmla="*/ 2 w 2"/>
              <a:gd name="T7" fmla="*/ 9 h 12"/>
              <a:gd name="T8" fmla="*/ 2 w 2"/>
              <a:gd name="T9" fmla="*/ 7 h 12"/>
              <a:gd name="T10" fmla="*/ 2 w 2"/>
              <a:gd name="T11" fmla="*/ 6 h 12"/>
              <a:gd name="T12" fmla="*/ 2 w 2"/>
              <a:gd name="T13" fmla="*/ 4 h 12"/>
              <a:gd name="T14" fmla="*/ 2 w 2"/>
              <a:gd name="T15" fmla="*/ 3 h 12"/>
              <a:gd name="T16" fmla="*/ 2 w 2"/>
              <a:gd name="T17" fmla="*/ 3 h 12"/>
              <a:gd name="T18" fmla="*/ 0 w 2"/>
              <a:gd name="T19" fmla="*/ 1 h 12"/>
              <a:gd name="T20" fmla="*/ 0 w 2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12">
                <a:moveTo>
                  <a:pt x="2" y="12"/>
                </a:moveTo>
                <a:lnTo>
                  <a:pt x="2" y="10"/>
                </a:lnTo>
                <a:lnTo>
                  <a:pt x="2" y="10"/>
                </a:lnTo>
                <a:lnTo>
                  <a:pt x="2" y="9"/>
                </a:lnTo>
                <a:lnTo>
                  <a:pt x="2" y="7"/>
                </a:lnTo>
                <a:lnTo>
                  <a:pt x="2" y="6"/>
                </a:lnTo>
                <a:lnTo>
                  <a:pt x="2" y="4"/>
                </a:lnTo>
                <a:lnTo>
                  <a:pt x="2" y="3"/>
                </a:lnTo>
                <a:lnTo>
                  <a:pt x="2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20" name="Freeform 2822"/>
          <p:cNvSpPr>
            <a:spLocks/>
          </p:cNvSpPr>
          <p:nvPr/>
        </p:nvSpPr>
        <p:spPr bwMode="auto">
          <a:xfrm>
            <a:off x="7299325" y="3155950"/>
            <a:ext cx="1588" cy="20638"/>
          </a:xfrm>
          <a:custGeom>
            <a:avLst/>
            <a:gdLst>
              <a:gd name="T0" fmla="*/ 0 w 1"/>
              <a:gd name="T1" fmla="*/ 0 h 13"/>
              <a:gd name="T2" fmla="*/ 0 w 1"/>
              <a:gd name="T3" fmla="*/ 1 h 13"/>
              <a:gd name="T4" fmla="*/ 0 w 1"/>
              <a:gd name="T5" fmla="*/ 3 h 13"/>
              <a:gd name="T6" fmla="*/ 1 w 1"/>
              <a:gd name="T7" fmla="*/ 4 h 13"/>
              <a:gd name="T8" fmla="*/ 1 w 1"/>
              <a:gd name="T9" fmla="*/ 6 h 13"/>
              <a:gd name="T10" fmla="*/ 1 w 1"/>
              <a:gd name="T11" fmla="*/ 6 h 13"/>
              <a:gd name="T12" fmla="*/ 1 w 1"/>
              <a:gd name="T13" fmla="*/ 7 h 13"/>
              <a:gd name="T14" fmla="*/ 1 w 1"/>
              <a:gd name="T15" fmla="*/ 9 h 13"/>
              <a:gd name="T16" fmla="*/ 1 w 1"/>
              <a:gd name="T17" fmla="*/ 10 h 13"/>
              <a:gd name="T18" fmla="*/ 1 w 1"/>
              <a:gd name="T19" fmla="*/ 12 h 13"/>
              <a:gd name="T20" fmla="*/ 1 w 1"/>
              <a:gd name="T2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3">
                <a:moveTo>
                  <a:pt x="0" y="0"/>
                </a:moveTo>
                <a:lnTo>
                  <a:pt x="0" y="1"/>
                </a:lnTo>
                <a:lnTo>
                  <a:pt x="0" y="3"/>
                </a:lnTo>
                <a:lnTo>
                  <a:pt x="1" y="4"/>
                </a:lnTo>
                <a:lnTo>
                  <a:pt x="1" y="6"/>
                </a:lnTo>
                <a:lnTo>
                  <a:pt x="1" y="6"/>
                </a:lnTo>
                <a:lnTo>
                  <a:pt x="1" y="7"/>
                </a:lnTo>
                <a:lnTo>
                  <a:pt x="1" y="9"/>
                </a:lnTo>
                <a:lnTo>
                  <a:pt x="1" y="10"/>
                </a:lnTo>
                <a:lnTo>
                  <a:pt x="1" y="12"/>
                </a:lnTo>
                <a:lnTo>
                  <a:pt x="1" y="1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21" name="Rectangle 2823"/>
          <p:cNvSpPr>
            <a:spLocks noChangeArrowheads="1"/>
          </p:cNvSpPr>
          <p:nvPr/>
        </p:nvSpPr>
        <p:spPr bwMode="auto">
          <a:xfrm rot="21240000">
            <a:off x="7222490" y="309116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22" name="Line 2824"/>
          <p:cNvSpPr>
            <a:spLocks noChangeShapeType="1"/>
          </p:cNvSpPr>
          <p:nvPr/>
        </p:nvSpPr>
        <p:spPr bwMode="auto">
          <a:xfrm flipV="1">
            <a:off x="7205663" y="3155950"/>
            <a:ext cx="88900" cy="95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23" name="Rectangle 2825"/>
          <p:cNvSpPr>
            <a:spLocks noChangeArrowheads="1"/>
          </p:cNvSpPr>
          <p:nvPr/>
        </p:nvSpPr>
        <p:spPr bwMode="auto">
          <a:xfrm rot="21300000">
            <a:off x="7418388" y="3144838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Copia-6_Trm-I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24" name="Line 2826"/>
          <p:cNvSpPr>
            <a:spLocks noChangeShapeType="1"/>
          </p:cNvSpPr>
          <p:nvPr/>
        </p:nvSpPr>
        <p:spPr bwMode="auto">
          <a:xfrm flipV="1">
            <a:off x="7213600" y="3208338"/>
            <a:ext cx="185738" cy="158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25" name="Freeform 2827"/>
          <p:cNvSpPr>
            <a:spLocks/>
          </p:cNvSpPr>
          <p:nvPr/>
        </p:nvSpPr>
        <p:spPr bwMode="auto">
          <a:xfrm>
            <a:off x="7200900" y="3167063"/>
            <a:ext cx="3175" cy="28575"/>
          </a:xfrm>
          <a:custGeom>
            <a:avLst/>
            <a:gdLst>
              <a:gd name="T0" fmla="*/ 2 w 2"/>
              <a:gd name="T1" fmla="*/ 18 h 18"/>
              <a:gd name="T2" fmla="*/ 2 w 2"/>
              <a:gd name="T3" fmla="*/ 15 h 18"/>
              <a:gd name="T4" fmla="*/ 2 w 2"/>
              <a:gd name="T5" fmla="*/ 14 h 18"/>
              <a:gd name="T6" fmla="*/ 2 w 2"/>
              <a:gd name="T7" fmla="*/ 12 h 18"/>
              <a:gd name="T8" fmla="*/ 2 w 2"/>
              <a:gd name="T9" fmla="*/ 11 h 18"/>
              <a:gd name="T10" fmla="*/ 2 w 2"/>
              <a:gd name="T11" fmla="*/ 9 h 18"/>
              <a:gd name="T12" fmla="*/ 2 w 2"/>
              <a:gd name="T13" fmla="*/ 6 h 18"/>
              <a:gd name="T14" fmla="*/ 2 w 2"/>
              <a:gd name="T15" fmla="*/ 5 h 18"/>
              <a:gd name="T16" fmla="*/ 0 w 2"/>
              <a:gd name="T17" fmla="*/ 3 h 18"/>
              <a:gd name="T18" fmla="*/ 0 w 2"/>
              <a:gd name="T19" fmla="*/ 2 h 18"/>
              <a:gd name="T20" fmla="*/ 0 w 2"/>
              <a:gd name="T2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18">
                <a:moveTo>
                  <a:pt x="2" y="18"/>
                </a:moveTo>
                <a:lnTo>
                  <a:pt x="2" y="15"/>
                </a:lnTo>
                <a:lnTo>
                  <a:pt x="2" y="14"/>
                </a:lnTo>
                <a:lnTo>
                  <a:pt x="2" y="12"/>
                </a:lnTo>
                <a:lnTo>
                  <a:pt x="2" y="11"/>
                </a:lnTo>
                <a:lnTo>
                  <a:pt x="2" y="9"/>
                </a:lnTo>
                <a:lnTo>
                  <a:pt x="2" y="6"/>
                </a:lnTo>
                <a:lnTo>
                  <a:pt x="2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26" name="Freeform 2828"/>
          <p:cNvSpPr>
            <a:spLocks/>
          </p:cNvSpPr>
          <p:nvPr/>
        </p:nvSpPr>
        <p:spPr bwMode="auto">
          <a:xfrm>
            <a:off x="7204075" y="3195638"/>
            <a:ext cx="1588" cy="28575"/>
          </a:xfrm>
          <a:custGeom>
            <a:avLst/>
            <a:gdLst>
              <a:gd name="T0" fmla="*/ 0 w 1"/>
              <a:gd name="T1" fmla="*/ 0 h 18"/>
              <a:gd name="T2" fmla="*/ 0 w 1"/>
              <a:gd name="T3" fmla="*/ 0 h 18"/>
              <a:gd name="T4" fmla="*/ 1 w 1"/>
              <a:gd name="T5" fmla="*/ 2 h 18"/>
              <a:gd name="T6" fmla="*/ 1 w 1"/>
              <a:gd name="T7" fmla="*/ 2 h 18"/>
              <a:gd name="T8" fmla="*/ 1 w 1"/>
              <a:gd name="T9" fmla="*/ 3 h 18"/>
              <a:gd name="T10" fmla="*/ 1 w 1"/>
              <a:gd name="T11" fmla="*/ 3 h 18"/>
              <a:gd name="T12" fmla="*/ 1 w 1"/>
              <a:gd name="T13" fmla="*/ 5 h 18"/>
              <a:gd name="T14" fmla="*/ 1 w 1"/>
              <a:gd name="T15" fmla="*/ 6 h 18"/>
              <a:gd name="T16" fmla="*/ 1 w 1"/>
              <a:gd name="T17" fmla="*/ 6 h 18"/>
              <a:gd name="T18" fmla="*/ 1 w 1"/>
              <a:gd name="T19" fmla="*/ 8 h 18"/>
              <a:gd name="T20" fmla="*/ 1 w 1"/>
              <a:gd name="T21" fmla="*/ 8 h 18"/>
              <a:gd name="T22" fmla="*/ 1 w 1"/>
              <a:gd name="T23" fmla="*/ 9 h 18"/>
              <a:gd name="T24" fmla="*/ 1 w 1"/>
              <a:gd name="T25" fmla="*/ 9 h 18"/>
              <a:gd name="T26" fmla="*/ 1 w 1"/>
              <a:gd name="T27" fmla="*/ 11 h 18"/>
              <a:gd name="T28" fmla="*/ 1 w 1"/>
              <a:gd name="T29" fmla="*/ 12 h 18"/>
              <a:gd name="T30" fmla="*/ 1 w 1"/>
              <a:gd name="T31" fmla="*/ 12 h 18"/>
              <a:gd name="T32" fmla="*/ 1 w 1"/>
              <a:gd name="T33" fmla="*/ 14 h 18"/>
              <a:gd name="T34" fmla="*/ 1 w 1"/>
              <a:gd name="T35" fmla="*/ 14 h 18"/>
              <a:gd name="T36" fmla="*/ 1 w 1"/>
              <a:gd name="T37" fmla="*/ 15 h 18"/>
              <a:gd name="T38" fmla="*/ 1 w 1"/>
              <a:gd name="T39" fmla="*/ 15 h 18"/>
              <a:gd name="T40" fmla="*/ 1 w 1"/>
              <a:gd name="T41" fmla="*/ 17 h 18"/>
              <a:gd name="T42" fmla="*/ 1 w 1"/>
              <a:gd name="T4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" h="18">
                <a:moveTo>
                  <a:pt x="0" y="0"/>
                </a:moveTo>
                <a:lnTo>
                  <a:pt x="0" y="0"/>
                </a:lnTo>
                <a:lnTo>
                  <a:pt x="1" y="2"/>
                </a:lnTo>
                <a:lnTo>
                  <a:pt x="1" y="2"/>
                </a:lnTo>
                <a:lnTo>
                  <a:pt x="1" y="3"/>
                </a:lnTo>
                <a:lnTo>
                  <a:pt x="1" y="3"/>
                </a:lnTo>
                <a:lnTo>
                  <a:pt x="1" y="5"/>
                </a:lnTo>
                <a:lnTo>
                  <a:pt x="1" y="6"/>
                </a:lnTo>
                <a:lnTo>
                  <a:pt x="1" y="6"/>
                </a:lnTo>
                <a:lnTo>
                  <a:pt x="1" y="8"/>
                </a:lnTo>
                <a:lnTo>
                  <a:pt x="1" y="8"/>
                </a:lnTo>
                <a:lnTo>
                  <a:pt x="1" y="9"/>
                </a:lnTo>
                <a:lnTo>
                  <a:pt x="1" y="9"/>
                </a:lnTo>
                <a:lnTo>
                  <a:pt x="1" y="11"/>
                </a:lnTo>
                <a:lnTo>
                  <a:pt x="1" y="12"/>
                </a:lnTo>
                <a:lnTo>
                  <a:pt x="1" y="12"/>
                </a:lnTo>
                <a:lnTo>
                  <a:pt x="1" y="14"/>
                </a:lnTo>
                <a:lnTo>
                  <a:pt x="1" y="14"/>
                </a:lnTo>
                <a:lnTo>
                  <a:pt x="1" y="15"/>
                </a:lnTo>
                <a:lnTo>
                  <a:pt x="1" y="15"/>
                </a:lnTo>
                <a:lnTo>
                  <a:pt x="1" y="17"/>
                </a:lnTo>
                <a:lnTo>
                  <a:pt x="1" y="1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27" name="Rectangle 2829"/>
          <p:cNvSpPr>
            <a:spLocks noChangeArrowheads="1"/>
          </p:cNvSpPr>
          <p:nvPr/>
        </p:nvSpPr>
        <p:spPr bwMode="auto">
          <a:xfrm rot="21240000">
            <a:off x="7124359" y="313188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96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28" name="Line 2830"/>
          <p:cNvSpPr>
            <a:spLocks noChangeShapeType="1"/>
          </p:cNvSpPr>
          <p:nvPr/>
        </p:nvSpPr>
        <p:spPr bwMode="auto">
          <a:xfrm flipV="1">
            <a:off x="7110413" y="3195638"/>
            <a:ext cx="88900" cy="95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29" name="Rectangle 2831"/>
          <p:cNvSpPr>
            <a:spLocks noChangeArrowheads="1"/>
          </p:cNvSpPr>
          <p:nvPr/>
        </p:nvSpPr>
        <p:spPr bwMode="auto">
          <a:xfrm rot="21360000">
            <a:off x="7421563" y="3189288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Copia-5_Trm-I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30" name="Line 2832"/>
          <p:cNvSpPr>
            <a:spLocks noChangeShapeType="1"/>
          </p:cNvSpPr>
          <p:nvPr/>
        </p:nvSpPr>
        <p:spPr bwMode="auto">
          <a:xfrm flipV="1">
            <a:off x="7115175" y="3248025"/>
            <a:ext cx="285750" cy="190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31" name="Freeform 2833"/>
          <p:cNvSpPr>
            <a:spLocks/>
          </p:cNvSpPr>
          <p:nvPr/>
        </p:nvSpPr>
        <p:spPr bwMode="auto">
          <a:xfrm>
            <a:off x="7105650" y="3203575"/>
            <a:ext cx="4763" cy="33338"/>
          </a:xfrm>
          <a:custGeom>
            <a:avLst/>
            <a:gdLst>
              <a:gd name="T0" fmla="*/ 3 w 3"/>
              <a:gd name="T1" fmla="*/ 21 h 21"/>
              <a:gd name="T2" fmla="*/ 2 w 3"/>
              <a:gd name="T3" fmla="*/ 19 h 21"/>
              <a:gd name="T4" fmla="*/ 2 w 3"/>
              <a:gd name="T5" fmla="*/ 16 h 21"/>
              <a:gd name="T6" fmla="*/ 2 w 3"/>
              <a:gd name="T7" fmla="*/ 15 h 21"/>
              <a:gd name="T8" fmla="*/ 2 w 3"/>
              <a:gd name="T9" fmla="*/ 12 h 21"/>
              <a:gd name="T10" fmla="*/ 2 w 3"/>
              <a:gd name="T11" fmla="*/ 9 h 21"/>
              <a:gd name="T12" fmla="*/ 2 w 3"/>
              <a:gd name="T13" fmla="*/ 7 h 21"/>
              <a:gd name="T14" fmla="*/ 2 w 3"/>
              <a:gd name="T15" fmla="*/ 4 h 21"/>
              <a:gd name="T16" fmla="*/ 0 w 3"/>
              <a:gd name="T17" fmla="*/ 3 h 21"/>
              <a:gd name="T18" fmla="*/ 0 w 3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21">
                <a:moveTo>
                  <a:pt x="3" y="21"/>
                </a:moveTo>
                <a:lnTo>
                  <a:pt x="2" y="19"/>
                </a:lnTo>
                <a:lnTo>
                  <a:pt x="2" y="16"/>
                </a:lnTo>
                <a:lnTo>
                  <a:pt x="2" y="15"/>
                </a:lnTo>
                <a:lnTo>
                  <a:pt x="2" y="12"/>
                </a:lnTo>
                <a:lnTo>
                  <a:pt x="2" y="9"/>
                </a:lnTo>
                <a:lnTo>
                  <a:pt x="2" y="7"/>
                </a:lnTo>
                <a:lnTo>
                  <a:pt x="2" y="4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32" name="Freeform 2834"/>
          <p:cNvSpPr>
            <a:spLocks/>
          </p:cNvSpPr>
          <p:nvPr/>
        </p:nvSpPr>
        <p:spPr bwMode="auto">
          <a:xfrm>
            <a:off x="7110413" y="3236913"/>
            <a:ext cx="3175" cy="33338"/>
          </a:xfrm>
          <a:custGeom>
            <a:avLst/>
            <a:gdLst>
              <a:gd name="T0" fmla="*/ 0 w 2"/>
              <a:gd name="T1" fmla="*/ 0 h 21"/>
              <a:gd name="T2" fmla="*/ 0 w 2"/>
              <a:gd name="T3" fmla="*/ 0 h 21"/>
              <a:gd name="T4" fmla="*/ 0 w 2"/>
              <a:gd name="T5" fmla="*/ 1 h 21"/>
              <a:gd name="T6" fmla="*/ 0 w 2"/>
              <a:gd name="T7" fmla="*/ 1 h 21"/>
              <a:gd name="T8" fmla="*/ 0 w 2"/>
              <a:gd name="T9" fmla="*/ 3 h 21"/>
              <a:gd name="T10" fmla="*/ 0 w 2"/>
              <a:gd name="T11" fmla="*/ 3 h 21"/>
              <a:gd name="T12" fmla="*/ 0 w 2"/>
              <a:gd name="T13" fmla="*/ 4 h 21"/>
              <a:gd name="T14" fmla="*/ 0 w 2"/>
              <a:gd name="T15" fmla="*/ 4 h 21"/>
              <a:gd name="T16" fmla="*/ 0 w 2"/>
              <a:gd name="T17" fmla="*/ 6 h 21"/>
              <a:gd name="T18" fmla="*/ 0 w 2"/>
              <a:gd name="T19" fmla="*/ 6 h 21"/>
              <a:gd name="T20" fmla="*/ 0 w 2"/>
              <a:gd name="T21" fmla="*/ 6 h 21"/>
              <a:gd name="T22" fmla="*/ 0 w 2"/>
              <a:gd name="T23" fmla="*/ 7 h 21"/>
              <a:gd name="T24" fmla="*/ 0 w 2"/>
              <a:gd name="T25" fmla="*/ 7 h 21"/>
              <a:gd name="T26" fmla="*/ 0 w 2"/>
              <a:gd name="T27" fmla="*/ 9 h 21"/>
              <a:gd name="T28" fmla="*/ 0 w 2"/>
              <a:gd name="T29" fmla="*/ 9 h 21"/>
              <a:gd name="T30" fmla="*/ 0 w 2"/>
              <a:gd name="T31" fmla="*/ 10 h 21"/>
              <a:gd name="T32" fmla="*/ 0 w 2"/>
              <a:gd name="T33" fmla="*/ 10 h 21"/>
              <a:gd name="T34" fmla="*/ 0 w 2"/>
              <a:gd name="T35" fmla="*/ 10 h 21"/>
              <a:gd name="T36" fmla="*/ 0 w 2"/>
              <a:gd name="T37" fmla="*/ 12 h 21"/>
              <a:gd name="T38" fmla="*/ 0 w 2"/>
              <a:gd name="T39" fmla="*/ 12 h 21"/>
              <a:gd name="T40" fmla="*/ 0 w 2"/>
              <a:gd name="T41" fmla="*/ 13 h 21"/>
              <a:gd name="T42" fmla="*/ 0 w 2"/>
              <a:gd name="T43" fmla="*/ 13 h 21"/>
              <a:gd name="T44" fmla="*/ 0 w 2"/>
              <a:gd name="T45" fmla="*/ 15 h 21"/>
              <a:gd name="T46" fmla="*/ 0 w 2"/>
              <a:gd name="T47" fmla="*/ 15 h 21"/>
              <a:gd name="T48" fmla="*/ 0 w 2"/>
              <a:gd name="T49" fmla="*/ 16 h 21"/>
              <a:gd name="T50" fmla="*/ 0 w 2"/>
              <a:gd name="T51" fmla="*/ 16 h 21"/>
              <a:gd name="T52" fmla="*/ 0 w 2"/>
              <a:gd name="T53" fmla="*/ 16 h 21"/>
              <a:gd name="T54" fmla="*/ 0 w 2"/>
              <a:gd name="T55" fmla="*/ 18 h 21"/>
              <a:gd name="T56" fmla="*/ 0 w 2"/>
              <a:gd name="T57" fmla="*/ 18 h 21"/>
              <a:gd name="T58" fmla="*/ 0 w 2"/>
              <a:gd name="T59" fmla="*/ 19 h 21"/>
              <a:gd name="T60" fmla="*/ 2 w 2"/>
              <a:gd name="T61" fmla="*/ 19 h 21"/>
              <a:gd name="T62" fmla="*/ 2 w 2"/>
              <a:gd name="T6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" h="2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lnTo>
                  <a:pt x="0" y="3"/>
                </a:ln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7"/>
                </a:lnTo>
                <a:lnTo>
                  <a:pt x="0" y="7"/>
                </a:lnTo>
                <a:lnTo>
                  <a:pt x="0" y="9"/>
                </a:lnTo>
                <a:lnTo>
                  <a:pt x="0" y="9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0" y="13"/>
                </a:lnTo>
                <a:lnTo>
                  <a:pt x="0" y="13"/>
                </a:lnTo>
                <a:lnTo>
                  <a:pt x="0" y="15"/>
                </a:lnTo>
                <a:lnTo>
                  <a:pt x="0" y="15"/>
                </a:lnTo>
                <a:lnTo>
                  <a:pt x="0" y="16"/>
                </a:lnTo>
                <a:lnTo>
                  <a:pt x="0" y="16"/>
                </a:lnTo>
                <a:lnTo>
                  <a:pt x="0" y="16"/>
                </a:lnTo>
                <a:lnTo>
                  <a:pt x="0" y="18"/>
                </a:lnTo>
                <a:lnTo>
                  <a:pt x="0" y="18"/>
                </a:lnTo>
                <a:lnTo>
                  <a:pt x="0" y="19"/>
                </a:lnTo>
                <a:lnTo>
                  <a:pt x="2" y="19"/>
                </a:lnTo>
                <a:lnTo>
                  <a:pt x="2" y="2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33" name="Rectangle 2835"/>
          <p:cNvSpPr>
            <a:spLocks noChangeArrowheads="1"/>
          </p:cNvSpPr>
          <p:nvPr/>
        </p:nvSpPr>
        <p:spPr bwMode="auto">
          <a:xfrm rot="21300000">
            <a:off x="7031532" y="316415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75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34" name="Line 2836"/>
          <p:cNvSpPr>
            <a:spLocks noChangeShapeType="1"/>
          </p:cNvSpPr>
          <p:nvPr/>
        </p:nvSpPr>
        <p:spPr bwMode="auto">
          <a:xfrm flipV="1">
            <a:off x="7018338" y="3236913"/>
            <a:ext cx="87313" cy="63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35" name="Rectangle 2837"/>
          <p:cNvSpPr>
            <a:spLocks noChangeArrowheads="1"/>
          </p:cNvSpPr>
          <p:nvPr/>
        </p:nvSpPr>
        <p:spPr bwMode="auto">
          <a:xfrm rot="21360000">
            <a:off x="7424738" y="3232150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Copia-6_LBS-I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36" name="Line 2838"/>
          <p:cNvSpPr>
            <a:spLocks noChangeShapeType="1"/>
          </p:cNvSpPr>
          <p:nvPr/>
        </p:nvSpPr>
        <p:spPr bwMode="auto">
          <a:xfrm flipV="1">
            <a:off x="7019925" y="3289300"/>
            <a:ext cx="384175" cy="206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37" name="Freeform 2839"/>
          <p:cNvSpPr>
            <a:spLocks/>
          </p:cNvSpPr>
          <p:nvPr/>
        </p:nvSpPr>
        <p:spPr bwMode="auto">
          <a:xfrm>
            <a:off x="7010400" y="3243263"/>
            <a:ext cx="3175" cy="33338"/>
          </a:xfrm>
          <a:custGeom>
            <a:avLst/>
            <a:gdLst>
              <a:gd name="T0" fmla="*/ 2 w 2"/>
              <a:gd name="T1" fmla="*/ 21 h 21"/>
              <a:gd name="T2" fmla="*/ 2 w 2"/>
              <a:gd name="T3" fmla="*/ 20 h 21"/>
              <a:gd name="T4" fmla="*/ 2 w 2"/>
              <a:gd name="T5" fmla="*/ 18 h 21"/>
              <a:gd name="T6" fmla="*/ 2 w 2"/>
              <a:gd name="T7" fmla="*/ 15 h 21"/>
              <a:gd name="T8" fmla="*/ 2 w 2"/>
              <a:gd name="T9" fmla="*/ 14 h 21"/>
              <a:gd name="T10" fmla="*/ 2 w 2"/>
              <a:gd name="T11" fmla="*/ 11 h 21"/>
              <a:gd name="T12" fmla="*/ 2 w 2"/>
              <a:gd name="T13" fmla="*/ 9 h 21"/>
              <a:gd name="T14" fmla="*/ 2 w 2"/>
              <a:gd name="T15" fmla="*/ 8 h 21"/>
              <a:gd name="T16" fmla="*/ 2 w 2"/>
              <a:gd name="T17" fmla="*/ 5 h 21"/>
              <a:gd name="T18" fmla="*/ 0 w 2"/>
              <a:gd name="T19" fmla="*/ 3 h 21"/>
              <a:gd name="T20" fmla="*/ 0 w 2"/>
              <a:gd name="T2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21">
                <a:moveTo>
                  <a:pt x="2" y="21"/>
                </a:moveTo>
                <a:lnTo>
                  <a:pt x="2" y="20"/>
                </a:lnTo>
                <a:lnTo>
                  <a:pt x="2" y="18"/>
                </a:lnTo>
                <a:lnTo>
                  <a:pt x="2" y="15"/>
                </a:lnTo>
                <a:lnTo>
                  <a:pt x="2" y="14"/>
                </a:lnTo>
                <a:lnTo>
                  <a:pt x="2" y="11"/>
                </a:lnTo>
                <a:lnTo>
                  <a:pt x="2" y="9"/>
                </a:lnTo>
                <a:lnTo>
                  <a:pt x="2" y="8"/>
                </a:lnTo>
                <a:lnTo>
                  <a:pt x="2" y="5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38" name="Freeform 2840"/>
          <p:cNvSpPr>
            <a:spLocks/>
          </p:cNvSpPr>
          <p:nvPr/>
        </p:nvSpPr>
        <p:spPr bwMode="auto">
          <a:xfrm>
            <a:off x="7013575" y="3276600"/>
            <a:ext cx="1588" cy="33338"/>
          </a:xfrm>
          <a:custGeom>
            <a:avLst/>
            <a:gdLst>
              <a:gd name="T0" fmla="*/ 0 w 1"/>
              <a:gd name="T1" fmla="*/ 0 h 21"/>
              <a:gd name="T2" fmla="*/ 0 w 1"/>
              <a:gd name="T3" fmla="*/ 2 h 21"/>
              <a:gd name="T4" fmla="*/ 0 w 1"/>
              <a:gd name="T5" fmla="*/ 2 h 21"/>
              <a:gd name="T6" fmla="*/ 0 w 1"/>
              <a:gd name="T7" fmla="*/ 2 h 21"/>
              <a:gd name="T8" fmla="*/ 0 w 1"/>
              <a:gd name="T9" fmla="*/ 3 h 21"/>
              <a:gd name="T10" fmla="*/ 1 w 1"/>
              <a:gd name="T11" fmla="*/ 3 h 21"/>
              <a:gd name="T12" fmla="*/ 1 w 1"/>
              <a:gd name="T13" fmla="*/ 3 h 21"/>
              <a:gd name="T14" fmla="*/ 1 w 1"/>
              <a:gd name="T15" fmla="*/ 5 h 21"/>
              <a:gd name="T16" fmla="*/ 1 w 1"/>
              <a:gd name="T17" fmla="*/ 5 h 21"/>
              <a:gd name="T18" fmla="*/ 1 w 1"/>
              <a:gd name="T19" fmla="*/ 5 h 21"/>
              <a:gd name="T20" fmla="*/ 1 w 1"/>
              <a:gd name="T21" fmla="*/ 6 h 21"/>
              <a:gd name="T22" fmla="*/ 1 w 1"/>
              <a:gd name="T23" fmla="*/ 6 h 21"/>
              <a:gd name="T24" fmla="*/ 1 w 1"/>
              <a:gd name="T25" fmla="*/ 6 h 21"/>
              <a:gd name="T26" fmla="*/ 1 w 1"/>
              <a:gd name="T27" fmla="*/ 8 h 21"/>
              <a:gd name="T28" fmla="*/ 1 w 1"/>
              <a:gd name="T29" fmla="*/ 8 h 21"/>
              <a:gd name="T30" fmla="*/ 1 w 1"/>
              <a:gd name="T31" fmla="*/ 8 h 21"/>
              <a:gd name="T32" fmla="*/ 1 w 1"/>
              <a:gd name="T33" fmla="*/ 9 h 21"/>
              <a:gd name="T34" fmla="*/ 1 w 1"/>
              <a:gd name="T35" fmla="*/ 9 h 21"/>
              <a:gd name="T36" fmla="*/ 1 w 1"/>
              <a:gd name="T37" fmla="*/ 9 h 21"/>
              <a:gd name="T38" fmla="*/ 1 w 1"/>
              <a:gd name="T39" fmla="*/ 11 h 21"/>
              <a:gd name="T40" fmla="*/ 1 w 1"/>
              <a:gd name="T41" fmla="*/ 11 h 21"/>
              <a:gd name="T42" fmla="*/ 1 w 1"/>
              <a:gd name="T43" fmla="*/ 12 h 21"/>
              <a:gd name="T44" fmla="*/ 1 w 1"/>
              <a:gd name="T45" fmla="*/ 12 h 21"/>
              <a:gd name="T46" fmla="*/ 1 w 1"/>
              <a:gd name="T47" fmla="*/ 12 h 21"/>
              <a:gd name="T48" fmla="*/ 1 w 1"/>
              <a:gd name="T49" fmla="*/ 14 h 21"/>
              <a:gd name="T50" fmla="*/ 1 w 1"/>
              <a:gd name="T51" fmla="*/ 14 h 21"/>
              <a:gd name="T52" fmla="*/ 1 w 1"/>
              <a:gd name="T53" fmla="*/ 14 h 21"/>
              <a:gd name="T54" fmla="*/ 1 w 1"/>
              <a:gd name="T55" fmla="*/ 15 h 21"/>
              <a:gd name="T56" fmla="*/ 1 w 1"/>
              <a:gd name="T57" fmla="*/ 15 h 21"/>
              <a:gd name="T58" fmla="*/ 1 w 1"/>
              <a:gd name="T59" fmla="*/ 15 h 21"/>
              <a:gd name="T60" fmla="*/ 1 w 1"/>
              <a:gd name="T61" fmla="*/ 17 h 21"/>
              <a:gd name="T62" fmla="*/ 1 w 1"/>
              <a:gd name="T63" fmla="*/ 17 h 21"/>
              <a:gd name="T64" fmla="*/ 1 w 1"/>
              <a:gd name="T65" fmla="*/ 17 h 21"/>
              <a:gd name="T66" fmla="*/ 1 w 1"/>
              <a:gd name="T67" fmla="*/ 18 h 21"/>
              <a:gd name="T68" fmla="*/ 1 w 1"/>
              <a:gd name="T69" fmla="*/ 18 h 21"/>
              <a:gd name="T70" fmla="*/ 1 w 1"/>
              <a:gd name="T71" fmla="*/ 18 h 21"/>
              <a:gd name="T72" fmla="*/ 1 w 1"/>
              <a:gd name="T73" fmla="*/ 20 h 21"/>
              <a:gd name="T74" fmla="*/ 1 w 1"/>
              <a:gd name="T75" fmla="*/ 20 h 21"/>
              <a:gd name="T76" fmla="*/ 1 w 1"/>
              <a:gd name="T77" fmla="*/ 20 h 21"/>
              <a:gd name="T78" fmla="*/ 1 w 1"/>
              <a:gd name="T79" fmla="*/ 21 h 21"/>
              <a:gd name="T80" fmla="*/ 1 w 1"/>
              <a:gd name="T81" fmla="*/ 21 h 21"/>
              <a:gd name="T82" fmla="*/ 1 w 1"/>
              <a:gd name="T8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" h="21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3"/>
                </a:lnTo>
                <a:lnTo>
                  <a:pt x="1" y="3"/>
                </a:lnTo>
                <a:lnTo>
                  <a:pt x="1" y="3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11"/>
                </a:lnTo>
                <a:lnTo>
                  <a:pt x="1" y="11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4"/>
                </a:lnTo>
                <a:lnTo>
                  <a:pt x="1" y="14"/>
                </a:lnTo>
                <a:lnTo>
                  <a:pt x="1" y="14"/>
                </a:lnTo>
                <a:lnTo>
                  <a:pt x="1" y="15"/>
                </a:lnTo>
                <a:lnTo>
                  <a:pt x="1" y="15"/>
                </a:lnTo>
                <a:lnTo>
                  <a:pt x="1" y="15"/>
                </a:lnTo>
                <a:lnTo>
                  <a:pt x="1" y="17"/>
                </a:lnTo>
                <a:lnTo>
                  <a:pt x="1" y="17"/>
                </a:lnTo>
                <a:lnTo>
                  <a:pt x="1" y="17"/>
                </a:lnTo>
                <a:lnTo>
                  <a:pt x="1" y="18"/>
                </a:lnTo>
                <a:lnTo>
                  <a:pt x="1" y="18"/>
                </a:lnTo>
                <a:lnTo>
                  <a:pt x="1" y="18"/>
                </a:lnTo>
                <a:lnTo>
                  <a:pt x="1" y="20"/>
                </a:lnTo>
                <a:lnTo>
                  <a:pt x="1" y="20"/>
                </a:lnTo>
                <a:lnTo>
                  <a:pt x="1" y="20"/>
                </a:lnTo>
                <a:lnTo>
                  <a:pt x="1" y="21"/>
                </a:lnTo>
                <a:lnTo>
                  <a:pt x="1" y="21"/>
                </a:lnTo>
                <a:lnTo>
                  <a:pt x="1" y="2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39" name="Line 2841"/>
          <p:cNvSpPr>
            <a:spLocks noChangeShapeType="1"/>
          </p:cNvSpPr>
          <p:nvPr/>
        </p:nvSpPr>
        <p:spPr bwMode="auto">
          <a:xfrm flipV="1">
            <a:off x="6823075" y="3276600"/>
            <a:ext cx="185738" cy="142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40" name="Rectangle 2842"/>
          <p:cNvSpPr>
            <a:spLocks noChangeArrowheads="1"/>
          </p:cNvSpPr>
          <p:nvPr/>
        </p:nvSpPr>
        <p:spPr bwMode="auto">
          <a:xfrm rot="21420000">
            <a:off x="7424738" y="3276600"/>
            <a:ext cx="3952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Copia-2_MVPL-I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41" name="Line 2843"/>
          <p:cNvSpPr>
            <a:spLocks noChangeShapeType="1"/>
          </p:cNvSpPr>
          <p:nvPr/>
        </p:nvSpPr>
        <p:spPr bwMode="auto">
          <a:xfrm flipV="1">
            <a:off x="7318375" y="3332163"/>
            <a:ext cx="87313" cy="47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42" name="Rectangle 2844"/>
          <p:cNvSpPr>
            <a:spLocks noChangeArrowheads="1"/>
          </p:cNvSpPr>
          <p:nvPr/>
        </p:nvSpPr>
        <p:spPr bwMode="auto">
          <a:xfrm rot="21480000">
            <a:off x="7427913" y="3319463"/>
            <a:ext cx="3952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Copia-4_MVPL-I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43" name="Line 2845"/>
          <p:cNvSpPr>
            <a:spLocks noChangeShapeType="1"/>
          </p:cNvSpPr>
          <p:nvPr/>
        </p:nvSpPr>
        <p:spPr bwMode="auto">
          <a:xfrm flipV="1">
            <a:off x="7319963" y="3371850"/>
            <a:ext cx="88900" cy="31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44" name="Freeform 2846"/>
          <p:cNvSpPr>
            <a:spLocks/>
          </p:cNvSpPr>
          <p:nvPr/>
        </p:nvSpPr>
        <p:spPr bwMode="auto">
          <a:xfrm>
            <a:off x="7313613" y="3333750"/>
            <a:ext cx="0" cy="22225"/>
          </a:xfrm>
          <a:custGeom>
            <a:avLst/>
            <a:gdLst>
              <a:gd name="T0" fmla="*/ 14 h 14"/>
              <a:gd name="T1" fmla="*/ 12 h 14"/>
              <a:gd name="T2" fmla="*/ 11 h 14"/>
              <a:gd name="T3" fmla="*/ 9 h 14"/>
              <a:gd name="T4" fmla="*/ 8 h 14"/>
              <a:gd name="T5" fmla="*/ 6 h 14"/>
              <a:gd name="T6" fmla="*/ 6 h 14"/>
              <a:gd name="T7" fmla="*/ 5 h 14"/>
              <a:gd name="T8" fmla="*/ 3 h 14"/>
              <a:gd name="T9" fmla="*/ 2 h 14"/>
              <a:gd name="T10" fmla="*/ 0 h 1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4">
                <a:moveTo>
                  <a:pt x="0" y="14"/>
                </a:moveTo>
                <a:lnTo>
                  <a:pt x="0" y="12"/>
                </a:lnTo>
                <a:lnTo>
                  <a:pt x="0" y="11"/>
                </a:lnTo>
                <a:lnTo>
                  <a:pt x="0" y="9"/>
                </a:lnTo>
                <a:lnTo>
                  <a:pt x="0" y="8"/>
                </a:lnTo>
                <a:lnTo>
                  <a:pt x="0" y="6"/>
                </a:lnTo>
                <a:lnTo>
                  <a:pt x="0" y="6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45" name="Freeform 2847"/>
          <p:cNvSpPr>
            <a:spLocks/>
          </p:cNvSpPr>
          <p:nvPr/>
        </p:nvSpPr>
        <p:spPr bwMode="auto">
          <a:xfrm>
            <a:off x="7313613" y="3355975"/>
            <a:ext cx="0" cy="19050"/>
          </a:xfrm>
          <a:custGeom>
            <a:avLst/>
            <a:gdLst>
              <a:gd name="T0" fmla="*/ 0 h 12"/>
              <a:gd name="T1" fmla="*/ 0 h 12"/>
              <a:gd name="T2" fmla="*/ 1 h 12"/>
              <a:gd name="T3" fmla="*/ 3 h 12"/>
              <a:gd name="T4" fmla="*/ 4 h 12"/>
              <a:gd name="T5" fmla="*/ 6 h 12"/>
              <a:gd name="T6" fmla="*/ 7 h 12"/>
              <a:gd name="T7" fmla="*/ 7 h 12"/>
              <a:gd name="T8" fmla="*/ 9 h 12"/>
              <a:gd name="T9" fmla="*/ 10 h 12"/>
              <a:gd name="T10" fmla="*/ 12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  <a:lnTo>
                  <a:pt x="0" y="7"/>
                </a:lnTo>
                <a:lnTo>
                  <a:pt x="0" y="9"/>
                </a:lnTo>
                <a:lnTo>
                  <a:pt x="0" y="10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46" name="Rectangle 2848"/>
          <p:cNvSpPr>
            <a:spLocks noChangeArrowheads="1"/>
          </p:cNvSpPr>
          <p:nvPr/>
        </p:nvSpPr>
        <p:spPr bwMode="auto">
          <a:xfrm rot="21480000">
            <a:off x="7237068" y="328654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92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47" name="Line 2849"/>
          <p:cNvSpPr>
            <a:spLocks noChangeShapeType="1"/>
          </p:cNvSpPr>
          <p:nvPr/>
        </p:nvSpPr>
        <p:spPr bwMode="auto">
          <a:xfrm flipV="1">
            <a:off x="7219950" y="3355975"/>
            <a:ext cx="88900" cy="15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48" name="Rectangle 2850"/>
          <p:cNvSpPr>
            <a:spLocks noChangeArrowheads="1"/>
          </p:cNvSpPr>
          <p:nvPr/>
        </p:nvSpPr>
        <p:spPr bwMode="auto">
          <a:xfrm rot="21540000">
            <a:off x="7427913" y="3363913"/>
            <a:ext cx="3952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Copia-1_MVPL-I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49" name="Line 2851"/>
          <p:cNvSpPr>
            <a:spLocks noChangeShapeType="1"/>
          </p:cNvSpPr>
          <p:nvPr/>
        </p:nvSpPr>
        <p:spPr bwMode="auto">
          <a:xfrm flipV="1">
            <a:off x="7219950" y="3413125"/>
            <a:ext cx="188913" cy="15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50" name="Freeform 2852"/>
          <p:cNvSpPr>
            <a:spLocks/>
          </p:cNvSpPr>
          <p:nvPr/>
        </p:nvSpPr>
        <p:spPr bwMode="auto">
          <a:xfrm>
            <a:off x="7215188" y="3357563"/>
            <a:ext cx="0" cy="28575"/>
          </a:xfrm>
          <a:custGeom>
            <a:avLst/>
            <a:gdLst>
              <a:gd name="T0" fmla="*/ 18 h 18"/>
              <a:gd name="T1" fmla="*/ 17 h 18"/>
              <a:gd name="T2" fmla="*/ 15 h 18"/>
              <a:gd name="T3" fmla="*/ 12 h 18"/>
              <a:gd name="T4" fmla="*/ 11 h 18"/>
              <a:gd name="T5" fmla="*/ 9 h 18"/>
              <a:gd name="T6" fmla="*/ 8 h 18"/>
              <a:gd name="T7" fmla="*/ 6 h 18"/>
              <a:gd name="T8" fmla="*/ 3 h 18"/>
              <a:gd name="T9" fmla="*/ 2 h 18"/>
              <a:gd name="T10" fmla="*/ 0 h 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8">
                <a:moveTo>
                  <a:pt x="0" y="18"/>
                </a:moveTo>
                <a:lnTo>
                  <a:pt x="0" y="17"/>
                </a:lnTo>
                <a:lnTo>
                  <a:pt x="0" y="15"/>
                </a:lnTo>
                <a:lnTo>
                  <a:pt x="0" y="12"/>
                </a:lnTo>
                <a:lnTo>
                  <a:pt x="0" y="11"/>
                </a:lnTo>
                <a:lnTo>
                  <a:pt x="0" y="9"/>
                </a:lnTo>
                <a:lnTo>
                  <a:pt x="0" y="8"/>
                </a:lnTo>
                <a:lnTo>
                  <a:pt x="0" y="6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51" name="Freeform 2853"/>
          <p:cNvSpPr>
            <a:spLocks/>
          </p:cNvSpPr>
          <p:nvPr/>
        </p:nvSpPr>
        <p:spPr bwMode="auto">
          <a:xfrm>
            <a:off x="7215188" y="3386138"/>
            <a:ext cx="0" cy="28575"/>
          </a:xfrm>
          <a:custGeom>
            <a:avLst/>
            <a:gdLst>
              <a:gd name="T0" fmla="*/ 0 h 18"/>
              <a:gd name="T1" fmla="*/ 2 h 18"/>
              <a:gd name="T2" fmla="*/ 2 h 18"/>
              <a:gd name="T3" fmla="*/ 3 h 18"/>
              <a:gd name="T4" fmla="*/ 5 h 18"/>
              <a:gd name="T5" fmla="*/ 5 h 18"/>
              <a:gd name="T6" fmla="*/ 6 h 18"/>
              <a:gd name="T7" fmla="*/ 6 h 18"/>
              <a:gd name="T8" fmla="*/ 8 h 18"/>
              <a:gd name="T9" fmla="*/ 9 h 18"/>
              <a:gd name="T10" fmla="*/ 9 h 18"/>
              <a:gd name="T11" fmla="*/ 11 h 18"/>
              <a:gd name="T12" fmla="*/ 11 h 18"/>
              <a:gd name="T13" fmla="*/ 12 h 18"/>
              <a:gd name="T14" fmla="*/ 14 h 18"/>
              <a:gd name="T15" fmla="*/ 14 h 18"/>
              <a:gd name="T16" fmla="*/ 15 h 18"/>
              <a:gd name="T17" fmla="*/ 15 h 18"/>
              <a:gd name="T18" fmla="*/ 17 h 18"/>
              <a:gd name="T19" fmla="*/ 18 h 18"/>
              <a:gd name="T20" fmla="*/ 18 h 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</a:cxnLst>
            <a:rect l="0" t="0" r="r" b="b"/>
            <a:pathLst>
              <a:path h="18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9"/>
                </a:lnTo>
                <a:lnTo>
                  <a:pt x="0" y="9"/>
                </a:lnTo>
                <a:lnTo>
                  <a:pt x="0" y="11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  <a:lnTo>
                  <a:pt x="0" y="14"/>
                </a:lnTo>
                <a:lnTo>
                  <a:pt x="0" y="15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52" name="Rectangle 2854"/>
          <p:cNvSpPr>
            <a:spLocks noChangeArrowheads="1"/>
          </p:cNvSpPr>
          <p:nvPr/>
        </p:nvSpPr>
        <p:spPr bwMode="auto">
          <a:xfrm rot="21480000">
            <a:off x="7138643" y="331749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53" name="Line 2855"/>
          <p:cNvSpPr>
            <a:spLocks noChangeShapeType="1"/>
          </p:cNvSpPr>
          <p:nvPr/>
        </p:nvSpPr>
        <p:spPr bwMode="auto">
          <a:xfrm flipV="1">
            <a:off x="7123113" y="3386138"/>
            <a:ext cx="87313" cy="31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8154" name="Rectangle 2856"/>
          <p:cNvSpPr>
            <a:spLocks noChangeArrowheads="1"/>
          </p:cNvSpPr>
          <p:nvPr/>
        </p:nvSpPr>
        <p:spPr bwMode="auto">
          <a:xfrm>
            <a:off x="7429500" y="3411538"/>
            <a:ext cx="3429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Copia-1_RGl-I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55" name="Freeform 3059"/>
          <p:cNvSpPr>
            <a:spLocks/>
          </p:cNvSpPr>
          <p:nvPr/>
        </p:nvSpPr>
        <p:spPr bwMode="auto">
          <a:xfrm>
            <a:off x="6699251" y="4605338"/>
            <a:ext cx="30163" cy="55563"/>
          </a:xfrm>
          <a:custGeom>
            <a:avLst/>
            <a:gdLst>
              <a:gd name="T0" fmla="*/ 19 w 19"/>
              <a:gd name="T1" fmla="*/ 0 h 35"/>
              <a:gd name="T2" fmla="*/ 18 w 19"/>
              <a:gd name="T3" fmla="*/ 3 h 35"/>
              <a:gd name="T4" fmla="*/ 16 w 19"/>
              <a:gd name="T5" fmla="*/ 6 h 35"/>
              <a:gd name="T6" fmla="*/ 15 w 19"/>
              <a:gd name="T7" fmla="*/ 11 h 35"/>
              <a:gd name="T8" fmla="*/ 12 w 19"/>
              <a:gd name="T9" fmla="*/ 14 h 35"/>
              <a:gd name="T10" fmla="*/ 10 w 19"/>
              <a:gd name="T11" fmla="*/ 17 h 35"/>
              <a:gd name="T12" fmla="*/ 9 w 19"/>
              <a:gd name="T13" fmla="*/ 20 h 35"/>
              <a:gd name="T14" fmla="*/ 7 w 19"/>
              <a:gd name="T15" fmla="*/ 23 h 35"/>
              <a:gd name="T16" fmla="*/ 6 w 19"/>
              <a:gd name="T17" fmla="*/ 26 h 35"/>
              <a:gd name="T18" fmla="*/ 4 w 19"/>
              <a:gd name="T19" fmla="*/ 29 h 35"/>
              <a:gd name="T20" fmla="*/ 1 w 19"/>
              <a:gd name="T21" fmla="*/ 32 h 35"/>
              <a:gd name="T22" fmla="*/ 0 w 19"/>
              <a:gd name="T2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35">
                <a:moveTo>
                  <a:pt x="19" y="0"/>
                </a:moveTo>
                <a:lnTo>
                  <a:pt x="18" y="3"/>
                </a:lnTo>
                <a:lnTo>
                  <a:pt x="16" y="6"/>
                </a:lnTo>
                <a:lnTo>
                  <a:pt x="15" y="11"/>
                </a:lnTo>
                <a:lnTo>
                  <a:pt x="12" y="14"/>
                </a:lnTo>
                <a:lnTo>
                  <a:pt x="10" y="17"/>
                </a:lnTo>
                <a:lnTo>
                  <a:pt x="9" y="20"/>
                </a:lnTo>
                <a:lnTo>
                  <a:pt x="7" y="23"/>
                </a:lnTo>
                <a:lnTo>
                  <a:pt x="6" y="26"/>
                </a:lnTo>
                <a:lnTo>
                  <a:pt x="4" y="29"/>
                </a:lnTo>
                <a:lnTo>
                  <a:pt x="1" y="32"/>
                </a:lnTo>
                <a:lnTo>
                  <a:pt x="0" y="35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56" name="Line 3060"/>
          <p:cNvSpPr>
            <a:spLocks noChangeShapeType="1"/>
          </p:cNvSpPr>
          <p:nvPr/>
        </p:nvSpPr>
        <p:spPr bwMode="auto">
          <a:xfrm>
            <a:off x="6646863" y="4560888"/>
            <a:ext cx="77788" cy="42863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57" name="Freeform 3061"/>
          <p:cNvSpPr>
            <a:spLocks/>
          </p:cNvSpPr>
          <p:nvPr/>
        </p:nvSpPr>
        <p:spPr bwMode="auto">
          <a:xfrm>
            <a:off x="6667501" y="4460876"/>
            <a:ext cx="23813" cy="49213"/>
          </a:xfrm>
          <a:custGeom>
            <a:avLst/>
            <a:gdLst>
              <a:gd name="T0" fmla="*/ 0 w 15"/>
              <a:gd name="T1" fmla="*/ 31 h 31"/>
              <a:gd name="T2" fmla="*/ 0 w 15"/>
              <a:gd name="T3" fmla="*/ 31 h 31"/>
              <a:gd name="T4" fmla="*/ 2 w 15"/>
              <a:gd name="T5" fmla="*/ 30 h 31"/>
              <a:gd name="T6" fmla="*/ 2 w 15"/>
              <a:gd name="T7" fmla="*/ 30 h 31"/>
              <a:gd name="T8" fmla="*/ 2 w 15"/>
              <a:gd name="T9" fmla="*/ 28 h 31"/>
              <a:gd name="T10" fmla="*/ 3 w 15"/>
              <a:gd name="T11" fmla="*/ 28 h 31"/>
              <a:gd name="T12" fmla="*/ 3 w 15"/>
              <a:gd name="T13" fmla="*/ 27 h 31"/>
              <a:gd name="T14" fmla="*/ 3 w 15"/>
              <a:gd name="T15" fmla="*/ 25 h 31"/>
              <a:gd name="T16" fmla="*/ 3 w 15"/>
              <a:gd name="T17" fmla="*/ 25 h 31"/>
              <a:gd name="T18" fmla="*/ 5 w 15"/>
              <a:gd name="T19" fmla="*/ 24 h 31"/>
              <a:gd name="T20" fmla="*/ 5 w 15"/>
              <a:gd name="T21" fmla="*/ 24 h 31"/>
              <a:gd name="T22" fmla="*/ 5 w 15"/>
              <a:gd name="T23" fmla="*/ 22 h 31"/>
              <a:gd name="T24" fmla="*/ 5 w 15"/>
              <a:gd name="T25" fmla="*/ 22 h 31"/>
              <a:gd name="T26" fmla="*/ 6 w 15"/>
              <a:gd name="T27" fmla="*/ 21 h 31"/>
              <a:gd name="T28" fmla="*/ 6 w 15"/>
              <a:gd name="T29" fmla="*/ 21 h 31"/>
              <a:gd name="T30" fmla="*/ 6 w 15"/>
              <a:gd name="T31" fmla="*/ 19 h 31"/>
              <a:gd name="T32" fmla="*/ 6 w 15"/>
              <a:gd name="T33" fmla="*/ 19 h 31"/>
              <a:gd name="T34" fmla="*/ 8 w 15"/>
              <a:gd name="T35" fmla="*/ 18 h 31"/>
              <a:gd name="T36" fmla="*/ 8 w 15"/>
              <a:gd name="T37" fmla="*/ 18 h 31"/>
              <a:gd name="T38" fmla="*/ 8 w 15"/>
              <a:gd name="T39" fmla="*/ 16 h 31"/>
              <a:gd name="T40" fmla="*/ 8 w 15"/>
              <a:gd name="T41" fmla="*/ 16 h 31"/>
              <a:gd name="T42" fmla="*/ 9 w 15"/>
              <a:gd name="T43" fmla="*/ 15 h 31"/>
              <a:gd name="T44" fmla="*/ 9 w 15"/>
              <a:gd name="T45" fmla="*/ 15 h 31"/>
              <a:gd name="T46" fmla="*/ 9 w 15"/>
              <a:gd name="T47" fmla="*/ 13 h 31"/>
              <a:gd name="T48" fmla="*/ 9 w 15"/>
              <a:gd name="T49" fmla="*/ 13 h 31"/>
              <a:gd name="T50" fmla="*/ 11 w 15"/>
              <a:gd name="T51" fmla="*/ 12 h 31"/>
              <a:gd name="T52" fmla="*/ 11 w 15"/>
              <a:gd name="T53" fmla="*/ 12 h 31"/>
              <a:gd name="T54" fmla="*/ 11 w 15"/>
              <a:gd name="T55" fmla="*/ 10 h 31"/>
              <a:gd name="T56" fmla="*/ 11 w 15"/>
              <a:gd name="T57" fmla="*/ 9 h 31"/>
              <a:gd name="T58" fmla="*/ 12 w 15"/>
              <a:gd name="T59" fmla="*/ 9 h 31"/>
              <a:gd name="T60" fmla="*/ 12 w 15"/>
              <a:gd name="T61" fmla="*/ 7 h 31"/>
              <a:gd name="T62" fmla="*/ 12 w 15"/>
              <a:gd name="T63" fmla="*/ 7 h 31"/>
              <a:gd name="T64" fmla="*/ 12 w 15"/>
              <a:gd name="T65" fmla="*/ 6 h 31"/>
              <a:gd name="T66" fmla="*/ 14 w 15"/>
              <a:gd name="T67" fmla="*/ 6 h 31"/>
              <a:gd name="T68" fmla="*/ 14 w 15"/>
              <a:gd name="T69" fmla="*/ 4 h 31"/>
              <a:gd name="T70" fmla="*/ 14 w 15"/>
              <a:gd name="T71" fmla="*/ 4 h 31"/>
              <a:gd name="T72" fmla="*/ 14 w 15"/>
              <a:gd name="T73" fmla="*/ 3 h 31"/>
              <a:gd name="T74" fmla="*/ 15 w 15"/>
              <a:gd name="T75" fmla="*/ 3 h 31"/>
              <a:gd name="T76" fmla="*/ 15 w 15"/>
              <a:gd name="T77" fmla="*/ 1 h 31"/>
              <a:gd name="T78" fmla="*/ 15 w 15"/>
              <a:gd name="T79" fmla="*/ 1 h 31"/>
              <a:gd name="T80" fmla="*/ 15 w 15"/>
              <a:gd name="T81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" h="31">
                <a:moveTo>
                  <a:pt x="0" y="31"/>
                </a:moveTo>
                <a:lnTo>
                  <a:pt x="0" y="31"/>
                </a:lnTo>
                <a:lnTo>
                  <a:pt x="2" y="30"/>
                </a:lnTo>
                <a:lnTo>
                  <a:pt x="2" y="30"/>
                </a:lnTo>
                <a:lnTo>
                  <a:pt x="2" y="28"/>
                </a:lnTo>
                <a:lnTo>
                  <a:pt x="3" y="28"/>
                </a:lnTo>
                <a:lnTo>
                  <a:pt x="3" y="27"/>
                </a:lnTo>
                <a:lnTo>
                  <a:pt x="3" y="25"/>
                </a:lnTo>
                <a:lnTo>
                  <a:pt x="3" y="25"/>
                </a:lnTo>
                <a:lnTo>
                  <a:pt x="5" y="24"/>
                </a:lnTo>
                <a:lnTo>
                  <a:pt x="5" y="24"/>
                </a:lnTo>
                <a:lnTo>
                  <a:pt x="5" y="22"/>
                </a:lnTo>
                <a:lnTo>
                  <a:pt x="5" y="22"/>
                </a:lnTo>
                <a:lnTo>
                  <a:pt x="6" y="21"/>
                </a:lnTo>
                <a:lnTo>
                  <a:pt x="6" y="21"/>
                </a:lnTo>
                <a:lnTo>
                  <a:pt x="6" y="19"/>
                </a:lnTo>
                <a:lnTo>
                  <a:pt x="6" y="19"/>
                </a:lnTo>
                <a:lnTo>
                  <a:pt x="8" y="18"/>
                </a:lnTo>
                <a:lnTo>
                  <a:pt x="8" y="18"/>
                </a:lnTo>
                <a:lnTo>
                  <a:pt x="8" y="16"/>
                </a:lnTo>
                <a:lnTo>
                  <a:pt x="8" y="16"/>
                </a:lnTo>
                <a:lnTo>
                  <a:pt x="9" y="15"/>
                </a:lnTo>
                <a:lnTo>
                  <a:pt x="9" y="15"/>
                </a:lnTo>
                <a:lnTo>
                  <a:pt x="9" y="13"/>
                </a:lnTo>
                <a:lnTo>
                  <a:pt x="9" y="13"/>
                </a:lnTo>
                <a:lnTo>
                  <a:pt x="11" y="12"/>
                </a:lnTo>
                <a:lnTo>
                  <a:pt x="11" y="12"/>
                </a:lnTo>
                <a:lnTo>
                  <a:pt x="11" y="10"/>
                </a:lnTo>
                <a:lnTo>
                  <a:pt x="11" y="9"/>
                </a:lnTo>
                <a:lnTo>
                  <a:pt x="12" y="9"/>
                </a:lnTo>
                <a:lnTo>
                  <a:pt x="12" y="7"/>
                </a:lnTo>
                <a:lnTo>
                  <a:pt x="12" y="7"/>
                </a:lnTo>
                <a:lnTo>
                  <a:pt x="12" y="6"/>
                </a:lnTo>
                <a:lnTo>
                  <a:pt x="14" y="6"/>
                </a:lnTo>
                <a:lnTo>
                  <a:pt x="14" y="4"/>
                </a:lnTo>
                <a:lnTo>
                  <a:pt x="14" y="4"/>
                </a:lnTo>
                <a:lnTo>
                  <a:pt x="14" y="3"/>
                </a:lnTo>
                <a:lnTo>
                  <a:pt x="15" y="3"/>
                </a:lnTo>
                <a:lnTo>
                  <a:pt x="15" y="1"/>
                </a:lnTo>
                <a:lnTo>
                  <a:pt x="15" y="1"/>
                </a:lnTo>
                <a:lnTo>
                  <a:pt x="15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58" name="Freeform 3062"/>
          <p:cNvSpPr>
            <a:spLocks/>
          </p:cNvSpPr>
          <p:nvPr/>
        </p:nvSpPr>
        <p:spPr bwMode="auto">
          <a:xfrm>
            <a:off x="6642101" y="4510088"/>
            <a:ext cx="25400" cy="50800"/>
          </a:xfrm>
          <a:custGeom>
            <a:avLst/>
            <a:gdLst>
              <a:gd name="T0" fmla="*/ 16 w 16"/>
              <a:gd name="T1" fmla="*/ 0 h 32"/>
              <a:gd name="T2" fmla="*/ 15 w 16"/>
              <a:gd name="T3" fmla="*/ 3 h 32"/>
              <a:gd name="T4" fmla="*/ 13 w 16"/>
              <a:gd name="T5" fmla="*/ 6 h 32"/>
              <a:gd name="T6" fmla="*/ 12 w 16"/>
              <a:gd name="T7" fmla="*/ 9 h 32"/>
              <a:gd name="T8" fmla="*/ 10 w 16"/>
              <a:gd name="T9" fmla="*/ 12 h 32"/>
              <a:gd name="T10" fmla="*/ 9 w 16"/>
              <a:gd name="T11" fmla="*/ 15 h 32"/>
              <a:gd name="T12" fmla="*/ 7 w 16"/>
              <a:gd name="T13" fmla="*/ 20 h 32"/>
              <a:gd name="T14" fmla="*/ 6 w 16"/>
              <a:gd name="T15" fmla="*/ 23 h 32"/>
              <a:gd name="T16" fmla="*/ 4 w 16"/>
              <a:gd name="T17" fmla="*/ 26 h 32"/>
              <a:gd name="T18" fmla="*/ 3 w 16"/>
              <a:gd name="T19" fmla="*/ 29 h 32"/>
              <a:gd name="T20" fmla="*/ 0 w 16"/>
              <a:gd name="T2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32">
                <a:moveTo>
                  <a:pt x="16" y="0"/>
                </a:moveTo>
                <a:lnTo>
                  <a:pt x="15" y="3"/>
                </a:lnTo>
                <a:lnTo>
                  <a:pt x="13" y="6"/>
                </a:lnTo>
                <a:lnTo>
                  <a:pt x="12" y="9"/>
                </a:lnTo>
                <a:lnTo>
                  <a:pt x="10" y="12"/>
                </a:lnTo>
                <a:lnTo>
                  <a:pt x="9" y="15"/>
                </a:lnTo>
                <a:lnTo>
                  <a:pt x="7" y="20"/>
                </a:lnTo>
                <a:lnTo>
                  <a:pt x="6" y="23"/>
                </a:lnTo>
                <a:lnTo>
                  <a:pt x="4" y="26"/>
                </a:lnTo>
                <a:lnTo>
                  <a:pt x="3" y="29"/>
                </a:lnTo>
                <a:lnTo>
                  <a:pt x="0" y="32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59" name="Rectangle 3063"/>
          <p:cNvSpPr>
            <a:spLocks noChangeArrowheads="1"/>
          </p:cNvSpPr>
          <p:nvPr/>
        </p:nvSpPr>
        <p:spPr bwMode="auto">
          <a:xfrm rot="1560000">
            <a:off x="6525653" y="4474728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60" name="Line 3064"/>
          <p:cNvSpPr>
            <a:spLocks noChangeShapeType="1"/>
          </p:cNvSpPr>
          <p:nvPr/>
        </p:nvSpPr>
        <p:spPr bwMode="auto">
          <a:xfrm>
            <a:off x="6584951" y="4467226"/>
            <a:ext cx="77788" cy="41275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61" name="Freeform 3065"/>
          <p:cNvSpPr>
            <a:spLocks/>
          </p:cNvSpPr>
          <p:nvPr/>
        </p:nvSpPr>
        <p:spPr bwMode="auto">
          <a:xfrm>
            <a:off x="6604001" y="4375151"/>
            <a:ext cx="20638" cy="44450"/>
          </a:xfrm>
          <a:custGeom>
            <a:avLst/>
            <a:gdLst>
              <a:gd name="T0" fmla="*/ 0 w 13"/>
              <a:gd name="T1" fmla="*/ 28 h 28"/>
              <a:gd name="T2" fmla="*/ 0 w 13"/>
              <a:gd name="T3" fmla="*/ 28 h 28"/>
              <a:gd name="T4" fmla="*/ 0 w 13"/>
              <a:gd name="T5" fmla="*/ 28 h 28"/>
              <a:gd name="T6" fmla="*/ 0 w 13"/>
              <a:gd name="T7" fmla="*/ 27 h 28"/>
              <a:gd name="T8" fmla="*/ 0 w 13"/>
              <a:gd name="T9" fmla="*/ 27 h 28"/>
              <a:gd name="T10" fmla="*/ 1 w 13"/>
              <a:gd name="T11" fmla="*/ 27 h 28"/>
              <a:gd name="T12" fmla="*/ 1 w 13"/>
              <a:gd name="T13" fmla="*/ 25 h 28"/>
              <a:gd name="T14" fmla="*/ 1 w 13"/>
              <a:gd name="T15" fmla="*/ 25 h 28"/>
              <a:gd name="T16" fmla="*/ 1 w 13"/>
              <a:gd name="T17" fmla="*/ 25 h 28"/>
              <a:gd name="T18" fmla="*/ 1 w 13"/>
              <a:gd name="T19" fmla="*/ 24 h 28"/>
              <a:gd name="T20" fmla="*/ 1 w 13"/>
              <a:gd name="T21" fmla="*/ 24 h 28"/>
              <a:gd name="T22" fmla="*/ 3 w 13"/>
              <a:gd name="T23" fmla="*/ 24 h 28"/>
              <a:gd name="T24" fmla="*/ 3 w 13"/>
              <a:gd name="T25" fmla="*/ 22 h 28"/>
              <a:gd name="T26" fmla="*/ 3 w 13"/>
              <a:gd name="T27" fmla="*/ 22 h 28"/>
              <a:gd name="T28" fmla="*/ 3 w 13"/>
              <a:gd name="T29" fmla="*/ 22 h 28"/>
              <a:gd name="T30" fmla="*/ 3 w 13"/>
              <a:gd name="T31" fmla="*/ 21 h 28"/>
              <a:gd name="T32" fmla="*/ 3 w 13"/>
              <a:gd name="T33" fmla="*/ 21 h 28"/>
              <a:gd name="T34" fmla="*/ 3 w 13"/>
              <a:gd name="T35" fmla="*/ 21 h 28"/>
              <a:gd name="T36" fmla="*/ 4 w 13"/>
              <a:gd name="T37" fmla="*/ 19 h 28"/>
              <a:gd name="T38" fmla="*/ 4 w 13"/>
              <a:gd name="T39" fmla="*/ 19 h 28"/>
              <a:gd name="T40" fmla="*/ 4 w 13"/>
              <a:gd name="T41" fmla="*/ 19 h 28"/>
              <a:gd name="T42" fmla="*/ 4 w 13"/>
              <a:gd name="T43" fmla="*/ 18 h 28"/>
              <a:gd name="T44" fmla="*/ 4 w 13"/>
              <a:gd name="T45" fmla="*/ 18 h 28"/>
              <a:gd name="T46" fmla="*/ 4 w 13"/>
              <a:gd name="T47" fmla="*/ 18 h 28"/>
              <a:gd name="T48" fmla="*/ 6 w 13"/>
              <a:gd name="T49" fmla="*/ 16 h 28"/>
              <a:gd name="T50" fmla="*/ 6 w 13"/>
              <a:gd name="T51" fmla="*/ 16 h 28"/>
              <a:gd name="T52" fmla="*/ 6 w 13"/>
              <a:gd name="T53" fmla="*/ 16 h 28"/>
              <a:gd name="T54" fmla="*/ 6 w 13"/>
              <a:gd name="T55" fmla="*/ 15 h 28"/>
              <a:gd name="T56" fmla="*/ 6 w 13"/>
              <a:gd name="T57" fmla="*/ 15 h 28"/>
              <a:gd name="T58" fmla="*/ 6 w 13"/>
              <a:gd name="T59" fmla="*/ 15 h 28"/>
              <a:gd name="T60" fmla="*/ 7 w 13"/>
              <a:gd name="T61" fmla="*/ 13 h 28"/>
              <a:gd name="T62" fmla="*/ 7 w 13"/>
              <a:gd name="T63" fmla="*/ 13 h 28"/>
              <a:gd name="T64" fmla="*/ 7 w 13"/>
              <a:gd name="T65" fmla="*/ 13 h 28"/>
              <a:gd name="T66" fmla="*/ 7 w 13"/>
              <a:gd name="T67" fmla="*/ 12 h 28"/>
              <a:gd name="T68" fmla="*/ 7 w 13"/>
              <a:gd name="T69" fmla="*/ 12 h 28"/>
              <a:gd name="T70" fmla="*/ 7 w 13"/>
              <a:gd name="T71" fmla="*/ 10 h 28"/>
              <a:gd name="T72" fmla="*/ 7 w 13"/>
              <a:gd name="T73" fmla="*/ 10 h 28"/>
              <a:gd name="T74" fmla="*/ 9 w 13"/>
              <a:gd name="T75" fmla="*/ 10 h 28"/>
              <a:gd name="T76" fmla="*/ 9 w 13"/>
              <a:gd name="T77" fmla="*/ 9 h 28"/>
              <a:gd name="T78" fmla="*/ 9 w 13"/>
              <a:gd name="T79" fmla="*/ 9 h 28"/>
              <a:gd name="T80" fmla="*/ 9 w 13"/>
              <a:gd name="T81" fmla="*/ 9 h 28"/>
              <a:gd name="T82" fmla="*/ 9 w 13"/>
              <a:gd name="T83" fmla="*/ 7 h 28"/>
              <a:gd name="T84" fmla="*/ 9 w 13"/>
              <a:gd name="T85" fmla="*/ 7 h 28"/>
              <a:gd name="T86" fmla="*/ 10 w 13"/>
              <a:gd name="T87" fmla="*/ 7 h 28"/>
              <a:gd name="T88" fmla="*/ 10 w 13"/>
              <a:gd name="T89" fmla="*/ 6 h 28"/>
              <a:gd name="T90" fmla="*/ 10 w 13"/>
              <a:gd name="T91" fmla="*/ 6 h 28"/>
              <a:gd name="T92" fmla="*/ 10 w 13"/>
              <a:gd name="T93" fmla="*/ 6 h 28"/>
              <a:gd name="T94" fmla="*/ 10 w 13"/>
              <a:gd name="T95" fmla="*/ 4 h 28"/>
              <a:gd name="T96" fmla="*/ 10 w 13"/>
              <a:gd name="T97" fmla="*/ 4 h 28"/>
              <a:gd name="T98" fmla="*/ 10 w 13"/>
              <a:gd name="T99" fmla="*/ 4 h 28"/>
              <a:gd name="T100" fmla="*/ 12 w 13"/>
              <a:gd name="T101" fmla="*/ 3 h 28"/>
              <a:gd name="T102" fmla="*/ 12 w 13"/>
              <a:gd name="T103" fmla="*/ 3 h 28"/>
              <a:gd name="T104" fmla="*/ 12 w 13"/>
              <a:gd name="T105" fmla="*/ 3 h 28"/>
              <a:gd name="T106" fmla="*/ 12 w 13"/>
              <a:gd name="T107" fmla="*/ 1 h 28"/>
              <a:gd name="T108" fmla="*/ 12 w 13"/>
              <a:gd name="T109" fmla="*/ 1 h 28"/>
              <a:gd name="T110" fmla="*/ 12 w 13"/>
              <a:gd name="T111" fmla="*/ 1 h 28"/>
              <a:gd name="T112" fmla="*/ 13 w 13"/>
              <a:gd name="T113" fmla="*/ 0 h 28"/>
              <a:gd name="T114" fmla="*/ 13 w 13"/>
              <a:gd name="T115" fmla="*/ 0 h 28"/>
              <a:gd name="T116" fmla="*/ 13 w 13"/>
              <a:gd name="T1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" h="28">
                <a:moveTo>
                  <a:pt x="0" y="28"/>
                </a:moveTo>
                <a:lnTo>
                  <a:pt x="0" y="28"/>
                </a:lnTo>
                <a:lnTo>
                  <a:pt x="0" y="28"/>
                </a:lnTo>
                <a:lnTo>
                  <a:pt x="0" y="27"/>
                </a:lnTo>
                <a:lnTo>
                  <a:pt x="0" y="27"/>
                </a:lnTo>
                <a:lnTo>
                  <a:pt x="1" y="27"/>
                </a:lnTo>
                <a:lnTo>
                  <a:pt x="1" y="25"/>
                </a:lnTo>
                <a:lnTo>
                  <a:pt x="1" y="25"/>
                </a:lnTo>
                <a:lnTo>
                  <a:pt x="1" y="25"/>
                </a:lnTo>
                <a:lnTo>
                  <a:pt x="1" y="24"/>
                </a:lnTo>
                <a:lnTo>
                  <a:pt x="1" y="24"/>
                </a:lnTo>
                <a:lnTo>
                  <a:pt x="3" y="24"/>
                </a:lnTo>
                <a:lnTo>
                  <a:pt x="3" y="22"/>
                </a:lnTo>
                <a:lnTo>
                  <a:pt x="3" y="22"/>
                </a:lnTo>
                <a:lnTo>
                  <a:pt x="3" y="22"/>
                </a:lnTo>
                <a:lnTo>
                  <a:pt x="3" y="21"/>
                </a:lnTo>
                <a:lnTo>
                  <a:pt x="3" y="21"/>
                </a:lnTo>
                <a:lnTo>
                  <a:pt x="3" y="21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8"/>
                </a:lnTo>
                <a:lnTo>
                  <a:pt x="4" y="18"/>
                </a:lnTo>
                <a:lnTo>
                  <a:pt x="4" y="18"/>
                </a:lnTo>
                <a:lnTo>
                  <a:pt x="6" y="16"/>
                </a:lnTo>
                <a:lnTo>
                  <a:pt x="6" y="16"/>
                </a:lnTo>
                <a:lnTo>
                  <a:pt x="6" y="16"/>
                </a:lnTo>
                <a:lnTo>
                  <a:pt x="6" y="15"/>
                </a:lnTo>
                <a:lnTo>
                  <a:pt x="6" y="15"/>
                </a:lnTo>
                <a:lnTo>
                  <a:pt x="6" y="15"/>
                </a:lnTo>
                <a:lnTo>
                  <a:pt x="7" y="13"/>
                </a:lnTo>
                <a:lnTo>
                  <a:pt x="7" y="13"/>
                </a:lnTo>
                <a:lnTo>
                  <a:pt x="7" y="13"/>
                </a:lnTo>
                <a:lnTo>
                  <a:pt x="7" y="12"/>
                </a:lnTo>
                <a:lnTo>
                  <a:pt x="7" y="12"/>
                </a:lnTo>
                <a:lnTo>
                  <a:pt x="7" y="10"/>
                </a:lnTo>
                <a:lnTo>
                  <a:pt x="7" y="10"/>
                </a:lnTo>
                <a:lnTo>
                  <a:pt x="9" y="10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9" y="7"/>
                </a:lnTo>
                <a:lnTo>
                  <a:pt x="9" y="7"/>
                </a:lnTo>
                <a:lnTo>
                  <a:pt x="10" y="7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62" name="Freeform 3066"/>
          <p:cNvSpPr>
            <a:spLocks/>
          </p:cNvSpPr>
          <p:nvPr/>
        </p:nvSpPr>
        <p:spPr bwMode="auto">
          <a:xfrm>
            <a:off x="6580188" y="4419601"/>
            <a:ext cx="23813" cy="47625"/>
          </a:xfrm>
          <a:custGeom>
            <a:avLst/>
            <a:gdLst>
              <a:gd name="T0" fmla="*/ 15 w 15"/>
              <a:gd name="T1" fmla="*/ 0 h 30"/>
              <a:gd name="T2" fmla="*/ 13 w 15"/>
              <a:gd name="T3" fmla="*/ 3 h 30"/>
              <a:gd name="T4" fmla="*/ 12 w 15"/>
              <a:gd name="T5" fmla="*/ 8 h 30"/>
              <a:gd name="T6" fmla="*/ 10 w 15"/>
              <a:gd name="T7" fmla="*/ 11 h 30"/>
              <a:gd name="T8" fmla="*/ 9 w 15"/>
              <a:gd name="T9" fmla="*/ 14 h 30"/>
              <a:gd name="T10" fmla="*/ 7 w 15"/>
              <a:gd name="T11" fmla="*/ 17 h 30"/>
              <a:gd name="T12" fmla="*/ 6 w 15"/>
              <a:gd name="T13" fmla="*/ 20 h 30"/>
              <a:gd name="T14" fmla="*/ 3 w 15"/>
              <a:gd name="T15" fmla="*/ 23 h 30"/>
              <a:gd name="T16" fmla="*/ 1 w 15"/>
              <a:gd name="T17" fmla="*/ 26 h 30"/>
              <a:gd name="T18" fmla="*/ 0 w 15"/>
              <a:gd name="T1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30">
                <a:moveTo>
                  <a:pt x="15" y="0"/>
                </a:moveTo>
                <a:lnTo>
                  <a:pt x="13" y="3"/>
                </a:lnTo>
                <a:lnTo>
                  <a:pt x="12" y="8"/>
                </a:lnTo>
                <a:lnTo>
                  <a:pt x="10" y="11"/>
                </a:lnTo>
                <a:lnTo>
                  <a:pt x="9" y="14"/>
                </a:lnTo>
                <a:lnTo>
                  <a:pt x="7" y="17"/>
                </a:lnTo>
                <a:lnTo>
                  <a:pt x="6" y="20"/>
                </a:lnTo>
                <a:lnTo>
                  <a:pt x="3" y="23"/>
                </a:lnTo>
                <a:lnTo>
                  <a:pt x="1" y="26"/>
                </a:lnTo>
                <a:lnTo>
                  <a:pt x="0" y="3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63" name="Line 3067"/>
          <p:cNvSpPr>
            <a:spLocks noChangeShapeType="1"/>
          </p:cNvSpPr>
          <p:nvPr/>
        </p:nvSpPr>
        <p:spPr bwMode="auto">
          <a:xfrm>
            <a:off x="6519863" y="4379913"/>
            <a:ext cx="79375" cy="381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64" name="Freeform 3068"/>
          <p:cNvSpPr>
            <a:spLocks/>
          </p:cNvSpPr>
          <p:nvPr/>
        </p:nvSpPr>
        <p:spPr bwMode="auto">
          <a:xfrm>
            <a:off x="6538913" y="4271963"/>
            <a:ext cx="22225" cy="52388"/>
          </a:xfrm>
          <a:custGeom>
            <a:avLst/>
            <a:gdLst>
              <a:gd name="T0" fmla="*/ 0 w 14"/>
              <a:gd name="T1" fmla="*/ 33 h 33"/>
              <a:gd name="T2" fmla="*/ 2 w 14"/>
              <a:gd name="T3" fmla="*/ 30 h 33"/>
              <a:gd name="T4" fmla="*/ 2 w 14"/>
              <a:gd name="T5" fmla="*/ 27 h 33"/>
              <a:gd name="T6" fmla="*/ 3 w 14"/>
              <a:gd name="T7" fmla="*/ 26 h 33"/>
              <a:gd name="T8" fmla="*/ 5 w 14"/>
              <a:gd name="T9" fmla="*/ 23 h 33"/>
              <a:gd name="T10" fmla="*/ 6 w 14"/>
              <a:gd name="T11" fmla="*/ 20 h 33"/>
              <a:gd name="T12" fmla="*/ 8 w 14"/>
              <a:gd name="T13" fmla="*/ 17 h 33"/>
              <a:gd name="T14" fmla="*/ 8 w 14"/>
              <a:gd name="T15" fmla="*/ 14 h 33"/>
              <a:gd name="T16" fmla="*/ 9 w 14"/>
              <a:gd name="T17" fmla="*/ 11 h 33"/>
              <a:gd name="T18" fmla="*/ 11 w 14"/>
              <a:gd name="T19" fmla="*/ 8 h 33"/>
              <a:gd name="T20" fmla="*/ 12 w 14"/>
              <a:gd name="T21" fmla="*/ 5 h 33"/>
              <a:gd name="T22" fmla="*/ 14 w 14"/>
              <a:gd name="T23" fmla="*/ 2 h 33"/>
              <a:gd name="T24" fmla="*/ 14 w 14"/>
              <a:gd name="T2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33">
                <a:moveTo>
                  <a:pt x="0" y="33"/>
                </a:moveTo>
                <a:lnTo>
                  <a:pt x="2" y="30"/>
                </a:lnTo>
                <a:lnTo>
                  <a:pt x="2" y="27"/>
                </a:lnTo>
                <a:lnTo>
                  <a:pt x="3" y="26"/>
                </a:lnTo>
                <a:lnTo>
                  <a:pt x="5" y="23"/>
                </a:lnTo>
                <a:lnTo>
                  <a:pt x="6" y="20"/>
                </a:lnTo>
                <a:lnTo>
                  <a:pt x="8" y="17"/>
                </a:lnTo>
                <a:lnTo>
                  <a:pt x="8" y="14"/>
                </a:lnTo>
                <a:lnTo>
                  <a:pt x="9" y="11"/>
                </a:lnTo>
                <a:lnTo>
                  <a:pt x="11" y="8"/>
                </a:lnTo>
                <a:lnTo>
                  <a:pt x="12" y="5"/>
                </a:lnTo>
                <a:lnTo>
                  <a:pt x="14" y="2"/>
                </a:lnTo>
                <a:lnTo>
                  <a:pt x="14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65" name="Freeform 3069"/>
          <p:cNvSpPr>
            <a:spLocks/>
          </p:cNvSpPr>
          <p:nvPr/>
        </p:nvSpPr>
        <p:spPr bwMode="auto">
          <a:xfrm>
            <a:off x="6515101" y="4324351"/>
            <a:ext cx="23813" cy="52388"/>
          </a:xfrm>
          <a:custGeom>
            <a:avLst/>
            <a:gdLst>
              <a:gd name="T0" fmla="*/ 15 w 15"/>
              <a:gd name="T1" fmla="*/ 0 h 33"/>
              <a:gd name="T2" fmla="*/ 14 w 15"/>
              <a:gd name="T3" fmla="*/ 3 h 33"/>
              <a:gd name="T4" fmla="*/ 12 w 15"/>
              <a:gd name="T5" fmla="*/ 8 h 33"/>
              <a:gd name="T6" fmla="*/ 11 w 15"/>
              <a:gd name="T7" fmla="*/ 11 h 33"/>
              <a:gd name="T8" fmla="*/ 9 w 15"/>
              <a:gd name="T9" fmla="*/ 14 h 33"/>
              <a:gd name="T10" fmla="*/ 8 w 15"/>
              <a:gd name="T11" fmla="*/ 17 h 33"/>
              <a:gd name="T12" fmla="*/ 6 w 15"/>
              <a:gd name="T13" fmla="*/ 21 h 33"/>
              <a:gd name="T14" fmla="*/ 5 w 15"/>
              <a:gd name="T15" fmla="*/ 24 h 33"/>
              <a:gd name="T16" fmla="*/ 3 w 15"/>
              <a:gd name="T17" fmla="*/ 27 h 33"/>
              <a:gd name="T18" fmla="*/ 2 w 15"/>
              <a:gd name="T19" fmla="*/ 30 h 33"/>
              <a:gd name="T20" fmla="*/ 0 w 15"/>
              <a:gd name="T2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33">
                <a:moveTo>
                  <a:pt x="15" y="0"/>
                </a:moveTo>
                <a:lnTo>
                  <a:pt x="14" y="3"/>
                </a:lnTo>
                <a:lnTo>
                  <a:pt x="12" y="8"/>
                </a:lnTo>
                <a:lnTo>
                  <a:pt x="11" y="11"/>
                </a:lnTo>
                <a:lnTo>
                  <a:pt x="9" y="14"/>
                </a:lnTo>
                <a:lnTo>
                  <a:pt x="8" y="17"/>
                </a:lnTo>
                <a:lnTo>
                  <a:pt x="6" y="21"/>
                </a:lnTo>
                <a:lnTo>
                  <a:pt x="5" y="24"/>
                </a:lnTo>
                <a:lnTo>
                  <a:pt x="3" y="27"/>
                </a:lnTo>
                <a:lnTo>
                  <a:pt x="2" y="30"/>
                </a:lnTo>
                <a:lnTo>
                  <a:pt x="0" y="3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66" name="Line 3070"/>
          <p:cNvSpPr>
            <a:spLocks noChangeShapeType="1"/>
          </p:cNvSpPr>
          <p:nvPr/>
        </p:nvSpPr>
        <p:spPr bwMode="auto">
          <a:xfrm>
            <a:off x="6453188" y="4286251"/>
            <a:ext cx="80963" cy="365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67" name="Freeform 3071"/>
          <p:cNvSpPr>
            <a:spLocks/>
          </p:cNvSpPr>
          <p:nvPr/>
        </p:nvSpPr>
        <p:spPr bwMode="auto">
          <a:xfrm>
            <a:off x="6500813" y="4019551"/>
            <a:ext cx="46038" cy="133350"/>
          </a:xfrm>
          <a:custGeom>
            <a:avLst/>
            <a:gdLst>
              <a:gd name="T0" fmla="*/ 0 w 29"/>
              <a:gd name="T1" fmla="*/ 84 h 84"/>
              <a:gd name="T2" fmla="*/ 2 w 29"/>
              <a:gd name="T3" fmla="*/ 81 h 84"/>
              <a:gd name="T4" fmla="*/ 3 w 29"/>
              <a:gd name="T5" fmla="*/ 78 h 84"/>
              <a:gd name="T6" fmla="*/ 3 w 29"/>
              <a:gd name="T7" fmla="*/ 75 h 84"/>
              <a:gd name="T8" fmla="*/ 5 w 29"/>
              <a:gd name="T9" fmla="*/ 74 h 84"/>
              <a:gd name="T10" fmla="*/ 6 w 29"/>
              <a:gd name="T11" fmla="*/ 71 h 84"/>
              <a:gd name="T12" fmla="*/ 6 w 29"/>
              <a:gd name="T13" fmla="*/ 68 h 84"/>
              <a:gd name="T14" fmla="*/ 8 w 29"/>
              <a:gd name="T15" fmla="*/ 65 h 84"/>
              <a:gd name="T16" fmla="*/ 8 w 29"/>
              <a:gd name="T17" fmla="*/ 63 h 84"/>
              <a:gd name="T18" fmla="*/ 9 w 29"/>
              <a:gd name="T19" fmla="*/ 60 h 84"/>
              <a:gd name="T20" fmla="*/ 11 w 29"/>
              <a:gd name="T21" fmla="*/ 57 h 84"/>
              <a:gd name="T22" fmla="*/ 11 w 29"/>
              <a:gd name="T23" fmla="*/ 54 h 84"/>
              <a:gd name="T24" fmla="*/ 12 w 29"/>
              <a:gd name="T25" fmla="*/ 53 h 84"/>
              <a:gd name="T26" fmla="*/ 12 w 29"/>
              <a:gd name="T27" fmla="*/ 50 h 84"/>
              <a:gd name="T28" fmla="*/ 14 w 29"/>
              <a:gd name="T29" fmla="*/ 47 h 84"/>
              <a:gd name="T30" fmla="*/ 15 w 29"/>
              <a:gd name="T31" fmla="*/ 44 h 84"/>
              <a:gd name="T32" fmla="*/ 15 w 29"/>
              <a:gd name="T33" fmla="*/ 42 h 84"/>
              <a:gd name="T34" fmla="*/ 17 w 29"/>
              <a:gd name="T35" fmla="*/ 39 h 84"/>
              <a:gd name="T36" fmla="*/ 17 w 29"/>
              <a:gd name="T37" fmla="*/ 36 h 84"/>
              <a:gd name="T38" fmla="*/ 18 w 29"/>
              <a:gd name="T39" fmla="*/ 33 h 84"/>
              <a:gd name="T40" fmla="*/ 18 w 29"/>
              <a:gd name="T41" fmla="*/ 30 h 84"/>
              <a:gd name="T42" fmla="*/ 20 w 29"/>
              <a:gd name="T43" fmla="*/ 29 h 84"/>
              <a:gd name="T44" fmla="*/ 20 w 29"/>
              <a:gd name="T45" fmla="*/ 26 h 84"/>
              <a:gd name="T46" fmla="*/ 21 w 29"/>
              <a:gd name="T47" fmla="*/ 23 h 84"/>
              <a:gd name="T48" fmla="*/ 23 w 29"/>
              <a:gd name="T49" fmla="*/ 20 h 84"/>
              <a:gd name="T50" fmla="*/ 23 w 29"/>
              <a:gd name="T51" fmla="*/ 18 h 84"/>
              <a:gd name="T52" fmla="*/ 24 w 29"/>
              <a:gd name="T53" fmla="*/ 15 h 84"/>
              <a:gd name="T54" fmla="*/ 24 w 29"/>
              <a:gd name="T55" fmla="*/ 12 h 84"/>
              <a:gd name="T56" fmla="*/ 26 w 29"/>
              <a:gd name="T57" fmla="*/ 9 h 84"/>
              <a:gd name="T58" fmla="*/ 26 w 29"/>
              <a:gd name="T59" fmla="*/ 8 h 84"/>
              <a:gd name="T60" fmla="*/ 27 w 29"/>
              <a:gd name="T61" fmla="*/ 5 h 84"/>
              <a:gd name="T62" fmla="*/ 27 w 29"/>
              <a:gd name="T63" fmla="*/ 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" h="84">
                <a:moveTo>
                  <a:pt x="0" y="84"/>
                </a:moveTo>
                <a:lnTo>
                  <a:pt x="0" y="84"/>
                </a:lnTo>
                <a:lnTo>
                  <a:pt x="2" y="83"/>
                </a:lnTo>
                <a:lnTo>
                  <a:pt x="2" y="81"/>
                </a:lnTo>
                <a:lnTo>
                  <a:pt x="2" y="80"/>
                </a:lnTo>
                <a:lnTo>
                  <a:pt x="3" y="78"/>
                </a:lnTo>
                <a:lnTo>
                  <a:pt x="3" y="77"/>
                </a:lnTo>
                <a:lnTo>
                  <a:pt x="3" y="75"/>
                </a:lnTo>
                <a:lnTo>
                  <a:pt x="5" y="74"/>
                </a:lnTo>
                <a:lnTo>
                  <a:pt x="5" y="74"/>
                </a:lnTo>
                <a:lnTo>
                  <a:pt x="5" y="72"/>
                </a:lnTo>
                <a:lnTo>
                  <a:pt x="6" y="71"/>
                </a:lnTo>
                <a:lnTo>
                  <a:pt x="6" y="69"/>
                </a:lnTo>
                <a:lnTo>
                  <a:pt x="6" y="68"/>
                </a:lnTo>
                <a:lnTo>
                  <a:pt x="8" y="66"/>
                </a:lnTo>
                <a:lnTo>
                  <a:pt x="8" y="65"/>
                </a:lnTo>
                <a:lnTo>
                  <a:pt x="8" y="63"/>
                </a:lnTo>
                <a:lnTo>
                  <a:pt x="8" y="63"/>
                </a:lnTo>
                <a:lnTo>
                  <a:pt x="9" y="62"/>
                </a:lnTo>
                <a:lnTo>
                  <a:pt x="9" y="60"/>
                </a:lnTo>
                <a:lnTo>
                  <a:pt x="9" y="59"/>
                </a:lnTo>
                <a:lnTo>
                  <a:pt x="11" y="57"/>
                </a:lnTo>
                <a:lnTo>
                  <a:pt x="11" y="56"/>
                </a:lnTo>
                <a:lnTo>
                  <a:pt x="11" y="54"/>
                </a:lnTo>
                <a:lnTo>
                  <a:pt x="12" y="53"/>
                </a:lnTo>
                <a:lnTo>
                  <a:pt x="12" y="53"/>
                </a:lnTo>
                <a:lnTo>
                  <a:pt x="12" y="51"/>
                </a:lnTo>
                <a:lnTo>
                  <a:pt x="12" y="50"/>
                </a:lnTo>
                <a:lnTo>
                  <a:pt x="14" y="48"/>
                </a:lnTo>
                <a:lnTo>
                  <a:pt x="14" y="47"/>
                </a:lnTo>
                <a:lnTo>
                  <a:pt x="14" y="45"/>
                </a:lnTo>
                <a:lnTo>
                  <a:pt x="15" y="44"/>
                </a:lnTo>
                <a:lnTo>
                  <a:pt x="15" y="42"/>
                </a:lnTo>
                <a:lnTo>
                  <a:pt x="15" y="42"/>
                </a:lnTo>
                <a:lnTo>
                  <a:pt x="15" y="41"/>
                </a:lnTo>
                <a:lnTo>
                  <a:pt x="17" y="39"/>
                </a:lnTo>
                <a:lnTo>
                  <a:pt x="17" y="38"/>
                </a:lnTo>
                <a:lnTo>
                  <a:pt x="17" y="36"/>
                </a:lnTo>
                <a:lnTo>
                  <a:pt x="18" y="35"/>
                </a:lnTo>
                <a:lnTo>
                  <a:pt x="18" y="33"/>
                </a:lnTo>
                <a:lnTo>
                  <a:pt x="18" y="32"/>
                </a:lnTo>
                <a:lnTo>
                  <a:pt x="18" y="30"/>
                </a:lnTo>
                <a:lnTo>
                  <a:pt x="20" y="30"/>
                </a:lnTo>
                <a:lnTo>
                  <a:pt x="20" y="29"/>
                </a:lnTo>
                <a:lnTo>
                  <a:pt x="20" y="27"/>
                </a:lnTo>
                <a:lnTo>
                  <a:pt x="20" y="26"/>
                </a:lnTo>
                <a:lnTo>
                  <a:pt x="21" y="24"/>
                </a:lnTo>
                <a:lnTo>
                  <a:pt x="21" y="23"/>
                </a:lnTo>
                <a:lnTo>
                  <a:pt x="21" y="21"/>
                </a:lnTo>
                <a:lnTo>
                  <a:pt x="23" y="20"/>
                </a:lnTo>
                <a:lnTo>
                  <a:pt x="23" y="20"/>
                </a:lnTo>
                <a:lnTo>
                  <a:pt x="23" y="18"/>
                </a:lnTo>
                <a:lnTo>
                  <a:pt x="23" y="17"/>
                </a:lnTo>
                <a:lnTo>
                  <a:pt x="24" y="15"/>
                </a:lnTo>
                <a:lnTo>
                  <a:pt x="24" y="14"/>
                </a:lnTo>
                <a:lnTo>
                  <a:pt x="24" y="12"/>
                </a:lnTo>
                <a:lnTo>
                  <a:pt x="24" y="11"/>
                </a:lnTo>
                <a:lnTo>
                  <a:pt x="26" y="9"/>
                </a:lnTo>
                <a:lnTo>
                  <a:pt x="26" y="8"/>
                </a:lnTo>
                <a:lnTo>
                  <a:pt x="26" y="8"/>
                </a:lnTo>
                <a:lnTo>
                  <a:pt x="27" y="6"/>
                </a:lnTo>
                <a:lnTo>
                  <a:pt x="27" y="5"/>
                </a:lnTo>
                <a:lnTo>
                  <a:pt x="27" y="3"/>
                </a:lnTo>
                <a:lnTo>
                  <a:pt x="27" y="2"/>
                </a:lnTo>
                <a:lnTo>
                  <a:pt x="29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68" name="Freeform 3072"/>
          <p:cNvSpPr>
            <a:spLocks/>
          </p:cNvSpPr>
          <p:nvPr/>
        </p:nvSpPr>
        <p:spPr bwMode="auto">
          <a:xfrm>
            <a:off x="6448426" y="4152901"/>
            <a:ext cx="52388" cy="131763"/>
          </a:xfrm>
          <a:custGeom>
            <a:avLst/>
            <a:gdLst>
              <a:gd name="T0" fmla="*/ 33 w 33"/>
              <a:gd name="T1" fmla="*/ 0 h 83"/>
              <a:gd name="T2" fmla="*/ 32 w 33"/>
              <a:gd name="T3" fmla="*/ 6 h 83"/>
              <a:gd name="T4" fmla="*/ 30 w 33"/>
              <a:gd name="T5" fmla="*/ 11 h 83"/>
              <a:gd name="T6" fmla="*/ 29 w 33"/>
              <a:gd name="T7" fmla="*/ 15 h 83"/>
              <a:gd name="T8" fmla="*/ 27 w 33"/>
              <a:gd name="T9" fmla="*/ 20 h 83"/>
              <a:gd name="T10" fmla="*/ 24 w 33"/>
              <a:gd name="T11" fmla="*/ 24 h 83"/>
              <a:gd name="T12" fmla="*/ 23 w 33"/>
              <a:gd name="T13" fmla="*/ 29 h 83"/>
              <a:gd name="T14" fmla="*/ 21 w 33"/>
              <a:gd name="T15" fmla="*/ 33 h 83"/>
              <a:gd name="T16" fmla="*/ 20 w 33"/>
              <a:gd name="T17" fmla="*/ 38 h 83"/>
              <a:gd name="T18" fmla="*/ 18 w 33"/>
              <a:gd name="T19" fmla="*/ 42 h 83"/>
              <a:gd name="T20" fmla="*/ 15 w 33"/>
              <a:gd name="T21" fmla="*/ 47 h 83"/>
              <a:gd name="T22" fmla="*/ 14 w 33"/>
              <a:gd name="T23" fmla="*/ 51 h 83"/>
              <a:gd name="T24" fmla="*/ 12 w 33"/>
              <a:gd name="T25" fmla="*/ 56 h 83"/>
              <a:gd name="T26" fmla="*/ 11 w 33"/>
              <a:gd name="T27" fmla="*/ 60 h 83"/>
              <a:gd name="T28" fmla="*/ 8 w 33"/>
              <a:gd name="T29" fmla="*/ 65 h 83"/>
              <a:gd name="T30" fmla="*/ 6 w 33"/>
              <a:gd name="T31" fmla="*/ 69 h 83"/>
              <a:gd name="T32" fmla="*/ 5 w 33"/>
              <a:gd name="T33" fmla="*/ 74 h 83"/>
              <a:gd name="T34" fmla="*/ 2 w 33"/>
              <a:gd name="T35" fmla="*/ 78 h 83"/>
              <a:gd name="T36" fmla="*/ 0 w 33"/>
              <a:gd name="T37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83">
                <a:moveTo>
                  <a:pt x="33" y="0"/>
                </a:moveTo>
                <a:lnTo>
                  <a:pt x="32" y="6"/>
                </a:lnTo>
                <a:lnTo>
                  <a:pt x="30" y="11"/>
                </a:lnTo>
                <a:lnTo>
                  <a:pt x="29" y="15"/>
                </a:lnTo>
                <a:lnTo>
                  <a:pt x="27" y="20"/>
                </a:lnTo>
                <a:lnTo>
                  <a:pt x="24" y="24"/>
                </a:lnTo>
                <a:lnTo>
                  <a:pt x="23" y="29"/>
                </a:lnTo>
                <a:lnTo>
                  <a:pt x="21" y="33"/>
                </a:lnTo>
                <a:lnTo>
                  <a:pt x="20" y="38"/>
                </a:lnTo>
                <a:lnTo>
                  <a:pt x="18" y="42"/>
                </a:lnTo>
                <a:lnTo>
                  <a:pt x="15" y="47"/>
                </a:lnTo>
                <a:lnTo>
                  <a:pt x="14" y="51"/>
                </a:lnTo>
                <a:lnTo>
                  <a:pt x="12" y="56"/>
                </a:lnTo>
                <a:lnTo>
                  <a:pt x="11" y="60"/>
                </a:lnTo>
                <a:lnTo>
                  <a:pt x="8" y="65"/>
                </a:lnTo>
                <a:lnTo>
                  <a:pt x="6" y="69"/>
                </a:lnTo>
                <a:lnTo>
                  <a:pt x="5" y="74"/>
                </a:lnTo>
                <a:lnTo>
                  <a:pt x="2" y="78"/>
                </a:lnTo>
                <a:lnTo>
                  <a:pt x="0" y="8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69" name="Line 3073"/>
          <p:cNvSpPr>
            <a:spLocks noChangeShapeType="1"/>
          </p:cNvSpPr>
          <p:nvPr/>
        </p:nvSpPr>
        <p:spPr bwMode="auto">
          <a:xfrm>
            <a:off x="5857876" y="3919538"/>
            <a:ext cx="638175" cy="2317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70" name="Freeform 3074"/>
          <p:cNvSpPr>
            <a:spLocks/>
          </p:cNvSpPr>
          <p:nvPr/>
        </p:nvSpPr>
        <p:spPr bwMode="auto">
          <a:xfrm>
            <a:off x="5924551" y="3338513"/>
            <a:ext cx="14288" cy="295275"/>
          </a:xfrm>
          <a:custGeom>
            <a:avLst/>
            <a:gdLst>
              <a:gd name="T0" fmla="*/ 0 w 9"/>
              <a:gd name="T1" fmla="*/ 186 h 186"/>
              <a:gd name="T2" fmla="*/ 2 w 9"/>
              <a:gd name="T3" fmla="*/ 180 h 186"/>
              <a:gd name="T4" fmla="*/ 2 w 9"/>
              <a:gd name="T5" fmla="*/ 174 h 186"/>
              <a:gd name="T6" fmla="*/ 3 w 9"/>
              <a:gd name="T7" fmla="*/ 168 h 186"/>
              <a:gd name="T8" fmla="*/ 3 w 9"/>
              <a:gd name="T9" fmla="*/ 162 h 186"/>
              <a:gd name="T10" fmla="*/ 5 w 9"/>
              <a:gd name="T11" fmla="*/ 156 h 186"/>
              <a:gd name="T12" fmla="*/ 5 w 9"/>
              <a:gd name="T13" fmla="*/ 150 h 186"/>
              <a:gd name="T14" fmla="*/ 5 w 9"/>
              <a:gd name="T15" fmla="*/ 144 h 186"/>
              <a:gd name="T16" fmla="*/ 6 w 9"/>
              <a:gd name="T17" fmla="*/ 138 h 186"/>
              <a:gd name="T18" fmla="*/ 6 w 9"/>
              <a:gd name="T19" fmla="*/ 132 h 186"/>
              <a:gd name="T20" fmla="*/ 6 w 9"/>
              <a:gd name="T21" fmla="*/ 126 h 186"/>
              <a:gd name="T22" fmla="*/ 6 w 9"/>
              <a:gd name="T23" fmla="*/ 120 h 186"/>
              <a:gd name="T24" fmla="*/ 8 w 9"/>
              <a:gd name="T25" fmla="*/ 114 h 186"/>
              <a:gd name="T26" fmla="*/ 8 w 9"/>
              <a:gd name="T27" fmla="*/ 108 h 186"/>
              <a:gd name="T28" fmla="*/ 8 w 9"/>
              <a:gd name="T29" fmla="*/ 102 h 186"/>
              <a:gd name="T30" fmla="*/ 8 w 9"/>
              <a:gd name="T31" fmla="*/ 96 h 186"/>
              <a:gd name="T32" fmla="*/ 8 w 9"/>
              <a:gd name="T33" fmla="*/ 90 h 186"/>
              <a:gd name="T34" fmla="*/ 8 w 9"/>
              <a:gd name="T35" fmla="*/ 84 h 186"/>
              <a:gd name="T36" fmla="*/ 9 w 9"/>
              <a:gd name="T37" fmla="*/ 78 h 186"/>
              <a:gd name="T38" fmla="*/ 9 w 9"/>
              <a:gd name="T39" fmla="*/ 72 h 186"/>
              <a:gd name="T40" fmla="*/ 9 w 9"/>
              <a:gd name="T41" fmla="*/ 66 h 186"/>
              <a:gd name="T42" fmla="*/ 9 w 9"/>
              <a:gd name="T43" fmla="*/ 60 h 186"/>
              <a:gd name="T44" fmla="*/ 8 w 9"/>
              <a:gd name="T45" fmla="*/ 54 h 186"/>
              <a:gd name="T46" fmla="*/ 8 w 9"/>
              <a:gd name="T47" fmla="*/ 48 h 186"/>
              <a:gd name="T48" fmla="*/ 8 w 9"/>
              <a:gd name="T49" fmla="*/ 42 h 186"/>
              <a:gd name="T50" fmla="*/ 8 w 9"/>
              <a:gd name="T51" fmla="*/ 36 h 186"/>
              <a:gd name="T52" fmla="*/ 8 w 9"/>
              <a:gd name="T53" fmla="*/ 30 h 186"/>
              <a:gd name="T54" fmla="*/ 8 w 9"/>
              <a:gd name="T55" fmla="*/ 24 h 186"/>
              <a:gd name="T56" fmla="*/ 8 w 9"/>
              <a:gd name="T57" fmla="*/ 18 h 186"/>
              <a:gd name="T58" fmla="*/ 6 w 9"/>
              <a:gd name="T59" fmla="*/ 12 h 186"/>
              <a:gd name="T60" fmla="*/ 6 w 9"/>
              <a:gd name="T61" fmla="*/ 6 h 186"/>
              <a:gd name="T62" fmla="*/ 6 w 9"/>
              <a:gd name="T63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" h="186">
                <a:moveTo>
                  <a:pt x="0" y="186"/>
                </a:moveTo>
                <a:lnTo>
                  <a:pt x="2" y="180"/>
                </a:lnTo>
                <a:lnTo>
                  <a:pt x="2" y="174"/>
                </a:lnTo>
                <a:lnTo>
                  <a:pt x="3" y="168"/>
                </a:lnTo>
                <a:lnTo>
                  <a:pt x="3" y="162"/>
                </a:lnTo>
                <a:lnTo>
                  <a:pt x="5" y="156"/>
                </a:lnTo>
                <a:lnTo>
                  <a:pt x="5" y="150"/>
                </a:lnTo>
                <a:lnTo>
                  <a:pt x="5" y="144"/>
                </a:lnTo>
                <a:lnTo>
                  <a:pt x="6" y="138"/>
                </a:lnTo>
                <a:lnTo>
                  <a:pt x="6" y="132"/>
                </a:lnTo>
                <a:lnTo>
                  <a:pt x="6" y="126"/>
                </a:lnTo>
                <a:lnTo>
                  <a:pt x="6" y="120"/>
                </a:lnTo>
                <a:lnTo>
                  <a:pt x="8" y="114"/>
                </a:lnTo>
                <a:lnTo>
                  <a:pt x="8" y="108"/>
                </a:lnTo>
                <a:lnTo>
                  <a:pt x="8" y="102"/>
                </a:lnTo>
                <a:lnTo>
                  <a:pt x="8" y="96"/>
                </a:lnTo>
                <a:lnTo>
                  <a:pt x="8" y="90"/>
                </a:lnTo>
                <a:lnTo>
                  <a:pt x="8" y="84"/>
                </a:lnTo>
                <a:lnTo>
                  <a:pt x="9" y="78"/>
                </a:lnTo>
                <a:lnTo>
                  <a:pt x="9" y="72"/>
                </a:lnTo>
                <a:lnTo>
                  <a:pt x="9" y="66"/>
                </a:lnTo>
                <a:lnTo>
                  <a:pt x="9" y="60"/>
                </a:lnTo>
                <a:lnTo>
                  <a:pt x="8" y="54"/>
                </a:lnTo>
                <a:lnTo>
                  <a:pt x="8" y="48"/>
                </a:lnTo>
                <a:lnTo>
                  <a:pt x="8" y="42"/>
                </a:lnTo>
                <a:lnTo>
                  <a:pt x="8" y="36"/>
                </a:lnTo>
                <a:lnTo>
                  <a:pt x="8" y="30"/>
                </a:lnTo>
                <a:lnTo>
                  <a:pt x="8" y="24"/>
                </a:lnTo>
                <a:lnTo>
                  <a:pt x="8" y="18"/>
                </a:lnTo>
                <a:lnTo>
                  <a:pt x="6" y="12"/>
                </a:lnTo>
                <a:lnTo>
                  <a:pt x="6" y="6"/>
                </a:lnTo>
                <a:lnTo>
                  <a:pt x="6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71" name="Freeform 3075"/>
          <p:cNvSpPr>
            <a:spLocks/>
          </p:cNvSpPr>
          <p:nvPr/>
        </p:nvSpPr>
        <p:spPr bwMode="auto">
          <a:xfrm>
            <a:off x="5856288" y="3633788"/>
            <a:ext cx="68263" cy="285750"/>
          </a:xfrm>
          <a:custGeom>
            <a:avLst/>
            <a:gdLst>
              <a:gd name="T0" fmla="*/ 43 w 43"/>
              <a:gd name="T1" fmla="*/ 0 h 180"/>
              <a:gd name="T2" fmla="*/ 43 w 43"/>
              <a:gd name="T3" fmla="*/ 3 h 180"/>
              <a:gd name="T4" fmla="*/ 43 w 43"/>
              <a:gd name="T5" fmla="*/ 6 h 180"/>
              <a:gd name="T6" fmla="*/ 42 w 43"/>
              <a:gd name="T7" fmla="*/ 9 h 180"/>
              <a:gd name="T8" fmla="*/ 42 w 43"/>
              <a:gd name="T9" fmla="*/ 12 h 180"/>
              <a:gd name="T10" fmla="*/ 42 w 43"/>
              <a:gd name="T11" fmla="*/ 15 h 180"/>
              <a:gd name="T12" fmla="*/ 40 w 43"/>
              <a:gd name="T13" fmla="*/ 18 h 180"/>
              <a:gd name="T14" fmla="*/ 40 w 43"/>
              <a:gd name="T15" fmla="*/ 21 h 180"/>
              <a:gd name="T16" fmla="*/ 40 w 43"/>
              <a:gd name="T17" fmla="*/ 24 h 180"/>
              <a:gd name="T18" fmla="*/ 39 w 43"/>
              <a:gd name="T19" fmla="*/ 27 h 180"/>
              <a:gd name="T20" fmla="*/ 39 w 43"/>
              <a:gd name="T21" fmla="*/ 30 h 180"/>
              <a:gd name="T22" fmla="*/ 39 w 43"/>
              <a:gd name="T23" fmla="*/ 33 h 180"/>
              <a:gd name="T24" fmla="*/ 37 w 43"/>
              <a:gd name="T25" fmla="*/ 36 h 180"/>
              <a:gd name="T26" fmla="*/ 37 w 43"/>
              <a:gd name="T27" fmla="*/ 39 h 180"/>
              <a:gd name="T28" fmla="*/ 37 w 43"/>
              <a:gd name="T29" fmla="*/ 42 h 180"/>
              <a:gd name="T30" fmla="*/ 36 w 43"/>
              <a:gd name="T31" fmla="*/ 45 h 180"/>
              <a:gd name="T32" fmla="*/ 36 w 43"/>
              <a:gd name="T33" fmla="*/ 48 h 180"/>
              <a:gd name="T34" fmla="*/ 34 w 43"/>
              <a:gd name="T35" fmla="*/ 51 h 180"/>
              <a:gd name="T36" fmla="*/ 34 w 43"/>
              <a:gd name="T37" fmla="*/ 54 h 180"/>
              <a:gd name="T38" fmla="*/ 34 w 43"/>
              <a:gd name="T39" fmla="*/ 57 h 180"/>
              <a:gd name="T40" fmla="*/ 33 w 43"/>
              <a:gd name="T41" fmla="*/ 60 h 180"/>
              <a:gd name="T42" fmla="*/ 33 w 43"/>
              <a:gd name="T43" fmla="*/ 63 h 180"/>
              <a:gd name="T44" fmla="*/ 31 w 43"/>
              <a:gd name="T45" fmla="*/ 66 h 180"/>
              <a:gd name="T46" fmla="*/ 31 w 43"/>
              <a:gd name="T47" fmla="*/ 69 h 180"/>
              <a:gd name="T48" fmla="*/ 30 w 43"/>
              <a:gd name="T49" fmla="*/ 72 h 180"/>
              <a:gd name="T50" fmla="*/ 30 w 43"/>
              <a:gd name="T51" fmla="*/ 75 h 180"/>
              <a:gd name="T52" fmla="*/ 28 w 43"/>
              <a:gd name="T53" fmla="*/ 78 h 180"/>
              <a:gd name="T54" fmla="*/ 28 w 43"/>
              <a:gd name="T55" fmla="*/ 81 h 180"/>
              <a:gd name="T56" fmla="*/ 28 w 43"/>
              <a:gd name="T57" fmla="*/ 84 h 180"/>
              <a:gd name="T58" fmla="*/ 27 w 43"/>
              <a:gd name="T59" fmla="*/ 87 h 180"/>
              <a:gd name="T60" fmla="*/ 27 w 43"/>
              <a:gd name="T61" fmla="*/ 90 h 180"/>
              <a:gd name="T62" fmla="*/ 25 w 43"/>
              <a:gd name="T63" fmla="*/ 93 h 180"/>
              <a:gd name="T64" fmla="*/ 25 w 43"/>
              <a:gd name="T65" fmla="*/ 96 h 180"/>
              <a:gd name="T66" fmla="*/ 24 w 43"/>
              <a:gd name="T67" fmla="*/ 99 h 180"/>
              <a:gd name="T68" fmla="*/ 24 w 43"/>
              <a:gd name="T69" fmla="*/ 102 h 180"/>
              <a:gd name="T70" fmla="*/ 22 w 43"/>
              <a:gd name="T71" fmla="*/ 105 h 180"/>
              <a:gd name="T72" fmla="*/ 21 w 43"/>
              <a:gd name="T73" fmla="*/ 108 h 180"/>
              <a:gd name="T74" fmla="*/ 21 w 43"/>
              <a:gd name="T75" fmla="*/ 111 h 180"/>
              <a:gd name="T76" fmla="*/ 19 w 43"/>
              <a:gd name="T77" fmla="*/ 114 h 180"/>
              <a:gd name="T78" fmla="*/ 19 w 43"/>
              <a:gd name="T79" fmla="*/ 117 h 180"/>
              <a:gd name="T80" fmla="*/ 18 w 43"/>
              <a:gd name="T81" fmla="*/ 120 h 180"/>
              <a:gd name="T82" fmla="*/ 18 w 43"/>
              <a:gd name="T83" fmla="*/ 123 h 180"/>
              <a:gd name="T84" fmla="*/ 16 w 43"/>
              <a:gd name="T85" fmla="*/ 126 h 180"/>
              <a:gd name="T86" fmla="*/ 16 w 43"/>
              <a:gd name="T87" fmla="*/ 129 h 180"/>
              <a:gd name="T88" fmla="*/ 15 w 43"/>
              <a:gd name="T89" fmla="*/ 132 h 180"/>
              <a:gd name="T90" fmla="*/ 13 w 43"/>
              <a:gd name="T91" fmla="*/ 135 h 180"/>
              <a:gd name="T92" fmla="*/ 13 w 43"/>
              <a:gd name="T93" fmla="*/ 138 h 180"/>
              <a:gd name="T94" fmla="*/ 12 w 43"/>
              <a:gd name="T95" fmla="*/ 141 h 180"/>
              <a:gd name="T96" fmla="*/ 10 w 43"/>
              <a:gd name="T97" fmla="*/ 144 h 180"/>
              <a:gd name="T98" fmla="*/ 10 w 43"/>
              <a:gd name="T99" fmla="*/ 147 h 180"/>
              <a:gd name="T100" fmla="*/ 9 w 43"/>
              <a:gd name="T101" fmla="*/ 150 h 180"/>
              <a:gd name="T102" fmla="*/ 9 w 43"/>
              <a:gd name="T103" fmla="*/ 153 h 180"/>
              <a:gd name="T104" fmla="*/ 7 w 43"/>
              <a:gd name="T105" fmla="*/ 156 h 180"/>
              <a:gd name="T106" fmla="*/ 6 w 43"/>
              <a:gd name="T107" fmla="*/ 159 h 180"/>
              <a:gd name="T108" fmla="*/ 6 w 43"/>
              <a:gd name="T109" fmla="*/ 162 h 180"/>
              <a:gd name="T110" fmla="*/ 4 w 43"/>
              <a:gd name="T111" fmla="*/ 165 h 180"/>
              <a:gd name="T112" fmla="*/ 3 w 43"/>
              <a:gd name="T113" fmla="*/ 168 h 180"/>
              <a:gd name="T114" fmla="*/ 3 w 43"/>
              <a:gd name="T115" fmla="*/ 171 h 180"/>
              <a:gd name="T116" fmla="*/ 1 w 43"/>
              <a:gd name="T117" fmla="*/ 174 h 180"/>
              <a:gd name="T118" fmla="*/ 0 w 43"/>
              <a:gd name="T119" fmla="*/ 177 h 180"/>
              <a:gd name="T120" fmla="*/ 0 w 43"/>
              <a:gd name="T121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" h="180">
                <a:moveTo>
                  <a:pt x="43" y="0"/>
                </a:moveTo>
                <a:lnTo>
                  <a:pt x="43" y="3"/>
                </a:lnTo>
                <a:lnTo>
                  <a:pt x="43" y="6"/>
                </a:lnTo>
                <a:lnTo>
                  <a:pt x="42" y="9"/>
                </a:lnTo>
                <a:lnTo>
                  <a:pt x="42" y="12"/>
                </a:lnTo>
                <a:lnTo>
                  <a:pt x="42" y="15"/>
                </a:lnTo>
                <a:lnTo>
                  <a:pt x="40" y="18"/>
                </a:lnTo>
                <a:lnTo>
                  <a:pt x="40" y="21"/>
                </a:lnTo>
                <a:lnTo>
                  <a:pt x="40" y="24"/>
                </a:lnTo>
                <a:lnTo>
                  <a:pt x="39" y="27"/>
                </a:lnTo>
                <a:lnTo>
                  <a:pt x="39" y="30"/>
                </a:lnTo>
                <a:lnTo>
                  <a:pt x="39" y="33"/>
                </a:lnTo>
                <a:lnTo>
                  <a:pt x="37" y="36"/>
                </a:lnTo>
                <a:lnTo>
                  <a:pt x="37" y="39"/>
                </a:lnTo>
                <a:lnTo>
                  <a:pt x="37" y="42"/>
                </a:lnTo>
                <a:lnTo>
                  <a:pt x="36" y="45"/>
                </a:lnTo>
                <a:lnTo>
                  <a:pt x="36" y="48"/>
                </a:lnTo>
                <a:lnTo>
                  <a:pt x="34" y="51"/>
                </a:lnTo>
                <a:lnTo>
                  <a:pt x="34" y="54"/>
                </a:lnTo>
                <a:lnTo>
                  <a:pt x="34" y="57"/>
                </a:lnTo>
                <a:lnTo>
                  <a:pt x="33" y="60"/>
                </a:lnTo>
                <a:lnTo>
                  <a:pt x="33" y="63"/>
                </a:lnTo>
                <a:lnTo>
                  <a:pt x="31" y="66"/>
                </a:lnTo>
                <a:lnTo>
                  <a:pt x="31" y="69"/>
                </a:lnTo>
                <a:lnTo>
                  <a:pt x="30" y="72"/>
                </a:lnTo>
                <a:lnTo>
                  <a:pt x="30" y="75"/>
                </a:lnTo>
                <a:lnTo>
                  <a:pt x="28" y="78"/>
                </a:lnTo>
                <a:lnTo>
                  <a:pt x="28" y="81"/>
                </a:lnTo>
                <a:lnTo>
                  <a:pt x="28" y="84"/>
                </a:lnTo>
                <a:lnTo>
                  <a:pt x="27" y="87"/>
                </a:lnTo>
                <a:lnTo>
                  <a:pt x="27" y="90"/>
                </a:lnTo>
                <a:lnTo>
                  <a:pt x="25" y="93"/>
                </a:lnTo>
                <a:lnTo>
                  <a:pt x="25" y="96"/>
                </a:lnTo>
                <a:lnTo>
                  <a:pt x="24" y="99"/>
                </a:lnTo>
                <a:lnTo>
                  <a:pt x="24" y="102"/>
                </a:lnTo>
                <a:lnTo>
                  <a:pt x="22" y="105"/>
                </a:lnTo>
                <a:lnTo>
                  <a:pt x="21" y="108"/>
                </a:lnTo>
                <a:lnTo>
                  <a:pt x="21" y="111"/>
                </a:lnTo>
                <a:lnTo>
                  <a:pt x="19" y="114"/>
                </a:lnTo>
                <a:lnTo>
                  <a:pt x="19" y="117"/>
                </a:lnTo>
                <a:lnTo>
                  <a:pt x="18" y="120"/>
                </a:lnTo>
                <a:lnTo>
                  <a:pt x="18" y="123"/>
                </a:lnTo>
                <a:lnTo>
                  <a:pt x="16" y="126"/>
                </a:lnTo>
                <a:lnTo>
                  <a:pt x="16" y="129"/>
                </a:lnTo>
                <a:lnTo>
                  <a:pt x="15" y="132"/>
                </a:lnTo>
                <a:lnTo>
                  <a:pt x="13" y="135"/>
                </a:lnTo>
                <a:lnTo>
                  <a:pt x="13" y="138"/>
                </a:lnTo>
                <a:lnTo>
                  <a:pt x="12" y="141"/>
                </a:lnTo>
                <a:lnTo>
                  <a:pt x="10" y="144"/>
                </a:lnTo>
                <a:lnTo>
                  <a:pt x="10" y="147"/>
                </a:lnTo>
                <a:lnTo>
                  <a:pt x="9" y="150"/>
                </a:lnTo>
                <a:lnTo>
                  <a:pt x="9" y="153"/>
                </a:lnTo>
                <a:lnTo>
                  <a:pt x="7" y="156"/>
                </a:lnTo>
                <a:lnTo>
                  <a:pt x="6" y="159"/>
                </a:lnTo>
                <a:lnTo>
                  <a:pt x="6" y="162"/>
                </a:lnTo>
                <a:lnTo>
                  <a:pt x="4" y="165"/>
                </a:lnTo>
                <a:lnTo>
                  <a:pt x="3" y="168"/>
                </a:lnTo>
                <a:lnTo>
                  <a:pt x="3" y="171"/>
                </a:lnTo>
                <a:lnTo>
                  <a:pt x="1" y="174"/>
                </a:lnTo>
                <a:lnTo>
                  <a:pt x="0" y="177"/>
                </a:lnTo>
                <a:lnTo>
                  <a:pt x="0" y="18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72" name="Line 3076"/>
          <p:cNvSpPr>
            <a:spLocks noChangeShapeType="1"/>
          </p:cNvSpPr>
          <p:nvPr/>
        </p:nvSpPr>
        <p:spPr bwMode="auto">
          <a:xfrm>
            <a:off x="5832476" y="3622676"/>
            <a:ext cx="87313" cy="111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73" name="Rectangle 3077"/>
          <p:cNvSpPr>
            <a:spLocks noChangeArrowheads="1"/>
          </p:cNvSpPr>
          <p:nvPr/>
        </p:nvSpPr>
        <p:spPr bwMode="auto">
          <a:xfrm rot="1920000">
            <a:off x="6959601" y="5040313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Copia-1_SCH-I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74" name="Line 3078"/>
          <p:cNvSpPr>
            <a:spLocks noChangeShapeType="1"/>
          </p:cNvSpPr>
          <p:nvPr/>
        </p:nvSpPr>
        <p:spPr bwMode="auto">
          <a:xfrm>
            <a:off x="6889751" y="4929188"/>
            <a:ext cx="73025" cy="476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75" name="Rectangle 3079"/>
          <p:cNvSpPr>
            <a:spLocks noChangeArrowheads="1"/>
          </p:cNvSpPr>
          <p:nvPr/>
        </p:nvSpPr>
        <p:spPr bwMode="auto">
          <a:xfrm rot="1980000">
            <a:off x="6932613" y="507523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Copia-64_BG-I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76" name="Line 3080"/>
          <p:cNvSpPr>
            <a:spLocks noChangeShapeType="1"/>
          </p:cNvSpPr>
          <p:nvPr/>
        </p:nvSpPr>
        <p:spPr bwMode="auto">
          <a:xfrm>
            <a:off x="6865938" y="4960938"/>
            <a:ext cx="73025" cy="492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77" name="Freeform 3081"/>
          <p:cNvSpPr>
            <a:spLocks/>
          </p:cNvSpPr>
          <p:nvPr/>
        </p:nvSpPr>
        <p:spPr bwMode="auto">
          <a:xfrm>
            <a:off x="6872288" y="4924426"/>
            <a:ext cx="12700" cy="17463"/>
          </a:xfrm>
          <a:custGeom>
            <a:avLst/>
            <a:gdLst>
              <a:gd name="T0" fmla="*/ 0 w 8"/>
              <a:gd name="T1" fmla="*/ 11 h 11"/>
              <a:gd name="T2" fmla="*/ 2 w 8"/>
              <a:gd name="T3" fmla="*/ 11 h 11"/>
              <a:gd name="T4" fmla="*/ 2 w 8"/>
              <a:gd name="T5" fmla="*/ 9 h 11"/>
              <a:gd name="T6" fmla="*/ 3 w 8"/>
              <a:gd name="T7" fmla="*/ 8 h 11"/>
              <a:gd name="T8" fmla="*/ 3 w 8"/>
              <a:gd name="T9" fmla="*/ 8 h 11"/>
              <a:gd name="T10" fmla="*/ 5 w 8"/>
              <a:gd name="T11" fmla="*/ 6 h 11"/>
              <a:gd name="T12" fmla="*/ 5 w 8"/>
              <a:gd name="T13" fmla="*/ 5 h 11"/>
              <a:gd name="T14" fmla="*/ 6 w 8"/>
              <a:gd name="T15" fmla="*/ 5 h 11"/>
              <a:gd name="T16" fmla="*/ 6 w 8"/>
              <a:gd name="T17" fmla="*/ 3 h 11"/>
              <a:gd name="T18" fmla="*/ 8 w 8"/>
              <a:gd name="T19" fmla="*/ 2 h 11"/>
              <a:gd name="T20" fmla="*/ 8 w 8"/>
              <a:gd name="T2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11">
                <a:moveTo>
                  <a:pt x="0" y="11"/>
                </a:moveTo>
                <a:lnTo>
                  <a:pt x="2" y="11"/>
                </a:lnTo>
                <a:lnTo>
                  <a:pt x="2" y="9"/>
                </a:lnTo>
                <a:lnTo>
                  <a:pt x="3" y="8"/>
                </a:lnTo>
                <a:lnTo>
                  <a:pt x="3" y="8"/>
                </a:lnTo>
                <a:lnTo>
                  <a:pt x="5" y="6"/>
                </a:lnTo>
                <a:lnTo>
                  <a:pt x="5" y="5"/>
                </a:lnTo>
                <a:lnTo>
                  <a:pt x="6" y="5"/>
                </a:lnTo>
                <a:lnTo>
                  <a:pt x="6" y="3"/>
                </a:lnTo>
                <a:lnTo>
                  <a:pt x="8" y="2"/>
                </a:lnTo>
                <a:lnTo>
                  <a:pt x="8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78" name="Freeform 3082"/>
          <p:cNvSpPr>
            <a:spLocks/>
          </p:cNvSpPr>
          <p:nvPr/>
        </p:nvSpPr>
        <p:spPr bwMode="auto">
          <a:xfrm>
            <a:off x="6862763" y="4941888"/>
            <a:ext cx="9525" cy="15875"/>
          </a:xfrm>
          <a:custGeom>
            <a:avLst/>
            <a:gdLst>
              <a:gd name="T0" fmla="*/ 6 w 6"/>
              <a:gd name="T1" fmla="*/ 0 h 10"/>
              <a:gd name="T2" fmla="*/ 6 w 6"/>
              <a:gd name="T3" fmla="*/ 1 h 10"/>
              <a:gd name="T4" fmla="*/ 5 w 6"/>
              <a:gd name="T5" fmla="*/ 3 h 10"/>
              <a:gd name="T6" fmla="*/ 5 w 6"/>
              <a:gd name="T7" fmla="*/ 4 h 10"/>
              <a:gd name="T8" fmla="*/ 3 w 6"/>
              <a:gd name="T9" fmla="*/ 6 h 10"/>
              <a:gd name="T10" fmla="*/ 2 w 6"/>
              <a:gd name="T11" fmla="*/ 7 h 10"/>
              <a:gd name="T12" fmla="*/ 2 w 6"/>
              <a:gd name="T13" fmla="*/ 9 h 10"/>
              <a:gd name="T14" fmla="*/ 0 w 6"/>
              <a:gd name="T1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10">
                <a:moveTo>
                  <a:pt x="6" y="0"/>
                </a:moveTo>
                <a:lnTo>
                  <a:pt x="6" y="1"/>
                </a:lnTo>
                <a:lnTo>
                  <a:pt x="5" y="3"/>
                </a:lnTo>
                <a:lnTo>
                  <a:pt x="5" y="4"/>
                </a:lnTo>
                <a:lnTo>
                  <a:pt x="3" y="6"/>
                </a:lnTo>
                <a:lnTo>
                  <a:pt x="2" y="7"/>
                </a:lnTo>
                <a:lnTo>
                  <a:pt x="2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79" name="Line 3083"/>
          <p:cNvSpPr>
            <a:spLocks noChangeShapeType="1"/>
          </p:cNvSpPr>
          <p:nvPr/>
        </p:nvSpPr>
        <p:spPr bwMode="auto">
          <a:xfrm>
            <a:off x="6462713" y="4676776"/>
            <a:ext cx="404813" cy="2619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80" name="Rectangle 3084"/>
          <p:cNvSpPr>
            <a:spLocks noChangeArrowheads="1"/>
          </p:cNvSpPr>
          <p:nvPr/>
        </p:nvSpPr>
        <p:spPr bwMode="auto">
          <a:xfrm rot="2040000">
            <a:off x="6921501" y="5076826"/>
            <a:ext cx="2238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PCretro3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81" name="Line 3085"/>
          <p:cNvSpPr>
            <a:spLocks noChangeShapeType="1"/>
          </p:cNvSpPr>
          <p:nvPr/>
        </p:nvSpPr>
        <p:spPr bwMode="auto">
          <a:xfrm>
            <a:off x="6843713" y="4995863"/>
            <a:ext cx="74613" cy="508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82" name="Rectangle 3086"/>
          <p:cNvSpPr>
            <a:spLocks noChangeArrowheads="1"/>
          </p:cNvSpPr>
          <p:nvPr/>
        </p:nvSpPr>
        <p:spPr bwMode="auto">
          <a:xfrm rot="2040000">
            <a:off x="6886576" y="5145088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Copia-3_ADe-I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83" name="Line 3087"/>
          <p:cNvSpPr>
            <a:spLocks noChangeShapeType="1"/>
          </p:cNvSpPr>
          <p:nvPr/>
        </p:nvSpPr>
        <p:spPr bwMode="auto">
          <a:xfrm>
            <a:off x="6823076" y="5029201"/>
            <a:ext cx="71438" cy="508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84" name="Freeform 3088"/>
          <p:cNvSpPr>
            <a:spLocks/>
          </p:cNvSpPr>
          <p:nvPr/>
        </p:nvSpPr>
        <p:spPr bwMode="auto">
          <a:xfrm>
            <a:off x="6829426" y="4991101"/>
            <a:ext cx="12700" cy="17463"/>
          </a:xfrm>
          <a:custGeom>
            <a:avLst/>
            <a:gdLst>
              <a:gd name="T0" fmla="*/ 0 w 8"/>
              <a:gd name="T1" fmla="*/ 11 h 11"/>
              <a:gd name="T2" fmla="*/ 0 w 8"/>
              <a:gd name="T3" fmla="*/ 11 h 11"/>
              <a:gd name="T4" fmla="*/ 2 w 8"/>
              <a:gd name="T5" fmla="*/ 9 h 11"/>
              <a:gd name="T6" fmla="*/ 2 w 8"/>
              <a:gd name="T7" fmla="*/ 8 h 11"/>
              <a:gd name="T8" fmla="*/ 3 w 8"/>
              <a:gd name="T9" fmla="*/ 6 h 11"/>
              <a:gd name="T10" fmla="*/ 5 w 8"/>
              <a:gd name="T11" fmla="*/ 5 h 11"/>
              <a:gd name="T12" fmla="*/ 5 w 8"/>
              <a:gd name="T13" fmla="*/ 5 h 11"/>
              <a:gd name="T14" fmla="*/ 6 w 8"/>
              <a:gd name="T15" fmla="*/ 3 h 11"/>
              <a:gd name="T16" fmla="*/ 6 w 8"/>
              <a:gd name="T17" fmla="*/ 2 h 11"/>
              <a:gd name="T18" fmla="*/ 8 w 8"/>
              <a:gd name="T1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2" y="8"/>
                </a:lnTo>
                <a:lnTo>
                  <a:pt x="3" y="6"/>
                </a:lnTo>
                <a:lnTo>
                  <a:pt x="5" y="5"/>
                </a:lnTo>
                <a:lnTo>
                  <a:pt x="5" y="5"/>
                </a:lnTo>
                <a:lnTo>
                  <a:pt x="6" y="3"/>
                </a:lnTo>
                <a:lnTo>
                  <a:pt x="6" y="2"/>
                </a:lnTo>
                <a:lnTo>
                  <a:pt x="8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85" name="Freeform 3089"/>
          <p:cNvSpPr>
            <a:spLocks/>
          </p:cNvSpPr>
          <p:nvPr/>
        </p:nvSpPr>
        <p:spPr bwMode="auto">
          <a:xfrm>
            <a:off x="6818313" y="5008563"/>
            <a:ext cx="11113" cy="15875"/>
          </a:xfrm>
          <a:custGeom>
            <a:avLst/>
            <a:gdLst>
              <a:gd name="T0" fmla="*/ 7 w 7"/>
              <a:gd name="T1" fmla="*/ 0 h 10"/>
              <a:gd name="T2" fmla="*/ 6 w 7"/>
              <a:gd name="T3" fmla="*/ 1 h 10"/>
              <a:gd name="T4" fmla="*/ 6 w 7"/>
              <a:gd name="T5" fmla="*/ 3 h 10"/>
              <a:gd name="T6" fmla="*/ 4 w 7"/>
              <a:gd name="T7" fmla="*/ 4 h 10"/>
              <a:gd name="T8" fmla="*/ 3 w 7"/>
              <a:gd name="T9" fmla="*/ 6 h 10"/>
              <a:gd name="T10" fmla="*/ 3 w 7"/>
              <a:gd name="T11" fmla="*/ 7 h 10"/>
              <a:gd name="T12" fmla="*/ 1 w 7"/>
              <a:gd name="T13" fmla="*/ 9 h 10"/>
              <a:gd name="T14" fmla="*/ 0 w 7"/>
              <a:gd name="T1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0">
                <a:moveTo>
                  <a:pt x="7" y="0"/>
                </a:moveTo>
                <a:lnTo>
                  <a:pt x="6" y="1"/>
                </a:lnTo>
                <a:lnTo>
                  <a:pt x="6" y="3"/>
                </a:lnTo>
                <a:lnTo>
                  <a:pt x="4" y="4"/>
                </a:lnTo>
                <a:lnTo>
                  <a:pt x="3" y="6"/>
                </a:lnTo>
                <a:lnTo>
                  <a:pt x="3" y="7"/>
                </a:lnTo>
                <a:lnTo>
                  <a:pt x="1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86" name="Line 3090"/>
          <p:cNvSpPr>
            <a:spLocks noChangeShapeType="1"/>
          </p:cNvSpPr>
          <p:nvPr/>
        </p:nvSpPr>
        <p:spPr bwMode="auto">
          <a:xfrm>
            <a:off x="6753226" y="4956176"/>
            <a:ext cx="71438" cy="492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87" name="Rectangle 3091"/>
          <p:cNvSpPr>
            <a:spLocks noChangeArrowheads="1"/>
          </p:cNvSpPr>
          <p:nvPr/>
        </p:nvSpPr>
        <p:spPr bwMode="auto">
          <a:xfrm rot="2100000">
            <a:off x="6873876" y="5145088"/>
            <a:ext cx="2238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PCretro6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88" name="Line 3092"/>
          <p:cNvSpPr>
            <a:spLocks noChangeShapeType="1"/>
          </p:cNvSpPr>
          <p:nvPr/>
        </p:nvSpPr>
        <p:spPr bwMode="auto">
          <a:xfrm>
            <a:off x="6719888" y="5003801"/>
            <a:ext cx="150813" cy="1095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89" name="Freeform 3093"/>
          <p:cNvSpPr>
            <a:spLocks/>
          </p:cNvSpPr>
          <p:nvPr/>
        </p:nvSpPr>
        <p:spPr bwMode="auto">
          <a:xfrm>
            <a:off x="6732588" y="4953001"/>
            <a:ext cx="15875" cy="23813"/>
          </a:xfrm>
          <a:custGeom>
            <a:avLst/>
            <a:gdLst>
              <a:gd name="T0" fmla="*/ 0 w 10"/>
              <a:gd name="T1" fmla="*/ 15 h 15"/>
              <a:gd name="T2" fmla="*/ 1 w 10"/>
              <a:gd name="T3" fmla="*/ 14 h 15"/>
              <a:gd name="T4" fmla="*/ 1 w 10"/>
              <a:gd name="T5" fmla="*/ 12 h 15"/>
              <a:gd name="T6" fmla="*/ 3 w 10"/>
              <a:gd name="T7" fmla="*/ 11 h 15"/>
              <a:gd name="T8" fmla="*/ 4 w 10"/>
              <a:gd name="T9" fmla="*/ 9 h 15"/>
              <a:gd name="T10" fmla="*/ 4 w 10"/>
              <a:gd name="T11" fmla="*/ 8 h 15"/>
              <a:gd name="T12" fmla="*/ 6 w 10"/>
              <a:gd name="T13" fmla="*/ 6 h 15"/>
              <a:gd name="T14" fmla="*/ 7 w 10"/>
              <a:gd name="T15" fmla="*/ 5 h 15"/>
              <a:gd name="T16" fmla="*/ 7 w 10"/>
              <a:gd name="T17" fmla="*/ 3 h 15"/>
              <a:gd name="T18" fmla="*/ 9 w 10"/>
              <a:gd name="T19" fmla="*/ 2 h 15"/>
              <a:gd name="T20" fmla="*/ 10 w 10"/>
              <a:gd name="T2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5">
                <a:moveTo>
                  <a:pt x="0" y="15"/>
                </a:moveTo>
                <a:lnTo>
                  <a:pt x="1" y="14"/>
                </a:lnTo>
                <a:lnTo>
                  <a:pt x="1" y="12"/>
                </a:lnTo>
                <a:lnTo>
                  <a:pt x="3" y="11"/>
                </a:lnTo>
                <a:lnTo>
                  <a:pt x="4" y="9"/>
                </a:lnTo>
                <a:lnTo>
                  <a:pt x="4" y="8"/>
                </a:lnTo>
                <a:lnTo>
                  <a:pt x="6" y="6"/>
                </a:lnTo>
                <a:lnTo>
                  <a:pt x="7" y="5"/>
                </a:lnTo>
                <a:lnTo>
                  <a:pt x="7" y="3"/>
                </a:lnTo>
                <a:lnTo>
                  <a:pt x="9" y="2"/>
                </a:lnTo>
                <a:lnTo>
                  <a:pt x="1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90" name="Freeform 3094"/>
          <p:cNvSpPr>
            <a:spLocks/>
          </p:cNvSpPr>
          <p:nvPr/>
        </p:nvSpPr>
        <p:spPr bwMode="auto">
          <a:xfrm>
            <a:off x="6715126" y="4976813"/>
            <a:ext cx="17463" cy="23813"/>
          </a:xfrm>
          <a:custGeom>
            <a:avLst/>
            <a:gdLst>
              <a:gd name="T0" fmla="*/ 11 w 11"/>
              <a:gd name="T1" fmla="*/ 0 h 15"/>
              <a:gd name="T2" fmla="*/ 9 w 11"/>
              <a:gd name="T3" fmla="*/ 2 h 15"/>
              <a:gd name="T4" fmla="*/ 9 w 11"/>
              <a:gd name="T5" fmla="*/ 2 h 15"/>
              <a:gd name="T6" fmla="*/ 9 w 11"/>
              <a:gd name="T7" fmla="*/ 3 h 15"/>
              <a:gd name="T8" fmla="*/ 8 w 11"/>
              <a:gd name="T9" fmla="*/ 3 h 15"/>
              <a:gd name="T10" fmla="*/ 8 w 11"/>
              <a:gd name="T11" fmla="*/ 5 h 15"/>
              <a:gd name="T12" fmla="*/ 6 w 11"/>
              <a:gd name="T13" fmla="*/ 6 h 15"/>
              <a:gd name="T14" fmla="*/ 6 w 11"/>
              <a:gd name="T15" fmla="*/ 6 h 15"/>
              <a:gd name="T16" fmla="*/ 5 w 11"/>
              <a:gd name="T17" fmla="*/ 8 h 15"/>
              <a:gd name="T18" fmla="*/ 5 w 11"/>
              <a:gd name="T19" fmla="*/ 9 h 15"/>
              <a:gd name="T20" fmla="*/ 3 w 11"/>
              <a:gd name="T21" fmla="*/ 9 h 15"/>
              <a:gd name="T22" fmla="*/ 3 w 11"/>
              <a:gd name="T23" fmla="*/ 11 h 15"/>
              <a:gd name="T24" fmla="*/ 2 w 11"/>
              <a:gd name="T25" fmla="*/ 12 h 15"/>
              <a:gd name="T26" fmla="*/ 2 w 11"/>
              <a:gd name="T27" fmla="*/ 12 h 15"/>
              <a:gd name="T28" fmla="*/ 0 w 11"/>
              <a:gd name="T29" fmla="*/ 14 h 15"/>
              <a:gd name="T30" fmla="*/ 0 w 11"/>
              <a:gd name="T3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" h="15">
                <a:moveTo>
                  <a:pt x="11" y="0"/>
                </a:moveTo>
                <a:lnTo>
                  <a:pt x="9" y="2"/>
                </a:lnTo>
                <a:lnTo>
                  <a:pt x="9" y="2"/>
                </a:lnTo>
                <a:lnTo>
                  <a:pt x="9" y="3"/>
                </a:lnTo>
                <a:lnTo>
                  <a:pt x="8" y="3"/>
                </a:lnTo>
                <a:lnTo>
                  <a:pt x="8" y="5"/>
                </a:lnTo>
                <a:lnTo>
                  <a:pt x="6" y="6"/>
                </a:lnTo>
                <a:lnTo>
                  <a:pt x="6" y="6"/>
                </a:lnTo>
                <a:lnTo>
                  <a:pt x="5" y="8"/>
                </a:lnTo>
                <a:lnTo>
                  <a:pt x="5" y="9"/>
                </a:lnTo>
                <a:lnTo>
                  <a:pt x="3" y="9"/>
                </a:lnTo>
                <a:lnTo>
                  <a:pt x="3" y="11"/>
                </a:lnTo>
                <a:lnTo>
                  <a:pt x="2" y="12"/>
                </a:lnTo>
                <a:lnTo>
                  <a:pt x="2" y="12"/>
                </a:lnTo>
                <a:lnTo>
                  <a:pt x="0" y="14"/>
                </a:lnTo>
                <a:lnTo>
                  <a:pt x="0" y="1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91" name="Line 3095"/>
          <p:cNvSpPr>
            <a:spLocks noChangeShapeType="1"/>
          </p:cNvSpPr>
          <p:nvPr/>
        </p:nvSpPr>
        <p:spPr bwMode="auto">
          <a:xfrm>
            <a:off x="6494463" y="4810126"/>
            <a:ext cx="233363" cy="1651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92" name="Rectangle 3096"/>
          <p:cNvSpPr>
            <a:spLocks noChangeArrowheads="1"/>
          </p:cNvSpPr>
          <p:nvPr/>
        </p:nvSpPr>
        <p:spPr bwMode="auto">
          <a:xfrm rot="2160000">
            <a:off x="6835776" y="5218113"/>
            <a:ext cx="3556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Copia-3_CPu-I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93" name="Line 3097"/>
          <p:cNvSpPr>
            <a:spLocks noChangeShapeType="1"/>
          </p:cNvSpPr>
          <p:nvPr/>
        </p:nvSpPr>
        <p:spPr bwMode="auto">
          <a:xfrm>
            <a:off x="6775451" y="5094288"/>
            <a:ext cx="71438" cy="523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94" name="Rectangle 3098"/>
          <p:cNvSpPr>
            <a:spLocks noChangeArrowheads="1"/>
          </p:cNvSpPr>
          <p:nvPr/>
        </p:nvSpPr>
        <p:spPr bwMode="auto">
          <a:xfrm rot="2220000">
            <a:off x="6807201" y="5254626"/>
            <a:ext cx="3556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Copia-6_CPu-I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95" name="Line 3099"/>
          <p:cNvSpPr>
            <a:spLocks noChangeShapeType="1"/>
          </p:cNvSpPr>
          <p:nvPr/>
        </p:nvSpPr>
        <p:spPr bwMode="auto">
          <a:xfrm>
            <a:off x="6751638" y="5124451"/>
            <a:ext cx="68263" cy="555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96" name="Freeform 3100"/>
          <p:cNvSpPr>
            <a:spLocks/>
          </p:cNvSpPr>
          <p:nvPr/>
        </p:nvSpPr>
        <p:spPr bwMode="auto">
          <a:xfrm>
            <a:off x="6761163" y="5089526"/>
            <a:ext cx="11113" cy="15875"/>
          </a:xfrm>
          <a:custGeom>
            <a:avLst/>
            <a:gdLst>
              <a:gd name="T0" fmla="*/ 0 w 7"/>
              <a:gd name="T1" fmla="*/ 10 h 10"/>
              <a:gd name="T2" fmla="*/ 0 w 7"/>
              <a:gd name="T3" fmla="*/ 9 h 10"/>
              <a:gd name="T4" fmla="*/ 1 w 7"/>
              <a:gd name="T5" fmla="*/ 9 h 10"/>
              <a:gd name="T6" fmla="*/ 1 w 7"/>
              <a:gd name="T7" fmla="*/ 7 h 10"/>
              <a:gd name="T8" fmla="*/ 3 w 7"/>
              <a:gd name="T9" fmla="*/ 6 h 10"/>
              <a:gd name="T10" fmla="*/ 3 w 7"/>
              <a:gd name="T11" fmla="*/ 4 h 10"/>
              <a:gd name="T12" fmla="*/ 4 w 7"/>
              <a:gd name="T13" fmla="*/ 4 h 10"/>
              <a:gd name="T14" fmla="*/ 4 w 7"/>
              <a:gd name="T15" fmla="*/ 3 h 10"/>
              <a:gd name="T16" fmla="*/ 6 w 7"/>
              <a:gd name="T17" fmla="*/ 1 h 10"/>
              <a:gd name="T18" fmla="*/ 7 w 7"/>
              <a:gd name="T1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0">
                <a:moveTo>
                  <a:pt x="0" y="10"/>
                </a:moveTo>
                <a:lnTo>
                  <a:pt x="0" y="9"/>
                </a:lnTo>
                <a:lnTo>
                  <a:pt x="1" y="9"/>
                </a:lnTo>
                <a:lnTo>
                  <a:pt x="1" y="7"/>
                </a:lnTo>
                <a:lnTo>
                  <a:pt x="3" y="6"/>
                </a:lnTo>
                <a:lnTo>
                  <a:pt x="3" y="4"/>
                </a:lnTo>
                <a:lnTo>
                  <a:pt x="4" y="4"/>
                </a:lnTo>
                <a:lnTo>
                  <a:pt x="4" y="3"/>
                </a:lnTo>
                <a:lnTo>
                  <a:pt x="6" y="1"/>
                </a:lnTo>
                <a:lnTo>
                  <a:pt x="7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97" name="Freeform 3101"/>
          <p:cNvSpPr>
            <a:spLocks/>
          </p:cNvSpPr>
          <p:nvPr/>
        </p:nvSpPr>
        <p:spPr bwMode="auto">
          <a:xfrm>
            <a:off x="6748463" y="5105401"/>
            <a:ext cx="12700" cy="17463"/>
          </a:xfrm>
          <a:custGeom>
            <a:avLst/>
            <a:gdLst>
              <a:gd name="T0" fmla="*/ 8 w 8"/>
              <a:gd name="T1" fmla="*/ 0 h 11"/>
              <a:gd name="T2" fmla="*/ 6 w 8"/>
              <a:gd name="T3" fmla="*/ 2 h 11"/>
              <a:gd name="T4" fmla="*/ 5 w 8"/>
              <a:gd name="T5" fmla="*/ 3 h 11"/>
              <a:gd name="T6" fmla="*/ 5 w 8"/>
              <a:gd name="T7" fmla="*/ 5 h 11"/>
              <a:gd name="T8" fmla="*/ 3 w 8"/>
              <a:gd name="T9" fmla="*/ 5 h 11"/>
              <a:gd name="T10" fmla="*/ 2 w 8"/>
              <a:gd name="T11" fmla="*/ 6 h 11"/>
              <a:gd name="T12" fmla="*/ 2 w 8"/>
              <a:gd name="T13" fmla="*/ 8 h 11"/>
              <a:gd name="T14" fmla="*/ 0 w 8"/>
              <a:gd name="T15" fmla="*/ 9 h 11"/>
              <a:gd name="T16" fmla="*/ 0 w 8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1">
                <a:moveTo>
                  <a:pt x="8" y="0"/>
                </a:moveTo>
                <a:lnTo>
                  <a:pt x="6" y="2"/>
                </a:lnTo>
                <a:lnTo>
                  <a:pt x="5" y="3"/>
                </a:lnTo>
                <a:lnTo>
                  <a:pt x="5" y="5"/>
                </a:lnTo>
                <a:lnTo>
                  <a:pt x="3" y="5"/>
                </a:lnTo>
                <a:lnTo>
                  <a:pt x="2" y="6"/>
                </a:lnTo>
                <a:lnTo>
                  <a:pt x="2" y="8"/>
                </a:lnTo>
                <a:lnTo>
                  <a:pt x="0" y="9"/>
                </a:lnTo>
                <a:lnTo>
                  <a:pt x="0" y="1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98" name="Rectangle 3102"/>
          <p:cNvSpPr>
            <a:spLocks noChangeArrowheads="1"/>
          </p:cNvSpPr>
          <p:nvPr/>
        </p:nvSpPr>
        <p:spPr bwMode="auto">
          <a:xfrm rot="2220000">
            <a:off x="6706849" y="502009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99" name="Line 3103"/>
          <p:cNvSpPr>
            <a:spLocks noChangeShapeType="1"/>
          </p:cNvSpPr>
          <p:nvPr/>
        </p:nvSpPr>
        <p:spPr bwMode="auto">
          <a:xfrm>
            <a:off x="6686551" y="5048251"/>
            <a:ext cx="69850" cy="555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00" name="Rectangle 3104"/>
          <p:cNvSpPr>
            <a:spLocks noChangeArrowheads="1"/>
          </p:cNvSpPr>
          <p:nvPr/>
        </p:nvSpPr>
        <p:spPr bwMode="auto">
          <a:xfrm rot="2280000">
            <a:off x="6780213" y="5291138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Copia-5_SCH-I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01" name="Line 3105"/>
          <p:cNvSpPr>
            <a:spLocks noChangeShapeType="1"/>
          </p:cNvSpPr>
          <p:nvPr/>
        </p:nvSpPr>
        <p:spPr bwMode="auto">
          <a:xfrm>
            <a:off x="6651626" y="5094288"/>
            <a:ext cx="144463" cy="1158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02" name="Freeform 3106"/>
          <p:cNvSpPr>
            <a:spLocks/>
          </p:cNvSpPr>
          <p:nvPr/>
        </p:nvSpPr>
        <p:spPr bwMode="auto">
          <a:xfrm>
            <a:off x="6662738" y="5046663"/>
            <a:ext cx="19050" cy="23813"/>
          </a:xfrm>
          <a:custGeom>
            <a:avLst/>
            <a:gdLst>
              <a:gd name="T0" fmla="*/ 0 w 12"/>
              <a:gd name="T1" fmla="*/ 15 h 15"/>
              <a:gd name="T2" fmla="*/ 2 w 12"/>
              <a:gd name="T3" fmla="*/ 13 h 15"/>
              <a:gd name="T4" fmla="*/ 3 w 12"/>
              <a:gd name="T5" fmla="*/ 12 h 15"/>
              <a:gd name="T6" fmla="*/ 3 w 12"/>
              <a:gd name="T7" fmla="*/ 10 h 15"/>
              <a:gd name="T8" fmla="*/ 5 w 12"/>
              <a:gd name="T9" fmla="*/ 9 h 15"/>
              <a:gd name="T10" fmla="*/ 6 w 12"/>
              <a:gd name="T11" fmla="*/ 7 h 15"/>
              <a:gd name="T12" fmla="*/ 8 w 12"/>
              <a:gd name="T13" fmla="*/ 6 h 15"/>
              <a:gd name="T14" fmla="*/ 8 w 12"/>
              <a:gd name="T15" fmla="*/ 4 h 15"/>
              <a:gd name="T16" fmla="*/ 9 w 12"/>
              <a:gd name="T17" fmla="*/ 3 h 15"/>
              <a:gd name="T18" fmla="*/ 11 w 12"/>
              <a:gd name="T19" fmla="*/ 1 h 15"/>
              <a:gd name="T20" fmla="*/ 12 w 12"/>
              <a:gd name="T2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5">
                <a:moveTo>
                  <a:pt x="0" y="15"/>
                </a:moveTo>
                <a:lnTo>
                  <a:pt x="2" y="13"/>
                </a:lnTo>
                <a:lnTo>
                  <a:pt x="3" y="12"/>
                </a:lnTo>
                <a:lnTo>
                  <a:pt x="3" y="10"/>
                </a:lnTo>
                <a:lnTo>
                  <a:pt x="5" y="9"/>
                </a:lnTo>
                <a:lnTo>
                  <a:pt x="6" y="7"/>
                </a:lnTo>
                <a:lnTo>
                  <a:pt x="8" y="6"/>
                </a:lnTo>
                <a:lnTo>
                  <a:pt x="8" y="4"/>
                </a:lnTo>
                <a:lnTo>
                  <a:pt x="9" y="3"/>
                </a:lnTo>
                <a:lnTo>
                  <a:pt x="11" y="1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03" name="Freeform 3107"/>
          <p:cNvSpPr>
            <a:spLocks/>
          </p:cNvSpPr>
          <p:nvPr/>
        </p:nvSpPr>
        <p:spPr bwMode="auto">
          <a:xfrm>
            <a:off x="6646863" y="5070476"/>
            <a:ext cx="15875" cy="20638"/>
          </a:xfrm>
          <a:custGeom>
            <a:avLst/>
            <a:gdLst>
              <a:gd name="T0" fmla="*/ 10 w 10"/>
              <a:gd name="T1" fmla="*/ 0 h 13"/>
              <a:gd name="T2" fmla="*/ 10 w 10"/>
              <a:gd name="T3" fmla="*/ 0 h 13"/>
              <a:gd name="T4" fmla="*/ 9 w 10"/>
              <a:gd name="T5" fmla="*/ 1 h 13"/>
              <a:gd name="T6" fmla="*/ 9 w 10"/>
              <a:gd name="T7" fmla="*/ 3 h 13"/>
              <a:gd name="T8" fmla="*/ 7 w 10"/>
              <a:gd name="T9" fmla="*/ 3 h 13"/>
              <a:gd name="T10" fmla="*/ 7 w 10"/>
              <a:gd name="T11" fmla="*/ 4 h 13"/>
              <a:gd name="T12" fmla="*/ 6 w 10"/>
              <a:gd name="T13" fmla="*/ 6 h 13"/>
              <a:gd name="T14" fmla="*/ 6 w 10"/>
              <a:gd name="T15" fmla="*/ 6 h 13"/>
              <a:gd name="T16" fmla="*/ 4 w 10"/>
              <a:gd name="T17" fmla="*/ 7 h 13"/>
              <a:gd name="T18" fmla="*/ 4 w 10"/>
              <a:gd name="T19" fmla="*/ 9 h 13"/>
              <a:gd name="T20" fmla="*/ 3 w 10"/>
              <a:gd name="T21" fmla="*/ 9 h 13"/>
              <a:gd name="T22" fmla="*/ 3 w 10"/>
              <a:gd name="T23" fmla="*/ 10 h 13"/>
              <a:gd name="T24" fmla="*/ 1 w 10"/>
              <a:gd name="T25" fmla="*/ 10 h 13"/>
              <a:gd name="T26" fmla="*/ 1 w 10"/>
              <a:gd name="T27" fmla="*/ 12 h 13"/>
              <a:gd name="T28" fmla="*/ 0 w 10"/>
              <a:gd name="T29" fmla="*/ 13 h 13"/>
              <a:gd name="T30" fmla="*/ 0 w 10"/>
              <a:gd name="T3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" h="13">
                <a:moveTo>
                  <a:pt x="10" y="0"/>
                </a:moveTo>
                <a:lnTo>
                  <a:pt x="10" y="0"/>
                </a:lnTo>
                <a:lnTo>
                  <a:pt x="9" y="1"/>
                </a:lnTo>
                <a:lnTo>
                  <a:pt x="9" y="3"/>
                </a:lnTo>
                <a:lnTo>
                  <a:pt x="7" y="3"/>
                </a:lnTo>
                <a:lnTo>
                  <a:pt x="7" y="4"/>
                </a:lnTo>
                <a:lnTo>
                  <a:pt x="6" y="6"/>
                </a:lnTo>
                <a:lnTo>
                  <a:pt x="6" y="6"/>
                </a:lnTo>
                <a:lnTo>
                  <a:pt x="4" y="7"/>
                </a:lnTo>
                <a:lnTo>
                  <a:pt x="4" y="9"/>
                </a:lnTo>
                <a:lnTo>
                  <a:pt x="3" y="9"/>
                </a:lnTo>
                <a:lnTo>
                  <a:pt x="3" y="10"/>
                </a:lnTo>
                <a:lnTo>
                  <a:pt x="1" y="10"/>
                </a:lnTo>
                <a:lnTo>
                  <a:pt x="1" y="12"/>
                </a:lnTo>
                <a:lnTo>
                  <a:pt x="0" y="13"/>
                </a:lnTo>
                <a:lnTo>
                  <a:pt x="0" y="1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04" name="Line 3108"/>
          <p:cNvSpPr>
            <a:spLocks noChangeShapeType="1"/>
          </p:cNvSpPr>
          <p:nvPr/>
        </p:nvSpPr>
        <p:spPr bwMode="auto">
          <a:xfrm>
            <a:off x="6510338" y="4953001"/>
            <a:ext cx="147638" cy="1143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05" name="Rectangle 3109"/>
          <p:cNvSpPr>
            <a:spLocks noChangeArrowheads="1"/>
          </p:cNvSpPr>
          <p:nvPr/>
        </p:nvSpPr>
        <p:spPr bwMode="auto">
          <a:xfrm rot="2340000">
            <a:off x="6751638" y="5330826"/>
            <a:ext cx="369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Copia-1_CCO-I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06" name="Line 3110"/>
          <p:cNvSpPr>
            <a:spLocks noChangeShapeType="1"/>
          </p:cNvSpPr>
          <p:nvPr/>
        </p:nvSpPr>
        <p:spPr bwMode="auto">
          <a:xfrm>
            <a:off x="6700838" y="5186363"/>
            <a:ext cx="69850" cy="571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07" name="Rectangle 3111"/>
          <p:cNvSpPr>
            <a:spLocks noChangeArrowheads="1"/>
          </p:cNvSpPr>
          <p:nvPr/>
        </p:nvSpPr>
        <p:spPr bwMode="auto">
          <a:xfrm rot="2340000">
            <a:off x="6727826" y="5354638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Copia-3_LBS-I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08" name="Line 3112"/>
          <p:cNvSpPr>
            <a:spLocks noChangeShapeType="1"/>
          </p:cNvSpPr>
          <p:nvPr/>
        </p:nvSpPr>
        <p:spPr bwMode="auto">
          <a:xfrm>
            <a:off x="6677026" y="5218113"/>
            <a:ext cx="66675" cy="571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09" name="Freeform 3113"/>
          <p:cNvSpPr>
            <a:spLocks/>
          </p:cNvSpPr>
          <p:nvPr/>
        </p:nvSpPr>
        <p:spPr bwMode="auto">
          <a:xfrm>
            <a:off x="6686551" y="5184776"/>
            <a:ext cx="12700" cy="14288"/>
          </a:xfrm>
          <a:custGeom>
            <a:avLst/>
            <a:gdLst>
              <a:gd name="T0" fmla="*/ 0 w 8"/>
              <a:gd name="T1" fmla="*/ 9 h 9"/>
              <a:gd name="T2" fmla="*/ 0 w 8"/>
              <a:gd name="T3" fmla="*/ 9 h 9"/>
              <a:gd name="T4" fmla="*/ 2 w 8"/>
              <a:gd name="T5" fmla="*/ 7 h 9"/>
              <a:gd name="T6" fmla="*/ 2 w 8"/>
              <a:gd name="T7" fmla="*/ 6 h 9"/>
              <a:gd name="T8" fmla="*/ 3 w 8"/>
              <a:gd name="T9" fmla="*/ 6 h 9"/>
              <a:gd name="T10" fmla="*/ 3 w 8"/>
              <a:gd name="T11" fmla="*/ 4 h 9"/>
              <a:gd name="T12" fmla="*/ 5 w 8"/>
              <a:gd name="T13" fmla="*/ 3 h 9"/>
              <a:gd name="T14" fmla="*/ 6 w 8"/>
              <a:gd name="T15" fmla="*/ 1 h 9"/>
              <a:gd name="T16" fmla="*/ 6 w 8"/>
              <a:gd name="T17" fmla="*/ 1 h 9"/>
              <a:gd name="T18" fmla="*/ 8 w 8"/>
              <a:gd name="T1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9">
                <a:moveTo>
                  <a:pt x="0" y="9"/>
                </a:moveTo>
                <a:lnTo>
                  <a:pt x="0" y="9"/>
                </a:lnTo>
                <a:lnTo>
                  <a:pt x="2" y="7"/>
                </a:lnTo>
                <a:lnTo>
                  <a:pt x="2" y="6"/>
                </a:lnTo>
                <a:lnTo>
                  <a:pt x="3" y="6"/>
                </a:lnTo>
                <a:lnTo>
                  <a:pt x="3" y="4"/>
                </a:lnTo>
                <a:lnTo>
                  <a:pt x="5" y="3"/>
                </a:lnTo>
                <a:lnTo>
                  <a:pt x="6" y="1"/>
                </a:lnTo>
                <a:lnTo>
                  <a:pt x="6" y="1"/>
                </a:lnTo>
                <a:lnTo>
                  <a:pt x="8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10" name="Freeform 3114"/>
          <p:cNvSpPr>
            <a:spLocks/>
          </p:cNvSpPr>
          <p:nvPr/>
        </p:nvSpPr>
        <p:spPr bwMode="auto">
          <a:xfrm>
            <a:off x="6672263" y="5199063"/>
            <a:ext cx="14288" cy="15875"/>
          </a:xfrm>
          <a:custGeom>
            <a:avLst/>
            <a:gdLst>
              <a:gd name="T0" fmla="*/ 9 w 9"/>
              <a:gd name="T1" fmla="*/ 0 h 10"/>
              <a:gd name="T2" fmla="*/ 8 w 9"/>
              <a:gd name="T3" fmla="*/ 1 h 10"/>
              <a:gd name="T4" fmla="*/ 6 w 9"/>
              <a:gd name="T5" fmla="*/ 3 h 10"/>
              <a:gd name="T6" fmla="*/ 6 w 9"/>
              <a:gd name="T7" fmla="*/ 4 h 10"/>
              <a:gd name="T8" fmla="*/ 5 w 9"/>
              <a:gd name="T9" fmla="*/ 6 h 10"/>
              <a:gd name="T10" fmla="*/ 3 w 9"/>
              <a:gd name="T11" fmla="*/ 7 h 10"/>
              <a:gd name="T12" fmla="*/ 3 w 9"/>
              <a:gd name="T13" fmla="*/ 7 h 10"/>
              <a:gd name="T14" fmla="*/ 2 w 9"/>
              <a:gd name="T15" fmla="*/ 9 h 10"/>
              <a:gd name="T16" fmla="*/ 0 w 9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10">
                <a:moveTo>
                  <a:pt x="9" y="0"/>
                </a:moveTo>
                <a:lnTo>
                  <a:pt x="8" y="1"/>
                </a:lnTo>
                <a:lnTo>
                  <a:pt x="6" y="3"/>
                </a:lnTo>
                <a:lnTo>
                  <a:pt x="6" y="4"/>
                </a:lnTo>
                <a:lnTo>
                  <a:pt x="5" y="6"/>
                </a:lnTo>
                <a:lnTo>
                  <a:pt x="3" y="7"/>
                </a:lnTo>
                <a:lnTo>
                  <a:pt x="3" y="7"/>
                </a:lnTo>
                <a:lnTo>
                  <a:pt x="2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11" name="Rectangle 3115"/>
          <p:cNvSpPr>
            <a:spLocks noChangeArrowheads="1"/>
          </p:cNvSpPr>
          <p:nvPr/>
        </p:nvSpPr>
        <p:spPr bwMode="auto">
          <a:xfrm rot="2340000">
            <a:off x="6532809" y="5005747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96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12" name="Line 3116"/>
          <p:cNvSpPr>
            <a:spLocks noChangeShapeType="1"/>
          </p:cNvSpPr>
          <p:nvPr/>
        </p:nvSpPr>
        <p:spPr bwMode="auto">
          <a:xfrm>
            <a:off x="6538913" y="5076826"/>
            <a:ext cx="142875" cy="1190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13" name="Rectangle 3117"/>
          <p:cNvSpPr>
            <a:spLocks noChangeArrowheads="1"/>
          </p:cNvSpPr>
          <p:nvPr/>
        </p:nvSpPr>
        <p:spPr bwMode="auto">
          <a:xfrm rot="2400000">
            <a:off x="6697663" y="5397501"/>
            <a:ext cx="369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Copia-2_CCO-I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14" name="Line 3118"/>
          <p:cNvSpPr>
            <a:spLocks noChangeShapeType="1"/>
          </p:cNvSpPr>
          <p:nvPr/>
        </p:nvSpPr>
        <p:spPr bwMode="auto">
          <a:xfrm>
            <a:off x="6577013" y="5184776"/>
            <a:ext cx="141288" cy="1238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15" name="Rectangle 3119"/>
          <p:cNvSpPr>
            <a:spLocks noChangeArrowheads="1"/>
          </p:cNvSpPr>
          <p:nvPr/>
        </p:nvSpPr>
        <p:spPr bwMode="auto">
          <a:xfrm rot="2460000">
            <a:off x="6675359" y="5431810"/>
            <a:ext cx="34464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Copia-20_BG-I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16" name="Line 3120"/>
          <p:cNvSpPr>
            <a:spLocks noChangeShapeType="1"/>
          </p:cNvSpPr>
          <p:nvPr/>
        </p:nvSpPr>
        <p:spPr bwMode="auto">
          <a:xfrm>
            <a:off x="6624638" y="5280026"/>
            <a:ext cx="66675" cy="58738"/>
          </a:xfrm>
          <a:prstGeom prst="line">
            <a:avLst/>
          </a:prstGeom>
          <a:noFill/>
          <a:ln w="6" cap="sq">
            <a:solidFill>
              <a:srgbClr val="0033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17" name="Rectangle 3121"/>
          <p:cNvSpPr>
            <a:spLocks noChangeArrowheads="1"/>
          </p:cNvSpPr>
          <p:nvPr/>
        </p:nvSpPr>
        <p:spPr bwMode="auto">
          <a:xfrm rot="2520000">
            <a:off x="6659195" y="5430223"/>
            <a:ext cx="24045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CoErypi2_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18" name="Line 3122"/>
          <p:cNvSpPr>
            <a:spLocks noChangeShapeType="1"/>
          </p:cNvSpPr>
          <p:nvPr/>
        </p:nvSpPr>
        <p:spPr bwMode="auto">
          <a:xfrm>
            <a:off x="6599238" y="5310188"/>
            <a:ext cx="66675" cy="60325"/>
          </a:xfrm>
          <a:prstGeom prst="line">
            <a:avLst/>
          </a:prstGeom>
          <a:noFill/>
          <a:ln w="6" cap="sq">
            <a:solidFill>
              <a:srgbClr val="0033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19" name="Freeform 3123"/>
          <p:cNvSpPr>
            <a:spLocks/>
          </p:cNvSpPr>
          <p:nvPr/>
        </p:nvSpPr>
        <p:spPr bwMode="auto">
          <a:xfrm>
            <a:off x="6608763" y="5275263"/>
            <a:ext cx="11113" cy="15875"/>
          </a:xfrm>
          <a:custGeom>
            <a:avLst/>
            <a:gdLst>
              <a:gd name="T0" fmla="*/ 0 w 7"/>
              <a:gd name="T1" fmla="*/ 10 h 10"/>
              <a:gd name="T2" fmla="*/ 0 w 7"/>
              <a:gd name="T3" fmla="*/ 9 h 10"/>
              <a:gd name="T4" fmla="*/ 1 w 7"/>
              <a:gd name="T5" fmla="*/ 7 h 10"/>
              <a:gd name="T6" fmla="*/ 3 w 7"/>
              <a:gd name="T7" fmla="*/ 6 h 10"/>
              <a:gd name="T8" fmla="*/ 3 w 7"/>
              <a:gd name="T9" fmla="*/ 6 h 10"/>
              <a:gd name="T10" fmla="*/ 4 w 7"/>
              <a:gd name="T11" fmla="*/ 4 h 10"/>
              <a:gd name="T12" fmla="*/ 6 w 7"/>
              <a:gd name="T13" fmla="*/ 3 h 10"/>
              <a:gd name="T14" fmla="*/ 6 w 7"/>
              <a:gd name="T15" fmla="*/ 3 h 10"/>
              <a:gd name="T16" fmla="*/ 7 w 7"/>
              <a:gd name="T17" fmla="*/ 1 h 10"/>
              <a:gd name="T18" fmla="*/ 7 w 7"/>
              <a:gd name="T1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0">
                <a:moveTo>
                  <a:pt x="0" y="10"/>
                </a:moveTo>
                <a:lnTo>
                  <a:pt x="0" y="9"/>
                </a:lnTo>
                <a:lnTo>
                  <a:pt x="1" y="7"/>
                </a:lnTo>
                <a:lnTo>
                  <a:pt x="3" y="6"/>
                </a:lnTo>
                <a:lnTo>
                  <a:pt x="3" y="6"/>
                </a:lnTo>
                <a:lnTo>
                  <a:pt x="4" y="4"/>
                </a:lnTo>
                <a:lnTo>
                  <a:pt x="6" y="3"/>
                </a:lnTo>
                <a:lnTo>
                  <a:pt x="6" y="3"/>
                </a:lnTo>
                <a:lnTo>
                  <a:pt x="7" y="1"/>
                </a:lnTo>
                <a:lnTo>
                  <a:pt x="7" y="0"/>
                </a:lnTo>
              </a:path>
            </a:pathLst>
          </a:custGeom>
          <a:noFill/>
          <a:ln w="6" cap="sq">
            <a:solidFill>
              <a:srgbClr val="0033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20" name="Freeform 3124"/>
          <p:cNvSpPr>
            <a:spLocks/>
          </p:cNvSpPr>
          <p:nvPr/>
        </p:nvSpPr>
        <p:spPr bwMode="auto">
          <a:xfrm>
            <a:off x="6594476" y="5291138"/>
            <a:ext cx="14288" cy="14288"/>
          </a:xfrm>
          <a:custGeom>
            <a:avLst/>
            <a:gdLst>
              <a:gd name="T0" fmla="*/ 9 w 9"/>
              <a:gd name="T1" fmla="*/ 0 h 9"/>
              <a:gd name="T2" fmla="*/ 7 w 9"/>
              <a:gd name="T3" fmla="*/ 0 h 9"/>
              <a:gd name="T4" fmla="*/ 6 w 9"/>
              <a:gd name="T5" fmla="*/ 2 h 9"/>
              <a:gd name="T6" fmla="*/ 6 w 9"/>
              <a:gd name="T7" fmla="*/ 3 h 9"/>
              <a:gd name="T8" fmla="*/ 4 w 9"/>
              <a:gd name="T9" fmla="*/ 5 h 9"/>
              <a:gd name="T10" fmla="*/ 3 w 9"/>
              <a:gd name="T11" fmla="*/ 5 h 9"/>
              <a:gd name="T12" fmla="*/ 3 w 9"/>
              <a:gd name="T13" fmla="*/ 6 h 9"/>
              <a:gd name="T14" fmla="*/ 1 w 9"/>
              <a:gd name="T15" fmla="*/ 8 h 9"/>
              <a:gd name="T16" fmla="*/ 0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0"/>
                </a:moveTo>
                <a:lnTo>
                  <a:pt x="7" y="0"/>
                </a:lnTo>
                <a:lnTo>
                  <a:pt x="6" y="2"/>
                </a:lnTo>
                <a:lnTo>
                  <a:pt x="6" y="3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8"/>
                </a:lnTo>
                <a:lnTo>
                  <a:pt x="0" y="9"/>
                </a:lnTo>
              </a:path>
            </a:pathLst>
          </a:custGeom>
          <a:noFill/>
          <a:ln w="6" cap="sq">
            <a:solidFill>
              <a:srgbClr val="0033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21" name="Rectangle 3125"/>
          <p:cNvSpPr>
            <a:spLocks noChangeArrowheads="1"/>
          </p:cNvSpPr>
          <p:nvPr/>
        </p:nvSpPr>
        <p:spPr bwMode="auto">
          <a:xfrm rot="2460000">
            <a:off x="6529624" y="5185310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22" name="Line 3126"/>
          <p:cNvSpPr>
            <a:spLocks noChangeShapeType="1"/>
          </p:cNvSpPr>
          <p:nvPr/>
        </p:nvSpPr>
        <p:spPr bwMode="auto">
          <a:xfrm>
            <a:off x="6538913" y="5229226"/>
            <a:ext cx="66675" cy="60325"/>
          </a:xfrm>
          <a:prstGeom prst="line">
            <a:avLst/>
          </a:prstGeom>
          <a:noFill/>
          <a:ln w="6" cap="sq">
            <a:solidFill>
              <a:srgbClr val="0033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23" name="Freeform 3127"/>
          <p:cNvSpPr>
            <a:spLocks/>
          </p:cNvSpPr>
          <p:nvPr/>
        </p:nvSpPr>
        <p:spPr bwMode="auto">
          <a:xfrm>
            <a:off x="6553201" y="5181601"/>
            <a:ext cx="19050" cy="22225"/>
          </a:xfrm>
          <a:custGeom>
            <a:avLst/>
            <a:gdLst>
              <a:gd name="T0" fmla="*/ 0 w 12"/>
              <a:gd name="T1" fmla="*/ 14 h 14"/>
              <a:gd name="T2" fmla="*/ 2 w 12"/>
              <a:gd name="T3" fmla="*/ 12 h 14"/>
              <a:gd name="T4" fmla="*/ 2 w 12"/>
              <a:gd name="T5" fmla="*/ 12 h 14"/>
              <a:gd name="T6" fmla="*/ 3 w 12"/>
              <a:gd name="T7" fmla="*/ 11 h 14"/>
              <a:gd name="T8" fmla="*/ 3 w 12"/>
              <a:gd name="T9" fmla="*/ 11 h 14"/>
              <a:gd name="T10" fmla="*/ 3 w 12"/>
              <a:gd name="T11" fmla="*/ 9 h 14"/>
              <a:gd name="T12" fmla="*/ 5 w 12"/>
              <a:gd name="T13" fmla="*/ 9 h 14"/>
              <a:gd name="T14" fmla="*/ 5 w 12"/>
              <a:gd name="T15" fmla="*/ 8 h 14"/>
              <a:gd name="T16" fmla="*/ 6 w 12"/>
              <a:gd name="T17" fmla="*/ 8 h 14"/>
              <a:gd name="T18" fmla="*/ 6 w 12"/>
              <a:gd name="T19" fmla="*/ 6 h 14"/>
              <a:gd name="T20" fmla="*/ 8 w 12"/>
              <a:gd name="T21" fmla="*/ 6 h 14"/>
              <a:gd name="T22" fmla="*/ 8 w 12"/>
              <a:gd name="T23" fmla="*/ 5 h 14"/>
              <a:gd name="T24" fmla="*/ 9 w 12"/>
              <a:gd name="T25" fmla="*/ 3 h 14"/>
              <a:gd name="T26" fmla="*/ 9 w 12"/>
              <a:gd name="T27" fmla="*/ 3 h 14"/>
              <a:gd name="T28" fmla="*/ 11 w 12"/>
              <a:gd name="T29" fmla="*/ 2 h 14"/>
              <a:gd name="T30" fmla="*/ 11 w 12"/>
              <a:gd name="T31" fmla="*/ 2 h 14"/>
              <a:gd name="T32" fmla="*/ 12 w 12"/>
              <a:gd name="T33" fmla="*/ 0 h 14"/>
              <a:gd name="T34" fmla="*/ 12 w 12"/>
              <a:gd name="T3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" h="14">
                <a:moveTo>
                  <a:pt x="0" y="14"/>
                </a:moveTo>
                <a:lnTo>
                  <a:pt x="2" y="12"/>
                </a:lnTo>
                <a:lnTo>
                  <a:pt x="2" y="12"/>
                </a:lnTo>
                <a:lnTo>
                  <a:pt x="3" y="11"/>
                </a:lnTo>
                <a:lnTo>
                  <a:pt x="3" y="11"/>
                </a:lnTo>
                <a:lnTo>
                  <a:pt x="3" y="9"/>
                </a:lnTo>
                <a:lnTo>
                  <a:pt x="5" y="9"/>
                </a:lnTo>
                <a:lnTo>
                  <a:pt x="5" y="8"/>
                </a:lnTo>
                <a:lnTo>
                  <a:pt x="6" y="8"/>
                </a:lnTo>
                <a:lnTo>
                  <a:pt x="6" y="6"/>
                </a:lnTo>
                <a:lnTo>
                  <a:pt x="8" y="6"/>
                </a:lnTo>
                <a:lnTo>
                  <a:pt x="8" y="5"/>
                </a:lnTo>
                <a:lnTo>
                  <a:pt x="9" y="3"/>
                </a:lnTo>
                <a:lnTo>
                  <a:pt x="9" y="3"/>
                </a:lnTo>
                <a:lnTo>
                  <a:pt x="11" y="2"/>
                </a:lnTo>
                <a:lnTo>
                  <a:pt x="11" y="2"/>
                </a:lnTo>
                <a:lnTo>
                  <a:pt x="12" y="0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24" name="Freeform 3128"/>
          <p:cNvSpPr>
            <a:spLocks/>
          </p:cNvSpPr>
          <p:nvPr/>
        </p:nvSpPr>
        <p:spPr bwMode="auto">
          <a:xfrm>
            <a:off x="6534151" y="5203826"/>
            <a:ext cx="19050" cy="20638"/>
          </a:xfrm>
          <a:custGeom>
            <a:avLst/>
            <a:gdLst>
              <a:gd name="T0" fmla="*/ 12 w 12"/>
              <a:gd name="T1" fmla="*/ 0 h 13"/>
              <a:gd name="T2" fmla="*/ 11 w 12"/>
              <a:gd name="T3" fmla="*/ 1 h 13"/>
              <a:gd name="T4" fmla="*/ 9 w 12"/>
              <a:gd name="T5" fmla="*/ 3 h 13"/>
              <a:gd name="T6" fmla="*/ 8 w 12"/>
              <a:gd name="T7" fmla="*/ 4 h 13"/>
              <a:gd name="T8" fmla="*/ 8 w 12"/>
              <a:gd name="T9" fmla="*/ 6 h 13"/>
              <a:gd name="T10" fmla="*/ 6 w 12"/>
              <a:gd name="T11" fmla="*/ 7 h 13"/>
              <a:gd name="T12" fmla="*/ 5 w 12"/>
              <a:gd name="T13" fmla="*/ 9 h 13"/>
              <a:gd name="T14" fmla="*/ 3 w 12"/>
              <a:gd name="T15" fmla="*/ 10 h 13"/>
              <a:gd name="T16" fmla="*/ 2 w 12"/>
              <a:gd name="T17" fmla="*/ 12 h 13"/>
              <a:gd name="T18" fmla="*/ 0 w 12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3">
                <a:moveTo>
                  <a:pt x="12" y="0"/>
                </a:moveTo>
                <a:lnTo>
                  <a:pt x="11" y="1"/>
                </a:lnTo>
                <a:lnTo>
                  <a:pt x="9" y="3"/>
                </a:lnTo>
                <a:lnTo>
                  <a:pt x="8" y="4"/>
                </a:lnTo>
                <a:lnTo>
                  <a:pt x="8" y="6"/>
                </a:lnTo>
                <a:lnTo>
                  <a:pt x="6" y="7"/>
                </a:lnTo>
                <a:lnTo>
                  <a:pt x="5" y="9"/>
                </a:lnTo>
                <a:lnTo>
                  <a:pt x="3" y="10"/>
                </a:lnTo>
                <a:lnTo>
                  <a:pt x="2" y="12"/>
                </a:lnTo>
                <a:lnTo>
                  <a:pt x="0" y="1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25" name="Line 3129"/>
          <p:cNvSpPr>
            <a:spLocks noChangeShapeType="1"/>
          </p:cNvSpPr>
          <p:nvPr/>
        </p:nvSpPr>
        <p:spPr bwMode="auto">
          <a:xfrm>
            <a:off x="6481763" y="5141913"/>
            <a:ext cx="66675" cy="587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26" name="Freeform 3130"/>
          <p:cNvSpPr>
            <a:spLocks/>
          </p:cNvSpPr>
          <p:nvPr/>
        </p:nvSpPr>
        <p:spPr bwMode="auto">
          <a:xfrm>
            <a:off x="6508751" y="5075238"/>
            <a:ext cx="25400" cy="30163"/>
          </a:xfrm>
          <a:custGeom>
            <a:avLst/>
            <a:gdLst>
              <a:gd name="T0" fmla="*/ 0 w 16"/>
              <a:gd name="T1" fmla="*/ 19 h 19"/>
              <a:gd name="T2" fmla="*/ 0 w 16"/>
              <a:gd name="T3" fmla="*/ 19 h 19"/>
              <a:gd name="T4" fmla="*/ 1 w 16"/>
              <a:gd name="T5" fmla="*/ 18 h 19"/>
              <a:gd name="T6" fmla="*/ 1 w 16"/>
              <a:gd name="T7" fmla="*/ 16 h 19"/>
              <a:gd name="T8" fmla="*/ 3 w 16"/>
              <a:gd name="T9" fmla="*/ 15 h 19"/>
              <a:gd name="T10" fmla="*/ 4 w 16"/>
              <a:gd name="T11" fmla="*/ 15 h 19"/>
              <a:gd name="T12" fmla="*/ 4 w 16"/>
              <a:gd name="T13" fmla="*/ 13 h 19"/>
              <a:gd name="T14" fmla="*/ 6 w 16"/>
              <a:gd name="T15" fmla="*/ 12 h 19"/>
              <a:gd name="T16" fmla="*/ 7 w 16"/>
              <a:gd name="T17" fmla="*/ 10 h 19"/>
              <a:gd name="T18" fmla="*/ 7 w 16"/>
              <a:gd name="T19" fmla="*/ 10 h 19"/>
              <a:gd name="T20" fmla="*/ 9 w 16"/>
              <a:gd name="T21" fmla="*/ 9 h 19"/>
              <a:gd name="T22" fmla="*/ 9 w 16"/>
              <a:gd name="T23" fmla="*/ 7 h 19"/>
              <a:gd name="T24" fmla="*/ 10 w 16"/>
              <a:gd name="T25" fmla="*/ 6 h 19"/>
              <a:gd name="T26" fmla="*/ 12 w 16"/>
              <a:gd name="T27" fmla="*/ 6 h 19"/>
              <a:gd name="T28" fmla="*/ 12 w 16"/>
              <a:gd name="T29" fmla="*/ 4 h 19"/>
              <a:gd name="T30" fmla="*/ 13 w 16"/>
              <a:gd name="T31" fmla="*/ 3 h 19"/>
              <a:gd name="T32" fmla="*/ 15 w 16"/>
              <a:gd name="T33" fmla="*/ 1 h 19"/>
              <a:gd name="T34" fmla="*/ 15 w 16"/>
              <a:gd name="T35" fmla="*/ 1 h 19"/>
              <a:gd name="T36" fmla="*/ 16 w 16"/>
              <a:gd name="T3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19">
                <a:moveTo>
                  <a:pt x="0" y="19"/>
                </a:moveTo>
                <a:lnTo>
                  <a:pt x="0" y="19"/>
                </a:lnTo>
                <a:lnTo>
                  <a:pt x="1" y="18"/>
                </a:lnTo>
                <a:lnTo>
                  <a:pt x="1" y="16"/>
                </a:lnTo>
                <a:lnTo>
                  <a:pt x="3" y="15"/>
                </a:lnTo>
                <a:lnTo>
                  <a:pt x="4" y="15"/>
                </a:lnTo>
                <a:lnTo>
                  <a:pt x="4" y="13"/>
                </a:lnTo>
                <a:lnTo>
                  <a:pt x="6" y="12"/>
                </a:lnTo>
                <a:lnTo>
                  <a:pt x="7" y="10"/>
                </a:lnTo>
                <a:lnTo>
                  <a:pt x="7" y="10"/>
                </a:lnTo>
                <a:lnTo>
                  <a:pt x="9" y="9"/>
                </a:lnTo>
                <a:lnTo>
                  <a:pt x="9" y="7"/>
                </a:lnTo>
                <a:lnTo>
                  <a:pt x="10" y="6"/>
                </a:lnTo>
                <a:lnTo>
                  <a:pt x="12" y="6"/>
                </a:lnTo>
                <a:lnTo>
                  <a:pt x="12" y="4"/>
                </a:lnTo>
                <a:lnTo>
                  <a:pt x="13" y="3"/>
                </a:lnTo>
                <a:lnTo>
                  <a:pt x="15" y="1"/>
                </a:lnTo>
                <a:lnTo>
                  <a:pt x="15" y="1"/>
                </a:lnTo>
                <a:lnTo>
                  <a:pt x="16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27" name="Freeform 3131"/>
          <p:cNvSpPr>
            <a:spLocks/>
          </p:cNvSpPr>
          <p:nvPr/>
        </p:nvSpPr>
        <p:spPr bwMode="auto">
          <a:xfrm>
            <a:off x="6480176" y="5105401"/>
            <a:ext cx="28575" cy="33338"/>
          </a:xfrm>
          <a:custGeom>
            <a:avLst/>
            <a:gdLst>
              <a:gd name="T0" fmla="*/ 18 w 18"/>
              <a:gd name="T1" fmla="*/ 0 h 21"/>
              <a:gd name="T2" fmla="*/ 15 w 18"/>
              <a:gd name="T3" fmla="*/ 3 h 21"/>
              <a:gd name="T4" fmla="*/ 13 w 18"/>
              <a:gd name="T5" fmla="*/ 5 h 21"/>
              <a:gd name="T6" fmla="*/ 12 w 18"/>
              <a:gd name="T7" fmla="*/ 6 h 21"/>
              <a:gd name="T8" fmla="*/ 10 w 18"/>
              <a:gd name="T9" fmla="*/ 9 h 21"/>
              <a:gd name="T10" fmla="*/ 9 w 18"/>
              <a:gd name="T11" fmla="*/ 11 h 21"/>
              <a:gd name="T12" fmla="*/ 7 w 18"/>
              <a:gd name="T13" fmla="*/ 12 h 21"/>
              <a:gd name="T14" fmla="*/ 6 w 18"/>
              <a:gd name="T15" fmla="*/ 15 h 21"/>
              <a:gd name="T16" fmla="*/ 3 w 18"/>
              <a:gd name="T17" fmla="*/ 17 h 21"/>
              <a:gd name="T18" fmla="*/ 1 w 18"/>
              <a:gd name="T19" fmla="*/ 18 h 21"/>
              <a:gd name="T20" fmla="*/ 0 w 18"/>
              <a:gd name="T2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21">
                <a:moveTo>
                  <a:pt x="18" y="0"/>
                </a:moveTo>
                <a:lnTo>
                  <a:pt x="15" y="3"/>
                </a:lnTo>
                <a:lnTo>
                  <a:pt x="13" y="5"/>
                </a:lnTo>
                <a:lnTo>
                  <a:pt x="12" y="6"/>
                </a:lnTo>
                <a:lnTo>
                  <a:pt x="10" y="9"/>
                </a:lnTo>
                <a:lnTo>
                  <a:pt x="9" y="11"/>
                </a:lnTo>
                <a:lnTo>
                  <a:pt x="7" y="12"/>
                </a:lnTo>
                <a:lnTo>
                  <a:pt x="6" y="15"/>
                </a:lnTo>
                <a:lnTo>
                  <a:pt x="3" y="17"/>
                </a:lnTo>
                <a:lnTo>
                  <a:pt x="1" y="18"/>
                </a:lnTo>
                <a:lnTo>
                  <a:pt x="0" y="2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28" name="Line 3132"/>
          <p:cNvSpPr>
            <a:spLocks noChangeShapeType="1"/>
          </p:cNvSpPr>
          <p:nvPr/>
        </p:nvSpPr>
        <p:spPr bwMode="auto">
          <a:xfrm>
            <a:off x="6437313" y="5046663"/>
            <a:ext cx="66675" cy="571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29" name="Freeform 3133"/>
          <p:cNvSpPr>
            <a:spLocks/>
          </p:cNvSpPr>
          <p:nvPr/>
        </p:nvSpPr>
        <p:spPr bwMode="auto">
          <a:xfrm>
            <a:off x="6470651" y="4948238"/>
            <a:ext cx="38100" cy="47625"/>
          </a:xfrm>
          <a:custGeom>
            <a:avLst/>
            <a:gdLst>
              <a:gd name="T0" fmla="*/ 0 w 24"/>
              <a:gd name="T1" fmla="*/ 30 h 30"/>
              <a:gd name="T2" fmla="*/ 1 w 24"/>
              <a:gd name="T3" fmla="*/ 29 h 30"/>
              <a:gd name="T4" fmla="*/ 3 w 24"/>
              <a:gd name="T5" fmla="*/ 27 h 30"/>
              <a:gd name="T6" fmla="*/ 4 w 24"/>
              <a:gd name="T7" fmla="*/ 26 h 30"/>
              <a:gd name="T8" fmla="*/ 4 w 24"/>
              <a:gd name="T9" fmla="*/ 24 h 30"/>
              <a:gd name="T10" fmla="*/ 6 w 24"/>
              <a:gd name="T11" fmla="*/ 23 h 30"/>
              <a:gd name="T12" fmla="*/ 7 w 24"/>
              <a:gd name="T13" fmla="*/ 21 h 30"/>
              <a:gd name="T14" fmla="*/ 9 w 24"/>
              <a:gd name="T15" fmla="*/ 20 h 30"/>
              <a:gd name="T16" fmla="*/ 10 w 24"/>
              <a:gd name="T17" fmla="*/ 18 h 30"/>
              <a:gd name="T18" fmla="*/ 10 w 24"/>
              <a:gd name="T19" fmla="*/ 17 h 30"/>
              <a:gd name="T20" fmla="*/ 12 w 24"/>
              <a:gd name="T21" fmla="*/ 15 h 30"/>
              <a:gd name="T22" fmla="*/ 13 w 24"/>
              <a:gd name="T23" fmla="*/ 14 h 30"/>
              <a:gd name="T24" fmla="*/ 15 w 24"/>
              <a:gd name="T25" fmla="*/ 12 h 30"/>
              <a:gd name="T26" fmla="*/ 15 w 24"/>
              <a:gd name="T27" fmla="*/ 11 h 30"/>
              <a:gd name="T28" fmla="*/ 16 w 24"/>
              <a:gd name="T29" fmla="*/ 9 h 30"/>
              <a:gd name="T30" fmla="*/ 18 w 24"/>
              <a:gd name="T31" fmla="*/ 8 h 30"/>
              <a:gd name="T32" fmla="*/ 19 w 24"/>
              <a:gd name="T33" fmla="*/ 6 h 30"/>
              <a:gd name="T34" fmla="*/ 21 w 24"/>
              <a:gd name="T35" fmla="*/ 5 h 30"/>
              <a:gd name="T36" fmla="*/ 21 w 24"/>
              <a:gd name="T37" fmla="*/ 3 h 30"/>
              <a:gd name="T38" fmla="*/ 22 w 24"/>
              <a:gd name="T39" fmla="*/ 2 h 30"/>
              <a:gd name="T40" fmla="*/ 24 w 24"/>
              <a:gd name="T41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30">
                <a:moveTo>
                  <a:pt x="0" y="30"/>
                </a:moveTo>
                <a:lnTo>
                  <a:pt x="1" y="29"/>
                </a:lnTo>
                <a:lnTo>
                  <a:pt x="3" y="27"/>
                </a:lnTo>
                <a:lnTo>
                  <a:pt x="4" y="26"/>
                </a:lnTo>
                <a:lnTo>
                  <a:pt x="4" y="24"/>
                </a:lnTo>
                <a:lnTo>
                  <a:pt x="6" y="23"/>
                </a:lnTo>
                <a:lnTo>
                  <a:pt x="7" y="21"/>
                </a:lnTo>
                <a:lnTo>
                  <a:pt x="9" y="20"/>
                </a:lnTo>
                <a:lnTo>
                  <a:pt x="10" y="18"/>
                </a:lnTo>
                <a:lnTo>
                  <a:pt x="10" y="17"/>
                </a:lnTo>
                <a:lnTo>
                  <a:pt x="12" y="15"/>
                </a:lnTo>
                <a:lnTo>
                  <a:pt x="13" y="14"/>
                </a:lnTo>
                <a:lnTo>
                  <a:pt x="15" y="12"/>
                </a:lnTo>
                <a:lnTo>
                  <a:pt x="15" y="11"/>
                </a:lnTo>
                <a:lnTo>
                  <a:pt x="16" y="9"/>
                </a:lnTo>
                <a:lnTo>
                  <a:pt x="18" y="8"/>
                </a:lnTo>
                <a:lnTo>
                  <a:pt x="19" y="6"/>
                </a:lnTo>
                <a:lnTo>
                  <a:pt x="21" y="5"/>
                </a:lnTo>
                <a:lnTo>
                  <a:pt x="21" y="3"/>
                </a:lnTo>
                <a:lnTo>
                  <a:pt x="22" y="2"/>
                </a:lnTo>
                <a:lnTo>
                  <a:pt x="24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30" name="Freeform 3134"/>
          <p:cNvSpPr>
            <a:spLocks/>
          </p:cNvSpPr>
          <p:nvPr/>
        </p:nvSpPr>
        <p:spPr bwMode="auto">
          <a:xfrm>
            <a:off x="6432551" y="4995863"/>
            <a:ext cx="38100" cy="47625"/>
          </a:xfrm>
          <a:custGeom>
            <a:avLst/>
            <a:gdLst>
              <a:gd name="T0" fmla="*/ 24 w 24"/>
              <a:gd name="T1" fmla="*/ 0 h 30"/>
              <a:gd name="T2" fmla="*/ 22 w 24"/>
              <a:gd name="T3" fmla="*/ 3 h 30"/>
              <a:gd name="T4" fmla="*/ 19 w 24"/>
              <a:gd name="T5" fmla="*/ 6 h 30"/>
              <a:gd name="T6" fmla="*/ 18 w 24"/>
              <a:gd name="T7" fmla="*/ 9 h 30"/>
              <a:gd name="T8" fmla="*/ 15 w 24"/>
              <a:gd name="T9" fmla="*/ 11 h 30"/>
              <a:gd name="T10" fmla="*/ 13 w 24"/>
              <a:gd name="T11" fmla="*/ 14 h 30"/>
              <a:gd name="T12" fmla="*/ 10 w 24"/>
              <a:gd name="T13" fmla="*/ 17 h 30"/>
              <a:gd name="T14" fmla="*/ 9 w 24"/>
              <a:gd name="T15" fmla="*/ 20 h 30"/>
              <a:gd name="T16" fmla="*/ 7 w 24"/>
              <a:gd name="T17" fmla="*/ 21 h 30"/>
              <a:gd name="T18" fmla="*/ 4 w 24"/>
              <a:gd name="T19" fmla="*/ 24 h 30"/>
              <a:gd name="T20" fmla="*/ 3 w 24"/>
              <a:gd name="T21" fmla="*/ 27 h 30"/>
              <a:gd name="T22" fmla="*/ 0 w 24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30">
                <a:moveTo>
                  <a:pt x="24" y="0"/>
                </a:moveTo>
                <a:lnTo>
                  <a:pt x="22" y="3"/>
                </a:lnTo>
                <a:lnTo>
                  <a:pt x="19" y="6"/>
                </a:lnTo>
                <a:lnTo>
                  <a:pt x="18" y="9"/>
                </a:lnTo>
                <a:lnTo>
                  <a:pt x="15" y="11"/>
                </a:lnTo>
                <a:lnTo>
                  <a:pt x="13" y="14"/>
                </a:lnTo>
                <a:lnTo>
                  <a:pt x="10" y="17"/>
                </a:lnTo>
                <a:lnTo>
                  <a:pt x="9" y="20"/>
                </a:lnTo>
                <a:lnTo>
                  <a:pt x="7" y="21"/>
                </a:lnTo>
                <a:lnTo>
                  <a:pt x="4" y="24"/>
                </a:lnTo>
                <a:lnTo>
                  <a:pt x="3" y="27"/>
                </a:lnTo>
                <a:lnTo>
                  <a:pt x="0" y="3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31" name="Line 3135"/>
          <p:cNvSpPr>
            <a:spLocks noChangeShapeType="1"/>
          </p:cNvSpPr>
          <p:nvPr/>
        </p:nvSpPr>
        <p:spPr bwMode="auto">
          <a:xfrm>
            <a:off x="6396038" y="4937126"/>
            <a:ext cx="69850" cy="571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32" name="Freeform 3136"/>
          <p:cNvSpPr>
            <a:spLocks/>
          </p:cNvSpPr>
          <p:nvPr/>
        </p:nvSpPr>
        <p:spPr bwMode="auto">
          <a:xfrm>
            <a:off x="6443663" y="4808538"/>
            <a:ext cx="47625" cy="63500"/>
          </a:xfrm>
          <a:custGeom>
            <a:avLst/>
            <a:gdLst>
              <a:gd name="T0" fmla="*/ 0 w 30"/>
              <a:gd name="T1" fmla="*/ 40 h 40"/>
              <a:gd name="T2" fmla="*/ 2 w 30"/>
              <a:gd name="T3" fmla="*/ 39 h 40"/>
              <a:gd name="T4" fmla="*/ 2 w 30"/>
              <a:gd name="T5" fmla="*/ 37 h 40"/>
              <a:gd name="T6" fmla="*/ 3 w 30"/>
              <a:gd name="T7" fmla="*/ 36 h 40"/>
              <a:gd name="T8" fmla="*/ 5 w 30"/>
              <a:gd name="T9" fmla="*/ 34 h 40"/>
              <a:gd name="T10" fmla="*/ 5 w 30"/>
              <a:gd name="T11" fmla="*/ 33 h 40"/>
              <a:gd name="T12" fmla="*/ 6 w 30"/>
              <a:gd name="T13" fmla="*/ 31 h 40"/>
              <a:gd name="T14" fmla="*/ 8 w 30"/>
              <a:gd name="T15" fmla="*/ 30 h 40"/>
              <a:gd name="T16" fmla="*/ 8 w 30"/>
              <a:gd name="T17" fmla="*/ 30 h 40"/>
              <a:gd name="T18" fmla="*/ 9 w 30"/>
              <a:gd name="T19" fmla="*/ 28 h 40"/>
              <a:gd name="T20" fmla="*/ 11 w 30"/>
              <a:gd name="T21" fmla="*/ 27 h 40"/>
              <a:gd name="T22" fmla="*/ 11 w 30"/>
              <a:gd name="T23" fmla="*/ 25 h 40"/>
              <a:gd name="T24" fmla="*/ 12 w 30"/>
              <a:gd name="T25" fmla="*/ 24 h 40"/>
              <a:gd name="T26" fmla="*/ 14 w 30"/>
              <a:gd name="T27" fmla="*/ 22 h 40"/>
              <a:gd name="T28" fmla="*/ 14 w 30"/>
              <a:gd name="T29" fmla="*/ 21 h 40"/>
              <a:gd name="T30" fmla="*/ 15 w 30"/>
              <a:gd name="T31" fmla="*/ 19 h 40"/>
              <a:gd name="T32" fmla="*/ 17 w 30"/>
              <a:gd name="T33" fmla="*/ 18 h 40"/>
              <a:gd name="T34" fmla="*/ 17 w 30"/>
              <a:gd name="T35" fmla="*/ 16 h 40"/>
              <a:gd name="T36" fmla="*/ 18 w 30"/>
              <a:gd name="T37" fmla="*/ 16 h 40"/>
              <a:gd name="T38" fmla="*/ 18 w 30"/>
              <a:gd name="T39" fmla="*/ 15 h 40"/>
              <a:gd name="T40" fmla="*/ 20 w 30"/>
              <a:gd name="T41" fmla="*/ 13 h 40"/>
              <a:gd name="T42" fmla="*/ 21 w 30"/>
              <a:gd name="T43" fmla="*/ 12 h 40"/>
              <a:gd name="T44" fmla="*/ 21 w 30"/>
              <a:gd name="T45" fmla="*/ 10 h 40"/>
              <a:gd name="T46" fmla="*/ 23 w 30"/>
              <a:gd name="T47" fmla="*/ 9 h 40"/>
              <a:gd name="T48" fmla="*/ 24 w 30"/>
              <a:gd name="T49" fmla="*/ 7 h 40"/>
              <a:gd name="T50" fmla="*/ 24 w 30"/>
              <a:gd name="T51" fmla="*/ 6 h 40"/>
              <a:gd name="T52" fmla="*/ 26 w 30"/>
              <a:gd name="T53" fmla="*/ 4 h 40"/>
              <a:gd name="T54" fmla="*/ 27 w 30"/>
              <a:gd name="T55" fmla="*/ 3 h 40"/>
              <a:gd name="T56" fmla="*/ 27 w 30"/>
              <a:gd name="T57" fmla="*/ 1 h 40"/>
              <a:gd name="T58" fmla="*/ 29 w 30"/>
              <a:gd name="T59" fmla="*/ 1 h 40"/>
              <a:gd name="T60" fmla="*/ 30 w 30"/>
              <a:gd name="T61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0" h="40">
                <a:moveTo>
                  <a:pt x="0" y="40"/>
                </a:moveTo>
                <a:lnTo>
                  <a:pt x="2" y="39"/>
                </a:lnTo>
                <a:lnTo>
                  <a:pt x="2" y="37"/>
                </a:lnTo>
                <a:lnTo>
                  <a:pt x="3" y="36"/>
                </a:lnTo>
                <a:lnTo>
                  <a:pt x="5" y="34"/>
                </a:lnTo>
                <a:lnTo>
                  <a:pt x="5" y="33"/>
                </a:lnTo>
                <a:lnTo>
                  <a:pt x="6" y="31"/>
                </a:lnTo>
                <a:lnTo>
                  <a:pt x="8" y="30"/>
                </a:lnTo>
                <a:lnTo>
                  <a:pt x="8" y="30"/>
                </a:lnTo>
                <a:lnTo>
                  <a:pt x="9" y="28"/>
                </a:lnTo>
                <a:lnTo>
                  <a:pt x="11" y="27"/>
                </a:lnTo>
                <a:lnTo>
                  <a:pt x="11" y="25"/>
                </a:lnTo>
                <a:lnTo>
                  <a:pt x="12" y="24"/>
                </a:lnTo>
                <a:lnTo>
                  <a:pt x="14" y="22"/>
                </a:lnTo>
                <a:lnTo>
                  <a:pt x="14" y="21"/>
                </a:lnTo>
                <a:lnTo>
                  <a:pt x="15" y="19"/>
                </a:lnTo>
                <a:lnTo>
                  <a:pt x="17" y="18"/>
                </a:lnTo>
                <a:lnTo>
                  <a:pt x="17" y="16"/>
                </a:lnTo>
                <a:lnTo>
                  <a:pt x="18" y="16"/>
                </a:lnTo>
                <a:lnTo>
                  <a:pt x="18" y="15"/>
                </a:lnTo>
                <a:lnTo>
                  <a:pt x="20" y="13"/>
                </a:lnTo>
                <a:lnTo>
                  <a:pt x="21" y="12"/>
                </a:lnTo>
                <a:lnTo>
                  <a:pt x="21" y="10"/>
                </a:lnTo>
                <a:lnTo>
                  <a:pt x="23" y="9"/>
                </a:lnTo>
                <a:lnTo>
                  <a:pt x="24" y="7"/>
                </a:lnTo>
                <a:lnTo>
                  <a:pt x="24" y="6"/>
                </a:lnTo>
                <a:lnTo>
                  <a:pt x="26" y="4"/>
                </a:lnTo>
                <a:lnTo>
                  <a:pt x="27" y="3"/>
                </a:lnTo>
                <a:lnTo>
                  <a:pt x="27" y="1"/>
                </a:lnTo>
                <a:lnTo>
                  <a:pt x="29" y="1"/>
                </a:lnTo>
                <a:lnTo>
                  <a:pt x="3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33" name="Freeform 3137"/>
          <p:cNvSpPr>
            <a:spLocks/>
          </p:cNvSpPr>
          <p:nvPr/>
        </p:nvSpPr>
        <p:spPr bwMode="auto">
          <a:xfrm>
            <a:off x="6394451" y="4872038"/>
            <a:ext cx="49213" cy="61913"/>
          </a:xfrm>
          <a:custGeom>
            <a:avLst/>
            <a:gdLst>
              <a:gd name="T0" fmla="*/ 31 w 31"/>
              <a:gd name="T1" fmla="*/ 0 h 39"/>
              <a:gd name="T2" fmla="*/ 28 w 31"/>
              <a:gd name="T3" fmla="*/ 3 h 39"/>
              <a:gd name="T4" fmla="*/ 27 w 31"/>
              <a:gd name="T5" fmla="*/ 6 h 39"/>
              <a:gd name="T6" fmla="*/ 24 w 31"/>
              <a:gd name="T7" fmla="*/ 9 h 39"/>
              <a:gd name="T8" fmla="*/ 22 w 31"/>
              <a:gd name="T9" fmla="*/ 12 h 39"/>
              <a:gd name="T10" fmla="*/ 19 w 31"/>
              <a:gd name="T11" fmla="*/ 15 h 39"/>
              <a:gd name="T12" fmla="*/ 16 w 31"/>
              <a:gd name="T13" fmla="*/ 18 h 39"/>
              <a:gd name="T14" fmla="*/ 15 w 31"/>
              <a:gd name="T15" fmla="*/ 21 h 39"/>
              <a:gd name="T16" fmla="*/ 12 w 31"/>
              <a:gd name="T17" fmla="*/ 24 h 39"/>
              <a:gd name="T18" fmla="*/ 10 w 31"/>
              <a:gd name="T19" fmla="*/ 27 h 39"/>
              <a:gd name="T20" fmla="*/ 7 w 31"/>
              <a:gd name="T21" fmla="*/ 30 h 39"/>
              <a:gd name="T22" fmla="*/ 4 w 31"/>
              <a:gd name="T23" fmla="*/ 33 h 39"/>
              <a:gd name="T24" fmla="*/ 3 w 31"/>
              <a:gd name="T25" fmla="*/ 36 h 39"/>
              <a:gd name="T26" fmla="*/ 0 w 31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39">
                <a:moveTo>
                  <a:pt x="31" y="0"/>
                </a:moveTo>
                <a:lnTo>
                  <a:pt x="28" y="3"/>
                </a:lnTo>
                <a:lnTo>
                  <a:pt x="27" y="6"/>
                </a:lnTo>
                <a:lnTo>
                  <a:pt x="24" y="9"/>
                </a:lnTo>
                <a:lnTo>
                  <a:pt x="22" y="12"/>
                </a:lnTo>
                <a:lnTo>
                  <a:pt x="19" y="15"/>
                </a:lnTo>
                <a:lnTo>
                  <a:pt x="16" y="18"/>
                </a:lnTo>
                <a:lnTo>
                  <a:pt x="15" y="21"/>
                </a:lnTo>
                <a:lnTo>
                  <a:pt x="12" y="24"/>
                </a:lnTo>
                <a:lnTo>
                  <a:pt x="10" y="27"/>
                </a:lnTo>
                <a:lnTo>
                  <a:pt x="7" y="30"/>
                </a:lnTo>
                <a:lnTo>
                  <a:pt x="4" y="33"/>
                </a:lnTo>
                <a:lnTo>
                  <a:pt x="3" y="36"/>
                </a:lnTo>
                <a:lnTo>
                  <a:pt x="0" y="3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34" name="Line 3138"/>
          <p:cNvSpPr>
            <a:spLocks noChangeShapeType="1"/>
          </p:cNvSpPr>
          <p:nvPr/>
        </p:nvSpPr>
        <p:spPr bwMode="auto">
          <a:xfrm>
            <a:off x="6370638" y="4814888"/>
            <a:ext cx="68263" cy="555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35" name="Freeform 3139"/>
          <p:cNvSpPr>
            <a:spLocks/>
          </p:cNvSpPr>
          <p:nvPr/>
        </p:nvSpPr>
        <p:spPr bwMode="auto">
          <a:xfrm>
            <a:off x="6413501" y="4675188"/>
            <a:ext cx="47625" cy="71438"/>
          </a:xfrm>
          <a:custGeom>
            <a:avLst/>
            <a:gdLst>
              <a:gd name="T0" fmla="*/ 0 w 30"/>
              <a:gd name="T1" fmla="*/ 45 h 45"/>
              <a:gd name="T2" fmla="*/ 1 w 30"/>
              <a:gd name="T3" fmla="*/ 43 h 45"/>
              <a:gd name="T4" fmla="*/ 1 w 30"/>
              <a:gd name="T5" fmla="*/ 42 h 45"/>
              <a:gd name="T6" fmla="*/ 3 w 30"/>
              <a:gd name="T7" fmla="*/ 42 h 45"/>
              <a:gd name="T8" fmla="*/ 3 w 30"/>
              <a:gd name="T9" fmla="*/ 40 h 45"/>
              <a:gd name="T10" fmla="*/ 4 w 30"/>
              <a:gd name="T11" fmla="*/ 40 h 45"/>
              <a:gd name="T12" fmla="*/ 4 w 30"/>
              <a:gd name="T13" fmla="*/ 39 h 45"/>
              <a:gd name="T14" fmla="*/ 4 w 30"/>
              <a:gd name="T15" fmla="*/ 37 h 45"/>
              <a:gd name="T16" fmla="*/ 6 w 30"/>
              <a:gd name="T17" fmla="*/ 37 h 45"/>
              <a:gd name="T18" fmla="*/ 6 w 30"/>
              <a:gd name="T19" fmla="*/ 36 h 45"/>
              <a:gd name="T20" fmla="*/ 7 w 30"/>
              <a:gd name="T21" fmla="*/ 36 h 45"/>
              <a:gd name="T22" fmla="*/ 7 w 30"/>
              <a:gd name="T23" fmla="*/ 34 h 45"/>
              <a:gd name="T24" fmla="*/ 7 w 30"/>
              <a:gd name="T25" fmla="*/ 33 h 45"/>
              <a:gd name="T26" fmla="*/ 9 w 30"/>
              <a:gd name="T27" fmla="*/ 33 h 45"/>
              <a:gd name="T28" fmla="*/ 9 w 30"/>
              <a:gd name="T29" fmla="*/ 31 h 45"/>
              <a:gd name="T30" fmla="*/ 10 w 30"/>
              <a:gd name="T31" fmla="*/ 31 h 45"/>
              <a:gd name="T32" fmla="*/ 10 w 30"/>
              <a:gd name="T33" fmla="*/ 30 h 45"/>
              <a:gd name="T34" fmla="*/ 10 w 30"/>
              <a:gd name="T35" fmla="*/ 28 h 45"/>
              <a:gd name="T36" fmla="*/ 12 w 30"/>
              <a:gd name="T37" fmla="*/ 28 h 45"/>
              <a:gd name="T38" fmla="*/ 12 w 30"/>
              <a:gd name="T39" fmla="*/ 27 h 45"/>
              <a:gd name="T40" fmla="*/ 13 w 30"/>
              <a:gd name="T41" fmla="*/ 27 h 45"/>
              <a:gd name="T42" fmla="*/ 13 w 30"/>
              <a:gd name="T43" fmla="*/ 25 h 45"/>
              <a:gd name="T44" fmla="*/ 15 w 30"/>
              <a:gd name="T45" fmla="*/ 24 h 45"/>
              <a:gd name="T46" fmla="*/ 15 w 30"/>
              <a:gd name="T47" fmla="*/ 24 h 45"/>
              <a:gd name="T48" fmla="*/ 15 w 30"/>
              <a:gd name="T49" fmla="*/ 22 h 45"/>
              <a:gd name="T50" fmla="*/ 16 w 30"/>
              <a:gd name="T51" fmla="*/ 21 h 45"/>
              <a:gd name="T52" fmla="*/ 16 w 30"/>
              <a:gd name="T53" fmla="*/ 21 h 45"/>
              <a:gd name="T54" fmla="*/ 18 w 30"/>
              <a:gd name="T55" fmla="*/ 19 h 45"/>
              <a:gd name="T56" fmla="*/ 18 w 30"/>
              <a:gd name="T57" fmla="*/ 19 h 45"/>
              <a:gd name="T58" fmla="*/ 18 w 30"/>
              <a:gd name="T59" fmla="*/ 18 h 45"/>
              <a:gd name="T60" fmla="*/ 19 w 30"/>
              <a:gd name="T61" fmla="*/ 16 h 45"/>
              <a:gd name="T62" fmla="*/ 19 w 30"/>
              <a:gd name="T63" fmla="*/ 16 h 45"/>
              <a:gd name="T64" fmla="*/ 21 w 30"/>
              <a:gd name="T65" fmla="*/ 15 h 45"/>
              <a:gd name="T66" fmla="*/ 21 w 30"/>
              <a:gd name="T67" fmla="*/ 15 h 45"/>
              <a:gd name="T68" fmla="*/ 21 w 30"/>
              <a:gd name="T69" fmla="*/ 13 h 45"/>
              <a:gd name="T70" fmla="*/ 22 w 30"/>
              <a:gd name="T71" fmla="*/ 12 h 45"/>
              <a:gd name="T72" fmla="*/ 22 w 30"/>
              <a:gd name="T73" fmla="*/ 12 h 45"/>
              <a:gd name="T74" fmla="*/ 24 w 30"/>
              <a:gd name="T75" fmla="*/ 10 h 45"/>
              <a:gd name="T76" fmla="*/ 24 w 30"/>
              <a:gd name="T77" fmla="*/ 10 h 45"/>
              <a:gd name="T78" fmla="*/ 24 w 30"/>
              <a:gd name="T79" fmla="*/ 9 h 45"/>
              <a:gd name="T80" fmla="*/ 25 w 30"/>
              <a:gd name="T81" fmla="*/ 7 h 45"/>
              <a:gd name="T82" fmla="*/ 25 w 30"/>
              <a:gd name="T83" fmla="*/ 7 h 45"/>
              <a:gd name="T84" fmla="*/ 27 w 30"/>
              <a:gd name="T85" fmla="*/ 6 h 45"/>
              <a:gd name="T86" fmla="*/ 27 w 30"/>
              <a:gd name="T87" fmla="*/ 6 h 45"/>
              <a:gd name="T88" fmla="*/ 27 w 30"/>
              <a:gd name="T89" fmla="*/ 4 h 45"/>
              <a:gd name="T90" fmla="*/ 28 w 30"/>
              <a:gd name="T91" fmla="*/ 3 h 45"/>
              <a:gd name="T92" fmla="*/ 28 w 30"/>
              <a:gd name="T93" fmla="*/ 3 h 45"/>
              <a:gd name="T94" fmla="*/ 30 w 30"/>
              <a:gd name="T95" fmla="*/ 1 h 45"/>
              <a:gd name="T96" fmla="*/ 30 w 30"/>
              <a:gd name="T9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" h="45">
                <a:moveTo>
                  <a:pt x="0" y="45"/>
                </a:moveTo>
                <a:lnTo>
                  <a:pt x="1" y="43"/>
                </a:lnTo>
                <a:lnTo>
                  <a:pt x="1" y="42"/>
                </a:lnTo>
                <a:lnTo>
                  <a:pt x="3" y="42"/>
                </a:lnTo>
                <a:lnTo>
                  <a:pt x="3" y="40"/>
                </a:lnTo>
                <a:lnTo>
                  <a:pt x="4" y="40"/>
                </a:lnTo>
                <a:lnTo>
                  <a:pt x="4" y="39"/>
                </a:lnTo>
                <a:lnTo>
                  <a:pt x="4" y="37"/>
                </a:lnTo>
                <a:lnTo>
                  <a:pt x="6" y="37"/>
                </a:lnTo>
                <a:lnTo>
                  <a:pt x="6" y="36"/>
                </a:lnTo>
                <a:lnTo>
                  <a:pt x="7" y="36"/>
                </a:lnTo>
                <a:lnTo>
                  <a:pt x="7" y="34"/>
                </a:lnTo>
                <a:lnTo>
                  <a:pt x="7" y="33"/>
                </a:lnTo>
                <a:lnTo>
                  <a:pt x="9" y="33"/>
                </a:lnTo>
                <a:lnTo>
                  <a:pt x="9" y="31"/>
                </a:lnTo>
                <a:lnTo>
                  <a:pt x="10" y="31"/>
                </a:lnTo>
                <a:lnTo>
                  <a:pt x="10" y="30"/>
                </a:lnTo>
                <a:lnTo>
                  <a:pt x="10" y="28"/>
                </a:lnTo>
                <a:lnTo>
                  <a:pt x="12" y="28"/>
                </a:lnTo>
                <a:lnTo>
                  <a:pt x="12" y="27"/>
                </a:lnTo>
                <a:lnTo>
                  <a:pt x="13" y="27"/>
                </a:lnTo>
                <a:lnTo>
                  <a:pt x="13" y="25"/>
                </a:lnTo>
                <a:lnTo>
                  <a:pt x="15" y="24"/>
                </a:lnTo>
                <a:lnTo>
                  <a:pt x="15" y="24"/>
                </a:lnTo>
                <a:lnTo>
                  <a:pt x="15" y="22"/>
                </a:lnTo>
                <a:lnTo>
                  <a:pt x="16" y="21"/>
                </a:lnTo>
                <a:lnTo>
                  <a:pt x="16" y="21"/>
                </a:lnTo>
                <a:lnTo>
                  <a:pt x="18" y="19"/>
                </a:lnTo>
                <a:lnTo>
                  <a:pt x="18" y="19"/>
                </a:lnTo>
                <a:lnTo>
                  <a:pt x="18" y="18"/>
                </a:lnTo>
                <a:lnTo>
                  <a:pt x="19" y="16"/>
                </a:lnTo>
                <a:lnTo>
                  <a:pt x="19" y="16"/>
                </a:lnTo>
                <a:lnTo>
                  <a:pt x="21" y="15"/>
                </a:lnTo>
                <a:lnTo>
                  <a:pt x="21" y="15"/>
                </a:lnTo>
                <a:lnTo>
                  <a:pt x="21" y="13"/>
                </a:lnTo>
                <a:lnTo>
                  <a:pt x="22" y="12"/>
                </a:lnTo>
                <a:lnTo>
                  <a:pt x="22" y="12"/>
                </a:lnTo>
                <a:lnTo>
                  <a:pt x="24" y="10"/>
                </a:lnTo>
                <a:lnTo>
                  <a:pt x="24" y="10"/>
                </a:lnTo>
                <a:lnTo>
                  <a:pt x="24" y="9"/>
                </a:lnTo>
                <a:lnTo>
                  <a:pt x="25" y="7"/>
                </a:lnTo>
                <a:lnTo>
                  <a:pt x="25" y="7"/>
                </a:lnTo>
                <a:lnTo>
                  <a:pt x="27" y="6"/>
                </a:lnTo>
                <a:lnTo>
                  <a:pt x="27" y="6"/>
                </a:lnTo>
                <a:lnTo>
                  <a:pt x="27" y="4"/>
                </a:lnTo>
                <a:lnTo>
                  <a:pt x="28" y="3"/>
                </a:lnTo>
                <a:lnTo>
                  <a:pt x="28" y="3"/>
                </a:lnTo>
                <a:lnTo>
                  <a:pt x="30" y="1"/>
                </a:lnTo>
                <a:lnTo>
                  <a:pt x="3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36" name="Freeform 3140"/>
          <p:cNvSpPr>
            <a:spLocks/>
          </p:cNvSpPr>
          <p:nvPr/>
        </p:nvSpPr>
        <p:spPr bwMode="auto">
          <a:xfrm>
            <a:off x="6365876" y="4746626"/>
            <a:ext cx="47625" cy="66675"/>
          </a:xfrm>
          <a:custGeom>
            <a:avLst/>
            <a:gdLst>
              <a:gd name="T0" fmla="*/ 30 w 30"/>
              <a:gd name="T1" fmla="*/ 0 h 42"/>
              <a:gd name="T2" fmla="*/ 28 w 30"/>
              <a:gd name="T3" fmla="*/ 3 h 42"/>
              <a:gd name="T4" fmla="*/ 25 w 30"/>
              <a:gd name="T5" fmla="*/ 6 h 42"/>
              <a:gd name="T6" fmla="*/ 24 w 30"/>
              <a:gd name="T7" fmla="*/ 9 h 42"/>
              <a:gd name="T8" fmla="*/ 21 w 30"/>
              <a:gd name="T9" fmla="*/ 12 h 42"/>
              <a:gd name="T10" fmla="*/ 19 w 30"/>
              <a:gd name="T11" fmla="*/ 16 h 42"/>
              <a:gd name="T12" fmla="*/ 16 w 30"/>
              <a:gd name="T13" fmla="*/ 19 h 42"/>
              <a:gd name="T14" fmla="*/ 15 w 30"/>
              <a:gd name="T15" fmla="*/ 22 h 42"/>
              <a:gd name="T16" fmla="*/ 12 w 30"/>
              <a:gd name="T17" fmla="*/ 25 h 42"/>
              <a:gd name="T18" fmla="*/ 9 w 30"/>
              <a:gd name="T19" fmla="*/ 28 h 42"/>
              <a:gd name="T20" fmla="*/ 7 w 30"/>
              <a:gd name="T21" fmla="*/ 31 h 42"/>
              <a:gd name="T22" fmla="*/ 4 w 30"/>
              <a:gd name="T23" fmla="*/ 36 h 42"/>
              <a:gd name="T24" fmla="*/ 1 w 30"/>
              <a:gd name="T25" fmla="*/ 39 h 42"/>
              <a:gd name="T26" fmla="*/ 0 w 30"/>
              <a:gd name="T2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" h="42">
                <a:moveTo>
                  <a:pt x="30" y="0"/>
                </a:moveTo>
                <a:lnTo>
                  <a:pt x="28" y="3"/>
                </a:lnTo>
                <a:lnTo>
                  <a:pt x="25" y="6"/>
                </a:lnTo>
                <a:lnTo>
                  <a:pt x="24" y="9"/>
                </a:lnTo>
                <a:lnTo>
                  <a:pt x="21" y="12"/>
                </a:lnTo>
                <a:lnTo>
                  <a:pt x="19" y="16"/>
                </a:lnTo>
                <a:lnTo>
                  <a:pt x="16" y="19"/>
                </a:lnTo>
                <a:lnTo>
                  <a:pt x="15" y="22"/>
                </a:lnTo>
                <a:lnTo>
                  <a:pt x="12" y="25"/>
                </a:lnTo>
                <a:lnTo>
                  <a:pt x="9" y="28"/>
                </a:lnTo>
                <a:lnTo>
                  <a:pt x="7" y="31"/>
                </a:lnTo>
                <a:lnTo>
                  <a:pt x="4" y="36"/>
                </a:lnTo>
                <a:lnTo>
                  <a:pt x="1" y="39"/>
                </a:lnTo>
                <a:lnTo>
                  <a:pt x="0" y="4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37" name="Line 3141"/>
          <p:cNvSpPr>
            <a:spLocks noChangeShapeType="1"/>
          </p:cNvSpPr>
          <p:nvPr/>
        </p:nvSpPr>
        <p:spPr bwMode="auto">
          <a:xfrm>
            <a:off x="5610226" y="4186238"/>
            <a:ext cx="798513" cy="5572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38" name="Freeform 3142"/>
          <p:cNvSpPr>
            <a:spLocks/>
          </p:cNvSpPr>
          <p:nvPr/>
        </p:nvSpPr>
        <p:spPr bwMode="auto">
          <a:xfrm>
            <a:off x="5751513" y="3619501"/>
            <a:ext cx="76200" cy="295275"/>
          </a:xfrm>
          <a:custGeom>
            <a:avLst/>
            <a:gdLst>
              <a:gd name="T0" fmla="*/ 0 w 48"/>
              <a:gd name="T1" fmla="*/ 186 h 186"/>
              <a:gd name="T2" fmla="*/ 3 w 48"/>
              <a:gd name="T3" fmla="*/ 179 h 186"/>
              <a:gd name="T4" fmla="*/ 4 w 48"/>
              <a:gd name="T5" fmla="*/ 173 h 186"/>
              <a:gd name="T6" fmla="*/ 7 w 48"/>
              <a:gd name="T7" fmla="*/ 167 h 186"/>
              <a:gd name="T8" fmla="*/ 9 w 48"/>
              <a:gd name="T9" fmla="*/ 161 h 186"/>
              <a:gd name="T10" fmla="*/ 12 w 48"/>
              <a:gd name="T11" fmla="*/ 155 h 186"/>
              <a:gd name="T12" fmla="*/ 13 w 48"/>
              <a:gd name="T13" fmla="*/ 149 h 186"/>
              <a:gd name="T14" fmla="*/ 16 w 48"/>
              <a:gd name="T15" fmla="*/ 141 h 186"/>
              <a:gd name="T16" fmla="*/ 18 w 48"/>
              <a:gd name="T17" fmla="*/ 135 h 186"/>
              <a:gd name="T18" fmla="*/ 19 w 48"/>
              <a:gd name="T19" fmla="*/ 129 h 186"/>
              <a:gd name="T20" fmla="*/ 22 w 48"/>
              <a:gd name="T21" fmla="*/ 123 h 186"/>
              <a:gd name="T22" fmla="*/ 24 w 48"/>
              <a:gd name="T23" fmla="*/ 117 h 186"/>
              <a:gd name="T24" fmla="*/ 25 w 48"/>
              <a:gd name="T25" fmla="*/ 110 h 186"/>
              <a:gd name="T26" fmla="*/ 27 w 48"/>
              <a:gd name="T27" fmla="*/ 104 h 186"/>
              <a:gd name="T28" fmla="*/ 28 w 48"/>
              <a:gd name="T29" fmla="*/ 98 h 186"/>
              <a:gd name="T30" fmla="*/ 30 w 48"/>
              <a:gd name="T31" fmla="*/ 92 h 186"/>
              <a:gd name="T32" fmla="*/ 33 w 48"/>
              <a:gd name="T33" fmla="*/ 84 h 186"/>
              <a:gd name="T34" fmla="*/ 34 w 48"/>
              <a:gd name="T35" fmla="*/ 78 h 186"/>
              <a:gd name="T36" fmla="*/ 36 w 48"/>
              <a:gd name="T37" fmla="*/ 72 h 186"/>
              <a:gd name="T38" fmla="*/ 37 w 48"/>
              <a:gd name="T39" fmla="*/ 65 h 186"/>
              <a:gd name="T40" fmla="*/ 37 w 48"/>
              <a:gd name="T41" fmla="*/ 59 h 186"/>
              <a:gd name="T42" fmla="*/ 39 w 48"/>
              <a:gd name="T43" fmla="*/ 53 h 186"/>
              <a:gd name="T44" fmla="*/ 40 w 48"/>
              <a:gd name="T45" fmla="*/ 47 h 186"/>
              <a:gd name="T46" fmla="*/ 42 w 48"/>
              <a:gd name="T47" fmla="*/ 39 h 186"/>
              <a:gd name="T48" fmla="*/ 43 w 48"/>
              <a:gd name="T49" fmla="*/ 33 h 186"/>
              <a:gd name="T50" fmla="*/ 45 w 48"/>
              <a:gd name="T51" fmla="*/ 26 h 186"/>
              <a:gd name="T52" fmla="*/ 45 w 48"/>
              <a:gd name="T53" fmla="*/ 20 h 186"/>
              <a:gd name="T54" fmla="*/ 46 w 48"/>
              <a:gd name="T55" fmla="*/ 14 h 186"/>
              <a:gd name="T56" fmla="*/ 48 w 48"/>
              <a:gd name="T57" fmla="*/ 6 h 186"/>
              <a:gd name="T58" fmla="*/ 48 w 48"/>
              <a:gd name="T59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" h="186">
                <a:moveTo>
                  <a:pt x="0" y="186"/>
                </a:moveTo>
                <a:lnTo>
                  <a:pt x="3" y="179"/>
                </a:lnTo>
                <a:lnTo>
                  <a:pt x="4" y="173"/>
                </a:lnTo>
                <a:lnTo>
                  <a:pt x="7" y="167"/>
                </a:lnTo>
                <a:lnTo>
                  <a:pt x="9" y="161"/>
                </a:lnTo>
                <a:lnTo>
                  <a:pt x="12" y="155"/>
                </a:lnTo>
                <a:lnTo>
                  <a:pt x="13" y="149"/>
                </a:lnTo>
                <a:lnTo>
                  <a:pt x="16" y="141"/>
                </a:lnTo>
                <a:lnTo>
                  <a:pt x="18" y="135"/>
                </a:lnTo>
                <a:lnTo>
                  <a:pt x="19" y="129"/>
                </a:lnTo>
                <a:lnTo>
                  <a:pt x="22" y="123"/>
                </a:lnTo>
                <a:lnTo>
                  <a:pt x="24" y="117"/>
                </a:lnTo>
                <a:lnTo>
                  <a:pt x="25" y="110"/>
                </a:lnTo>
                <a:lnTo>
                  <a:pt x="27" y="104"/>
                </a:lnTo>
                <a:lnTo>
                  <a:pt x="28" y="98"/>
                </a:lnTo>
                <a:lnTo>
                  <a:pt x="30" y="92"/>
                </a:lnTo>
                <a:lnTo>
                  <a:pt x="33" y="84"/>
                </a:lnTo>
                <a:lnTo>
                  <a:pt x="34" y="78"/>
                </a:lnTo>
                <a:lnTo>
                  <a:pt x="36" y="72"/>
                </a:lnTo>
                <a:lnTo>
                  <a:pt x="37" y="65"/>
                </a:lnTo>
                <a:lnTo>
                  <a:pt x="37" y="59"/>
                </a:lnTo>
                <a:lnTo>
                  <a:pt x="39" y="53"/>
                </a:lnTo>
                <a:lnTo>
                  <a:pt x="40" y="47"/>
                </a:lnTo>
                <a:lnTo>
                  <a:pt x="42" y="39"/>
                </a:lnTo>
                <a:lnTo>
                  <a:pt x="43" y="33"/>
                </a:lnTo>
                <a:lnTo>
                  <a:pt x="45" y="26"/>
                </a:lnTo>
                <a:lnTo>
                  <a:pt x="45" y="20"/>
                </a:lnTo>
                <a:lnTo>
                  <a:pt x="46" y="14"/>
                </a:lnTo>
                <a:lnTo>
                  <a:pt x="48" y="6"/>
                </a:lnTo>
                <a:lnTo>
                  <a:pt x="48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39" name="Freeform 3143"/>
          <p:cNvSpPr>
            <a:spLocks/>
          </p:cNvSpPr>
          <p:nvPr/>
        </p:nvSpPr>
        <p:spPr bwMode="auto">
          <a:xfrm>
            <a:off x="5608638" y="3914776"/>
            <a:ext cx="142875" cy="266700"/>
          </a:xfrm>
          <a:custGeom>
            <a:avLst/>
            <a:gdLst>
              <a:gd name="T0" fmla="*/ 90 w 90"/>
              <a:gd name="T1" fmla="*/ 2 h 168"/>
              <a:gd name="T2" fmla="*/ 88 w 90"/>
              <a:gd name="T3" fmla="*/ 6 h 168"/>
              <a:gd name="T4" fmla="*/ 85 w 90"/>
              <a:gd name="T5" fmla="*/ 9 h 168"/>
              <a:gd name="T6" fmla="*/ 84 w 90"/>
              <a:gd name="T7" fmla="*/ 14 h 168"/>
              <a:gd name="T8" fmla="*/ 82 w 90"/>
              <a:gd name="T9" fmla="*/ 18 h 168"/>
              <a:gd name="T10" fmla="*/ 81 w 90"/>
              <a:gd name="T11" fmla="*/ 21 h 168"/>
              <a:gd name="T12" fmla="*/ 79 w 90"/>
              <a:gd name="T13" fmla="*/ 26 h 168"/>
              <a:gd name="T14" fmla="*/ 78 w 90"/>
              <a:gd name="T15" fmla="*/ 30 h 168"/>
              <a:gd name="T16" fmla="*/ 76 w 90"/>
              <a:gd name="T17" fmla="*/ 35 h 168"/>
              <a:gd name="T18" fmla="*/ 73 w 90"/>
              <a:gd name="T19" fmla="*/ 38 h 168"/>
              <a:gd name="T20" fmla="*/ 72 w 90"/>
              <a:gd name="T21" fmla="*/ 42 h 168"/>
              <a:gd name="T22" fmla="*/ 70 w 90"/>
              <a:gd name="T23" fmla="*/ 47 h 168"/>
              <a:gd name="T24" fmla="*/ 69 w 90"/>
              <a:gd name="T25" fmla="*/ 50 h 168"/>
              <a:gd name="T26" fmla="*/ 66 w 90"/>
              <a:gd name="T27" fmla="*/ 54 h 168"/>
              <a:gd name="T28" fmla="*/ 64 w 90"/>
              <a:gd name="T29" fmla="*/ 59 h 168"/>
              <a:gd name="T30" fmla="*/ 63 w 90"/>
              <a:gd name="T31" fmla="*/ 62 h 168"/>
              <a:gd name="T32" fmla="*/ 60 w 90"/>
              <a:gd name="T33" fmla="*/ 66 h 168"/>
              <a:gd name="T34" fmla="*/ 58 w 90"/>
              <a:gd name="T35" fmla="*/ 69 h 168"/>
              <a:gd name="T36" fmla="*/ 57 w 90"/>
              <a:gd name="T37" fmla="*/ 74 h 168"/>
              <a:gd name="T38" fmla="*/ 54 w 90"/>
              <a:gd name="T39" fmla="*/ 78 h 168"/>
              <a:gd name="T40" fmla="*/ 52 w 90"/>
              <a:gd name="T41" fmla="*/ 81 h 168"/>
              <a:gd name="T42" fmla="*/ 51 w 90"/>
              <a:gd name="T43" fmla="*/ 86 h 168"/>
              <a:gd name="T44" fmla="*/ 48 w 90"/>
              <a:gd name="T45" fmla="*/ 89 h 168"/>
              <a:gd name="T46" fmla="*/ 46 w 90"/>
              <a:gd name="T47" fmla="*/ 93 h 168"/>
              <a:gd name="T48" fmla="*/ 45 w 90"/>
              <a:gd name="T49" fmla="*/ 98 h 168"/>
              <a:gd name="T50" fmla="*/ 42 w 90"/>
              <a:gd name="T51" fmla="*/ 101 h 168"/>
              <a:gd name="T52" fmla="*/ 40 w 90"/>
              <a:gd name="T53" fmla="*/ 105 h 168"/>
              <a:gd name="T54" fmla="*/ 37 w 90"/>
              <a:gd name="T55" fmla="*/ 108 h 168"/>
              <a:gd name="T56" fmla="*/ 36 w 90"/>
              <a:gd name="T57" fmla="*/ 113 h 168"/>
              <a:gd name="T58" fmla="*/ 33 w 90"/>
              <a:gd name="T59" fmla="*/ 116 h 168"/>
              <a:gd name="T60" fmla="*/ 31 w 90"/>
              <a:gd name="T61" fmla="*/ 120 h 168"/>
              <a:gd name="T62" fmla="*/ 28 w 90"/>
              <a:gd name="T63" fmla="*/ 123 h 168"/>
              <a:gd name="T64" fmla="*/ 27 w 90"/>
              <a:gd name="T65" fmla="*/ 128 h 168"/>
              <a:gd name="T66" fmla="*/ 24 w 90"/>
              <a:gd name="T67" fmla="*/ 131 h 168"/>
              <a:gd name="T68" fmla="*/ 22 w 90"/>
              <a:gd name="T69" fmla="*/ 135 h 168"/>
              <a:gd name="T70" fmla="*/ 19 w 90"/>
              <a:gd name="T71" fmla="*/ 138 h 168"/>
              <a:gd name="T72" fmla="*/ 16 w 90"/>
              <a:gd name="T73" fmla="*/ 143 h 168"/>
              <a:gd name="T74" fmla="*/ 15 w 90"/>
              <a:gd name="T75" fmla="*/ 146 h 168"/>
              <a:gd name="T76" fmla="*/ 12 w 90"/>
              <a:gd name="T77" fmla="*/ 150 h 168"/>
              <a:gd name="T78" fmla="*/ 10 w 90"/>
              <a:gd name="T79" fmla="*/ 153 h 168"/>
              <a:gd name="T80" fmla="*/ 7 w 90"/>
              <a:gd name="T81" fmla="*/ 158 h 168"/>
              <a:gd name="T82" fmla="*/ 4 w 90"/>
              <a:gd name="T83" fmla="*/ 161 h 168"/>
              <a:gd name="T84" fmla="*/ 3 w 90"/>
              <a:gd name="T85" fmla="*/ 165 h 168"/>
              <a:gd name="T86" fmla="*/ 0 w 90"/>
              <a:gd name="T87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0" h="168">
                <a:moveTo>
                  <a:pt x="90" y="0"/>
                </a:moveTo>
                <a:lnTo>
                  <a:pt x="90" y="2"/>
                </a:lnTo>
                <a:lnTo>
                  <a:pt x="88" y="3"/>
                </a:lnTo>
                <a:lnTo>
                  <a:pt x="88" y="6"/>
                </a:lnTo>
                <a:lnTo>
                  <a:pt x="87" y="8"/>
                </a:lnTo>
                <a:lnTo>
                  <a:pt x="85" y="9"/>
                </a:lnTo>
                <a:lnTo>
                  <a:pt x="85" y="12"/>
                </a:lnTo>
                <a:lnTo>
                  <a:pt x="84" y="14"/>
                </a:lnTo>
                <a:lnTo>
                  <a:pt x="84" y="15"/>
                </a:lnTo>
                <a:lnTo>
                  <a:pt x="82" y="18"/>
                </a:lnTo>
                <a:lnTo>
                  <a:pt x="82" y="20"/>
                </a:lnTo>
                <a:lnTo>
                  <a:pt x="81" y="21"/>
                </a:lnTo>
                <a:lnTo>
                  <a:pt x="79" y="24"/>
                </a:lnTo>
                <a:lnTo>
                  <a:pt x="79" y="26"/>
                </a:lnTo>
                <a:lnTo>
                  <a:pt x="78" y="29"/>
                </a:lnTo>
                <a:lnTo>
                  <a:pt x="78" y="30"/>
                </a:lnTo>
                <a:lnTo>
                  <a:pt x="76" y="32"/>
                </a:lnTo>
                <a:lnTo>
                  <a:pt x="76" y="35"/>
                </a:lnTo>
                <a:lnTo>
                  <a:pt x="75" y="36"/>
                </a:lnTo>
                <a:lnTo>
                  <a:pt x="73" y="38"/>
                </a:lnTo>
                <a:lnTo>
                  <a:pt x="73" y="41"/>
                </a:lnTo>
                <a:lnTo>
                  <a:pt x="72" y="42"/>
                </a:lnTo>
                <a:lnTo>
                  <a:pt x="70" y="44"/>
                </a:lnTo>
                <a:lnTo>
                  <a:pt x="70" y="47"/>
                </a:lnTo>
                <a:lnTo>
                  <a:pt x="69" y="48"/>
                </a:lnTo>
                <a:lnTo>
                  <a:pt x="69" y="50"/>
                </a:lnTo>
                <a:lnTo>
                  <a:pt x="67" y="53"/>
                </a:lnTo>
                <a:lnTo>
                  <a:pt x="66" y="54"/>
                </a:lnTo>
                <a:lnTo>
                  <a:pt x="66" y="56"/>
                </a:lnTo>
                <a:lnTo>
                  <a:pt x="64" y="59"/>
                </a:lnTo>
                <a:lnTo>
                  <a:pt x="63" y="60"/>
                </a:lnTo>
                <a:lnTo>
                  <a:pt x="63" y="62"/>
                </a:lnTo>
                <a:lnTo>
                  <a:pt x="61" y="63"/>
                </a:lnTo>
                <a:lnTo>
                  <a:pt x="60" y="66"/>
                </a:lnTo>
                <a:lnTo>
                  <a:pt x="60" y="68"/>
                </a:lnTo>
                <a:lnTo>
                  <a:pt x="58" y="69"/>
                </a:lnTo>
                <a:lnTo>
                  <a:pt x="58" y="72"/>
                </a:lnTo>
                <a:lnTo>
                  <a:pt x="57" y="74"/>
                </a:lnTo>
                <a:lnTo>
                  <a:pt x="55" y="75"/>
                </a:lnTo>
                <a:lnTo>
                  <a:pt x="54" y="78"/>
                </a:lnTo>
                <a:lnTo>
                  <a:pt x="54" y="80"/>
                </a:lnTo>
                <a:lnTo>
                  <a:pt x="52" y="81"/>
                </a:lnTo>
                <a:lnTo>
                  <a:pt x="51" y="84"/>
                </a:lnTo>
                <a:lnTo>
                  <a:pt x="51" y="86"/>
                </a:lnTo>
                <a:lnTo>
                  <a:pt x="49" y="87"/>
                </a:lnTo>
                <a:lnTo>
                  <a:pt x="48" y="89"/>
                </a:lnTo>
                <a:lnTo>
                  <a:pt x="48" y="92"/>
                </a:lnTo>
                <a:lnTo>
                  <a:pt x="46" y="93"/>
                </a:lnTo>
                <a:lnTo>
                  <a:pt x="45" y="95"/>
                </a:lnTo>
                <a:lnTo>
                  <a:pt x="45" y="98"/>
                </a:lnTo>
                <a:lnTo>
                  <a:pt x="43" y="99"/>
                </a:lnTo>
                <a:lnTo>
                  <a:pt x="42" y="101"/>
                </a:lnTo>
                <a:lnTo>
                  <a:pt x="40" y="102"/>
                </a:lnTo>
                <a:lnTo>
                  <a:pt x="40" y="105"/>
                </a:lnTo>
                <a:lnTo>
                  <a:pt x="39" y="107"/>
                </a:lnTo>
                <a:lnTo>
                  <a:pt x="37" y="108"/>
                </a:lnTo>
                <a:lnTo>
                  <a:pt x="36" y="111"/>
                </a:lnTo>
                <a:lnTo>
                  <a:pt x="36" y="113"/>
                </a:lnTo>
                <a:lnTo>
                  <a:pt x="34" y="114"/>
                </a:lnTo>
                <a:lnTo>
                  <a:pt x="33" y="116"/>
                </a:lnTo>
                <a:lnTo>
                  <a:pt x="31" y="119"/>
                </a:lnTo>
                <a:lnTo>
                  <a:pt x="31" y="120"/>
                </a:lnTo>
                <a:lnTo>
                  <a:pt x="30" y="122"/>
                </a:lnTo>
                <a:lnTo>
                  <a:pt x="28" y="123"/>
                </a:lnTo>
                <a:lnTo>
                  <a:pt x="27" y="126"/>
                </a:lnTo>
                <a:lnTo>
                  <a:pt x="27" y="128"/>
                </a:lnTo>
                <a:lnTo>
                  <a:pt x="25" y="129"/>
                </a:lnTo>
                <a:lnTo>
                  <a:pt x="24" y="131"/>
                </a:lnTo>
                <a:lnTo>
                  <a:pt x="22" y="134"/>
                </a:lnTo>
                <a:lnTo>
                  <a:pt x="22" y="135"/>
                </a:lnTo>
                <a:lnTo>
                  <a:pt x="21" y="137"/>
                </a:lnTo>
                <a:lnTo>
                  <a:pt x="19" y="138"/>
                </a:lnTo>
                <a:lnTo>
                  <a:pt x="18" y="141"/>
                </a:lnTo>
                <a:lnTo>
                  <a:pt x="16" y="143"/>
                </a:lnTo>
                <a:lnTo>
                  <a:pt x="16" y="144"/>
                </a:lnTo>
                <a:lnTo>
                  <a:pt x="15" y="146"/>
                </a:lnTo>
                <a:lnTo>
                  <a:pt x="13" y="149"/>
                </a:lnTo>
                <a:lnTo>
                  <a:pt x="12" y="150"/>
                </a:lnTo>
                <a:lnTo>
                  <a:pt x="10" y="152"/>
                </a:lnTo>
                <a:lnTo>
                  <a:pt x="10" y="153"/>
                </a:lnTo>
                <a:lnTo>
                  <a:pt x="9" y="155"/>
                </a:lnTo>
                <a:lnTo>
                  <a:pt x="7" y="158"/>
                </a:lnTo>
                <a:lnTo>
                  <a:pt x="6" y="159"/>
                </a:lnTo>
                <a:lnTo>
                  <a:pt x="4" y="161"/>
                </a:lnTo>
                <a:lnTo>
                  <a:pt x="3" y="162"/>
                </a:lnTo>
                <a:lnTo>
                  <a:pt x="3" y="165"/>
                </a:lnTo>
                <a:lnTo>
                  <a:pt x="1" y="167"/>
                </a:lnTo>
                <a:lnTo>
                  <a:pt x="0" y="16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40" name="Line 3144"/>
          <p:cNvSpPr>
            <a:spLocks noChangeShapeType="1"/>
          </p:cNvSpPr>
          <p:nvPr/>
        </p:nvSpPr>
        <p:spPr bwMode="auto">
          <a:xfrm>
            <a:off x="5662613" y="3881438"/>
            <a:ext cx="84138" cy="317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41" name="Rectangle 3145"/>
          <p:cNvSpPr>
            <a:spLocks noChangeArrowheads="1"/>
          </p:cNvSpPr>
          <p:nvPr/>
        </p:nvSpPr>
        <p:spPr bwMode="auto">
          <a:xfrm rot="2580000">
            <a:off x="6613447" y="5495310"/>
            <a:ext cx="34464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Copia-15_BG-I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42" name="Line 3146"/>
          <p:cNvSpPr>
            <a:spLocks noChangeShapeType="1"/>
          </p:cNvSpPr>
          <p:nvPr/>
        </p:nvSpPr>
        <p:spPr bwMode="auto">
          <a:xfrm>
            <a:off x="6570663" y="5337176"/>
            <a:ext cx="66675" cy="619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43" name="Rectangle 3147"/>
          <p:cNvSpPr>
            <a:spLocks noChangeArrowheads="1"/>
          </p:cNvSpPr>
          <p:nvPr/>
        </p:nvSpPr>
        <p:spPr bwMode="auto">
          <a:xfrm rot="2640000">
            <a:off x="6577013" y="552608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Copia-21_BG-I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44" name="Line 3148"/>
          <p:cNvSpPr>
            <a:spLocks noChangeShapeType="1"/>
          </p:cNvSpPr>
          <p:nvPr/>
        </p:nvSpPr>
        <p:spPr bwMode="auto">
          <a:xfrm>
            <a:off x="6543676" y="5367338"/>
            <a:ext cx="65088" cy="619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45" name="Freeform 3149"/>
          <p:cNvSpPr>
            <a:spLocks/>
          </p:cNvSpPr>
          <p:nvPr/>
        </p:nvSpPr>
        <p:spPr bwMode="auto">
          <a:xfrm>
            <a:off x="6553201" y="5334001"/>
            <a:ext cx="14288" cy="14288"/>
          </a:xfrm>
          <a:custGeom>
            <a:avLst/>
            <a:gdLst>
              <a:gd name="T0" fmla="*/ 0 w 9"/>
              <a:gd name="T1" fmla="*/ 9 h 9"/>
              <a:gd name="T2" fmla="*/ 2 w 9"/>
              <a:gd name="T3" fmla="*/ 8 h 9"/>
              <a:gd name="T4" fmla="*/ 2 w 9"/>
              <a:gd name="T5" fmla="*/ 8 h 9"/>
              <a:gd name="T6" fmla="*/ 3 w 9"/>
              <a:gd name="T7" fmla="*/ 6 h 9"/>
              <a:gd name="T8" fmla="*/ 5 w 9"/>
              <a:gd name="T9" fmla="*/ 5 h 9"/>
              <a:gd name="T10" fmla="*/ 5 w 9"/>
              <a:gd name="T11" fmla="*/ 5 h 9"/>
              <a:gd name="T12" fmla="*/ 6 w 9"/>
              <a:gd name="T13" fmla="*/ 3 h 9"/>
              <a:gd name="T14" fmla="*/ 8 w 9"/>
              <a:gd name="T15" fmla="*/ 2 h 9"/>
              <a:gd name="T16" fmla="*/ 8 w 9"/>
              <a:gd name="T17" fmla="*/ 2 h 9"/>
              <a:gd name="T18" fmla="*/ 9 w 9"/>
              <a:gd name="T1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0" y="9"/>
                </a:moveTo>
                <a:lnTo>
                  <a:pt x="2" y="8"/>
                </a:lnTo>
                <a:lnTo>
                  <a:pt x="2" y="8"/>
                </a:lnTo>
                <a:lnTo>
                  <a:pt x="3" y="6"/>
                </a:lnTo>
                <a:lnTo>
                  <a:pt x="5" y="5"/>
                </a:lnTo>
                <a:lnTo>
                  <a:pt x="5" y="5"/>
                </a:lnTo>
                <a:lnTo>
                  <a:pt x="6" y="3"/>
                </a:lnTo>
                <a:lnTo>
                  <a:pt x="8" y="2"/>
                </a:lnTo>
                <a:lnTo>
                  <a:pt x="8" y="2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46" name="Freeform 3150"/>
          <p:cNvSpPr>
            <a:spLocks/>
          </p:cNvSpPr>
          <p:nvPr/>
        </p:nvSpPr>
        <p:spPr bwMode="auto">
          <a:xfrm>
            <a:off x="6538913" y="5348288"/>
            <a:ext cx="14288" cy="14288"/>
          </a:xfrm>
          <a:custGeom>
            <a:avLst/>
            <a:gdLst>
              <a:gd name="T0" fmla="*/ 9 w 9"/>
              <a:gd name="T1" fmla="*/ 0 h 9"/>
              <a:gd name="T2" fmla="*/ 8 w 9"/>
              <a:gd name="T3" fmla="*/ 2 h 9"/>
              <a:gd name="T4" fmla="*/ 8 w 9"/>
              <a:gd name="T5" fmla="*/ 3 h 9"/>
              <a:gd name="T6" fmla="*/ 6 w 9"/>
              <a:gd name="T7" fmla="*/ 3 h 9"/>
              <a:gd name="T8" fmla="*/ 5 w 9"/>
              <a:gd name="T9" fmla="*/ 5 h 9"/>
              <a:gd name="T10" fmla="*/ 3 w 9"/>
              <a:gd name="T11" fmla="*/ 6 h 9"/>
              <a:gd name="T12" fmla="*/ 3 w 9"/>
              <a:gd name="T13" fmla="*/ 8 h 9"/>
              <a:gd name="T14" fmla="*/ 2 w 9"/>
              <a:gd name="T15" fmla="*/ 8 h 9"/>
              <a:gd name="T16" fmla="*/ 0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0"/>
                </a:moveTo>
                <a:lnTo>
                  <a:pt x="8" y="2"/>
                </a:lnTo>
                <a:lnTo>
                  <a:pt x="8" y="3"/>
                </a:lnTo>
                <a:lnTo>
                  <a:pt x="6" y="3"/>
                </a:lnTo>
                <a:lnTo>
                  <a:pt x="5" y="5"/>
                </a:lnTo>
                <a:lnTo>
                  <a:pt x="3" y="6"/>
                </a:lnTo>
                <a:lnTo>
                  <a:pt x="3" y="8"/>
                </a:lnTo>
                <a:lnTo>
                  <a:pt x="2" y="8"/>
                </a:lnTo>
                <a:lnTo>
                  <a:pt x="0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48" name="Line 3152"/>
          <p:cNvSpPr>
            <a:spLocks noChangeShapeType="1"/>
          </p:cNvSpPr>
          <p:nvPr/>
        </p:nvSpPr>
        <p:spPr bwMode="auto">
          <a:xfrm>
            <a:off x="6486526" y="5284788"/>
            <a:ext cx="65088" cy="619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49" name="Rectangle 3153"/>
          <p:cNvSpPr>
            <a:spLocks noChangeArrowheads="1"/>
          </p:cNvSpPr>
          <p:nvPr/>
        </p:nvSpPr>
        <p:spPr bwMode="auto">
          <a:xfrm rot="2640000">
            <a:off x="6548438" y="5554663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Copia-38_BG-I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50" name="Line 3154"/>
          <p:cNvSpPr>
            <a:spLocks noChangeShapeType="1"/>
          </p:cNvSpPr>
          <p:nvPr/>
        </p:nvSpPr>
        <p:spPr bwMode="auto">
          <a:xfrm>
            <a:off x="6446838" y="5324476"/>
            <a:ext cx="133350" cy="1333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51" name="Freeform 3155"/>
          <p:cNvSpPr>
            <a:spLocks/>
          </p:cNvSpPr>
          <p:nvPr/>
        </p:nvSpPr>
        <p:spPr bwMode="auto">
          <a:xfrm>
            <a:off x="6462713" y="5281613"/>
            <a:ext cx="19050" cy="19050"/>
          </a:xfrm>
          <a:custGeom>
            <a:avLst/>
            <a:gdLst>
              <a:gd name="T0" fmla="*/ 0 w 12"/>
              <a:gd name="T1" fmla="*/ 12 h 12"/>
              <a:gd name="T2" fmla="*/ 2 w 12"/>
              <a:gd name="T3" fmla="*/ 11 h 12"/>
              <a:gd name="T4" fmla="*/ 3 w 12"/>
              <a:gd name="T5" fmla="*/ 9 h 12"/>
              <a:gd name="T6" fmla="*/ 5 w 12"/>
              <a:gd name="T7" fmla="*/ 8 h 12"/>
              <a:gd name="T8" fmla="*/ 6 w 12"/>
              <a:gd name="T9" fmla="*/ 6 h 12"/>
              <a:gd name="T10" fmla="*/ 6 w 12"/>
              <a:gd name="T11" fmla="*/ 5 h 12"/>
              <a:gd name="T12" fmla="*/ 8 w 12"/>
              <a:gd name="T13" fmla="*/ 5 h 12"/>
              <a:gd name="T14" fmla="*/ 9 w 12"/>
              <a:gd name="T15" fmla="*/ 3 h 12"/>
              <a:gd name="T16" fmla="*/ 11 w 12"/>
              <a:gd name="T17" fmla="*/ 2 h 12"/>
              <a:gd name="T18" fmla="*/ 12 w 12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2">
                <a:moveTo>
                  <a:pt x="0" y="12"/>
                </a:moveTo>
                <a:lnTo>
                  <a:pt x="2" y="11"/>
                </a:lnTo>
                <a:lnTo>
                  <a:pt x="3" y="9"/>
                </a:lnTo>
                <a:lnTo>
                  <a:pt x="5" y="8"/>
                </a:lnTo>
                <a:lnTo>
                  <a:pt x="6" y="6"/>
                </a:lnTo>
                <a:lnTo>
                  <a:pt x="6" y="5"/>
                </a:lnTo>
                <a:lnTo>
                  <a:pt x="8" y="5"/>
                </a:lnTo>
                <a:lnTo>
                  <a:pt x="9" y="3"/>
                </a:lnTo>
                <a:lnTo>
                  <a:pt x="11" y="2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52" name="Freeform 3156"/>
          <p:cNvSpPr>
            <a:spLocks/>
          </p:cNvSpPr>
          <p:nvPr/>
        </p:nvSpPr>
        <p:spPr bwMode="auto">
          <a:xfrm>
            <a:off x="6442076" y="5300663"/>
            <a:ext cx="20638" cy="22225"/>
          </a:xfrm>
          <a:custGeom>
            <a:avLst/>
            <a:gdLst>
              <a:gd name="T0" fmla="*/ 13 w 13"/>
              <a:gd name="T1" fmla="*/ 0 h 14"/>
              <a:gd name="T2" fmla="*/ 12 w 13"/>
              <a:gd name="T3" fmla="*/ 2 h 14"/>
              <a:gd name="T4" fmla="*/ 12 w 13"/>
              <a:gd name="T5" fmla="*/ 2 h 14"/>
              <a:gd name="T6" fmla="*/ 10 w 13"/>
              <a:gd name="T7" fmla="*/ 3 h 14"/>
              <a:gd name="T8" fmla="*/ 10 w 13"/>
              <a:gd name="T9" fmla="*/ 3 h 14"/>
              <a:gd name="T10" fmla="*/ 9 w 13"/>
              <a:gd name="T11" fmla="*/ 5 h 14"/>
              <a:gd name="T12" fmla="*/ 9 w 13"/>
              <a:gd name="T13" fmla="*/ 6 h 14"/>
              <a:gd name="T14" fmla="*/ 7 w 13"/>
              <a:gd name="T15" fmla="*/ 6 h 14"/>
              <a:gd name="T16" fmla="*/ 7 w 13"/>
              <a:gd name="T17" fmla="*/ 8 h 14"/>
              <a:gd name="T18" fmla="*/ 6 w 13"/>
              <a:gd name="T19" fmla="*/ 8 h 14"/>
              <a:gd name="T20" fmla="*/ 4 w 13"/>
              <a:gd name="T21" fmla="*/ 9 h 14"/>
              <a:gd name="T22" fmla="*/ 4 w 13"/>
              <a:gd name="T23" fmla="*/ 9 h 14"/>
              <a:gd name="T24" fmla="*/ 3 w 13"/>
              <a:gd name="T25" fmla="*/ 11 h 14"/>
              <a:gd name="T26" fmla="*/ 3 w 13"/>
              <a:gd name="T27" fmla="*/ 11 h 14"/>
              <a:gd name="T28" fmla="*/ 1 w 13"/>
              <a:gd name="T29" fmla="*/ 12 h 14"/>
              <a:gd name="T30" fmla="*/ 1 w 13"/>
              <a:gd name="T31" fmla="*/ 12 h 14"/>
              <a:gd name="T32" fmla="*/ 0 w 13"/>
              <a:gd name="T3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4">
                <a:moveTo>
                  <a:pt x="13" y="0"/>
                </a:moveTo>
                <a:lnTo>
                  <a:pt x="12" y="2"/>
                </a:lnTo>
                <a:lnTo>
                  <a:pt x="12" y="2"/>
                </a:lnTo>
                <a:lnTo>
                  <a:pt x="10" y="3"/>
                </a:lnTo>
                <a:lnTo>
                  <a:pt x="10" y="3"/>
                </a:lnTo>
                <a:lnTo>
                  <a:pt x="9" y="5"/>
                </a:lnTo>
                <a:lnTo>
                  <a:pt x="9" y="6"/>
                </a:lnTo>
                <a:lnTo>
                  <a:pt x="7" y="6"/>
                </a:lnTo>
                <a:lnTo>
                  <a:pt x="7" y="8"/>
                </a:lnTo>
                <a:lnTo>
                  <a:pt x="6" y="8"/>
                </a:lnTo>
                <a:lnTo>
                  <a:pt x="4" y="9"/>
                </a:lnTo>
                <a:lnTo>
                  <a:pt x="4" y="9"/>
                </a:lnTo>
                <a:lnTo>
                  <a:pt x="3" y="11"/>
                </a:lnTo>
                <a:lnTo>
                  <a:pt x="3" y="11"/>
                </a:lnTo>
                <a:lnTo>
                  <a:pt x="1" y="12"/>
                </a:lnTo>
                <a:lnTo>
                  <a:pt x="1" y="12"/>
                </a:lnTo>
                <a:lnTo>
                  <a:pt x="0" y="1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53" name="Rectangle 3157"/>
          <p:cNvSpPr>
            <a:spLocks noChangeArrowheads="1"/>
          </p:cNvSpPr>
          <p:nvPr/>
        </p:nvSpPr>
        <p:spPr bwMode="auto">
          <a:xfrm rot="2640000">
            <a:off x="6421099" y="520979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54" name="Line 3158"/>
          <p:cNvSpPr>
            <a:spLocks noChangeShapeType="1"/>
          </p:cNvSpPr>
          <p:nvPr/>
        </p:nvSpPr>
        <p:spPr bwMode="auto">
          <a:xfrm>
            <a:off x="6396038" y="5237163"/>
            <a:ext cx="65088" cy="619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55" name="Rectangle 3159"/>
          <p:cNvSpPr>
            <a:spLocks noChangeArrowheads="1"/>
          </p:cNvSpPr>
          <p:nvPr/>
        </p:nvSpPr>
        <p:spPr bwMode="auto">
          <a:xfrm rot="2700000">
            <a:off x="6518276" y="5586413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Copia-52_BG-I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56" name="Line 3160"/>
          <p:cNvSpPr>
            <a:spLocks noChangeShapeType="1"/>
          </p:cNvSpPr>
          <p:nvPr/>
        </p:nvSpPr>
        <p:spPr bwMode="auto">
          <a:xfrm>
            <a:off x="6489701" y="5422901"/>
            <a:ext cx="61913" cy="635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57" name="Rectangle 3161"/>
          <p:cNvSpPr>
            <a:spLocks noChangeArrowheads="1"/>
          </p:cNvSpPr>
          <p:nvPr/>
        </p:nvSpPr>
        <p:spPr bwMode="auto">
          <a:xfrm rot="2760000">
            <a:off x="6491288" y="5607050"/>
            <a:ext cx="3286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58" name="Line 3162"/>
          <p:cNvSpPr>
            <a:spLocks noChangeShapeType="1"/>
          </p:cNvSpPr>
          <p:nvPr/>
        </p:nvSpPr>
        <p:spPr bwMode="auto">
          <a:xfrm>
            <a:off x="6457951" y="5448301"/>
            <a:ext cx="61913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59" name="Freeform 3163"/>
          <p:cNvSpPr>
            <a:spLocks/>
          </p:cNvSpPr>
          <p:nvPr/>
        </p:nvSpPr>
        <p:spPr bwMode="auto">
          <a:xfrm>
            <a:off x="6470651" y="5419726"/>
            <a:ext cx="14288" cy="14288"/>
          </a:xfrm>
          <a:custGeom>
            <a:avLst/>
            <a:gdLst>
              <a:gd name="T0" fmla="*/ 0 w 9"/>
              <a:gd name="T1" fmla="*/ 9 h 9"/>
              <a:gd name="T2" fmla="*/ 0 w 9"/>
              <a:gd name="T3" fmla="*/ 8 h 9"/>
              <a:gd name="T4" fmla="*/ 1 w 9"/>
              <a:gd name="T5" fmla="*/ 6 h 9"/>
              <a:gd name="T6" fmla="*/ 3 w 9"/>
              <a:gd name="T7" fmla="*/ 5 h 9"/>
              <a:gd name="T8" fmla="*/ 4 w 9"/>
              <a:gd name="T9" fmla="*/ 5 h 9"/>
              <a:gd name="T10" fmla="*/ 4 w 9"/>
              <a:gd name="T11" fmla="*/ 3 h 9"/>
              <a:gd name="T12" fmla="*/ 6 w 9"/>
              <a:gd name="T13" fmla="*/ 2 h 9"/>
              <a:gd name="T14" fmla="*/ 7 w 9"/>
              <a:gd name="T15" fmla="*/ 2 h 9"/>
              <a:gd name="T16" fmla="*/ 9 w 9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0" y="9"/>
                </a:moveTo>
                <a:lnTo>
                  <a:pt x="0" y="8"/>
                </a:lnTo>
                <a:lnTo>
                  <a:pt x="1" y="6"/>
                </a:lnTo>
                <a:lnTo>
                  <a:pt x="3" y="5"/>
                </a:lnTo>
                <a:lnTo>
                  <a:pt x="4" y="5"/>
                </a:lnTo>
                <a:lnTo>
                  <a:pt x="4" y="3"/>
                </a:lnTo>
                <a:lnTo>
                  <a:pt x="6" y="2"/>
                </a:lnTo>
                <a:lnTo>
                  <a:pt x="7" y="2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60" name="Freeform 3164"/>
          <p:cNvSpPr>
            <a:spLocks/>
          </p:cNvSpPr>
          <p:nvPr/>
        </p:nvSpPr>
        <p:spPr bwMode="auto">
          <a:xfrm>
            <a:off x="6456363" y="5434013"/>
            <a:ext cx="14288" cy="12700"/>
          </a:xfrm>
          <a:custGeom>
            <a:avLst/>
            <a:gdLst>
              <a:gd name="T0" fmla="*/ 9 w 9"/>
              <a:gd name="T1" fmla="*/ 0 h 8"/>
              <a:gd name="T2" fmla="*/ 7 w 9"/>
              <a:gd name="T3" fmla="*/ 0 h 8"/>
              <a:gd name="T4" fmla="*/ 6 w 9"/>
              <a:gd name="T5" fmla="*/ 2 h 8"/>
              <a:gd name="T6" fmla="*/ 4 w 9"/>
              <a:gd name="T7" fmla="*/ 3 h 8"/>
              <a:gd name="T8" fmla="*/ 4 w 9"/>
              <a:gd name="T9" fmla="*/ 5 h 8"/>
              <a:gd name="T10" fmla="*/ 3 w 9"/>
              <a:gd name="T11" fmla="*/ 5 h 8"/>
              <a:gd name="T12" fmla="*/ 1 w 9"/>
              <a:gd name="T13" fmla="*/ 6 h 8"/>
              <a:gd name="T14" fmla="*/ 0 w 9"/>
              <a:gd name="T15" fmla="*/ 8 h 8"/>
              <a:gd name="T16" fmla="*/ 0 w 9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8">
                <a:moveTo>
                  <a:pt x="9" y="0"/>
                </a:moveTo>
                <a:lnTo>
                  <a:pt x="7" y="0"/>
                </a:lnTo>
                <a:lnTo>
                  <a:pt x="6" y="2"/>
                </a:lnTo>
                <a:lnTo>
                  <a:pt x="4" y="3"/>
                </a:lnTo>
                <a:lnTo>
                  <a:pt x="4" y="5"/>
                </a:lnTo>
                <a:lnTo>
                  <a:pt x="3" y="5"/>
                </a:lnTo>
                <a:lnTo>
                  <a:pt x="1" y="6"/>
                </a:lnTo>
                <a:lnTo>
                  <a:pt x="0" y="8"/>
                </a:lnTo>
                <a:lnTo>
                  <a:pt x="0" y="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61" name="Rectangle 3165"/>
          <p:cNvSpPr>
            <a:spLocks noChangeArrowheads="1"/>
          </p:cNvSpPr>
          <p:nvPr/>
        </p:nvSpPr>
        <p:spPr bwMode="auto">
          <a:xfrm rot="2760000">
            <a:off x="6369502" y="540193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62" name="Line 3166"/>
          <p:cNvSpPr>
            <a:spLocks noChangeShapeType="1"/>
          </p:cNvSpPr>
          <p:nvPr/>
        </p:nvSpPr>
        <p:spPr bwMode="auto">
          <a:xfrm>
            <a:off x="6337301" y="5295901"/>
            <a:ext cx="130175" cy="1365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63" name="Freeform 3167"/>
          <p:cNvSpPr>
            <a:spLocks/>
          </p:cNvSpPr>
          <p:nvPr/>
        </p:nvSpPr>
        <p:spPr bwMode="auto">
          <a:xfrm>
            <a:off x="6362701" y="5233988"/>
            <a:ext cx="28575" cy="28575"/>
          </a:xfrm>
          <a:custGeom>
            <a:avLst/>
            <a:gdLst>
              <a:gd name="T0" fmla="*/ 0 w 18"/>
              <a:gd name="T1" fmla="*/ 18 h 18"/>
              <a:gd name="T2" fmla="*/ 2 w 18"/>
              <a:gd name="T3" fmla="*/ 17 h 18"/>
              <a:gd name="T4" fmla="*/ 3 w 18"/>
              <a:gd name="T5" fmla="*/ 14 h 18"/>
              <a:gd name="T6" fmla="*/ 6 w 18"/>
              <a:gd name="T7" fmla="*/ 12 h 18"/>
              <a:gd name="T8" fmla="*/ 8 w 18"/>
              <a:gd name="T9" fmla="*/ 11 h 18"/>
              <a:gd name="T10" fmla="*/ 9 w 18"/>
              <a:gd name="T11" fmla="*/ 9 h 18"/>
              <a:gd name="T12" fmla="*/ 11 w 18"/>
              <a:gd name="T13" fmla="*/ 8 h 18"/>
              <a:gd name="T14" fmla="*/ 14 w 18"/>
              <a:gd name="T15" fmla="*/ 5 h 18"/>
              <a:gd name="T16" fmla="*/ 15 w 18"/>
              <a:gd name="T17" fmla="*/ 3 h 18"/>
              <a:gd name="T18" fmla="*/ 17 w 18"/>
              <a:gd name="T19" fmla="*/ 2 h 18"/>
              <a:gd name="T20" fmla="*/ 18 w 18"/>
              <a:gd name="T2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8">
                <a:moveTo>
                  <a:pt x="0" y="18"/>
                </a:moveTo>
                <a:lnTo>
                  <a:pt x="2" y="17"/>
                </a:lnTo>
                <a:lnTo>
                  <a:pt x="3" y="14"/>
                </a:lnTo>
                <a:lnTo>
                  <a:pt x="6" y="12"/>
                </a:lnTo>
                <a:lnTo>
                  <a:pt x="8" y="11"/>
                </a:lnTo>
                <a:lnTo>
                  <a:pt x="9" y="9"/>
                </a:lnTo>
                <a:lnTo>
                  <a:pt x="11" y="8"/>
                </a:lnTo>
                <a:lnTo>
                  <a:pt x="14" y="5"/>
                </a:lnTo>
                <a:lnTo>
                  <a:pt x="15" y="3"/>
                </a:lnTo>
                <a:lnTo>
                  <a:pt x="17" y="2"/>
                </a:lnTo>
                <a:lnTo>
                  <a:pt x="18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64" name="Freeform 3168"/>
          <p:cNvSpPr>
            <a:spLocks/>
          </p:cNvSpPr>
          <p:nvPr/>
        </p:nvSpPr>
        <p:spPr bwMode="auto">
          <a:xfrm>
            <a:off x="6332538" y="5262563"/>
            <a:ext cx="30163" cy="28575"/>
          </a:xfrm>
          <a:custGeom>
            <a:avLst/>
            <a:gdLst>
              <a:gd name="T0" fmla="*/ 19 w 19"/>
              <a:gd name="T1" fmla="*/ 0 h 18"/>
              <a:gd name="T2" fmla="*/ 18 w 19"/>
              <a:gd name="T3" fmla="*/ 2 h 18"/>
              <a:gd name="T4" fmla="*/ 18 w 19"/>
              <a:gd name="T5" fmla="*/ 2 h 18"/>
              <a:gd name="T6" fmla="*/ 16 w 19"/>
              <a:gd name="T7" fmla="*/ 3 h 18"/>
              <a:gd name="T8" fmla="*/ 15 w 19"/>
              <a:gd name="T9" fmla="*/ 5 h 18"/>
              <a:gd name="T10" fmla="*/ 13 w 19"/>
              <a:gd name="T11" fmla="*/ 5 h 18"/>
              <a:gd name="T12" fmla="*/ 13 w 19"/>
              <a:gd name="T13" fmla="*/ 6 h 18"/>
              <a:gd name="T14" fmla="*/ 12 w 19"/>
              <a:gd name="T15" fmla="*/ 8 h 18"/>
              <a:gd name="T16" fmla="*/ 10 w 19"/>
              <a:gd name="T17" fmla="*/ 8 h 18"/>
              <a:gd name="T18" fmla="*/ 10 w 19"/>
              <a:gd name="T19" fmla="*/ 9 h 18"/>
              <a:gd name="T20" fmla="*/ 9 w 19"/>
              <a:gd name="T21" fmla="*/ 11 h 18"/>
              <a:gd name="T22" fmla="*/ 7 w 19"/>
              <a:gd name="T23" fmla="*/ 11 h 18"/>
              <a:gd name="T24" fmla="*/ 7 w 19"/>
              <a:gd name="T25" fmla="*/ 12 h 18"/>
              <a:gd name="T26" fmla="*/ 6 w 19"/>
              <a:gd name="T27" fmla="*/ 14 h 18"/>
              <a:gd name="T28" fmla="*/ 4 w 19"/>
              <a:gd name="T29" fmla="*/ 14 h 18"/>
              <a:gd name="T30" fmla="*/ 4 w 19"/>
              <a:gd name="T31" fmla="*/ 15 h 18"/>
              <a:gd name="T32" fmla="*/ 3 w 19"/>
              <a:gd name="T33" fmla="*/ 17 h 18"/>
              <a:gd name="T34" fmla="*/ 1 w 19"/>
              <a:gd name="T35" fmla="*/ 17 h 18"/>
              <a:gd name="T36" fmla="*/ 0 w 19"/>
              <a:gd name="T3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18">
                <a:moveTo>
                  <a:pt x="19" y="0"/>
                </a:moveTo>
                <a:lnTo>
                  <a:pt x="18" y="2"/>
                </a:lnTo>
                <a:lnTo>
                  <a:pt x="18" y="2"/>
                </a:lnTo>
                <a:lnTo>
                  <a:pt x="16" y="3"/>
                </a:lnTo>
                <a:lnTo>
                  <a:pt x="15" y="5"/>
                </a:lnTo>
                <a:lnTo>
                  <a:pt x="13" y="5"/>
                </a:lnTo>
                <a:lnTo>
                  <a:pt x="13" y="6"/>
                </a:lnTo>
                <a:lnTo>
                  <a:pt x="12" y="8"/>
                </a:lnTo>
                <a:lnTo>
                  <a:pt x="10" y="8"/>
                </a:lnTo>
                <a:lnTo>
                  <a:pt x="10" y="9"/>
                </a:lnTo>
                <a:lnTo>
                  <a:pt x="9" y="11"/>
                </a:lnTo>
                <a:lnTo>
                  <a:pt x="7" y="11"/>
                </a:lnTo>
                <a:lnTo>
                  <a:pt x="7" y="12"/>
                </a:lnTo>
                <a:lnTo>
                  <a:pt x="6" y="14"/>
                </a:lnTo>
                <a:lnTo>
                  <a:pt x="4" y="14"/>
                </a:lnTo>
                <a:lnTo>
                  <a:pt x="4" y="15"/>
                </a:lnTo>
                <a:lnTo>
                  <a:pt x="3" y="17"/>
                </a:lnTo>
                <a:lnTo>
                  <a:pt x="1" y="17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65" name="Rectangle 3169"/>
          <p:cNvSpPr>
            <a:spLocks noChangeArrowheads="1"/>
          </p:cNvSpPr>
          <p:nvPr/>
        </p:nvSpPr>
        <p:spPr bwMode="auto">
          <a:xfrm rot="2700000">
            <a:off x="6317119" y="517407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66" name="Line 3170"/>
          <p:cNvSpPr>
            <a:spLocks noChangeShapeType="1"/>
          </p:cNvSpPr>
          <p:nvPr/>
        </p:nvSpPr>
        <p:spPr bwMode="auto">
          <a:xfrm>
            <a:off x="6296026" y="5195888"/>
            <a:ext cx="65088" cy="650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67" name="Rectangle 3171"/>
          <p:cNvSpPr>
            <a:spLocks noChangeArrowheads="1"/>
          </p:cNvSpPr>
          <p:nvPr/>
        </p:nvSpPr>
        <p:spPr bwMode="auto">
          <a:xfrm rot="2820000">
            <a:off x="6451601" y="5648325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Copia-26_BG-I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68" name="Line 3172"/>
          <p:cNvSpPr>
            <a:spLocks noChangeShapeType="1"/>
          </p:cNvSpPr>
          <p:nvPr/>
        </p:nvSpPr>
        <p:spPr bwMode="auto">
          <a:xfrm>
            <a:off x="6427788" y="5476876"/>
            <a:ext cx="61913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69" name="Rectangle 3173"/>
          <p:cNvSpPr>
            <a:spLocks noChangeArrowheads="1"/>
          </p:cNvSpPr>
          <p:nvPr/>
        </p:nvSpPr>
        <p:spPr bwMode="auto">
          <a:xfrm rot="2880000">
            <a:off x="6421438" y="567848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Copia-44_BG-I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70" name="Line 3174"/>
          <p:cNvSpPr>
            <a:spLocks noChangeShapeType="1"/>
          </p:cNvSpPr>
          <p:nvPr/>
        </p:nvSpPr>
        <p:spPr bwMode="auto">
          <a:xfrm>
            <a:off x="6400801" y="5505451"/>
            <a:ext cx="60325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71" name="Freeform 3175"/>
          <p:cNvSpPr>
            <a:spLocks/>
          </p:cNvSpPr>
          <p:nvPr/>
        </p:nvSpPr>
        <p:spPr bwMode="auto">
          <a:xfrm>
            <a:off x="6410326" y="5475288"/>
            <a:ext cx="14288" cy="14288"/>
          </a:xfrm>
          <a:custGeom>
            <a:avLst/>
            <a:gdLst>
              <a:gd name="T0" fmla="*/ 0 w 9"/>
              <a:gd name="T1" fmla="*/ 9 h 9"/>
              <a:gd name="T2" fmla="*/ 2 w 9"/>
              <a:gd name="T3" fmla="*/ 7 h 9"/>
              <a:gd name="T4" fmla="*/ 3 w 9"/>
              <a:gd name="T5" fmla="*/ 6 h 9"/>
              <a:gd name="T6" fmla="*/ 5 w 9"/>
              <a:gd name="T7" fmla="*/ 4 h 9"/>
              <a:gd name="T8" fmla="*/ 5 w 9"/>
              <a:gd name="T9" fmla="*/ 4 h 9"/>
              <a:gd name="T10" fmla="*/ 6 w 9"/>
              <a:gd name="T11" fmla="*/ 3 h 9"/>
              <a:gd name="T12" fmla="*/ 8 w 9"/>
              <a:gd name="T13" fmla="*/ 1 h 9"/>
              <a:gd name="T14" fmla="*/ 9 w 9"/>
              <a:gd name="T15" fmla="*/ 1 h 9"/>
              <a:gd name="T16" fmla="*/ 9 w 9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0" y="9"/>
                </a:moveTo>
                <a:lnTo>
                  <a:pt x="2" y="7"/>
                </a:lnTo>
                <a:lnTo>
                  <a:pt x="3" y="6"/>
                </a:lnTo>
                <a:lnTo>
                  <a:pt x="5" y="4"/>
                </a:lnTo>
                <a:lnTo>
                  <a:pt x="5" y="4"/>
                </a:lnTo>
                <a:lnTo>
                  <a:pt x="6" y="3"/>
                </a:lnTo>
                <a:lnTo>
                  <a:pt x="8" y="1"/>
                </a:lnTo>
                <a:lnTo>
                  <a:pt x="9" y="1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72" name="Freeform 3176"/>
          <p:cNvSpPr>
            <a:spLocks/>
          </p:cNvSpPr>
          <p:nvPr/>
        </p:nvSpPr>
        <p:spPr bwMode="auto">
          <a:xfrm>
            <a:off x="6396038" y="5489576"/>
            <a:ext cx="14288" cy="11113"/>
          </a:xfrm>
          <a:custGeom>
            <a:avLst/>
            <a:gdLst>
              <a:gd name="T0" fmla="*/ 9 w 9"/>
              <a:gd name="T1" fmla="*/ 0 h 7"/>
              <a:gd name="T2" fmla="*/ 9 w 9"/>
              <a:gd name="T3" fmla="*/ 0 h 7"/>
              <a:gd name="T4" fmla="*/ 8 w 9"/>
              <a:gd name="T5" fmla="*/ 1 h 7"/>
              <a:gd name="T6" fmla="*/ 6 w 9"/>
              <a:gd name="T7" fmla="*/ 1 h 7"/>
              <a:gd name="T8" fmla="*/ 6 w 9"/>
              <a:gd name="T9" fmla="*/ 3 h 7"/>
              <a:gd name="T10" fmla="*/ 5 w 9"/>
              <a:gd name="T11" fmla="*/ 4 h 7"/>
              <a:gd name="T12" fmla="*/ 3 w 9"/>
              <a:gd name="T13" fmla="*/ 4 h 7"/>
              <a:gd name="T14" fmla="*/ 2 w 9"/>
              <a:gd name="T15" fmla="*/ 6 h 7"/>
              <a:gd name="T16" fmla="*/ 2 w 9"/>
              <a:gd name="T17" fmla="*/ 7 h 7"/>
              <a:gd name="T18" fmla="*/ 0 w 9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7">
                <a:moveTo>
                  <a:pt x="9" y="0"/>
                </a:moveTo>
                <a:lnTo>
                  <a:pt x="9" y="0"/>
                </a:lnTo>
                <a:lnTo>
                  <a:pt x="8" y="1"/>
                </a:lnTo>
                <a:lnTo>
                  <a:pt x="6" y="1"/>
                </a:lnTo>
                <a:lnTo>
                  <a:pt x="6" y="3"/>
                </a:lnTo>
                <a:lnTo>
                  <a:pt x="5" y="4"/>
                </a:lnTo>
                <a:lnTo>
                  <a:pt x="3" y="4"/>
                </a:lnTo>
                <a:lnTo>
                  <a:pt x="2" y="6"/>
                </a:lnTo>
                <a:lnTo>
                  <a:pt x="2" y="7"/>
                </a:lnTo>
                <a:lnTo>
                  <a:pt x="0" y="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73" name="Rectangle 3177"/>
          <p:cNvSpPr>
            <a:spLocks noChangeArrowheads="1"/>
          </p:cNvSpPr>
          <p:nvPr/>
        </p:nvSpPr>
        <p:spPr bwMode="auto">
          <a:xfrm rot="2820000">
            <a:off x="6229013" y="540110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74" name="Line 3178"/>
          <p:cNvSpPr>
            <a:spLocks noChangeShapeType="1"/>
          </p:cNvSpPr>
          <p:nvPr/>
        </p:nvSpPr>
        <p:spPr bwMode="auto">
          <a:xfrm>
            <a:off x="6215063" y="5275263"/>
            <a:ext cx="193675" cy="2111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75" name="Freeform 3179"/>
          <p:cNvSpPr>
            <a:spLocks/>
          </p:cNvSpPr>
          <p:nvPr/>
        </p:nvSpPr>
        <p:spPr bwMode="auto">
          <a:xfrm>
            <a:off x="6253163" y="5194301"/>
            <a:ext cx="41275" cy="38100"/>
          </a:xfrm>
          <a:custGeom>
            <a:avLst/>
            <a:gdLst>
              <a:gd name="T0" fmla="*/ 0 w 26"/>
              <a:gd name="T1" fmla="*/ 24 h 24"/>
              <a:gd name="T2" fmla="*/ 3 w 26"/>
              <a:gd name="T3" fmla="*/ 21 h 24"/>
              <a:gd name="T4" fmla="*/ 5 w 26"/>
              <a:gd name="T5" fmla="*/ 19 h 24"/>
              <a:gd name="T6" fmla="*/ 8 w 26"/>
              <a:gd name="T7" fmla="*/ 18 h 24"/>
              <a:gd name="T8" fmla="*/ 9 w 26"/>
              <a:gd name="T9" fmla="*/ 15 h 24"/>
              <a:gd name="T10" fmla="*/ 12 w 26"/>
              <a:gd name="T11" fmla="*/ 13 h 24"/>
              <a:gd name="T12" fmla="*/ 14 w 26"/>
              <a:gd name="T13" fmla="*/ 10 h 24"/>
              <a:gd name="T14" fmla="*/ 17 w 26"/>
              <a:gd name="T15" fmla="*/ 9 h 24"/>
              <a:gd name="T16" fmla="*/ 18 w 26"/>
              <a:gd name="T17" fmla="*/ 6 h 24"/>
              <a:gd name="T18" fmla="*/ 21 w 26"/>
              <a:gd name="T19" fmla="*/ 4 h 24"/>
              <a:gd name="T20" fmla="*/ 23 w 26"/>
              <a:gd name="T21" fmla="*/ 1 h 24"/>
              <a:gd name="T22" fmla="*/ 26 w 26"/>
              <a:gd name="T2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24">
                <a:moveTo>
                  <a:pt x="0" y="24"/>
                </a:moveTo>
                <a:lnTo>
                  <a:pt x="3" y="21"/>
                </a:lnTo>
                <a:lnTo>
                  <a:pt x="5" y="19"/>
                </a:lnTo>
                <a:lnTo>
                  <a:pt x="8" y="18"/>
                </a:lnTo>
                <a:lnTo>
                  <a:pt x="9" y="15"/>
                </a:lnTo>
                <a:lnTo>
                  <a:pt x="12" y="13"/>
                </a:lnTo>
                <a:lnTo>
                  <a:pt x="14" y="10"/>
                </a:lnTo>
                <a:lnTo>
                  <a:pt x="17" y="9"/>
                </a:lnTo>
                <a:lnTo>
                  <a:pt x="18" y="6"/>
                </a:lnTo>
                <a:lnTo>
                  <a:pt x="21" y="4"/>
                </a:lnTo>
                <a:lnTo>
                  <a:pt x="23" y="1"/>
                </a:lnTo>
                <a:lnTo>
                  <a:pt x="26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76" name="Freeform 3180"/>
          <p:cNvSpPr>
            <a:spLocks/>
          </p:cNvSpPr>
          <p:nvPr/>
        </p:nvSpPr>
        <p:spPr bwMode="auto">
          <a:xfrm>
            <a:off x="6213476" y="5232401"/>
            <a:ext cx="39688" cy="38100"/>
          </a:xfrm>
          <a:custGeom>
            <a:avLst/>
            <a:gdLst>
              <a:gd name="T0" fmla="*/ 25 w 25"/>
              <a:gd name="T1" fmla="*/ 0 h 24"/>
              <a:gd name="T2" fmla="*/ 24 w 25"/>
              <a:gd name="T3" fmla="*/ 1 h 24"/>
              <a:gd name="T4" fmla="*/ 24 w 25"/>
              <a:gd name="T5" fmla="*/ 1 h 24"/>
              <a:gd name="T6" fmla="*/ 22 w 25"/>
              <a:gd name="T7" fmla="*/ 3 h 24"/>
              <a:gd name="T8" fmla="*/ 22 w 25"/>
              <a:gd name="T9" fmla="*/ 3 h 24"/>
              <a:gd name="T10" fmla="*/ 21 w 25"/>
              <a:gd name="T11" fmla="*/ 4 h 24"/>
              <a:gd name="T12" fmla="*/ 19 w 25"/>
              <a:gd name="T13" fmla="*/ 6 h 24"/>
              <a:gd name="T14" fmla="*/ 19 w 25"/>
              <a:gd name="T15" fmla="*/ 6 h 24"/>
              <a:gd name="T16" fmla="*/ 18 w 25"/>
              <a:gd name="T17" fmla="*/ 7 h 24"/>
              <a:gd name="T18" fmla="*/ 16 w 25"/>
              <a:gd name="T19" fmla="*/ 7 h 24"/>
              <a:gd name="T20" fmla="*/ 16 w 25"/>
              <a:gd name="T21" fmla="*/ 9 h 24"/>
              <a:gd name="T22" fmla="*/ 15 w 25"/>
              <a:gd name="T23" fmla="*/ 9 h 24"/>
              <a:gd name="T24" fmla="*/ 13 w 25"/>
              <a:gd name="T25" fmla="*/ 10 h 24"/>
              <a:gd name="T26" fmla="*/ 13 w 25"/>
              <a:gd name="T27" fmla="*/ 12 h 24"/>
              <a:gd name="T28" fmla="*/ 12 w 25"/>
              <a:gd name="T29" fmla="*/ 12 h 24"/>
              <a:gd name="T30" fmla="*/ 12 w 25"/>
              <a:gd name="T31" fmla="*/ 13 h 24"/>
              <a:gd name="T32" fmla="*/ 10 w 25"/>
              <a:gd name="T33" fmla="*/ 13 h 24"/>
              <a:gd name="T34" fmla="*/ 9 w 25"/>
              <a:gd name="T35" fmla="*/ 15 h 24"/>
              <a:gd name="T36" fmla="*/ 9 w 25"/>
              <a:gd name="T37" fmla="*/ 16 h 24"/>
              <a:gd name="T38" fmla="*/ 7 w 25"/>
              <a:gd name="T39" fmla="*/ 16 h 24"/>
              <a:gd name="T40" fmla="*/ 6 w 25"/>
              <a:gd name="T41" fmla="*/ 18 h 24"/>
              <a:gd name="T42" fmla="*/ 6 w 25"/>
              <a:gd name="T43" fmla="*/ 18 h 24"/>
              <a:gd name="T44" fmla="*/ 4 w 25"/>
              <a:gd name="T45" fmla="*/ 19 h 24"/>
              <a:gd name="T46" fmla="*/ 4 w 25"/>
              <a:gd name="T47" fmla="*/ 21 h 24"/>
              <a:gd name="T48" fmla="*/ 3 w 25"/>
              <a:gd name="T49" fmla="*/ 21 h 24"/>
              <a:gd name="T50" fmla="*/ 1 w 25"/>
              <a:gd name="T51" fmla="*/ 22 h 24"/>
              <a:gd name="T52" fmla="*/ 1 w 25"/>
              <a:gd name="T53" fmla="*/ 22 h 24"/>
              <a:gd name="T54" fmla="*/ 0 w 25"/>
              <a:gd name="T5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" h="24">
                <a:moveTo>
                  <a:pt x="25" y="0"/>
                </a:moveTo>
                <a:lnTo>
                  <a:pt x="24" y="1"/>
                </a:lnTo>
                <a:lnTo>
                  <a:pt x="24" y="1"/>
                </a:lnTo>
                <a:lnTo>
                  <a:pt x="22" y="3"/>
                </a:lnTo>
                <a:lnTo>
                  <a:pt x="22" y="3"/>
                </a:lnTo>
                <a:lnTo>
                  <a:pt x="21" y="4"/>
                </a:lnTo>
                <a:lnTo>
                  <a:pt x="19" y="6"/>
                </a:lnTo>
                <a:lnTo>
                  <a:pt x="19" y="6"/>
                </a:lnTo>
                <a:lnTo>
                  <a:pt x="18" y="7"/>
                </a:lnTo>
                <a:lnTo>
                  <a:pt x="16" y="7"/>
                </a:lnTo>
                <a:lnTo>
                  <a:pt x="16" y="9"/>
                </a:lnTo>
                <a:lnTo>
                  <a:pt x="15" y="9"/>
                </a:lnTo>
                <a:lnTo>
                  <a:pt x="13" y="10"/>
                </a:lnTo>
                <a:lnTo>
                  <a:pt x="13" y="12"/>
                </a:lnTo>
                <a:lnTo>
                  <a:pt x="12" y="12"/>
                </a:lnTo>
                <a:lnTo>
                  <a:pt x="12" y="13"/>
                </a:lnTo>
                <a:lnTo>
                  <a:pt x="10" y="13"/>
                </a:lnTo>
                <a:lnTo>
                  <a:pt x="9" y="15"/>
                </a:lnTo>
                <a:lnTo>
                  <a:pt x="9" y="16"/>
                </a:lnTo>
                <a:lnTo>
                  <a:pt x="7" y="16"/>
                </a:lnTo>
                <a:lnTo>
                  <a:pt x="6" y="18"/>
                </a:lnTo>
                <a:lnTo>
                  <a:pt x="6" y="18"/>
                </a:lnTo>
                <a:lnTo>
                  <a:pt x="4" y="19"/>
                </a:lnTo>
                <a:lnTo>
                  <a:pt x="4" y="21"/>
                </a:lnTo>
                <a:lnTo>
                  <a:pt x="3" y="21"/>
                </a:lnTo>
                <a:lnTo>
                  <a:pt x="1" y="22"/>
                </a:lnTo>
                <a:lnTo>
                  <a:pt x="1" y="22"/>
                </a:lnTo>
                <a:lnTo>
                  <a:pt x="0" y="2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77" name="Rectangle 3181"/>
          <p:cNvSpPr>
            <a:spLocks noChangeArrowheads="1"/>
          </p:cNvSpPr>
          <p:nvPr/>
        </p:nvSpPr>
        <p:spPr bwMode="auto">
          <a:xfrm rot="2760000">
            <a:off x="6214724" y="513280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95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78" name="Line 3182"/>
          <p:cNvSpPr>
            <a:spLocks noChangeShapeType="1"/>
          </p:cNvSpPr>
          <p:nvPr/>
        </p:nvSpPr>
        <p:spPr bwMode="auto">
          <a:xfrm>
            <a:off x="6189663" y="5165726"/>
            <a:ext cx="61913" cy="635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79" name="Rectangle 3183"/>
          <p:cNvSpPr>
            <a:spLocks noChangeArrowheads="1"/>
          </p:cNvSpPr>
          <p:nvPr/>
        </p:nvSpPr>
        <p:spPr bwMode="auto">
          <a:xfrm rot="2940000">
            <a:off x="6386513" y="5707063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Copia-16_BG-I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80" name="Line 3184"/>
          <p:cNvSpPr>
            <a:spLocks noChangeShapeType="1"/>
          </p:cNvSpPr>
          <p:nvPr/>
        </p:nvSpPr>
        <p:spPr bwMode="auto">
          <a:xfrm>
            <a:off x="6370638" y="5529263"/>
            <a:ext cx="58738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81" name="Rectangle 3185"/>
          <p:cNvSpPr>
            <a:spLocks noChangeArrowheads="1"/>
          </p:cNvSpPr>
          <p:nvPr/>
        </p:nvSpPr>
        <p:spPr bwMode="auto">
          <a:xfrm rot="2940000">
            <a:off x="6353176" y="573563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Copia-75_BG-I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82" name="Line 3186"/>
          <p:cNvSpPr>
            <a:spLocks noChangeShapeType="1"/>
          </p:cNvSpPr>
          <p:nvPr/>
        </p:nvSpPr>
        <p:spPr bwMode="auto">
          <a:xfrm>
            <a:off x="6338888" y="5557838"/>
            <a:ext cx="57150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83" name="Freeform 3187"/>
          <p:cNvSpPr>
            <a:spLocks/>
          </p:cNvSpPr>
          <p:nvPr/>
        </p:nvSpPr>
        <p:spPr bwMode="auto">
          <a:xfrm>
            <a:off x="6351588" y="5527676"/>
            <a:ext cx="15875" cy="14288"/>
          </a:xfrm>
          <a:custGeom>
            <a:avLst/>
            <a:gdLst>
              <a:gd name="T0" fmla="*/ 0 w 10"/>
              <a:gd name="T1" fmla="*/ 9 h 9"/>
              <a:gd name="T2" fmla="*/ 1 w 10"/>
              <a:gd name="T3" fmla="*/ 7 h 9"/>
              <a:gd name="T4" fmla="*/ 3 w 10"/>
              <a:gd name="T5" fmla="*/ 6 h 9"/>
              <a:gd name="T6" fmla="*/ 4 w 10"/>
              <a:gd name="T7" fmla="*/ 6 h 9"/>
              <a:gd name="T8" fmla="*/ 4 w 10"/>
              <a:gd name="T9" fmla="*/ 4 h 9"/>
              <a:gd name="T10" fmla="*/ 6 w 10"/>
              <a:gd name="T11" fmla="*/ 3 h 9"/>
              <a:gd name="T12" fmla="*/ 7 w 10"/>
              <a:gd name="T13" fmla="*/ 3 h 9"/>
              <a:gd name="T14" fmla="*/ 9 w 10"/>
              <a:gd name="T15" fmla="*/ 1 h 9"/>
              <a:gd name="T16" fmla="*/ 10 w 10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9">
                <a:moveTo>
                  <a:pt x="0" y="9"/>
                </a:moveTo>
                <a:lnTo>
                  <a:pt x="1" y="7"/>
                </a:lnTo>
                <a:lnTo>
                  <a:pt x="3" y="6"/>
                </a:lnTo>
                <a:lnTo>
                  <a:pt x="4" y="6"/>
                </a:lnTo>
                <a:lnTo>
                  <a:pt x="4" y="4"/>
                </a:lnTo>
                <a:lnTo>
                  <a:pt x="6" y="3"/>
                </a:lnTo>
                <a:lnTo>
                  <a:pt x="7" y="3"/>
                </a:lnTo>
                <a:lnTo>
                  <a:pt x="9" y="1"/>
                </a:lnTo>
                <a:lnTo>
                  <a:pt x="1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84" name="Freeform 3188"/>
          <p:cNvSpPr>
            <a:spLocks/>
          </p:cNvSpPr>
          <p:nvPr/>
        </p:nvSpPr>
        <p:spPr bwMode="auto">
          <a:xfrm>
            <a:off x="6337301" y="5541963"/>
            <a:ext cx="14288" cy="11113"/>
          </a:xfrm>
          <a:custGeom>
            <a:avLst/>
            <a:gdLst>
              <a:gd name="T0" fmla="*/ 9 w 9"/>
              <a:gd name="T1" fmla="*/ 0 h 7"/>
              <a:gd name="T2" fmla="*/ 7 w 9"/>
              <a:gd name="T3" fmla="*/ 0 h 7"/>
              <a:gd name="T4" fmla="*/ 7 w 9"/>
              <a:gd name="T5" fmla="*/ 1 h 7"/>
              <a:gd name="T6" fmla="*/ 6 w 9"/>
              <a:gd name="T7" fmla="*/ 1 h 7"/>
              <a:gd name="T8" fmla="*/ 4 w 9"/>
              <a:gd name="T9" fmla="*/ 3 h 7"/>
              <a:gd name="T10" fmla="*/ 4 w 9"/>
              <a:gd name="T11" fmla="*/ 4 h 7"/>
              <a:gd name="T12" fmla="*/ 3 w 9"/>
              <a:gd name="T13" fmla="*/ 4 h 7"/>
              <a:gd name="T14" fmla="*/ 1 w 9"/>
              <a:gd name="T15" fmla="*/ 6 h 7"/>
              <a:gd name="T16" fmla="*/ 1 w 9"/>
              <a:gd name="T17" fmla="*/ 6 h 7"/>
              <a:gd name="T18" fmla="*/ 0 w 9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7">
                <a:moveTo>
                  <a:pt x="9" y="0"/>
                </a:moveTo>
                <a:lnTo>
                  <a:pt x="7" y="0"/>
                </a:lnTo>
                <a:lnTo>
                  <a:pt x="7" y="1"/>
                </a:lnTo>
                <a:lnTo>
                  <a:pt x="6" y="1"/>
                </a:lnTo>
                <a:lnTo>
                  <a:pt x="4" y="3"/>
                </a:lnTo>
                <a:lnTo>
                  <a:pt x="4" y="4"/>
                </a:lnTo>
                <a:lnTo>
                  <a:pt x="3" y="4"/>
                </a:lnTo>
                <a:lnTo>
                  <a:pt x="1" y="6"/>
                </a:lnTo>
                <a:lnTo>
                  <a:pt x="1" y="6"/>
                </a:lnTo>
                <a:lnTo>
                  <a:pt x="0" y="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85" name="Rectangle 3189"/>
          <p:cNvSpPr>
            <a:spLocks noChangeArrowheads="1"/>
          </p:cNvSpPr>
          <p:nvPr/>
        </p:nvSpPr>
        <p:spPr bwMode="auto">
          <a:xfrm rot="2940000">
            <a:off x="6309899" y="545110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86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86" name="Line 3190"/>
          <p:cNvSpPr>
            <a:spLocks noChangeShapeType="1"/>
          </p:cNvSpPr>
          <p:nvPr/>
        </p:nvSpPr>
        <p:spPr bwMode="auto">
          <a:xfrm>
            <a:off x="6289676" y="5470526"/>
            <a:ext cx="58738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687" name="Rectangle 3191"/>
          <p:cNvSpPr>
            <a:spLocks noChangeArrowheads="1"/>
          </p:cNvSpPr>
          <p:nvPr/>
        </p:nvSpPr>
        <p:spPr bwMode="auto">
          <a:xfrm rot="3000000">
            <a:off x="6321426" y="5765800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Copia-29_BG-I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88" name="Line 3192"/>
          <p:cNvSpPr>
            <a:spLocks noChangeShapeType="1"/>
          </p:cNvSpPr>
          <p:nvPr/>
        </p:nvSpPr>
        <p:spPr bwMode="auto">
          <a:xfrm>
            <a:off x="6308726" y="5584826"/>
            <a:ext cx="57150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89" name="Rectangle 3193"/>
          <p:cNvSpPr>
            <a:spLocks noChangeArrowheads="1"/>
          </p:cNvSpPr>
          <p:nvPr/>
        </p:nvSpPr>
        <p:spPr bwMode="auto">
          <a:xfrm rot="3060000">
            <a:off x="6288088" y="579278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Copia-72_BG-I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90" name="Line 3194"/>
          <p:cNvSpPr>
            <a:spLocks noChangeShapeType="1"/>
          </p:cNvSpPr>
          <p:nvPr/>
        </p:nvSpPr>
        <p:spPr bwMode="auto">
          <a:xfrm>
            <a:off x="6280151" y="5608638"/>
            <a:ext cx="53975" cy="682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91" name="Freeform 3195"/>
          <p:cNvSpPr>
            <a:spLocks/>
          </p:cNvSpPr>
          <p:nvPr/>
        </p:nvSpPr>
        <p:spPr bwMode="auto">
          <a:xfrm>
            <a:off x="6289676" y="5580063"/>
            <a:ext cx="15875" cy="11113"/>
          </a:xfrm>
          <a:custGeom>
            <a:avLst/>
            <a:gdLst>
              <a:gd name="T0" fmla="*/ 0 w 10"/>
              <a:gd name="T1" fmla="*/ 7 h 7"/>
              <a:gd name="T2" fmla="*/ 1 w 10"/>
              <a:gd name="T3" fmla="*/ 6 h 7"/>
              <a:gd name="T4" fmla="*/ 3 w 10"/>
              <a:gd name="T5" fmla="*/ 6 h 7"/>
              <a:gd name="T6" fmla="*/ 4 w 10"/>
              <a:gd name="T7" fmla="*/ 4 h 7"/>
              <a:gd name="T8" fmla="*/ 6 w 10"/>
              <a:gd name="T9" fmla="*/ 3 h 7"/>
              <a:gd name="T10" fmla="*/ 7 w 10"/>
              <a:gd name="T11" fmla="*/ 3 h 7"/>
              <a:gd name="T12" fmla="*/ 7 w 10"/>
              <a:gd name="T13" fmla="*/ 1 h 7"/>
              <a:gd name="T14" fmla="*/ 9 w 10"/>
              <a:gd name="T15" fmla="*/ 0 h 7"/>
              <a:gd name="T16" fmla="*/ 10 w 10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7">
                <a:moveTo>
                  <a:pt x="0" y="7"/>
                </a:moveTo>
                <a:lnTo>
                  <a:pt x="1" y="6"/>
                </a:lnTo>
                <a:lnTo>
                  <a:pt x="3" y="6"/>
                </a:lnTo>
                <a:lnTo>
                  <a:pt x="4" y="4"/>
                </a:lnTo>
                <a:lnTo>
                  <a:pt x="6" y="3"/>
                </a:lnTo>
                <a:lnTo>
                  <a:pt x="7" y="3"/>
                </a:lnTo>
                <a:lnTo>
                  <a:pt x="7" y="1"/>
                </a:lnTo>
                <a:lnTo>
                  <a:pt x="9" y="0"/>
                </a:lnTo>
                <a:lnTo>
                  <a:pt x="1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92" name="Freeform 3196"/>
          <p:cNvSpPr>
            <a:spLocks/>
          </p:cNvSpPr>
          <p:nvPr/>
        </p:nvSpPr>
        <p:spPr bwMode="auto">
          <a:xfrm>
            <a:off x="6275388" y="5591176"/>
            <a:ext cx="14288" cy="12700"/>
          </a:xfrm>
          <a:custGeom>
            <a:avLst/>
            <a:gdLst>
              <a:gd name="T0" fmla="*/ 9 w 9"/>
              <a:gd name="T1" fmla="*/ 0 h 8"/>
              <a:gd name="T2" fmla="*/ 9 w 9"/>
              <a:gd name="T3" fmla="*/ 2 h 8"/>
              <a:gd name="T4" fmla="*/ 7 w 9"/>
              <a:gd name="T5" fmla="*/ 2 h 8"/>
              <a:gd name="T6" fmla="*/ 6 w 9"/>
              <a:gd name="T7" fmla="*/ 3 h 8"/>
              <a:gd name="T8" fmla="*/ 6 w 9"/>
              <a:gd name="T9" fmla="*/ 3 h 8"/>
              <a:gd name="T10" fmla="*/ 4 w 9"/>
              <a:gd name="T11" fmla="*/ 5 h 8"/>
              <a:gd name="T12" fmla="*/ 3 w 9"/>
              <a:gd name="T13" fmla="*/ 6 h 8"/>
              <a:gd name="T14" fmla="*/ 1 w 9"/>
              <a:gd name="T15" fmla="*/ 6 h 8"/>
              <a:gd name="T16" fmla="*/ 1 w 9"/>
              <a:gd name="T17" fmla="*/ 8 h 8"/>
              <a:gd name="T18" fmla="*/ 0 w 9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8">
                <a:moveTo>
                  <a:pt x="9" y="0"/>
                </a:moveTo>
                <a:lnTo>
                  <a:pt x="9" y="2"/>
                </a:lnTo>
                <a:lnTo>
                  <a:pt x="7" y="2"/>
                </a:lnTo>
                <a:lnTo>
                  <a:pt x="6" y="3"/>
                </a:lnTo>
                <a:lnTo>
                  <a:pt x="6" y="3"/>
                </a:lnTo>
                <a:lnTo>
                  <a:pt x="4" y="5"/>
                </a:lnTo>
                <a:lnTo>
                  <a:pt x="3" y="6"/>
                </a:lnTo>
                <a:lnTo>
                  <a:pt x="1" y="6"/>
                </a:lnTo>
                <a:lnTo>
                  <a:pt x="1" y="8"/>
                </a:lnTo>
                <a:lnTo>
                  <a:pt x="0" y="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93" name="Rectangle 3197"/>
          <p:cNvSpPr>
            <a:spLocks noChangeArrowheads="1"/>
          </p:cNvSpPr>
          <p:nvPr/>
        </p:nvSpPr>
        <p:spPr bwMode="auto">
          <a:xfrm rot="3060000">
            <a:off x="6254720" y="5504285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87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94" name="Line 3198"/>
          <p:cNvSpPr>
            <a:spLocks noChangeShapeType="1"/>
          </p:cNvSpPr>
          <p:nvPr/>
        </p:nvSpPr>
        <p:spPr bwMode="auto">
          <a:xfrm>
            <a:off x="6229351" y="5518151"/>
            <a:ext cx="57150" cy="682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95" name="Freeform 3199"/>
          <p:cNvSpPr>
            <a:spLocks/>
          </p:cNvSpPr>
          <p:nvPr/>
        </p:nvSpPr>
        <p:spPr bwMode="auto">
          <a:xfrm>
            <a:off x="6257926" y="5465763"/>
            <a:ext cx="28575" cy="25400"/>
          </a:xfrm>
          <a:custGeom>
            <a:avLst/>
            <a:gdLst>
              <a:gd name="T0" fmla="*/ 0 w 18"/>
              <a:gd name="T1" fmla="*/ 16 h 16"/>
              <a:gd name="T2" fmla="*/ 2 w 18"/>
              <a:gd name="T3" fmla="*/ 15 h 16"/>
              <a:gd name="T4" fmla="*/ 5 w 18"/>
              <a:gd name="T5" fmla="*/ 12 h 16"/>
              <a:gd name="T6" fmla="*/ 6 w 18"/>
              <a:gd name="T7" fmla="*/ 10 h 16"/>
              <a:gd name="T8" fmla="*/ 8 w 18"/>
              <a:gd name="T9" fmla="*/ 9 h 16"/>
              <a:gd name="T10" fmla="*/ 11 w 18"/>
              <a:gd name="T11" fmla="*/ 7 h 16"/>
              <a:gd name="T12" fmla="*/ 12 w 18"/>
              <a:gd name="T13" fmla="*/ 6 h 16"/>
              <a:gd name="T14" fmla="*/ 15 w 18"/>
              <a:gd name="T15" fmla="*/ 4 h 16"/>
              <a:gd name="T16" fmla="*/ 17 w 18"/>
              <a:gd name="T17" fmla="*/ 1 h 16"/>
              <a:gd name="T18" fmla="*/ 18 w 18"/>
              <a:gd name="T1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6">
                <a:moveTo>
                  <a:pt x="0" y="16"/>
                </a:moveTo>
                <a:lnTo>
                  <a:pt x="2" y="15"/>
                </a:lnTo>
                <a:lnTo>
                  <a:pt x="5" y="12"/>
                </a:lnTo>
                <a:lnTo>
                  <a:pt x="6" y="10"/>
                </a:lnTo>
                <a:lnTo>
                  <a:pt x="8" y="9"/>
                </a:lnTo>
                <a:lnTo>
                  <a:pt x="11" y="7"/>
                </a:lnTo>
                <a:lnTo>
                  <a:pt x="12" y="6"/>
                </a:lnTo>
                <a:lnTo>
                  <a:pt x="15" y="4"/>
                </a:lnTo>
                <a:lnTo>
                  <a:pt x="17" y="1"/>
                </a:lnTo>
                <a:lnTo>
                  <a:pt x="18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96" name="Freeform 3200"/>
          <p:cNvSpPr>
            <a:spLocks/>
          </p:cNvSpPr>
          <p:nvPr/>
        </p:nvSpPr>
        <p:spPr bwMode="auto">
          <a:xfrm>
            <a:off x="6229351" y="5491163"/>
            <a:ext cx="28575" cy="23813"/>
          </a:xfrm>
          <a:custGeom>
            <a:avLst/>
            <a:gdLst>
              <a:gd name="T0" fmla="*/ 18 w 18"/>
              <a:gd name="T1" fmla="*/ 0 h 15"/>
              <a:gd name="T2" fmla="*/ 17 w 18"/>
              <a:gd name="T3" fmla="*/ 2 h 15"/>
              <a:gd name="T4" fmla="*/ 14 w 18"/>
              <a:gd name="T5" fmla="*/ 3 h 15"/>
              <a:gd name="T6" fmla="*/ 12 w 18"/>
              <a:gd name="T7" fmla="*/ 5 h 15"/>
              <a:gd name="T8" fmla="*/ 11 w 18"/>
              <a:gd name="T9" fmla="*/ 6 h 15"/>
              <a:gd name="T10" fmla="*/ 9 w 18"/>
              <a:gd name="T11" fmla="*/ 8 h 15"/>
              <a:gd name="T12" fmla="*/ 8 w 18"/>
              <a:gd name="T13" fmla="*/ 9 h 15"/>
              <a:gd name="T14" fmla="*/ 5 w 18"/>
              <a:gd name="T15" fmla="*/ 11 h 15"/>
              <a:gd name="T16" fmla="*/ 3 w 18"/>
              <a:gd name="T17" fmla="*/ 12 h 15"/>
              <a:gd name="T18" fmla="*/ 2 w 18"/>
              <a:gd name="T19" fmla="*/ 14 h 15"/>
              <a:gd name="T20" fmla="*/ 0 w 18"/>
              <a:gd name="T2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5">
                <a:moveTo>
                  <a:pt x="18" y="0"/>
                </a:moveTo>
                <a:lnTo>
                  <a:pt x="17" y="2"/>
                </a:lnTo>
                <a:lnTo>
                  <a:pt x="14" y="3"/>
                </a:lnTo>
                <a:lnTo>
                  <a:pt x="12" y="5"/>
                </a:lnTo>
                <a:lnTo>
                  <a:pt x="11" y="6"/>
                </a:lnTo>
                <a:lnTo>
                  <a:pt x="9" y="8"/>
                </a:lnTo>
                <a:lnTo>
                  <a:pt x="8" y="9"/>
                </a:lnTo>
                <a:lnTo>
                  <a:pt x="5" y="11"/>
                </a:lnTo>
                <a:lnTo>
                  <a:pt x="3" y="12"/>
                </a:lnTo>
                <a:lnTo>
                  <a:pt x="2" y="14"/>
                </a:lnTo>
                <a:lnTo>
                  <a:pt x="0" y="1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97" name="Rectangle 3201"/>
          <p:cNvSpPr>
            <a:spLocks noChangeArrowheads="1"/>
          </p:cNvSpPr>
          <p:nvPr/>
        </p:nvSpPr>
        <p:spPr bwMode="auto">
          <a:xfrm rot="3000000">
            <a:off x="6132718" y="560588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CCCC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698" name="Line 3202"/>
          <p:cNvSpPr>
            <a:spLocks noChangeShapeType="1"/>
          </p:cNvSpPr>
          <p:nvPr/>
        </p:nvSpPr>
        <p:spPr bwMode="auto">
          <a:xfrm>
            <a:off x="6072188" y="5267326"/>
            <a:ext cx="184150" cy="2190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699" name="Freeform 3203"/>
          <p:cNvSpPr>
            <a:spLocks/>
          </p:cNvSpPr>
          <p:nvPr/>
        </p:nvSpPr>
        <p:spPr bwMode="auto">
          <a:xfrm>
            <a:off x="6129338" y="5160963"/>
            <a:ext cx="57150" cy="52388"/>
          </a:xfrm>
          <a:custGeom>
            <a:avLst/>
            <a:gdLst>
              <a:gd name="T0" fmla="*/ 0 w 36"/>
              <a:gd name="T1" fmla="*/ 33 h 33"/>
              <a:gd name="T2" fmla="*/ 2 w 36"/>
              <a:gd name="T3" fmla="*/ 30 h 33"/>
              <a:gd name="T4" fmla="*/ 5 w 36"/>
              <a:gd name="T5" fmla="*/ 28 h 33"/>
              <a:gd name="T6" fmla="*/ 8 w 36"/>
              <a:gd name="T7" fmla="*/ 25 h 33"/>
              <a:gd name="T8" fmla="*/ 11 w 36"/>
              <a:gd name="T9" fmla="*/ 22 h 33"/>
              <a:gd name="T10" fmla="*/ 14 w 36"/>
              <a:gd name="T11" fmla="*/ 21 h 33"/>
              <a:gd name="T12" fmla="*/ 17 w 36"/>
              <a:gd name="T13" fmla="*/ 18 h 33"/>
              <a:gd name="T14" fmla="*/ 20 w 36"/>
              <a:gd name="T15" fmla="*/ 15 h 33"/>
              <a:gd name="T16" fmla="*/ 21 w 36"/>
              <a:gd name="T17" fmla="*/ 13 h 33"/>
              <a:gd name="T18" fmla="*/ 24 w 36"/>
              <a:gd name="T19" fmla="*/ 10 h 33"/>
              <a:gd name="T20" fmla="*/ 27 w 36"/>
              <a:gd name="T21" fmla="*/ 7 h 33"/>
              <a:gd name="T22" fmla="*/ 30 w 36"/>
              <a:gd name="T23" fmla="*/ 4 h 33"/>
              <a:gd name="T24" fmla="*/ 33 w 36"/>
              <a:gd name="T25" fmla="*/ 3 h 33"/>
              <a:gd name="T26" fmla="*/ 36 w 36"/>
              <a:gd name="T27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" h="33">
                <a:moveTo>
                  <a:pt x="0" y="33"/>
                </a:moveTo>
                <a:lnTo>
                  <a:pt x="2" y="30"/>
                </a:lnTo>
                <a:lnTo>
                  <a:pt x="5" y="28"/>
                </a:lnTo>
                <a:lnTo>
                  <a:pt x="8" y="25"/>
                </a:lnTo>
                <a:lnTo>
                  <a:pt x="11" y="22"/>
                </a:lnTo>
                <a:lnTo>
                  <a:pt x="14" y="21"/>
                </a:lnTo>
                <a:lnTo>
                  <a:pt x="17" y="18"/>
                </a:lnTo>
                <a:lnTo>
                  <a:pt x="20" y="15"/>
                </a:lnTo>
                <a:lnTo>
                  <a:pt x="21" y="13"/>
                </a:lnTo>
                <a:lnTo>
                  <a:pt x="24" y="10"/>
                </a:lnTo>
                <a:lnTo>
                  <a:pt x="27" y="7"/>
                </a:lnTo>
                <a:lnTo>
                  <a:pt x="30" y="4"/>
                </a:lnTo>
                <a:lnTo>
                  <a:pt x="33" y="3"/>
                </a:lnTo>
                <a:lnTo>
                  <a:pt x="36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00" name="Freeform 3204"/>
          <p:cNvSpPr>
            <a:spLocks/>
          </p:cNvSpPr>
          <p:nvPr/>
        </p:nvSpPr>
        <p:spPr bwMode="auto">
          <a:xfrm>
            <a:off x="6070601" y="5213351"/>
            <a:ext cx="58738" cy="52388"/>
          </a:xfrm>
          <a:custGeom>
            <a:avLst/>
            <a:gdLst>
              <a:gd name="T0" fmla="*/ 37 w 37"/>
              <a:gd name="T1" fmla="*/ 0 h 33"/>
              <a:gd name="T2" fmla="*/ 36 w 37"/>
              <a:gd name="T3" fmla="*/ 1 h 33"/>
              <a:gd name="T4" fmla="*/ 34 w 37"/>
              <a:gd name="T5" fmla="*/ 3 h 33"/>
              <a:gd name="T6" fmla="*/ 33 w 37"/>
              <a:gd name="T7" fmla="*/ 3 h 33"/>
              <a:gd name="T8" fmla="*/ 31 w 37"/>
              <a:gd name="T9" fmla="*/ 4 h 33"/>
              <a:gd name="T10" fmla="*/ 30 w 37"/>
              <a:gd name="T11" fmla="*/ 6 h 33"/>
              <a:gd name="T12" fmla="*/ 28 w 37"/>
              <a:gd name="T13" fmla="*/ 7 h 33"/>
              <a:gd name="T14" fmla="*/ 28 w 37"/>
              <a:gd name="T15" fmla="*/ 7 h 33"/>
              <a:gd name="T16" fmla="*/ 27 w 37"/>
              <a:gd name="T17" fmla="*/ 9 h 33"/>
              <a:gd name="T18" fmla="*/ 25 w 37"/>
              <a:gd name="T19" fmla="*/ 10 h 33"/>
              <a:gd name="T20" fmla="*/ 24 w 37"/>
              <a:gd name="T21" fmla="*/ 12 h 33"/>
              <a:gd name="T22" fmla="*/ 22 w 37"/>
              <a:gd name="T23" fmla="*/ 12 h 33"/>
              <a:gd name="T24" fmla="*/ 21 w 37"/>
              <a:gd name="T25" fmla="*/ 13 h 33"/>
              <a:gd name="T26" fmla="*/ 19 w 37"/>
              <a:gd name="T27" fmla="*/ 15 h 33"/>
              <a:gd name="T28" fmla="*/ 19 w 37"/>
              <a:gd name="T29" fmla="*/ 16 h 33"/>
              <a:gd name="T30" fmla="*/ 18 w 37"/>
              <a:gd name="T31" fmla="*/ 16 h 33"/>
              <a:gd name="T32" fmla="*/ 16 w 37"/>
              <a:gd name="T33" fmla="*/ 18 h 33"/>
              <a:gd name="T34" fmla="*/ 15 w 37"/>
              <a:gd name="T35" fmla="*/ 19 h 33"/>
              <a:gd name="T36" fmla="*/ 13 w 37"/>
              <a:gd name="T37" fmla="*/ 21 h 33"/>
              <a:gd name="T38" fmla="*/ 12 w 37"/>
              <a:gd name="T39" fmla="*/ 21 h 33"/>
              <a:gd name="T40" fmla="*/ 10 w 37"/>
              <a:gd name="T41" fmla="*/ 22 h 33"/>
              <a:gd name="T42" fmla="*/ 10 w 37"/>
              <a:gd name="T43" fmla="*/ 24 h 33"/>
              <a:gd name="T44" fmla="*/ 9 w 37"/>
              <a:gd name="T45" fmla="*/ 24 h 33"/>
              <a:gd name="T46" fmla="*/ 7 w 37"/>
              <a:gd name="T47" fmla="*/ 25 h 33"/>
              <a:gd name="T48" fmla="*/ 6 w 37"/>
              <a:gd name="T49" fmla="*/ 27 h 33"/>
              <a:gd name="T50" fmla="*/ 4 w 37"/>
              <a:gd name="T51" fmla="*/ 28 h 33"/>
              <a:gd name="T52" fmla="*/ 3 w 37"/>
              <a:gd name="T53" fmla="*/ 28 h 33"/>
              <a:gd name="T54" fmla="*/ 1 w 37"/>
              <a:gd name="T55" fmla="*/ 30 h 33"/>
              <a:gd name="T56" fmla="*/ 1 w 37"/>
              <a:gd name="T57" fmla="*/ 31 h 33"/>
              <a:gd name="T58" fmla="*/ 0 w 37"/>
              <a:gd name="T5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7" h="33">
                <a:moveTo>
                  <a:pt x="37" y="0"/>
                </a:moveTo>
                <a:lnTo>
                  <a:pt x="36" y="1"/>
                </a:lnTo>
                <a:lnTo>
                  <a:pt x="34" y="3"/>
                </a:lnTo>
                <a:lnTo>
                  <a:pt x="33" y="3"/>
                </a:lnTo>
                <a:lnTo>
                  <a:pt x="31" y="4"/>
                </a:lnTo>
                <a:lnTo>
                  <a:pt x="30" y="6"/>
                </a:lnTo>
                <a:lnTo>
                  <a:pt x="28" y="7"/>
                </a:lnTo>
                <a:lnTo>
                  <a:pt x="28" y="7"/>
                </a:lnTo>
                <a:lnTo>
                  <a:pt x="27" y="9"/>
                </a:lnTo>
                <a:lnTo>
                  <a:pt x="25" y="10"/>
                </a:lnTo>
                <a:lnTo>
                  <a:pt x="24" y="12"/>
                </a:lnTo>
                <a:lnTo>
                  <a:pt x="22" y="12"/>
                </a:lnTo>
                <a:lnTo>
                  <a:pt x="21" y="13"/>
                </a:lnTo>
                <a:lnTo>
                  <a:pt x="19" y="15"/>
                </a:lnTo>
                <a:lnTo>
                  <a:pt x="19" y="16"/>
                </a:lnTo>
                <a:lnTo>
                  <a:pt x="18" y="16"/>
                </a:lnTo>
                <a:lnTo>
                  <a:pt x="16" y="18"/>
                </a:lnTo>
                <a:lnTo>
                  <a:pt x="15" y="19"/>
                </a:lnTo>
                <a:lnTo>
                  <a:pt x="13" y="21"/>
                </a:lnTo>
                <a:lnTo>
                  <a:pt x="12" y="21"/>
                </a:lnTo>
                <a:lnTo>
                  <a:pt x="10" y="22"/>
                </a:lnTo>
                <a:lnTo>
                  <a:pt x="10" y="24"/>
                </a:lnTo>
                <a:lnTo>
                  <a:pt x="9" y="24"/>
                </a:lnTo>
                <a:lnTo>
                  <a:pt x="7" y="25"/>
                </a:lnTo>
                <a:lnTo>
                  <a:pt x="6" y="27"/>
                </a:lnTo>
                <a:lnTo>
                  <a:pt x="4" y="28"/>
                </a:lnTo>
                <a:lnTo>
                  <a:pt x="3" y="28"/>
                </a:lnTo>
                <a:lnTo>
                  <a:pt x="1" y="30"/>
                </a:lnTo>
                <a:lnTo>
                  <a:pt x="1" y="31"/>
                </a:lnTo>
                <a:lnTo>
                  <a:pt x="0" y="3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01" name="Line 3205"/>
          <p:cNvSpPr>
            <a:spLocks noChangeShapeType="1"/>
          </p:cNvSpPr>
          <p:nvPr/>
        </p:nvSpPr>
        <p:spPr bwMode="auto">
          <a:xfrm>
            <a:off x="6067426" y="5143501"/>
            <a:ext cx="60325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02" name="Rectangle 3206"/>
          <p:cNvSpPr>
            <a:spLocks noChangeArrowheads="1"/>
          </p:cNvSpPr>
          <p:nvPr/>
        </p:nvSpPr>
        <p:spPr bwMode="auto">
          <a:xfrm rot="3120000">
            <a:off x="6251576" y="5819775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Copia-40_BG-I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03" name="Line 3207"/>
          <p:cNvSpPr>
            <a:spLocks noChangeShapeType="1"/>
          </p:cNvSpPr>
          <p:nvPr/>
        </p:nvSpPr>
        <p:spPr bwMode="auto">
          <a:xfrm>
            <a:off x="6246813" y="5632451"/>
            <a:ext cx="53975" cy="682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04" name="Rectangle 3208"/>
          <p:cNvSpPr>
            <a:spLocks noChangeArrowheads="1"/>
          </p:cNvSpPr>
          <p:nvPr/>
        </p:nvSpPr>
        <p:spPr bwMode="auto">
          <a:xfrm rot="3180000">
            <a:off x="6219826" y="5838825"/>
            <a:ext cx="3333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Copia-1_AM-I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05" name="Line 3209"/>
          <p:cNvSpPr>
            <a:spLocks noChangeShapeType="1"/>
          </p:cNvSpPr>
          <p:nvPr/>
        </p:nvSpPr>
        <p:spPr bwMode="auto">
          <a:xfrm>
            <a:off x="6213476" y="5657851"/>
            <a:ext cx="53975" cy="698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06" name="Freeform 3210"/>
          <p:cNvSpPr>
            <a:spLocks/>
          </p:cNvSpPr>
          <p:nvPr/>
        </p:nvSpPr>
        <p:spPr bwMode="auto">
          <a:xfrm>
            <a:off x="6227763" y="5629276"/>
            <a:ext cx="15875" cy="12700"/>
          </a:xfrm>
          <a:custGeom>
            <a:avLst/>
            <a:gdLst>
              <a:gd name="T0" fmla="*/ 0 w 10"/>
              <a:gd name="T1" fmla="*/ 8 h 8"/>
              <a:gd name="T2" fmla="*/ 1 w 10"/>
              <a:gd name="T3" fmla="*/ 6 h 8"/>
              <a:gd name="T4" fmla="*/ 3 w 10"/>
              <a:gd name="T5" fmla="*/ 5 h 8"/>
              <a:gd name="T6" fmla="*/ 4 w 10"/>
              <a:gd name="T7" fmla="*/ 5 h 8"/>
              <a:gd name="T8" fmla="*/ 4 w 10"/>
              <a:gd name="T9" fmla="*/ 3 h 8"/>
              <a:gd name="T10" fmla="*/ 6 w 10"/>
              <a:gd name="T11" fmla="*/ 3 h 8"/>
              <a:gd name="T12" fmla="*/ 7 w 10"/>
              <a:gd name="T13" fmla="*/ 2 h 8"/>
              <a:gd name="T14" fmla="*/ 9 w 10"/>
              <a:gd name="T15" fmla="*/ 0 h 8"/>
              <a:gd name="T16" fmla="*/ 10 w 10"/>
              <a:gd name="T1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8">
                <a:moveTo>
                  <a:pt x="0" y="8"/>
                </a:moveTo>
                <a:lnTo>
                  <a:pt x="1" y="6"/>
                </a:lnTo>
                <a:lnTo>
                  <a:pt x="3" y="5"/>
                </a:lnTo>
                <a:lnTo>
                  <a:pt x="4" y="5"/>
                </a:lnTo>
                <a:lnTo>
                  <a:pt x="4" y="3"/>
                </a:lnTo>
                <a:lnTo>
                  <a:pt x="6" y="3"/>
                </a:lnTo>
                <a:lnTo>
                  <a:pt x="7" y="2"/>
                </a:lnTo>
                <a:lnTo>
                  <a:pt x="9" y="0"/>
                </a:lnTo>
                <a:lnTo>
                  <a:pt x="1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07" name="Freeform 3211"/>
          <p:cNvSpPr>
            <a:spLocks/>
          </p:cNvSpPr>
          <p:nvPr/>
        </p:nvSpPr>
        <p:spPr bwMode="auto">
          <a:xfrm>
            <a:off x="6210301" y="5641976"/>
            <a:ext cx="17463" cy="11113"/>
          </a:xfrm>
          <a:custGeom>
            <a:avLst/>
            <a:gdLst>
              <a:gd name="T0" fmla="*/ 11 w 11"/>
              <a:gd name="T1" fmla="*/ 0 h 7"/>
              <a:gd name="T2" fmla="*/ 9 w 11"/>
              <a:gd name="T3" fmla="*/ 0 h 7"/>
              <a:gd name="T4" fmla="*/ 9 w 11"/>
              <a:gd name="T5" fmla="*/ 1 h 7"/>
              <a:gd name="T6" fmla="*/ 8 w 11"/>
              <a:gd name="T7" fmla="*/ 1 h 7"/>
              <a:gd name="T8" fmla="*/ 6 w 11"/>
              <a:gd name="T9" fmla="*/ 3 h 7"/>
              <a:gd name="T10" fmla="*/ 5 w 11"/>
              <a:gd name="T11" fmla="*/ 4 h 7"/>
              <a:gd name="T12" fmla="*/ 5 w 11"/>
              <a:gd name="T13" fmla="*/ 4 h 7"/>
              <a:gd name="T14" fmla="*/ 3 w 11"/>
              <a:gd name="T15" fmla="*/ 6 h 7"/>
              <a:gd name="T16" fmla="*/ 2 w 11"/>
              <a:gd name="T17" fmla="*/ 6 h 7"/>
              <a:gd name="T18" fmla="*/ 0 w 11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7">
                <a:moveTo>
                  <a:pt x="11" y="0"/>
                </a:moveTo>
                <a:lnTo>
                  <a:pt x="9" y="0"/>
                </a:lnTo>
                <a:lnTo>
                  <a:pt x="9" y="1"/>
                </a:lnTo>
                <a:lnTo>
                  <a:pt x="8" y="1"/>
                </a:lnTo>
                <a:lnTo>
                  <a:pt x="6" y="3"/>
                </a:lnTo>
                <a:lnTo>
                  <a:pt x="5" y="4"/>
                </a:lnTo>
                <a:lnTo>
                  <a:pt x="5" y="4"/>
                </a:lnTo>
                <a:lnTo>
                  <a:pt x="3" y="6"/>
                </a:lnTo>
                <a:lnTo>
                  <a:pt x="2" y="6"/>
                </a:lnTo>
                <a:lnTo>
                  <a:pt x="0" y="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08" name="Line 3212"/>
          <p:cNvSpPr>
            <a:spLocks noChangeShapeType="1"/>
          </p:cNvSpPr>
          <p:nvPr/>
        </p:nvSpPr>
        <p:spPr bwMode="auto">
          <a:xfrm>
            <a:off x="5932488" y="5253038"/>
            <a:ext cx="292100" cy="3841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09" name="Freeform 3213"/>
          <p:cNvSpPr>
            <a:spLocks/>
          </p:cNvSpPr>
          <p:nvPr/>
        </p:nvSpPr>
        <p:spPr bwMode="auto">
          <a:xfrm>
            <a:off x="5995988" y="5138738"/>
            <a:ext cx="66675" cy="57150"/>
          </a:xfrm>
          <a:custGeom>
            <a:avLst/>
            <a:gdLst>
              <a:gd name="T0" fmla="*/ 0 w 42"/>
              <a:gd name="T1" fmla="*/ 36 h 36"/>
              <a:gd name="T2" fmla="*/ 3 w 42"/>
              <a:gd name="T3" fmla="*/ 33 h 36"/>
              <a:gd name="T4" fmla="*/ 6 w 42"/>
              <a:gd name="T5" fmla="*/ 32 h 36"/>
              <a:gd name="T6" fmla="*/ 9 w 42"/>
              <a:gd name="T7" fmla="*/ 29 h 36"/>
              <a:gd name="T8" fmla="*/ 12 w 42"/>
              <a:gd name="T9" fmla="*/ 26 h 36"/>
              <a:gd name="T10" fmla="*/ 15 w 42"/>
              <a:gd name="T11" fmla="*/ 24 h 36"/>
              <a:gd name="T12" fmla="*/ 18 w 42"/>
              <a:gd name="T13" fmla="*/ 21 h 36"/>
              <a:gd name="T14" fmla="*/ 21 w 42"/>
              <a:gd name="T15" fmla="*/ 18 h 36"/>
              <a:gd name="T16" fmla="*/ 24 w 42"/>
              <a:gd name="T17" fmla="*/ 17 h 36"/>
              <a:gd name="T18" fmla="*/ 27 w 42"/>
              <a:gd name="T19" fmla="*/ 14 h 36"/>
              <a:gd name="T20" fmla="*/ 30 w 42"/>
              <a:gd name="T21" fmla="*/ 11 h 36"/>
              <a:gd name="T22" fmla="*/ 33 w 42"/>
              <a:gd name="T23" fmla="*/ 8 h 36"/>
              <a:gd name="T24" fmla="*/ 36 w 42"/>
              <a:gd name="T25" fmla="*/ 6 h 36"/>
              <a:gd name="T26" fmla="*/ 39 w 42"/>
              <a:gd name="T27" fmla="*/ 3 h 36"/>
              <a:gd name="T28" fmla="*/ 42 w 42"/>
              <a:gd name="T2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36">
                <a:moveTo>
                  <a:pt x="0" y="36"/>
                </a:moveTo>
                <a:lnTo>
                  <a:pt x="3" y="33"/>
                </a:lnTo>
                <a:lnTo>
                  <a:pt x="6" y="32"/>
                </a:lnTo>
                <a:lnTo>
                  <a:pt x="9" y="29"/>
                </a:lnTo>
                <a:lnTo>
                  <a:pt x="12" y="26"/>
                </a:lnTo>
                <a:lnTo>
                  <a:pt x="15" y="24"/>
                </a:lnTo>
                <a:lnTo>
                  <a:pt x="18" y="21"/>
                </a:lnTo>
                <a:lnTo>
                  <a:pt x="21" y="18"/>
                </a:lnTo>
                <a:lnTo>
                  <a:pt x="24" y="17"/>
                </a:lnTo>
                <a:lnTo>
                  <a:pt x="27" y="14"/>
                </a:lnTo>
                <a:lnTo>
                  <a:pt x="30" y="11"/>
                </a:lnTo>
                <a:lnTo>
                  <a:pt x="33" y="8"/>
                </a:lnTo>
                <a:lnTo>
                  <a:pt x="36" y="6"/>
                </a:lnTo>
                <a:lnTo>
                  <a:pt x="39" y="3"/>
                </a:lnTo>
                <a:lnTo>
                  <a:pt x="4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10" name="Freeform 3214"/>
          <p:cNvSpPr>
            <a:spLocks/>
          </p:cNvSpPr>
          <p:nvPr/>
        </p:nvSpPr>
        <p:spPr bwMode="auto">
          <a:xfrm>
            <a:off x="5929313" y="5195888"/>
            <a:ext cx="66675" cy="52388"/>
          </a:xfrm>
          <a:custGeom>
            <a:avLst/>
            <a:gdLst>
              <a:gd name="T0" fmla="*/ 42 w 42"/>
              <a:gd name="T1" fmla="*/ 0 h 33"/>
              <a:gd name="T2" fmla="*/ 42 w 42"/>
              <a:gd name="T3" fmla="*/ 0 h 33"/>
              <a:gd name="T4" fmla="*/ 41 w 42"/>
              <a:gd name="T5" fmla="*/ 2 h 33"/>
              <a:gd name="T6" fmla="*/ 41 w 42"/>
              <a:gd name="T7" fmla="*/ 2 h 33"/>
              <a:gd name="T8" fmla="*/ 39 w 42"/>
              <a:gd name="T9" fmla="*/ 3 h 33"/>
              <a:gd name="T10" fmla="*/ 38 w 42"/>
              <a:gd name="T11" fmla="*/ 3 h 33"/>
              <a:gd name="T12" fmla="*/ 38 w 42"/>
              <a:gd name="T13" fmla="*/ 5 h 33"/>
              <a:gd name="T14" fmla="*/ 36 w 42"/>
              <a:gd name="T15" fmla="*/ 5 h 33"/>
              <a:gd name="T16" fmla="*/ 36 w 42"/>
              <a:gd name="T17" fmla="*/ 6 h 33"/>
              <a:gd name="T18" fmla="*/ 35 w 42"/>
              <a:gd name="T19" fmla="*/ 6 h 33"/>
              <a:gd name="T20" fmla="*/ 33 w 42"/>
              <a:gd name="T21" fmla="*/ 8 h 33"/>
              <a:gd name="T22" fmla="*/ 33 w 42"/>
              <a:gd name="T23" fmla="*/ 8 h 33"/>
              <a:gd name="T24" fmla="*/ 32 w 42"/>
              <a:gd name="T25" fmla="*/ 9 h 33"/>
              <a:gd name="T26" fmla="*/ 32 w 42"/>
              <a:gd name="T27" fmla="*/ 9 h 33"/>
              <a:gd name="T28" fmla="*/ 30 w 42"/>
              <a:gd name="T29" fmla="*/ 11 h 33"/>
              <a:gd name="T30" fmla="*/ 29 w 42"/>
              <a:gd name="T31" fmla="*/ 11 h 33"/>
              <a:gd name="T32" fmla="*/ 29 w 42"/>
              <a:gd name="T33" fmla="*/ 12 h 33"/>
              <a:gd name="T34" fmla="*/ 27 w 42"/>
              <a:gd name="T35" fmla="*/ 12 h 33"/>
              <a:gd name="T36" fmla="*/ 26 w 42"/>
              <a:gd name="T37" fmla="*/ 14 h 33"/>
              <a:gd name="T38" fmla="*/ 26 w 42"/>
              <a:gd name="T39" fmla="*/ 14 h 33"/>
              <a:gd name="T40" fmla="*/ 24 w 42"/>
              <a:gd name="T41" fmla="*/ 15 h 33"/>
              <a:gd name="T42" fmla="*/ 24 w 42"/>
              <a:gd name="T43" fmla="*/ 15 h 33"/>
              <a:gd name="T44" fmla="*/ 23 w 42"/>
              <a:gd name="T45" fmla="*/ 17 h 33"/>
              <a:gd name="T46" fmla="*/ 21 w 42"/>
              <a:gd name="T47" fmla="*/ 17 h 33"/>
              <a:gd name="T48" fmla="*/ 21 w 42"/>
              <a:gd name="T49" fmla="*/ 18 h 33"/>
              <a:gd name="T50" fmla="*/ 20 w 42"/>
              <a:gd name="T51" fmla="*/ 18 h 33"/>
              <a:gd name="T52" fmla="*/ 20 w 42"/>
              <a:gd name="T53" fmla="*/ 20 h 33"/>
              <a:gd name="T54" fmla="*/ 18 w 42"/>
              <a:gd name="T55" fmla="*/ 20 h 33"/>
              <a:gd name="T56" fmla="*/ 17 w 42"/>
              <a:gd name="T57" fmla="*/ 21 h 33"/>
              <a:gd name="T58" fmla="*/ 17 w 42"/>
              <a:gd name="T59" fmla="*/ 21 h 33"/>
              <a:gd name="T60" fmla="*/ 15 w 42"/>
              <a:gd name="T61" fmla="*/ 23 h 33"/>
              <a:gd name="T62" fmla="*/ 14 w 42"/>
              <a:gd name="T63" fmla="*/ 23 h 33"/>
              <a:gd name="T64" fmla="*/ 14 w 42"/>
              <a:gd name="T65" fmla="*/ 24 h 33"/>
              <a:gd name="T66" fmla="*/ 12 w 42"/>
              <a:gd name="T67" fmla="*/ 24 h 33"/>
              <a:gd name="T68" fmla="*/ 12 w 42"/>
              <a:gd name="T69" fmla="*/ 26 h 33"/>
              <a:gd name="T70" fmla="*/ 11 w 42"/>
              <a:gd name="T71" fmla="*/ 26 h 33"/>
              <a:gd name="T72" fmla="*/ 9 w 42"/>
              <a:gd name="T73" fmla="*/ 27 h 33"/>
              <a:gd name="T74" fmla="*/ 9 w 42"/>
              <a:gd name="T75" fmla="*/ 27 h 33"/>
              <a:gd name="T76" fmla="*/ 8 w 42"/>
              <a:gd name="T77" fmla="*/ 29 h 33"/>
              <a:gd name="T78" fmla="*/ 6 w 42"/>
              <a:gd name="T79" fmla="*/ 29 h 33"/>
              <a:gd name="T80" fmla="*/ 6 w 42"/>
              <a:gd name="T81" fmla="*/ 30 h 33"/>
              <a:gd name="T82" fmla="*/ 5 w 42"/>
              <a:gd name="T83" fmla="*/ 30 h 33"/>
              <a:gd name="T84" fmla="*/ 5 w 42"/>
              <a:gd name="T85" fmla="*/ 32 h 33"/>
              <a:gd name="T86" fmla="*/ 3 w 42"/>
              <a:gd name="T87" fmla="*/ 32 h 33"/>
              <a:gd name="T88" fmla="*/ 2 w 42"/>
              <a:gd name="T89" fmla="*/ 33 h 33"/>
              <a:gd name="T90" fmla="*/ 2 w 42"/>
              <a:gd name="T91" fmla="*/ 33 h 33"/>
              <a:gd name="T92" fmla="*/ 0 w 42"/>
              <a:gd name="T9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2" h="33">
                <a:moveTo>
                  <a:pt x="42" y="0"/>
                </a:moveTo>
                <a:lnTo>
                  <a:pt x="42" y="0"/>
                </a:lnTo>
                <a:lnTo>
                  <a:pt x="41" y="2"/>
                </a:lnTo>
                <a:lnTo>
                  <a:pt x="41" y="2"/>
                </a:lnTo>
                <a:lnTo>
                  <a:pt x="39" y="3"/>
                </a:lnTo>
                <a:lnTo>
                  <a:pt x="38" y="3"/>
                </a:lnTo>
                <a:lnTo>
                  <a:pt x="38" y="5"/>
                </a:lnTo>
                <a:lnTo>
                  <a:pt x="36" y="5"/>
                </a:lnTo>
                <a:lnTo>
                  <a:pt x="36" y="6"/>
                </a:lnTo>
                <a:lnTo>
                  <a:pt x="35" y="6"/>
                </a:lnTo>
                <a:lnTo>
                  <a:pt x="33" y="8"/>
                </a:lnTo>
                <a:lnTo>
                  <a:pt x="33" y="8"/>
                </a:lnTo>
                <a:lnTo>
                  <a:pt x="32" y="9"/>
                </a:lnTo>
                <a:lnTo>
                  <a:pt x="32" y="9"/>
                </a:lnTo>
                <a:lnTo>
                  <a:pt x="30" y="11"/>
                </a:lnTo>
                <a:lnTo>
                  <a:pt x="29" y="11"/>
                </a:lnTo>
                <a:lnTo>
                  <a:pt x="29" y="12"/>
                </a:lnTo>
                <a:lnTo>
                  <a:pt x="27" y="12"/>
                </a:lnTo>
                <a:lnTo>
                  <a:pt x="26" y="14"/>
                </a:lnTo>
                <a:lnTo>
                  <a:pt x="26" y="14"/>
                </a:lnTo>
                <a:lnTo>
                  <a:pt x="24" y="15"/>
                </a:lnTo>
                <a:lnTo>
                  <a:pt x="24" y="15"/>
                </a:lnTo>
                <a:lnTo>
                  <a:pt x="23" y="17"/>
                </a:lnTo>
                <a:lnTo>
                  <a:pt x="21" y="17"/>
                </a:lnTo>
                <a:lnTo>
                  <a:pt x="21" y="18"/>
                </a:lnTo>
                <a:lnTo>
                  <a:pt x="20" y="18"/>
                </a:lnTo>
                <a:lnTo>
                  <a:pt x="20" y="20"/>
                </a:lnTo>
                <a:lnTo>
                  <a:pt x="18" y="20"/>
                </a:lnTo>
                <a:lnTo>
                  <a:pt x="17" y="21"/>
                </a:lnTo>
                <a:lnTo>
                  <a:pt x="17" y="21"/>
                </a:lnTo>
                <a:lnTo>
                  <a:pt x="15" y="23"/>
                </a:lnTo>
                <a:lnTo>
                  <a:pt x="14" y="23"/>
                </a:lnTo>
                <a:lnTo>
                  <a:pt x="14" y="24"/>
                </a:lnTo>
                <a:lnTo>
                  <a:pt x="12" y="24"/>
                </a:lnTo>
                <a:lnTo>
                  <a:pt x="12" y="26"/>
                </a:lnTo>
                <a:lnTo>
                  <a:pt x="11" y="26"/>
                </a:lnTo>
                <a:lnTo>
                  <a:pt x="9" y="27"/>
                </a:lnTo>
                <a:lnTo>
                  <a:pt x="9" y="27"/>
                </a:lnTo>
                <a:lnTo>
                  <a:pt x="8" y="29"/>
                </a:lnTo>
                <a:lnTo>
                  <a:pt x="6" y="29"/>
                </a:lnTo>
                <a:lnTo>
                  <a:pt x="6" y="30"/>
                </a:lnTo>
                <a:lnTo>
                  <a:pt x="5" y="30"/>
                </a:lnTo>
                <a:lnTo>
                  <a:pt x="5" y="32"/>
                </a:lnTo>
                <a:lnTo>
                  <a:pt x="3" y="32"/>
                </a:lnTo>
                <a:lnTo>
                  <a:pt x="2" y="33"/>
                </a:lnTo>
                <a:lnTo>
                  <a:pt x="2" y="33"/>
                </a:lnTo>
                <a:lnTo>
                  <a:pt x="0" y="3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11" name="Line 3215"/>
          <p:cNvSpPr>
            <a:spLocks noChangeShapeType="1"/>
          </p:cNvSpPr>
          <p:nvPr/>
        </p:nvSpPr>
        <p:spPr bwMode="auto">
          <a:xfrm>
            <a:off x="5937251" y="5124451"/>
            <a:ext cx="57150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12" name="Rectangle 3216"/>
          <p:cNvSpPr>
            <a:spLocks noChangeArrowheads="1"/>
          </p:cNvSpPr>
          <p:nvPr/>
        </p:nvSpPr>
        <p:spPr bwMode="auto">
          <a:xfrm rot="3180000">
            <a:off x="6215063" y="5805488"/>
            <a:ext cx="1905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TSE5_I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13" name="Line 3217"/>
          <p:cNvSpPr>
            <a:spLocks noChangeShapeType="1"/>
          </p:cNvSpPr>
          <p:nvPr/>
        </p:nvSpPr>
        <p:spPr bwMode="auto">
          <a:xfrm>
            <a:off x="6181726" y="5680076"/>
            <a:ext cx="52388" cy="7143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14" name="Rectangle 3218"/>
          <p:cNvSpPr>
            <a:spLocks noChangeArrowheads="1"/>
          </p:cNvSpPr>
          <p:nvPr/>
        </p:nvSpPr>
        <p:spPr bwMode="auto">
          <a:xfrm rot="3240000">
            <a:off x="6197601" y="5795963"/>
            <a:ext cx="1143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TY5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15" name="Line 3219"/>
          <p:cNvSpPr>
            <a:spLocks noChangeShapeType="1"/>
          </p:cNvSpPr>
          <p:nvPr/>
        </p:nvSpPr>
        <p:spPr bwMode="auto">
          <a:xfrm>
            <a:off x="6148388" y="5703888"/>
            <a:ext cx="52388" cy="7143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16" name="Freeform 3220"/>
          <p:cNvSpPr>
            <a:spLocks/>
          </p:cNvSpPr>
          <p:nvPr/>
        </p:nvSpPr>
        <p:spPr bwMode="auto">
          <a:xfrm>
            <a:off x="6162676" y="5676901"/>
            <a:ext cx="17463" cy="12700"/>
          </a:xfrm>
          <a:custGeom>
            <a:avLst/>
            <a:gdLst>
              <a:gd name="T0" fmla="*/ 0 w 11"/>
              <a:gd name="T1" fmla="*/ 8 h 8"/>
              <a:gd name="T2" fmla="*/ 2 w 11"/>
              <a:gd name="T3" fmla="*/ 6 h 8"/>
              <a:gd name="T4" fmla="*/ 3 w 11"/>
              <a:gd name="T5" fmla="*/ 5 h 8"/>
              <a:gd name="T6" fmla="*/ 5 w 11"/>
              <a:gd name="T7" fmla="*/ 5 h 8"/>
              <a:gd name="T8" fmla="*/ 6 w 11"/>
              <a:gd name="T9" fmla="*/ 3 h 8"/>
              <a:gd name="T10" fmla="*/ 8 w 11"/>
              <a:gd name="T11" fmla="*/ 2 h 8"/>
              <a:gd name="T12" fmla="*/ 9 w 11"/>
              <a:gd name="T13" fmla="*/ 0 h 8"/>
              <a:gd name="T14" fmla="*/ 11 w 11"/>
              <a:gd name="T1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8">
                <a:moveTo>
                  <a:pt x="0" y="8"/>
                </a:moveTo>
                <a:lnTo>
                  <a:pt x="2" y="6"/>
                </a:lnTo>
                <a:lnTo>
                  <a:pt x="3" y="5"/>
                </a:lnTo>
                <a:lnTo>
                  <a:pt x="5" y="5"/>
                </a:lnTo>
                <a:lnTo>
                  <a:pt x="6" y="3"/>
                </a:lnTo>
                <a:lnTo>
                  <a:pt x="8" y="2"/>
                </a:lnTo>
                <a:lnTo>
                  <a:pt x="9" y="0"/>
                </a:lnTo>
                <a:lnTo>
                  <a:pt x="11" y="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17" name="Freeform 3221"/>
          <p:cNvSpPr>
            <a:spLocks/>
          </p:cNvSpPr>
          <p:nvPr/>
        </p:nvSpPr>
        <p:spPr bwMode="auto">
          <a:xfrm>
            <a:off x="6146801" y="5689601"/>
            <a:ext cx="15875" cy="9525"/>
          </a:xfrm>
          <a:custGeom>
            <a:avLst/>
            <a:gdLst>
              <a:gd name="T0" fmla="*/ 10 w 10"/>
              <a:gd name="T1" fmla="*/ 0 h 6"/>
              <a:gd name="T2" fmla="*/ 9 w 10"/>
              <a:gd name="T3" fmla="*/ 0 h 6"/>
              <a:gd name="T4" fmla="*/ 9 w 10"/>
              <a:gd name="T5" fmla="*/ 1 h 6"/>
              <a:gd name="T6" fmla="*/ 7 w 10"/>
              <a:gd name="T7" fmla="*/ 1 h 6"/>
              <a:gd name="T8" fmla="*/ 6 w 10"/>
              <a:gd name="T9" fmla="*/ 3 h 6"/>
              <a:gd name="T10" fmla="*/ 4 w 10"/>
              <a:gd name="T11" fmla="*/ 3 h 6"/>
              <a:gd name="T12" fmla="*/ 4 w 10"/>
              <a:gd name="T13" fmla="*/ 4 h 6"/>
              <a:gd name="T14" fmla="*/ 3 w 10"/>
              <a:gd name="T15" fmla="*/ 4 h 6"/>
              <a:gd name="T16" fmla="*/ 1 w 10"/>
              <a:gd name="T17" fmla="*/ 6 h 6"/>
              <a:gd name="T18" fmla="*/ 0 w 10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6">
                <a:moveTo>
                  <a:pt x="10" y="0"/>
                </a:moveTo>
                <a:lnTo>
                  <a:pt x="9" y="0"/>
                </a:lnTo>
                <a:lnTo>
                  <a:pt x="9" y="1"/>
                </a:lnTo>
                <a:lnTo>
                  <a:pt x="7" y="1"/>
                </a:lnTo>
                <a:lnTo>
                  <a:pt x="6" y="3"/>
                </a:lnTo>
                <a:lnTo>
                  <a:pt x="4" y="3"/>
                </a:lnTo>
                <a:lnTo>
                  <a:pt x="4" y="4"/>
                </a:lnTo>
                <a:lnTo>
                  <a:pt x="3" y="4"/>
                </a:lnTo>
                <a:lnTo>
                  <a:pt x="1" y="6"/>
                </a:lnTo>
                <a:lnTo>
                  <a:pt x="0" y="6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18" name="Rectangle 3222"/>
          <p:cNvSpPr>
            <a:spLocks noChangeArrowheads="1"/>
          </p:cNvSpPr>
          <p:nvPr/>
        </p:nvSpPr>
        <p:spPr bwMode="auto">
          <a:xfrm rot="3240000">
            <a:off x="6432208" y="535109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19" name="Line 3223"/>
          <p:cNvSpPr>
            <a:spLocks noChangeShapeType="1"/>
          </p:cNvSpPr>
          <p:nvPr/>
        </p:nvSpPr>
        <p:spPr bwMode="auto">
          <a:xfrm>
            <a:off x="6108701" y="5613401"/>
            <a:ext cx="52388" cy="7143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20" name="Rectangle 3224"/>
          <p:cNvSpPr>
            <a:spLocks noChangeArrowheads="1"/>
          </p:cNvSpPr>
          <p:nvPr/>
        </p:nvSpPr>
        <p:spPr bwMode="auto">
          <a:xfrm rot="3300000">
            <a:off x="6146801" y="5853113"/>
            <a:ext cx="1936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TCA5_I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21" name="Line 3225"/>
          <p:cNvSpPr>
            <a:spLocks noChangeShapeType="1"/>
          </p:cNvSpPr>
          <p:nvPr/>
        </p:nvSpPr>
        <p:spPr bwMode="auto">
          <a:xfrm>
            <a:off x="6061076" y="5646738"/>
            <a:ext cx="106363" cy="152400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22" name="Freeform 3226"/>
          <p:cNvSpPr>
            <a:spLocks/>
          </p:cNvSpPr>
          <p:nvPr/>
        </p:nvSpPr>
        <p:spPr bwMode="auto">
          <a:xfrm>
            <a:off x="6081713" y="5608638"/>
            <a:ext cx="23813" cy="15875"/>
          </a:xfrm>
          <a:custGeom>
            <a:avLst/>
            <a:gdLst>
              <a:gd name="T0" fmla="*/ 0 w 15"/>
              <a:gd name="T1" fmla="*/ 10 h 10"/>
              <a:gd name="T2" fmla="*/ 3 w 15"/>
              <a:gd name="T3" fmla="*/ 9 h 10"/>
              <a:gd name="T4" fmla="*/ 5 w 15"/>
              <a:gd name="T5" fmla="*/ 7 h 10"/>
              <a:gd name="T6" fmla="*/ 6 w 15"/>
              <a:gd name="T7" fmla="*/ 6 h 10"/>
              <a:gd name="T8" fmla="*/ 8 w 15"/>
              <a:gd name="T9" fmla="*/ 6 h 10"/>
              <a:gd name="T10" fmla="*/ 9 w 15"/>
              <a:gd name="T11" fmla="*/ 4 h 10"/>
              <a:gd name="T12" fmla="*/ 12 w 15"/>
              <a:gd name="T13" fmla="*/ 3 h 10"/>
              <a:gd name="T14" fmla="*/ 14 w 15"/>
              <a:gd name="T15" fmla="*/ 1 h 10"/>
              <a:gd name="T16" fmla="*/ 15 w 15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0">
                <a:moveTo>
                  <a:pt x="0" y="10"/>
                </a:moveTo>
                <a:lnTo>
                  <a:pt x="3" y="9"/>
                </a:lnTo>
                <a:lnTo>
                  <a:pt x="5" y="7"/>
                </a:lnTo>
                <a:lnTo>
                  <a:pt x="6" y="6"/>
                </a:lnTo>
                <a:lnTo>
                  <a:pt x="8" y="6"/>
                </a:lnTo>
                <a:lnTo>
                  <a:pt x="9" y="4"/>
                </a:lnTo>
                <a:lnTo>
                  <a:pt x="12" y="3"/>
                </a:lnTo>
                <a:lnTo>
                  <a:pt x="14" y="1"/>
                </a:lnTo>
                <a:lnTo>
                  <a:pt x="15" y="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23" name="Freeform 3227"/>
          <p:cNvSpPr>
            <a:spLocks/>
          </p:cNvSpPr>
          <p:nvPr/>
        </p:nvSpPr>
        <p:spPr bwMode="auto">
          <a:xfrm>
            <a:off x="6057901" y="5624513"/>
            <a:ext cx="23813" cy="17463"/>
          </a:xfrm>
          <a:custGeom>
            <a:avLst/>
            <a:gdLst>
              <a:gd name="T0" fmla="*/ 15 w 15"/>
              <a:gd name="T1" fmla="*/ 0 h 11"/>
              <a:gd name="T2" fmla="*/ 15 w 15"/>
              <a:gd name="T3" fmla="*/ 0 h 11"/>
              <a:gd name="T4" fmla="*/ 14 w 15"/>
              <a:gd name="T5" fmla="*/ 2 h 11"/>
              <a:gd name="T6" fmla="*/ 14 w 15"/>
              <a:gd name="T7" fmla="*/ 2 h 11"/>
              <a:gd name="T8" fmla="*/ 12 w 15"/>
              <a:gd name="T9" fmla="*/ 3 h 11"/>
              <a:gd name="T10" fmla="*/ 12 w 15"/>
              <a:gd name="T11" fmla="*/ 3 h 11"/>
              <a:gd name="T12" fmla="*/ 11 w 15"/>
              <a:gd name="T13" fmla="*/ 3 h 11"/>
              <a:gd name="T14" fmla="*/ 9 w 15"/>
              <a:gd name="T15" fmla="*/ 5 h 11"/>
              <a:gd name="T16" fmla="*/ 9 w 15"/>
              <a:gd name="T17" fmla="*/ 5 h 11"/>
              <a:gd name="T18" fmla="*/ 8 w 15"/>
              <a:gd name="T19" fmla="*/ 6 h 11"/>
              <a:gd name="T20" fmla="*/ 8 w 15"/>
              <a:gd name="T21" fmla="*/ 6 h 11"/>
              <a:gd name="T22" fmla="*/ 6 w 15"/>
              <a:gd name="T23" fmla="*/ 6 h 11"/>
              <a:gd name="T24" fmla="*/ 6 w 15"/>
              <a:gd name="T25" fmla="*/ 8 h 11"/>
              <a:gd name="T26" fmla="*/ 5 w 15"/>
              <a:gd name="T27" fmla="*/ 8 h 11"/>
              <a:gd name="T28" fmla="*/ 5 w 15"/>
              <a:gd name="T29" fmla="*/ 8 h 11"/>
              <a:gd name="T30" fmla="*/ 3 w 15"/>
              <a:gd name="T31" fmla="*/ 9 h 11"/>
              <a:gd name="T32" fmla="*/ 2 w 15"/>
              <a:gd name="T33" fmla="*/ 9 h 11"/>
              <a:gd name="T34" fmla="*/ 2 w 15"/>
              <a:gd name="T35" fmla="*/ 11 h 11"/>
              <a:gd name="T36" fmla="*/ 0 w 15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" h="11">
                <a:moveTo>
                  <a:pt x="15" y="0"/>
                </a:moveTo>
                <a:lnTo>
                  <a:pt x="15" y="0"/>
                </a:lnTo>
                <a:lnTo>
                  <a:pt x="14" y="2"/>
                </a:lnTo>
                <a:lnTo>
                  <a:pt x="14" y="2"/>
                </a:lnTo>
                <a:lnTo>
                  <a:pt x="12" y="3"/>
                </a:lnTo>
                <a:lnTo>
                  <a:pt x="12" y="3"/>
                </a:lnTo>
                <a:lnTo>
                  <a:pt x="11" y="3"/>
                </a:lnTo>
                <a:lnTo>
                  <a:pt x="9" y="5"/>
                </a:lnTo>
                <a:lnTo>
                  <a:pt x="9" y="5"/>
                </a:lnTo>
                <a:lnTo>
                  <a:pt x="8" y="6"/>
                </a:lnTo>
                <a:lnTo>
                  <a:pt x="8" y="6"/>
                </a:lnTo>
                <a:lnTo>
                  <a:pt x="6" y="6"/>
                </a:lnTo>
                <a:lnTo>
                  <a:pt x="6" y="8"/>
                </a:lnTo>
                <a:lnTo>
                  <a:pt x="5" y="8"/>
                </a:lnTo>
                <a:lnTo>
                  <a:pt x="5" y="8"/>
                </a:lnTo>
                <a:lnTo>
                  <a:pt x="3" y="9"/>
                </a:lnTo>
                <a:lnTo>
                  <a:pt x="2" y="9"/>
                </a:lnTo>
                <a:lnTo>
                  <a:pt x="2" y="11"/>
                </a:lnTo>
                <a:lnTo>
                  <a:pt x="0" y="11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24" name="Line 3228"/>
          <p:cNvSpPr>
            <a:spLocks noChangeShapeType="1"/>
          </p:cNvSpPr>
          <p:nvPr/>
        </p:nvSpPr>
        <p:spPr bwMode="auto">
          <a:xfrm>
            <a:off x="6027738" y="5548313"/>
            <a:ext cx="52388" cy="7143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25" name="Rectangle 3229"/>
          <p:cNvSpPr>
            <a:spLocks noChangeArrowheads="1"/>
          </p:cNvSpPr>
          <p:nvPr/>
        </p:nvSpPr>
        <p:spPr bwMode="auto">
          <a:xfrm rot="3360000">
            <a:off x="6073776" y="5951538"/>
            <a:ext cx="3667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Copia-1_CDC-I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26" name="Line 3230"/>
          <p:cNvSpPr>
            <a:spLocks noChangeShapeType="1"/>
          </p:cNvSpPr>
          <p:nvPr/>
        </p:nvSpPr>
        <p:spPr bwMode="auto">
          <a:xfrm>
            <a:off x="5976938" y="5584826"/>
            <a:ext cx="157163" cy="238125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27" name="Freeform 3231"/>
          <p:cNvSpPr>
            <a:spLocks/>
          </p:cNvSpPr>
          <p:nvPr/>
        </p:nvSpPr>
        <p:spPr bwMode="auto">
          <a:xfrm>
            <a:off x="5999163" y="5543551"/>
            <a:ext cx="28575" cy="19050"/>
          </a:xfrm>
          <a:custGeom>
            <a:avLst/>
            <a:gdLst>
              <a:gd name="T0" fmla="*/ 0 w 18"/>
              <a:gd name="T1" fmla="*/ 12 h 12"/>
              <a:gd name="T2" fmla="*/ 3 w 18"/>
              <a:gd name="T3" fmla="*/ 11 h 12"/>
              <a:gd name="T4" fmla="*/ 4 w 18"/>
              <a:gd name="T5" fmla="*/ 9 h 12"/>
              <a:gd name="T6" fmla="*/ 7 w 18"/>
              <a:gd name="T7" fmla="*/ 8 h 12"/>
              <a:gd name="T8" fmla="*/ 9 w 18"/>
              <a:gd name="T9" fmla="*/ 6 h 12"/>
              <a:gd name="T10" fmla="*/ 10 w 18"/>
              <a:gd name="T11" fmla="*/ 5 h 12"/>
              <a:gd name="T12" fmla="*/ 13 w 18"/>
              <a:gd name="T13" fmla="*/ 3 h 12"/>
              <a:gd name="T14" fmla="*/ 15 w 18"/>
              <a:gd name="T15" fmla="*/ 2 h 12"/>
              <a:gd name="T16" fmla="*/ 18 w 18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2">
                <a:moveTo>
                  <a:pt x="0" y="12"/>
                </a:moveTo>
                <a:lnTo>
                  <a:pt x="3" y="11"/>
                </a:lnTo>
                <a:lnTo>
                  <a:pt x="4" y="9"/>
                </a:lnTo>
                <a:lnTo>
                  <a:pt x="7" y="8"/>
                </a:lnTo>
                <a:lnTo>
                  <a:pt x="9" y="6"/>
                </a:lnTo>
                <a:lnTo>
                  <a:pt x="10" y="5"/>
                </a:lnTo>
                <a:lnTo>
                  <a:pt x="13" y="3"/>
                </a:lnTo>
                <a:lnTo>
                  <a:pt x="15" y="2"/>
                </a:lnTo>
                <a:lnTo>
                  <a:pt x="18" y="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28" name="Freeform 3232"/>
          <p:cNvSpPr>
            <a:spLocks/>
          </p:cNvSpPr>
          <p:nvPr/>
        </p:nvSpPr>
        <p:spPr bwMode="auto">
          <a:xfrm>
            <a:off x="5972176" y="5562601"/>
            <a:ext cx="26988" cy="19050"/>
          </a:xfrm>
          <a:custGeom>
            <a:avLst/>
            <a:gdLst>
              <a:gd name="T0" fmla="*/ 17 w 17"/>
              <a:gd name="T1" fmla="*/ 0 h 12"/>
              <a:gd name="T2" fmla="*/ 17 w 17"/>
              <a:gd name="T3" fmla="*/ 0 h 12"/>
              <a:gd name="T4" fmla="*/ 17 w 17"/>
              <a:gd name="T5" fmla="*/ 2 h 12"/>
              <a:gd name="T6" fmla="*/ 15 w 17"/>
              <a:gd name="T7" fmla="*/ 2 h 12"/>
              <a:gd name="T8" fmla="*/ 15 w 17"/>
              <a:gd name="T9" fmla="*/ 2 h 12"/>
              <a:gd name="T10" fmla="*/ 14 w 17"/>
              <a:gd name="T11" fmla="*/ 2 h 12"/>
              <a:gd name="T12" fmla="*/ 14 w 17"/>
              <a:gd name="T13" fmla="*/ 3 h 12"/>
              <a:gd name="T14" fmla="*/ 14 w 17"/>
              <a:gd name="T15" fmla="*/ 3 h 12"/>
              <a:gd name="T16" fmla="*/ 12 w 17"/>
              <a:gd name="T17" fmla="*/ 3 h 12"/>
              <a:gd name="T18" fmla="*/ 12 w 17"/>
              <a:gd name="T19" fmla="*/ 5 h 12"/>
              <a:gd name="T20" fmla="*/ 11 w 17"/>
              <a:gd name="T21" fmla="*/ 5 h 12"/>
              <a:gd name="T22" fmla="*/ 11 w 17"/>
              <a:gd name="T23" fmla="*/ 5 h 12"/>
              <a:gd name="T24" fmla="*/ 9 w 17"/>
              <a:gd name="T25" fmla="*/ 5 h 12"/>
              <a:gd name="T26" fmla="*/ 9 w 17"/>
              <a:gd name="T27" fmla="*/ 6 h 12"/>
              <a:gd name="T28" fmla="*/ 9 w 17"/>
              <a:gd name="T29" fmla="*/ 6 h 12"/>
              <a:gd name="T30" fmla="*/ 8 w 17"/>
              <a:gd name="T31" fmla="*/ 6 h 12"/>
              <a:gd name="T32" fmla="*/ 8 w 17"/>
              <a:gd name="T33" fmla="*/ 6 h 12"/>
              <a:gd name="T34" fmla="*/ 6 w 17"/>
              <a:gd name="T35" fmla="*/ 8 h 12"/>
              <a:gd name="T36" fmla="*/ 6 w 17"/>
              <a:gd name="T37" fmla="*/ 8 h 12"/>
              <a:gd name="T38" fmla="*/ 5 w 17"/>
              <a:gd name="T39" fmla="*/ 8 h 12"/>
              <a:gd name="T40" fmla="*/ 5 w 17"/>
              <a:gd name="T41" fmla="*/ 9 h 12"/>
              <a:gd name="T42" fmla="*/ 5 w 17"/>
              <a:gd name="T43" fmla="*/ 9 h 12"/>
              <a:gd name="T44" fmla="*/ 3 w 17"/>
              <a:gd name="T45" fmla="*/ 9 h 12"/>
              <a:gd name="T46" fmla="*/ 3 w 17"/>
              <a:gd name="T47" fmla="*/ 9 h 12"/>
              <a:gd name="T48" fmla="*/ 2 w 17"/>
              <a:gd name="T49" fmla="*/ 11 h 12"/>
              <a:gd name="T50" fmla="*/ 2 w 17"/>
              <a:gd name="T51" fmla="*/ 11 h 12"/>
              <a:gd name="T52" fmla="*/ 2 w 17"/>
              <a:gd name="T53" fmla="*/ 11 h 12"/>
              <a:gd name="T54" fmla="*/ 0 w 17"/>
              <a:gd name="T5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" h="12">
                <a:moveTo>
                  <a:pt x="17" y="0"/>
                </a:moveTo>
                <a:lnTo>
                  <a:pt x="17" y="0"/>
                </a:lnTo>
                <a:lnTo>
                  <a:pt x="17" y="2"/>
                </a:lnTo>
                <a:lnTo>
                  <a:pt x="15" y="2"/>
                </a:lnTo>
                <a:lnTo>
                  <a:pt x="15" y="2"/>
                </a:lnTo>
                <a:lnTo>
                  <a:pt x="14" y="2"/>
                </a:lnTo>
                <a:lnTo>
                  <a:pt x="14" y="3"/>
                </a:lnTo>
                <a:lnTo>
                  <a:pt x="14" y="3"/>
                </a:lnTo>
                <a:lnTo>
                  <a:pt x="12" y="3"/>
                </a:lnTo>
                <a:lnTo>
                  <a:pt x="12" y="5"/>
                </a:lnTo>
                <a:lnTo>
                  <a:pt x="11" y="5"/>
                </a:lnTo>
                <a:lnTo>
                  <a:pt x="11" y="5"/>
                </a:lnTo>
                <a:lnTo>
                  <a:pt x="9" y="5"/>
                </a:lnTo>
                <a:lnTo>
                  <a:pt x="9" y="6"/>
                </a:lnTo>
                <a:lnTo>
                  <a:pt x="9" y="6"/>
                </a:lnTo>
                <a:lnTo>
                  <a:pt x="8" y="6"/>
                </a:lnTo>
                <a:lnTo>
                  <a:pt x="8" y="6"/>
                </a:lnTo>
                <a:lnTo>
                  <a:pt x="6" y="8"/>
                </a:lnTo>
                <a:lnTo>
                  <a:pt x="6" y="8"/>
                </a:lnTo>
                <a:lnTo>
                  <a:pt x="5" y="8"/>
                </a:lnTo>
                <a:lnTo>
                  <a:pt x="5" y="9"/>
                </a:lnTo>
                <a:lnTo>
                  <a:pt x="5" y="9"/>
                </a:lnTo>
                <a:lnTo>
                  <a:pt x="3" y="9"/>
                </a:lnTo>
                <a:lnTo>
                  <a:pt x="3" y="9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29" name="Line 3233"/>
          <p:cNvSpPr>
            <a:spLocks noChangeShapeType="1"/>
          </p:cNvSpPr>
          <p:nvPr/>
        </p:nvSpPr>
        <p:spPr bwMode="auto">
          <a:xfrm>
            <a:off x="5946776" y="5486401"/>
            <a:ext cx="49213" cy="7143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30" name="Rectangle 3234"/>
          <p:cNvSpPr>
            <a:spLocks noChangeArrowheads="1"/>
          </p:cNvSpPr>
          <p:nvPr/>
        </p:nvSpPr>
        <p:spPr bwMode="auto">
          <a:xfrm rot="3420000">
            <a:off x="6034088" y="5973763"/>
            <a:ext cx="3603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Copia-1_PAD-I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31" name="Line 3235"/>
          <p:cNvSpPr>
            <a:spLocks noChangeShapeType="1"/>
          </p:cNvSpPr>
          <p:nvPr/>
        </p:nvSpPr>
        <p:spPr bwMode="auto">
          <a:xfrm>
            <a:off x="5891213" y="5522913"/>
            <a:ext cx="207963" cy="320675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32" name="Freeform 3236"/>
          <p:cNvSpPr>
            <a:spLocks/>
          </p:cNvSpPr>
          <p:nvPr/>
        </p:nvSpPr>
        <p:spPr bwMode="auto">
          <a:xfrm>
            <a:off x="5918201" y="5481638"/>
            <a:ext cx="25400" cy="19050"/>
          </a:xfrm>
          <a:custGeom>
            <a:avLst/>
            <a:gdLst>
              <a:gd name="T0" fmla="*/ 0 w 16"/>
              <a:gd name="T1" fmla="*/ 12 h 12"/>
              <a:gd name="T2" fmla="*/ 1 w 16"/>
              <a:gd name="T3" fmla="*/ 11 h 12"/>
              <a:gd name="T4" fmla="*/ 3 w 16"/>
              <a:gd name="T5" fmla="*/ 9 h 12"/>
              <a:gd name="T6" fmla="*/ 6 w 16"/>
              <a:gd name="T7" fmla="*/ 8 h 12"/>
              <a:gd name="T8" fmla="*/ 7 w 16"/>
              <a:gd name="T9" fmla="*/ 6 h 12"/>
              <a:gd name="T10" fmla="*/ 10 w 16"/>
              <a:gd name="T11" fmla="*/ 5 h 12"/>
              <a:gd name="T12" fmla="*/ 12 w 16"/>
              <a:gd name="T13" fmla="*/ 3 h 12"/>
              <a:gd name="T14" fmla="*/ 15 w 16"/>
              <a:gd name="T15" fmla="*/ 2 h 12"/>
              <a:gd name="T16" fmla="*/ 16 w 16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2">
                <a:moveTo>
                  <a:pt x="0" y="12"/>
                </a:moveTo>
                <a:lnTo>
                  <a:pt x="1" y="11"/>
                </a:lnTo>
                <a:lnTo>
                  <a:pt x="3" y="9"/>
                </a:lnTo>
                <a:lnTo>
                  <a:pt x="6" y="8"/>
                </a:lnTo>
                <a:lnTo>
                  <a:pt x="7" y="6"/>
                </a:lnTo>
                <a:lnTo>
                  <a:pt x="10" y="5"/>
                </a:lnTo>
                <a:lnTo>
                  <a:pt x="12" y="3"/>
                </a:lnTo>
                <a:lnTo>
                  <a:pt x="15" y="2"/>
                </a:lnTo>
                <a:lnTo>
                  <a:pt x="16" y="0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33" name="Freeform 3237"/>
          <p:cNvSpPr>
            <a:spLocks/>
          </p:cNvSpPr>
          <p:nvPr/>
        </p:nvSpPr>
        <p:spPr bwMode="auto">
          <a:xfrm>
            <a:off x="5889626" y="5500688"/>
            <a:ext cx="28575" cy="17463"/>
          </a:xfrm>
          <a:custGeom>
            <a:avLst/>
            <a:gdLst>
              <a:gd name="T0" fmla="*/ 18 w 18"/>
              <a:gd name="T1" fmla="*/ 0 h 11"/>
              <a:gd name="T2" fmla="*/ 16 w 18"/>
              <a:gd name="T3" fmla="*/ 0 h 11"/>
              <a:gd name="T4" fmla="*/ 16 w 18"/>
              <a:gd name="T5" fmla="*/ 0 h 11"/>
              <a:gd name="T6" fmla="*/ 16 w 18"/>
              <a:gd name="T7" fmla="*/ 0 h 11"/>
              <a:gd name="T8" fmla="*/ 15 w 18"/>
              <a:gd name="T9" fmla="*/ 2 h 11"/>
              <a:gd name="T10" fmla="*/ 15 w 18"/>
              <a:gd name="T11" fmla="*/ 2 h 11"/>
              <a:gd name="T12" fmla="*/ 15 w 18"/>
              <a:gd name="T13" fmla="*/ 2 h 11"/>
              <a:gd name="T14" fmla="*/ 13 w 18"/>
              <a:gd name="T15" fmla="*/ 2 h 11"/>
              <a:gd name="T16" fmla="*/ 13 w 18"/>
              <a:gd name="T17" fmla="*/ 2 h 11"/>
              <a:gd name="T18" fmla="*/ 13 w 18"/>
              <a:gd name="T19" fmla="*/ 3 h 11"/>
              <a:gd name="T20" fmla="*/ 12 w 18"/>
              <a:gd name="T21" fmla="*/ 3 h 11"/>
              <a:gd name="T22" fmla="*/ 12 w 18"/>
              <a:gd name="T23" fmla="*/ 3 h 11"/>
              <a:gd name="T24" fmla="*/ 12 w 18"/>
              <a:gd name="T25" fmla="*/ 3 h 11"/>
              <a:gd name="T26" fmla="*/ 10 w 18"/>
              <a:gd name="T27" fmla="*/ 3 h 11"/>
              <a:gd name="T28" fmla="*/ 10 w 18"/>
              <a:gd name="T29" fmla="*/ 5 h 11"/>
              <a:gd name="T30" fmla="*/ 10 w 18"/>
              <a:gd name="T31" fmla="*/ 5 h 11"/>
              <a:gd name="T32" fmla="*/ 9 w 18"/>
              <a:gd name="T33" fmla="*/ 5 h 11"/>
              <a:gd name="T34" fmla="*/ 9 w 18"/>
              <a:gd name="T35" fmla="*/ 5 h 11"/>
              <a:gd name="T36" fmla="*/ 9 w 18"/>
              <a:gd name="T37" fmla="*/ 6 h 11"/>
              <a:gd name="T38" fmla="*/ 7 w 18"/>
              <a:gd name="T39" fmla="*/ 6 h 11"/>
              <a:gd name="T40" fmla="*/ 7 w 18"/>
              <a:gd name="T41" fmla="*/ 6 h 11"/>
              <a:gd name="T42" fmla="*/ 7 w 18"/>
              <a:gd name="T43" fmla="*/ 6 h 11"/>
              <a:gd name="T44" fmla="*/ 6 w 18"/>
              <a:gd name="T45" fmla="*/ 6 h 11"/>
              <a:gd name="T46" fmla="*/ 6 w 18"/>
              <a:gd name="T47" fmla="*/ 8 h 11"/>
              <a:gd name="T48" fmla="*/ 6 w 18"/>
              <a:gd name="T49" fmla="*/ 8 h 11"/>
              <a:gd name="T50" fmla="*/ 4 w 18"/>
              <a:gd name="T51" fmla="*/ 8 h 11"/>
              <a:gd name="T52" fmla="*/ 4 w 18"/>
              <a:gd name="T53" fmla="*/ 8 h 11"/>
              <a:gd name="T54" fmla="*/ 4 w 18"/>
              <a:gd name="T55" fmla="*/ 8 h 11"/>
              <a:gd name="T56" fmla="*/ 3 w 18"/>
              <a:gd name="T57" fmla="*/ 9 h 11"/>
              <a:gd name="T58" fmla="*/ 3 w 18"/>
              <a:gd name="T59" fmla="*/ 9 h 11"/>
              <a:gd name="T60" fmla="*/ 3 w 18"/>
              <a:gd name="T61" fmla="*/ 9 h 11"/>
              <a:gd name="T62" fmla="*/ 1 w 18"/>
              <a:gd name="T63" fmla="*/ 9 h 11"/>
              <a:gd name="T64" fmla="*/ 1 w 18"/>
              <a:gd name="T65" fmla="*/ 9 h 11"/>
              <a:gd name="T66" fmla="*/ 1 w 18"/>
              <a:gd name="T67" fmla="*/ 11 h 11"/>
              <a:gd name="T68" fmla="*/ 0 w 18"/>
              <a:gd name="T69" fmla="*/ 11 h 11"/>
              <a:gd name="T70" fmla="*/ 0 w 18"/>
              <a:gd name="T71" fmla="*/ 11 h 11"/>
              <a:gd name="T72" fmla="*/ 0 w 18"/>
              <a:gd name="T7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" h="11">
                <a:moveTo>
                  <a:pt x="18" y="0"/>
                </a:moveTo>
                <a:lnTo>
                  <a:pt x="16" y="0"/>
                </a:lnTo>
                <a:lnTo>
                  <a:pt x="16" y="0"/>
                </a:lnTo>
                <a:lnTo>
                  <a:pt x="16" y="0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3" y="2"/>
                </a:lnTo>
                <a:lnTo>
                  <a:pt x="13" y="2"/>
                </a:lnTo>
                <a:lnTo>
                  <a:pt x="13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0" y="3"/>
                </a:lnTo>
                <a:lnTo>
                  <a:pt x="10" y="5"/>
                </a:lnTo>
                <a:lnTo>
                  <a:pt x="10" y="5"/>
                </a:lnTo>
                <a:lnTo>
                  <a:pt x="9" y="5"/>
                </a:lnTo>
                <a:lnTo>
                  <a:pt x="9" y="5"/>
                </a:lnTo>
                <a:lnTo>
                  <a:pt x="9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1" y="9"/>
                </a:lnTo>
                <a:lnTo>
                  <a:pt x="1" y="9"/>
                </a:lnTo>
                <a:lnTo>
                  <a:pt x="1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</a:path>
            </a:pathLst>
          </a:cu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34" name="Rectangle 3238"/>
          <p:cNvSpPr>
            <a:spLocks noChangeArrowheads="1"/>
          </p:cNvSpPr>
          <p:nvPr/>
        </p:nvSpPr>
        <p:spPr bwMode="auto">
          <a:xfrm rot="3360000">
            <a:off x="5857322" y="5336738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" pitchFamily="34" charset="0"/>
                <a:cs typeface="Arial" pitchFamily="34" charset="0"/>
              </a:rPr>
              <a:t>83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808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35" name="Line 3239"/>
          <p:cNvSpPr>
            <a:spLocks noChangeShapeType="1"/>
          </p:cNvSpPr>
          <p:nvPr/>
        </p:nvSpPr>
        <p:spPr bwMode="auto">
          <a:xfrm>
            <a:off x="5810251" y="5341938"/>
            <a:ext cx="104775" cy="153988"/>
          </a:xfrm>
          <a:prstGeom prst="line">
            <a:avLst/>
          </a:prstGeom>
          <a:noFill/>
          <a:ln w="6" cap="sq">
            <a:solidFill>
              <a:srgbClr val="8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36" name="Rectangle 3240"/>
          <p:cNvSpPr>
            <a:spLocks noChangeArrowheads="1"/>
          </p:cNvSpPr>
          <p:nvPr/>
        </p:nvSpPr>
        <p:spPr bwMode="auto">
          <a:xfrm rot="3480000">
            <a:off x="6030913" y="5940425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CoMebi1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37" name="Line 3241"/>
          <p:cNvSpPr>
            <a:spLocks noChangeShapeType="1"/>
          </p:cNvSpPr>
          <p:nvPr/>
        </p:nvSpPr>
        <p:spPr bwMode="auto">
          <a:xfrm>
            <a:off x="6018213" y="5794376"/>
            <a:ext cx="47625" cy="730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38" name="Rectangle 3242"/>
          <p:cNvSpPr>
            <a:spLocks noChangeArrowheads="1"/>
          </p:cNvSpPr>
          <p:nvPr/>
        </p:nvSpPr>
        <p:spPr bwMode="auto">
          <a:xfrm rot="3480000">
            <a:off x="5994401" y="5961063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CoMebi3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39" name="Line 3243"/>
          <p:cNvSpPr>
            <a:spLocks noChangeShapeType="1"/>
          </p:cNvSpPr>
          <p:nvPr/>
        </p:nvSpPr>
        <p:spPr bwMode="auto">
          <a:xfrm>
            <a:off x="5984876" y="5813426"/>
            <a:ext cx="44450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40" name="Freeform 3244"/>
          <p:cNvSpPr>
            <a:spLocks/>
          </p:cNvSpPr>
          <p:nvPr/>
        </p:nvSpPr>
        <p:spPr bwMode="auto">
          <a:xfrm>
            <a:off x="5999163" y="5786438"/>
            <a:ext cx="15875" cy="12700"/>
          </a:xfrm>
          <a:custGeom>
            <a:avLst/>
            <a:gdLst>
              <a:gd name="T0" fmla="*/ 0 w 10"/>
              <a:gd name="T1" fmla="*/ 8 h 8"/>
              <a:gd name="T2" fmla="*/ 1 w 10"/>
              <a:gd name="T3" fmla="*/ 6 h 8"/>
              <a:gd name="T4" fmla="*/ 3 w 10"/>
              <a:gd name="T5" fmla="*/ 6 h 8"/>
              <a:gd name="T6" fmla="*/ 4 w 10"/>
              <a:gd name="T7" fmla="*/ 5 h 8"/>
              <a:gd name="T8" fmla="*/ 6 w 10"/>
              <a:gd name="T9" fmla="*/ 3 h 8"/>
              <a:gd name="T10" fmla="*/ 7 w 10"/>
              <a:gd name="T11" fmla="*/ 3 h 8"/>
              <a:gd name="T12" fmla="*/ 9 w 10"/>
              <a:gd name="T13" fmla="*/ 2 h 8"/>
              <a:gd name="T14" fmla="*/ 10 w 10"/>
              <a:gd name="T1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8">
                <a:moveTo>
                  <a:pt x="0" y="8"/>
                </a:moveTo>
                <a:lnTo>
                  <a:pt x="1" y="6"/>
                </a:lnTo>
                <a:lnTo>
                  <a:pt x="3" y="6"/>
                </a:lnTo>
                <a:lnTo>
                  <a:pt x="4" y="5"/>
                </a:lnTo>
                <a:lnTo>
                  <a:pt x="6" y="3"/>
                </a:lnTo>
                <a:lnTo>
                  <a:pt x="7" y="3"/>
                </a:lnTo>
                <a:lnTo>
                  <a:pt x="9" y="2"/>
                </a:lnTo>
                <a:lnTo>
                  <a:pt x="1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41" name="Freeform 3245"/>
          <p:cNvSpPr>
            <a:spLocks/>
          </p:cNvSpPr>
          <p:nvPr/>
        </p:nvSpPr>
        <p:spPr bwMode="auto">
          <a:xfrm>
            <a:off x="5980113" y="5799138"/>
            <a:ext cx="19050" cy="9525"/>
          </a:xfrm>
          <a:custGeom>
            <a:avLst/>
            <a:gdLst>
              <a:gd name="T0" fmla="*/ 12 w 12"/>
              <a:gd name="T1" fmla="*/ 0 h 6"/>
              <a:gd name="T2" fmla="*/ 10 w 12"/>
              <a:gd name="T3" fmla="*/ 0 h 6"/>
              <a:gd name="T4" fmla="*/ 9 w 12"/>
              <a:gd name="T5" fmla="*/ 1 h 6"/>
              <a:gd name="T6" fmla="*/ 7 w 12"/>
              <a:gd name="T7" fmla="*/ 1 h 6"/>
              <a:gd name="T8" fmla="*/ 7 w 12"/>
              <a:gd name="T9" fmla="*/ 3 h 6"/>
              <a:gd name="T10" fmla="*/ 6 w 12"/>
              <a:gd name="T11" fmla="*/ 3 h 6"/>
              <a:gd name="T12" fmla="*/ 4 w 12"/>
              <a:gd name="T13" fmla="*/ 3 h 6"/>
              <a:gd name="T14" fmla="*/ 4 w 12"/>
              <a:gd name="T15" fmla="*/ 4 h 6"/>
              <a:gd name="T16" fmla="*/ 3 w 12"/>
              <a:gd name="T17" fmla="*/ 4 h 6"/>
              <a:gd name="T18" fmla="*/ 1 w 12"/>
              <a:gd name="T19" fmla="*/ 6 h 6"/>
              <a:gd name="T20" fmla="*/ 0 w 12"/>
              <a:gd name="T2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6">
                <a:moveTo>
                  <a:pt x="12" y="0"/>
                </a:moveTo>
                <a:lnTo>
                  <a:pt x="10" y="0"/>
                </a:lnTo>
                <a:lnTo>
                  <a:pt x="9" y="1"/>
                </a:lnTo>
                <a:lnTo>
                  <a:pt x="7" y="1"/>
                </a:lnTo>
                <a:lnTo>
                  <a:pt x="7" y="3"/>
                </a:lnTo>
                <a:lnTo>
                  <a:pt x="6" y="3"/>
                </a:lnTo>
                <a:lnTo>
                  <a:pt x="4" y="3"/>
                </a:lnTo>
                <a:lnTo>
                  <a:pt x="4" y="4"/>
                </a:lnTo>
                <a:lnTo>
                  <a:pt x="3" y="4"/>
                </a:lnTo>
                <a:lnTo>
                  <a:pt x="1" y="6"/>
                </a:lnTo>
                <a:lnTo>
                  <a:pt x="0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42" name="Rectangle 3246"/>
          <p:cNvSpPr>
            <a:spLocks noChangeArrowheads="1"/>
          </p:cNvSpPr>
          <p:nvPr/>
        </p:nvSpPr>
        <p:spPr bwMode="auto">
          <a:xfrm rot="3480000">
            <a:off x="5967870" y="570747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43" name="Line 3247"/>
          <p:cNvSpPr>
            <a:spLocks noChangeShapeType="1"/>
          </p:cNvSpPr>
          <p:nvPr/>
        </p:nvSpPr>
        <p:spPr bwMode="auto">
          <a:xfrm>
            <a:off x="5948363" y="5718176"/>
            <a:ext cx="47625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44" name="Rectangle 3248"/>
          <p:cNvSpPr>
            <a:spLocks noChangeArrowheads="1"/>
          </p:cNvSpPr>
          <p:nvPr/>
        </p:nvSpPr>
        <p:spPr bwMode="auto">
          <a:xfrm rot="3540000">
            <a:off x="5916613" y="6054725"/>
            <a:ext cx="3937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Copia-1_SPDB-I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45" name="Line 3249"/>
          <p:cNvSpPr>
            <a:spLocks noChangeShapeType="1"/>
          </p:cNvSpPr>
          <p:nvPr/>
        </p:nvSpPr>
        <p:spPr bwMode="auto">
          <a:xfrm>
            <a:off x="5899151" y="5746751"/>
            <a:ext cx="95250" cy="1619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46" name="Freeform 3250"/>
          <p:cNvSpPr>
            <a:spLocks/>
          </p:cNvSpPr>
          <p:nvPr/>
        </p:nvSpPr>
        <p:spPr bwMode="auto">
          <a:xfrm>
            <a:off x="5922963" y="5715001"/>
            <a:ext cx="23813" cy="14288"/>
          </a:xfrm>
          <a:custGeom>
            <a:avLst/>
            <a:gdLst>
              <a:gd name="T0" fmla="*/ 0 w 15"/>
              <a:gd name="T1" fmla="*/ 9 h 9"/>
              <a:gd name="T2" fmla="*/ 1 w 15"/>
              <a:gd name="T3" fmla="*/ 8 h 9"/>
              <a:gd name="T4" fmla="*/ 3 w 15"/>
              <a:gd name="T5" fmla="*/ 6 h 9"/>
              <a:gd name="T6" fmla="*/ 6 w 15"/>
              <a:gd name="T7" fmla="*/ 6 h 9"/>
              <a:gd name="T8" fmla="*/ 7 w 15"/>
              <a:gd name="T9" fmla="*/ 5 h 9"/>
              <a:gd name="T10" fmla="*/ 9 w 15"/>
              <a:gd name="T11" fmla="*/ 3 h 9"/>
              <a:gd name="T12" fmla="*/ 10 w 15"/>
              <a:gd name="T13" fmla="*/ 2 h 9"/>
              <a:gd name="T14" fmla="*/ 13 w 15"/>
              <a:gd name="T15" fmla="*/ 0 h 9"/>
              <a:gd name="T16" fmla="*/ 15 w 15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9">
                <a:moveTo>
                  <a:pt x="0" y="9"/>
                </a:moveTo>
                <a:lnTo>
                  <a:pt x="1" y="8"/>
                </a:lnTo>
                <a:lnTo>
                  <a:pt x="3" y="6"/>
                </a:lnTo>
                <a:lnTo>
                  <a:pt x="6" y="6"/>
                </a:lnTo>
                <a:lnTo>
                  <a:pt x="7" y="5"/>
                </a:lnTo>
                <a:lnTo>
                  <a:pt x="9" y="3"/>
                </a:lnTo>
                <a:lnTo>
                  <a:pt x="10" y="2"/>
                </a:lnTo>
                <a:lnTo>
                  <a:pt x="13" y="0"/>
                </a:lnTo>
                <a:lnTo>
                  <a:pt x="15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47" name="Freeform 3251"/>
          <p:cNvSpPr>
            <a:spLocks/>
          </p:cNvSpPr>
          <p:nvPr/>
        </p:nvSpPr>
        <p:spPr bwMode="auto">
          <a:xfrm>
            <a:off x="5895976" y="5729288"/>
            <a:ext cx="26988" cy="14288"/>
          </a:xfrm>
          <a:custGeom>
            <a:avLst/>
            <a:gdLst>
              <a:gd name="T0" fmla="*/ 17 w 17"/>
              <a:gd name="T1" fmla="*/ 0 h 9"/>
              <a:gd name="T2" fmla="*/ 15 w 17"/>
              <a:gd name="T3" fmla="*/ 0 h 9"/>
              <a:gd name="T4" fmla="*/ 15 w 17"/>
              <a:gd name="T5" fmla="*/ 2 h 9"/>
              <a:gd name="T6" fmla="*/ 14 w 17"/>
              <a:gd name="T7" fmla="*/ 2 h 9"/>
              <a:gd name="T8" fmla="*/ 12 w 17"/>
              <a:gd name="T9" fmla="*/ 2 h 9"/>
              <a:gd name="T10" fmla="*/ 12 w 17"/>
              <a:gd name="T11" fmla="*/ 3 h 9"/>
              <a:gd name="T12" fmla="*/ 11 w 17"/>
              <a:gd name="T13" fmla="*/ 3 h 9"/>
              <a:gd name="T14" fmla="*/ 11 w 17"/>
              <a:gd name="T15" fmla="*/ 3 h 9"/>
              <a:gd name="T16" fmla="*/ 9 w 17"/>
              <a:gd name="T17" fmla="*/ 5 h 9"/>
              <a:gd name="T18" fmla="*/ 9 w 17"/>
              <a:gd name="T19" fmla="*/ 5 h 9"/>
              <a:gd name="T20" fmla="*/ 8 w 17"/>
              <a:gd name="T21" fmla="*/ 5 h 9"/>
              <a:gd name="T22" fmla="*/ 8 w 17"/>
              <a:gd name="T23" fmla="*/ 6 h 9"/>
              <a:gd name="T24" fmla="*/ 6 w 17"/>
              <a:gd name="T25" fmla="*/ 6 h 9"/>
              <a:gd name="T26" fmla="*/ 6 w 17"/>
              <a:gd name="T27" fmla="*/ 6 h 9"/>
              <a:gd name="T28" fmla="*/ 5 w 17"/>
              <a:gd name="T29" fmla="*/ 6 h 9"/>
              <a:gd name="T30" fmla="*/ 3 w 17"/>
              <a:gd name="T31" fmla="*/ 8 h 9"/>
              <a:gd name="T32" fmla="*/ 3 w 17"/>
              <a:gd name="T33" fmla="*/ 8 h 9"/>
              <a:gd name="T34" fmla="*/ 2 w 17"/>
              <a:gd name="T35" fmla="*/ 8 h 9"/>
              <a:gd name="T36" fmla="*/ 2 w 17"/>
              <a:gd name="T37" fmla="*/ 9 h 9"/>
              <a:gd name="T38" fmla="*/ 0 w 17"/>
              <a:gd name="T3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9">
                <a:moveTo>
                  <a:pt x="17" y="0"/>
                </a:moveTo>
                <a:lnTo>
                  <a:pt x="15" y="0"/>
                </a:lnTo>
                <a:lnTo>
                  <a:pt x="15" y="2"/>
                </a:lnTo>
                <a:lnTo>
                  <a:pt x="14" y="2"/>
                </a:lnTo>
                <a:lnTo>
                  <a:pt x="12" y="2"/>
                </a:lnTo>
                <a:lnTo>
                  <a:pt x="12" y="3"/>
                </a:lnTo>
                <a:lnTo>
                  <a:pt x="11" y="3"/>
                </a:lnTo>
                <a:lnTo>
                  <a:pt x="11" y="3"/>
                </a:lnTo>
                <a:lnTo>
                  <a:pt x="9" y="5"/>
                </a:lnTo>
                <a:lnTo>
                  <a:pt x="9" y="5"/>
                </a:lnTo>
                <a:lnTo>
                  <a:pt x="8" y="5"/>
                </a:lnTo>
                <a:lnTo>
                  <a:pt x="8" y="6"/>
                </a:lnTo>
                <a:lnTo>
                  <a:pt x="6" y="6"/>
                </a:lnTo>
                <a:lnTo>
                  <a:pt x="6" y="6"/>
                </a:lnTo>
                <a:lnTo>
                  <a:pt x="5" y="6"/>
                </a:lnTo>
                <a:lnTo>
                  <a:pt x="3" y="8"/>
                </a:lnTo>
                <a:lnTo>
                  <a:pt x="3" y="8"/>
                </a:lnTo>
                <a:lnTo>
                  <a:pt x="2" y="8"/>
                </a:lnTo>
                <a:lnTo>
                  <a:pt x="2" y="9"/>
                </a:lnTo>
                <a:lnTo>
                  <a:pt x="0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48" name="Line 3252"/>
          <p:cNvSpPr>
            <a:spLocks noChangeShapeType="1"/>
          </p:cNvSpPr>
          <p:nvPr/>
        </p:nvSpPr>
        <p:spPr bwMode="auto">
          <a:xfrm>
            <a:off x="5772151" y="5480051"/>
            <a:ext cx="147638" cy="2444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49" name="Rectangle 3253"/>
          <p:cNvSpPr>
            <a:spLocks noChangeArrowheads="1"/>
          </p:cNvSpPr>
          <p:nvPr/>
        </p:nvSpPr>
        <p:spPr bwMode="auto">
          <a:xfrm rot="3600000">
            <a:off x="5886451" y="6064250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50" name="Line 3254"/>
          <p:cNvSpPr>
            <a:spLocks noChangeShapeType="1"/>
          </p:cNvSpPr>
          <p:nvPr/>
        </p:nvSpPr>
        <p:spPr bwMode="auto">
          <a:xfrm>
            <a:off x="5915026" y="5853113"/>
            <a:ext cx="42863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51" name="Rectangle 3255"/>
          <p:cNvSpPr>
            <a:spLocks noChangeArrowheads="1"/>
          </p:cNvSpPr>
          <p:nvPr/>
        </p:nvSpPr>
        <p:spPr bwMode="auto">
          <a:xfrm rot="3660000">
            <a:off x="5849938" y="608488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52" name="Line 3256"/>
          <p:cNvSpPr>
            <a:spLocks noChangeShapeType="1"/>
          </p:cNvSpPr>
          <p:nvPr/>
        </p:nvSpPr>
        <p:spPr bwMode="auto">
          <a:xfrm>
            <a:off x="5880101" y="5872163"/>
            <a:ext cx="42863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53" name="Freeform 3257"/>
          <p:cNvSpPr>
            <a:spLocks/>
          </p:cNvSpPr>
          <p:nvPr/>
        </p:nvSpPr>
        <p:spPr bwMode="auto">
          <a:xfrm>
            <a:off x="5894388" y="5848351"/>
            <a:ext cx="19050" cy="9525"/>
          </a:xfrm>
          <a:custGeom>
            <a:avLst/>
            <a:gdLst>
              <a:gd name="T0" fmla="*/ 0 w 12"/>
              <a:gd name="T1" fmla="*/ 6 h 6"/>
              <a:gd name="T2" fmla="*/ 1 w 12"/>
              <a:gd name="T3" fmla="*/ 6 h 6"/>
              <a:gd name="T4" fmla="*/ 3 w 12"/>
              <a:gd name="T5" fmla="*/ 5 h 6"/>
              <a:gd name="T6" fmla="*/ 4 w 12"/>
              <a:gd name="T7" fmla="*/ 5 h 6"/>
              <a:gd name="T8" fmla="*/ 6 w 12"/>
              <a:gd name="T9" fmla="*/ 3 h 6"/>
              <a:gd name="T10" fmla="*/ 7 w 12"/>
              <a:gd name="T11" fmla="*/ 3 h 6"/>
              <a:gd name="T12" fmla="*/ 9 w 12"/>
              <a:gd name="T13" fmla="*/ 2 h 6"/>
              <a:gd name="T14" fmla="*/ 10 w 12"/>
              <a:gd name="T15" fmla="*/ 2 h 6"/>
              <a:gd name="T16" fmla="*/ 12 w 12"/>
              <a:gd name="T1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6">
                <a:moveTo>
                  <a:pt x="0" y="6"/>
                </a:moveTo>
                <a:lnTo>
                  <a:pt x="1" y="6"/>
                </a:lnTo>
                <a:lnTo>
                  <a:pt x="3" y="5"/>
                </a:lnTo>
                <a:lnTo>
                  <a:pt x="4" y="5"/>
                </a:lnTo>
                <a:lnTo>
                  <a:pt x="6" y="3"/>
                </a:lnTo>
                <a:lnTo>
                  <a:pt x="7" y="3"/>
                </a:lnTo>
                <a:lnTo>
                  <a:pt x="9" y="2"/>
                </a:lnTo>
                <a:lnTo>
                  <a:pt x="10" y="2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754" name="Freeform 3258"/>
          <p:cNvSpPr>
            <a:spLocks/>
          </p:cNvSpPr>
          <p:nvPr/>
        </p:nvSpPr>
        <p:spPr bwMode="auto">
          <a:xfrm>
            <a:off x="5876926" y="5857876"/>
            <a:ext cx="17463" cy="9525"/>
          </a:xfrm>
          <a:custGeom>
            <a:avLst/>
            <a:gdLst>
              <a:gd name="T0" fmla="*/ 11 w 11"/>
              <a:gd name="T1" fmla="*/ 0 h 6"/>
              <a:gd name="T2" fmla="*/ 9 w 11"/>
              <a:gd name="T3" fmla="*/ 2 h 6"/>
              <a:gd name="T4" fmla="*/ 9 w 11"/>
              <a:gd name="T5" fmla="*/ 2 h 6"/>
              <a:gd name="T6" fmla="*/ 8 w 11"/>
              <a:gd name="T7" fmla="*/ 2 h 6"/>
              <a:gd name="T8" fmla="*/ 6 w 11"/>
              <a:gd name="T9" fmla="*/ 3 h 6"/>
              <a:gd name="T10" fmla="*/ 6 w 11"/>
              <a:gd name="T11" fmla="*/ 3 h 6"/>
              <a:gd name="T12" fmla="*/ 5 w 11"/>
              <a:gd name="T13" fmla="*/ 5 h 6"/>
              <a:gd name="T14" fmla="*/ 3 w 11"/>
              <a:gd name="T15" fmla="*/ 5 h 6"/>
              <a:gd name="T16" fmla="*/ 2 w 11"/>
              <a:gd name="T17" fmla="*/ 5 h 6"/>
              <a:gd name="T18" fmla="*/ 2 w 11"/>
              <a:gd name="T19" fmla="*/ 6 h 6"/>
              <a:gd name="T20" fmla="*/ 0 w 11"/>
              <a:gd name="T2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6">
                <a:moveTo>
                  <a:pt x="11" y="0"/>
                </a:moveTo>
                <a:lnTo>
                  <a:pt x="9" y="2"/>
                </a:lnTo>
                <a:lnTo>
                  <a:pt x="9" y="2"/>
                </a:lnTo>
                <a:lnTo>
                  <a:pt x="8" y="2"/>
                </a:lnTo>
                <a:lnTo>
                  <a:pt x="6" y="3"/>
                </a:lnTo>
                <a:lnTo>
                  <a:pt x="6" y="3"/>
                </a:lnTo>
                <a:lnTo>
                  <a:pt x="5" y="5"/>
                </a:lnTo>
                <a:lnTo>
                  <a:pt x="3" y="5"/>
                </a:lnTo>
                <a:lnTo>
                  <a:pt x="2" y="5"/>
                </a:lnTo>
                <a:lnTo>
                  <a:pt x="2" y="6"/>
                </a:lnTo>
                <a:lnTo>
                  <a:pt x="0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55" name="Rectangle 3260"/>
          <p:cNvSpPr>
            <a:spLocks noChangeArrowheads="1"/>
          </p:cNvSpPr>
          <p:nvPr/>
        </p:nvSpPr>
        <p:spPr bwMode="auto">
          <a:xfrm rot="3660000">
            <a:off x="5871031" y="577415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56" name="Line 3261"/>
          <p:cNvSpPr>
            <a:spLocks noChangeShapeType="1"/>
          </p:cNvSpPr>
          <p:nvPr/>
        </p:nvSpPr>
        <p:spPr bwMode="auto">
          <a:xfrm>
            <a:off x="5753100" y="5603875"/>
            <a:ext cx="138113" cy="2492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357" name="Rectangle 3262"/>
          <p:cNvSpPr>
            <a:spLocks noChangeArrowheads="1"/>
          </p:cNvSpPr>
          <p:nvPr/>
        </p:nvSpPr>
        <p:spPr bwMode="auto">
          <a:xfrm rot="3720000">
            <a:off x="5805487" y="6107113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58" name="Line 3263"/>
          <p:cNvSpPr>
            <a:spLocks noChangeShapeType="1"/>
          </p:cNvSpPr>
          <p:nvPr/>
        </p:nvSpPr>
        <p:spPr bwMode="auto">
          <a:xfrm>
            <a:off x="5843588" y="5891213"/>
            <a:ext cx="41275" cy="793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59" name="Rectangle 3264"/>
          <p:cNvSpPr>
            <a:spLocks noChangeArrowheads="1"/>
          </p:cNvSpPr>
          <p:nvPr/>
        </p:nvSpPr>
        <p:spPr bwMode="auto">
          <a:xfrm rot="3780000">
            <a:off x="5768975" y="612933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60" name="Line 3265"/>
          <p:cNvSpPr>
            <a:spLocks noChangeShapeType="1"/>
          </p:cNvSpPr>
          <p:nvPr/>
        </p:nvSpPr>
        <p:spPr bwMode="auto">
          <a:xfrm>
            <a:off x="5808663" y="5910263"/>
            <a:ext cx="39688" cy="793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61" name="Freeform 3266"/>
          <p:cNvSpPr>
            <a:spLocks/>
          </p:cNvSpPr>
          <p:nvPr/>
        </p:nvSpPr>
        <p:spPr bwMode="auto">
          <a:xfrm>
            <a:off x="5824538" y="5886450"/>
            <a:ext cx="17463" cy="9525"/>
          </a:xfrm>
          <a:custGeom>
            <a:avLst/>
            <a:gdLst>
              <a:gd name="T0" fmla="*/ 0 w 11"/>
              <a:gd name="T1" fmla="*/ 6 h 6"/>
              <a:gd name="T2" fmla="*/ 2 w 11"/>
              <a:gd name="T3" fmla="*/ 5 h 6"/>
              <a:gd name="T4" fmla="*/ 3 w 11"/>
              <a:gd name="T5" fmla="*/ 5 h 6"/>
              <a:gd name="T6" fmla="*/ 5 w 11"/>
              <a:gd name="T7" fmla="*/ 5 h 6"/>
              <a:gd name="T8" fmla="*/ 5 w 11"/>
              <a:gd name="T9" fmla="*/ 3 h 6"/>
              <a:gd name="T10" fmla="*/ 6 w 11"/>
              <a:gd name="T11" fmla="*/ 3 h 6"/>
              <a:gd name="T12" fmla="*/ 8 w 11"/>
              <a:gd name="T13" fmla="*/ 2 h 6"/>
              <a:gd name="T14" fmla="*/ 9 w 11"/>
              <a:gd name="T15" fmla="*/ 2 h 6"/>
              <a:gd name="T16" fmla="*/ 11 w 11"/>
              <a:gd name="T1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6">
                <a:moveTo>
                  <a:pt x="0" y="6"/>
                </a:moveTo>
                <a:lnTo>
                  <a:pt x="2" y="5"/>
                </a:lnTo>
                <a:lnTo>
                  <a:pt x="3" y="5"/>
                </a:lnTo>
                <a:lnTo>
                  <a:pt x="5" y="5"/>
                </a:lnTo>
                <a:lnTo>
                  <a:pt x="5" y="3"/>
                </a:lnTo>
                <a:lnTo>
                  <a:pt x="6" y="3"/>
                </a:lnTo>
                <a:lnTo>
                  <a:pt x="8" y="2"/>
                </a:lnTo>
                <a:lnTo>
                  <a:pt x="9" y="2"/>
                </a:lnTo>
                <a:lnTo>
                  <a:pt x="11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362" name="Freeform 3267"/>
          <p:cNvSpPr>
            <a:spLocks/>
          </p:cNvSpPr>
          <p:nvPr/>
        </p:nvSpPr>
        <p:spPr bwMode="auto">
          <a:xfrm>
            <a:off x="5805488" y="5895975"/>
            <a:ext cx="19050" cy="9525"/>
          </a:xfrm>
          <a:custGeom>
            <a:avLst/>
            <a:gdLst>
              <a:gd name="T0" fmla="*/ 12 w 12"/>
              <a:gd name="T1" fmla="*/ 0 h 6"/>
              <a:gd name="T2" fmla="*/ 11 w 12"/>
              <a:gd name="T3" fmla="*/ 0 h 6"/>
              <a:gd name="T4" fmla="*/ 9 w 12"/>
              <a:gd name="T5" fmla="*/ 2 h 6"/>
              <a:gd name="T6" fmla="*/ 9 w 12"/>
              <a:gd name="T7" fmla="*/ 2 h 6"/>
              <a:gd name="T8" fmla="*/ 8 w 12"/>
              <a:gd name="T9" fmla="*/ 3 h 6"/>
              <a:gd name="T10" fmla="*/ 6 w 12"/>
              <a:gd name="T11" fmla="*/ 3 h 6"/>
              <a:gd name="T12" fmla="*/ 5 w 12"/>
              <a:gd name="T13" fmla="*/ 3 h 6"/>
              <a:gd name="T14" fmla="*/ 5 w 12"/>
              <a:gd name="T15" fmla="*/ 5 h 6"/>
              <a:gd name="T16" fmla="*/ 3 w 12"/>
              <a:gd name="T17" fmla="*/ 5 h 6"/>
              <a:gd name="T18" fmla="*/ 2 w 12"/>
              <a:gd name="T19" fmla="*/ 5 h 6"/>
              <a:gd name="T20" fmla="*/ 0 w 12"/>
              <a:gd name="T2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6">
                <a:moveTo>
                  <a:pt x="12" y="0"/>
                </a:moveTo>
                <a:lnTo>
                  <a:pt x="11" y="0"/>
                </a:lnTo>
                <a:lnTo>
                  <a:pt x="9" y="2"/>
                </a:lnTo>
                <a:lnTo>
                  <a:pt x="9" y="2"/>
                </a:lnTo>
                <a:lnTo>
                  <a:pt x="8" y="3"/>
                </a:lnTo>
                <a:lnTo>
                  <a:pt x="6" y="3"/>
                </a:lnTo>
                <a:lnTo>
                  <a:pt x="5" y="3"/>
                </a:lnTo>
                <a:lnTo>
                  <a:pt x="5" y="5"/>
                </a:lnTo>
                <a:lnTo>
                  <a:pt x="3" y="5"/>
                </a:lnTo>
                <a:lnTo>
                  <a:pt x="2" y="5"/>
                </a:lnTo>
                <a:lnTo>
                  <a:pt x="0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63" name="Rectangle 3268"/>
          <p:cNvSpPr>
            <a:spLocks noChangeArrowheads="1"/>
          </p:cNvSpPr>
          <p:nvPr/>
        </p:nvSpPr>
        <p:spPr bwMode="auto">
          <a:xfrm rot="3720000">
            <a:off x="5800388" y="580431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64" name="Line 3269"/>
          <p:cNvSpPr>
            <a:spLocks noChangeShapeType="1"/>
          </p:cNvSpPr>
          <p:nvPr/>
        </p:nvSpPr>
        <p:spPr bwMode="auto">
          <a:xfrm>
            <a:off x="5737225" y="5724525"/>
            <a:ext cx="85725" cy="1666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365" name="Rectangle 3270"/>
          <p:cNvSpPr>
            <a:spLocks noChangeArrowheads="1"/>
          </p:cNvSpPr>
          <p:nvPr/>
        </p:nvSpPr>
        <p:spPr bwMode="auto">
          <a:xfrm rot="3780000">
            <a:off x="5724525" y="6159500"/>
            <a:ext cx="3857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Copia-11_TMe-I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66" name="Line 3271"/>
          <p:cNvSpPr>
            <a:spLocks noChangeShapeType="1"/>
          </p:cNvSpPr>
          <p:nvPr/>
        </p:nvSpPr>
        <p:spPr bwMode="auto">
          <a:xfrm>
            <a:off x="5775325" y="5927725"/>
            <a:ext cx="38100" cy="777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67" name="Rectangle 3272"/>
          <p:cNvSpPr>
            <a:spLocks noChangeArrowheads="1"/>
          </p:cNvSpPr>
          <p:nvPr/>
        </p:nvSpPr>
        <p:spPr bwMode="auto">
          <a:xfrm rot="3840000">
            <a:off x="5683250" y="6180138"/>
            <a:ext cx="3857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Copia-12_TMe-I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68" name="Line 3273"/>
          <p:cNvSpPr>
            <a:spLocks noChangeShapeType="1"/>
          </p:cNvSpPr>
          <p:nvPr/>
        </p:nvSpPr>
        <p:spPr bwMode="auto">
          <a:xfrm>
            <a:off x="5737225" y="5943600"/>
            <a:ext cx="38100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69" name="Freeform 3274"/>
          <p:cNvSpPr>
            <a:spLocks/>
          </p:cNvSpPr>
          <p:nvPr/>
        </p:nvSpPr>
        <p:spPr bwMode="auto">
          <a:xfrm>
            <a:off x="5753100" y="5922963"/>
            <a:ext cx="17463" cy="9525"/>
          </a:xfrm>
          <a:custGeom>
            <a:avLst/>
            <a:gdLst>
              <a:gd name="T0" fmla="*/ 0 w 11"/>
              <a:gd name="T1" fmla="*/ 6 h 6"/>
              <a:gd name="T2" fmla="*/ 2 w 11"/>
              <a:gd name="T3" fmla="*/ 4 h 6"/>
              <a:gd name="T4" fmla="*/ 3 w 11"/>
              <a:gd name="T5" fmla="*/ 4 h 6"/>
              <a:gd name="T6" fmla="*/ 5 w 11"/>
              <a:gd name="T7" fmla="*/ 4 h 6"/>
              <a:gd name="T8" fmla="*/ 6 w 11"/>
              <a:gd name="T9" fmla="*/ 3 h 6"/>
              <a:gd name="T10" fmla="*/ 8 w 11"/>
              <a:gd name="T11" fmla="*/ 3 h 6"/>
              <a:gd name="T12" fmla="*/ 8 w 11"/>
              <a:gd name="T13" fmla="*/ 1 h 6"/>
              <a:gd name="T14" fmla="*/ 9 w 11"/>
              <a:gd name="T15" fmla="*/ 1 h 6"/>
              <a:gd name="T16" fmla="*/ 11 w 11"/>
              <a:gd name="T1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6">
                <a:moveTo>
                  <a:pt x="0" y="6"/>
                </a:moveTo>
                <a:lnTo>
                  <a:pt x="2" y="4"/>
                </a:lnTo>
                <a:lnTo>
                  <a:pt x="3" y="4"/>
                </a:lnTo>
                <a:lnTo>
                  <a:pt x="5" y="4"/>
                </a:lnTo>
                <a:lnTo>
                  <a:pt x="6" y="3"/>
                </a:lnTo>
                <a:lnTo>
                  <a:pt x="8" y="3"/>
                </a:lnTo>
                <a:lnTo>
                  <a:pt x="8" y="1"/>
                </a:lnTo>
                <a:lnTo>
                  <a:pt x="9" y="1"/>
                </a:lnTo>
                <a:lnTo>
                  <a:pt x="11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70" name="Freeform 3275"/>
          <p:cNvSpPr>
            <a:spLocks/>
          </p:cNvSpPr>
          <p:nvPr/>
        </p:nvSpPr>
        <p:spPr bwMode="auto">
          <a:xfrm>
            <a:off x="5734050" y="5932488"/>
            <a:ext cx="19050" cy="9525"/>
          </a:xfrm>
          <a:custGeom>
            <a:avLst/>
            <a:gdLst>
              <a:gd name="T0" fmla="*/ 12 w 12"/>
              <a:gd name="T1" fmla="*/ 0 h 6"/>
              <a:gd name="T2" fmla="*/ 11 w 12"/>
              <a:gd name="T3" fmla="*/ 0 h 6"/>
              <a:gd name="T4" fmla="*/ 9 w 12"/>
              <a:gd name="T5" fmla="*/ 1 h 6"/>
              <a:gd name="T6" fmla="*/ 9 w 12"/>
              <a:gd name="T7" fmla="*/ 1 h 6"/>
              <a:gd name="T8" fmla="*/ 8 w 12"/>
              <a:gd name="T9" fmla="*/ 1 h 6"/>
              <a:gd name="T10" fmla="*/ 6 w 12"/>
              <a:gd name="T11" fmla="*/ 3 h 6"/>
              <a:gd name="T12" fmla="*/ 5 w 12"/>
              <a:gd name="T13" fmla="*/ 3 h 6"/>
              <a:gd name="T14" fmla="*/ 5 w 12"/>
              <a:gd name="T15" fmla="*/ 3 h 6"/>
              <a:gd name="T16" fmla="*/ 3 w 12"/>
              <a:gd name="T17" fmla="*/ 4 h 6"/>
              <a:gd name="T18" fmla="*/ 2 w 12"/>
              <a:gd name="T19" fmla="*/ 4 h 6"/>
              <a:gd name="T20" fmla="*/ 0 w 12"/>
              <a:gd name="T2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6">
                <a:moveTo>
                  <a:pt x="12" y="0"/>
                </a:moveTo>
                <a:lnTo>
                  <a:pt x="11" y="0"/>
                </a:lnTo>
                <a:lnTo>
                  <a:pt x="9" y="1"/>
                </a:lnTo>
                <a:lnTo>
                  <a:pt x="9" y="1"/>
                </a:lnTo>
                <a:lnTo>
                  <a:pt x="8" y="1"/>
                </a:lnTo>
                <a:lnTo>
                  <a:pt x="6" y="3"/>
                </a:lnTo>
                <a:lnTo>
                  <a:pt x="5" y="3"/>
                </a:lnTo>
                <a:lnTo>
                  <a:pt x="5" y="3"/>
                </a:lnTo>
                <a:lnTo>
                  <a:pt x="3" y="4"/>
                </a:lnTo>
                <a:lnTo>
                  <a:pt x="2" y="4"/>
                </a:lnTo>
                <a:lnTo>
                  <a:pt x="0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71" name="Rectangle 3276"/>
          <p:cNvSpPr>
            <a:spLocks noChangeArrowheads="1"/>
          </p:cNvSpPr>
          <p:nvPr/>
        </p:nvSpPr>
        <p:spPr bwMode="auto">
          <a:xfrm rot="3840000">
            <a:off x="5721807" y="5840829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2" name="Line 3277"/>
          <p:cNvSpPr>
            <a:spLocks noChangeShapeType="1"/>
          </p:cNvSpPr>
          <p:nvPr/>
        </p:nvSpPr>
        <p:spPr bwMode="auto">
          <a:xfrm>
            <a:off x="5713413" y="5848350"/>
            <a:ext cx="38100" cy="793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73" name="Rectangle 3278"/>
          <p:cNvSpPr>
            <a:spLocks noChangeArrowheads="1"/>
          </p:cNvSpPr>
          <p:nvPr/>
        </p:nvSpPr>
        <p:spPr bwMode="auto">
          <a:xfrm rot="3900000">
            <a:off x="5641975" y="6197600"/>
            <a:ext cx="3857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Copia-13_TMe-I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4" name="Line 3279"/>
          <p:cNvSpPr>
            <a:spLocks noChangeShapeType="1"/>
          </p:cNvSpPr>
          <p:nvPr/>
        </p:nvSpPr>
        <p:spPr bwMode="auto">
          <a:xfrm>
            <a:off x="5700713" y="5961063"/>
            <a:ext cx="36513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75" name="Rectangle 3280"/>
          <p:cNvSpPr>
            <a:spLocks noChangeArrowheads="1"/>
          </p:cNvSpPr>
          <p:nvPr/>
        </p:nvSpPr>
        <p:spPr bwMode="auto">
          <a:xfrm rot="3960000">
            <a:off x="5610225" y="6200775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Copia-5_TMe-I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6" name="Line 3281"/>
          <p:cNvSpPr>
            <a:spLocks noChangeShapeType="1"/>
          </p:cNvSpPr>
          <p:nvPr/>
        </p:nvSpPr>
        <p:spPr bwMode="auto">
          <a:xfrm>
            <a:off x="5662613" y="5976938"/>
            <a:ext cx="36513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77" name="Freeform 3282"/>
          <p:cNvSpPr>
            <a:spLocks/>
          </p:cNvSpPr>
          <p:nvPr/>
        </p:nvSpPr>
        <p:spPr bwMode="auto">
          <a:xfrm>
            <a:off x="5680075" y="5957888"/>
            <a:ext cx="19050" cy="7938"/>
          </a:xfrm>
          <a:custGeom>
            <a:avLst/>
            <a:gdLst>
              <a:gd name="T0" fmla="*/ 0 w 12"/>
              <a:gd name="T1" fmla="*/ 5 h 5"/>
              <a:gd name="T2" fmla="*/ 1 w 12"/>
              <a:gd name="T3" fmla="*/ 5 h 5"/>
              <a:gd name="T4" fmla="*/ 3 w 12"/>
              <a:gd name="T5" fmla="*/ 3 h 5"/>
              <a:gd name="T6" fmla="*/ 4 w 12"/>
              <a:gd name="T7" fmla="*/ 3 h 5"/>
              <a:gd name="T8" fmla="*/ 6 w 12"/>
              <a:gd name="T9" fmla="*/ 2 h 5"/>
              <a:gd name="T10" fmla="*/ 7 w 12"/>
              <a:gd name="T11" fmla="*/ 2 h 5"/>
              <a:gd name="T12" fmla="*/ 9 w 12"/>
              <a:gd name="T13" fmla="*/ 0 h 5"/>
              <a:gd name="T14" fmla="*/ 10 w 12"/>
              <a:gd name="T15" fmla="*/ 0 h 5"/>
              <a:gd name="T16" fmla="*/ 12 w 12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5">
                <a:moveTo>
                  <a:pt x="0" y="5"/>
                </a:moveTo>
                <a:lnTo>
                  <a:pt x="1" y="5"/>
                </a:lnTo>
                <a:lnTo>
                  <a:pt x="3" y="3"/>
                </a:lnTo>
                <a:lnTo>
                  <a:pt x="4" y="3"/>
                </a:lnTo>
                <a:lnTo>
                  <a:pt x="6" y="2"/>
                </a:lnTo>
                <a:lnTo>
                  <a:pt x="7" y="2"/>
                </a:lnTo>
                <a:lnTo>
                  <a:pt x="9" y="0"/>
                </a:lnTo>
                <a:lnTo>
                  <a:pt x="10" y="0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78" name="Freeform 3283"/>
          <p:cNvSpPr>
            <a:spLocks/>
          </p:cNvSpPr>
          <p:nvPr/>
        </p:nvSpPr>
        <p:spPr bwMode="auto">
          <a:xfrm>
            <a:off x="5662613" y="5965825"/>
            <a:ext cx="17463" cy="6350"/>
          </a:xfrm>
          <a:custGeom>
            <a:avLst/>
            <a:gdLst>
              <a:gd name="T0" fmla="*/ 11 w 11"/>
              <a:gd name="T1" fmla="*/ 0 h 4"/>
              <a:gd name="T2" fmla="*/ 11 w 11"/>
              <a:gd name="T3" fmla="*/ 0 h 4"/>
              <a:gd name="T4" fmla="*/ 9 w 11"/>
              <a:gd name="T5" fmla="*/ 1 h 4"/>
              <a:gd name="T6" fmla="*/ 8 w 11"/>
              <a:gd name="T7" fmla="*/ 1 h 4"/>
              <a:gd name="T8" fmla="*/ 6 w 11"/>
              <a:gd name="T9" fmla="*/ 1 h 4"/>
              <a:gd name="T10" fmla="*/ 6 w 11"/>
              <a:gd name="T11" fmla="*/ 3 h 4"/>
              <a:gd name="T12" fmla="*/ 5 w 11"/>
              <a:gd name="T13" fmla="*/ 3 h 4"/>
              <a:gd name="T14" fmla="*/ 3 w 11"/>
              <a:gd name="T15" fmla="*/ 3 h 4"/>
              <a:gd name="T16" fmla="*/ 2 w 11"/>
              <a:gd name="T17" fmla="*/ 4 h 4"/>
              <a:gd name="T18" fmla="*/ 2 w 11"/>
              <a:gd name="T19" fmla="*/ 4 h 4"/>
              <a:gd name="T20" fmla="*/ 0 w 11"/>
              <a:gd name="T2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4">
                <a:moveTo>
                  <a:pt x="11" y="0"/>
                </a:moveTo>
                <a:lnTo>
                  <a:pt x="11" y="0"/>
                </a:lnTo>
                <a:lnTo>
                  <a:pt x="9" y="1"/>
                </a:lnTo>
                <a:lnTo>
                  <a:pt x="8" y="1"/>
                </a:lnTo>
                <a:lnTo>
                  <a:pt x="6" y="1"/>
                </a:lnTo>
                <a:lnTo>
                  <a:pt x="6" y="3"/>
                </a:lnTo>
                <a:lnTo>
                  <a:pt x="5" y="3"/>
                </a:lnTo>
                <a:lnTo>
                  <a:pt x="3" y="3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79" name="Rectangle 3284"/>
          <p:cNvSpPr>
            <a:spLocks noChangeArrowheads="1"/>
          </p:cNvSpPr>
          <p:nvPr/>
        </p:nvSpPr>
        <p:spPr bwMode="auto">
          <a:xfrm rot="3900000">
            <a:off x="5656702" y="588290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80" name="Line 3285"/>
          <p:cNvSpPr>
            <a:spLocks noChangeShapeType="1"/>
          </p:cNvSpPr>
          <p:nvPr/>
        </p:nvSpPr>
        <p:spPr bwMode="auto">
          <a:xfrm>
            <a:off x="5641975" y="5880100"/>
            <a:ext cx="34925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81" name="Freeform 3286"/>
          <p:cNvSpPr>
            <a:spLocks/>
          </p:cNvSpPr>
          <p:nvPr/>
        </p:nvSpPr>
        <p:spPr bwMode="auto">
          <a:xfrm>
            <a:off x="5675313" y="5843588"/>
            <a:ext cx="34925" cy="17463"/>
          </a:xfrm>
          <a:custGeom>
            <a:avLst/>
            <a:gdLst>
              <a:gd name="T0" fmla="*/ 0 w 22"/>
              <a:gd name="T1" fmla="*/ 11 h 11"/>
              <a:gd name="T2" fmla="*/ 3 w 22"/>
              <a:gd name="T3" fmla="*/ 9 h 11"/>
              <a:gd name="T4" fmla="*/ 6 w 22"/>
              <a:gd name="T5" fmla="*/ 8 h 11"/>
              <a:gd name="T6" fmla="*/ 9 w 22"/>
              <a:gd name="T7" fmla="*/ 6 h 11"/>
              <a:gd name="T8" fmla="*/ 12 w 22"/>
              <a:gd name="T9" fmla="*/ 5 h 11"/>
              <a:gd name="T10" fmla="*/ 13 w 22"/>
              <a:gd name="T11" fmla="*/ 3 h 11"/>
              <a:gd name="T12" fmla="*/ 16 w 22"/>
              <a:gd name="T13" fmla="*/ 2 h 11"/>
              <a:gd name="T14" fmla="*/ 19 w 22"/>
              <a:gd name="T15" fmla="*/ 2 h 11"/>
              <a:gd name="T16" fmla="*/ 22 w 22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1">
                <a:moveTo>
                  <a:pt x="0" y="11"/>
                </a:moveTo>
                <a:lnTo>
                  <a:pt x="3" y="9"/>
                </a:lnTo>
                <a:lnTo>
                  <a:pt x="6" y="8"/>
                </a:lnTo>
                <a:lnTo>
                  <a:pt x="9" y="6"/>
                </a:lnTo>
                <a:lnTo>
                  <a:pt x="12" y="5"/>
                </a:lnTo>
                <a:lnTo>
                  <a:pt x="13" y="3"/>
                </a:lnTo>
                <a:lnTo>
                  <a:pt x="16" y="2"/>
                </a:lnTo>
                <a:lnTo>
                  <a:pt x="19" y="2"/>
                </a:lnTo>
                <a:lnTo>
                  <a:pt x="2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382" name="Freeform 3287"/>
          <p:cNvSpPr>
            <a:spLocks/>
          </p:cNvSpPr>
          <p:nvPr/>
        </p:nvSpPr>
        <p:spPr bwMode="auto">
          <a:xfrm>
            <a:off x="5641975" y="5861050"/>
            <a:ext cx="33338" cy="14288"/>
          </a:xfrm>
          <a:custGeom>
            <a:avLst/>
            <a:gdLst>
              <a:gd name="T0" fmla="*/ 21 w 21"/>
              <a:gd name="T1" fmla="*/ 0 h 9"/>
              <a:gd name="T2" fmla="*/ 19 w 21"/>
              <a:gd name="T3" fmla="*/ 0 h 9"/>
              <a:gd name="T4" fmla="*/ 18 w 21"/>
              <a:gd name="T5" fmla="*/ 1 h 9"/>
              <a:gd name="T6" fmla="*/ 15 w 21"/>
              <a:gd name="T7" fmla="*/ 1 h 9"/>
              <a:gd name="T8" fmla="*/ 13 w 21"/>
              <a:gd name="T9" fmla="*/ 3 h 9"/>
              <a:gd name="T10" fmla="*/ 12 w 21"/>
              <a:gd name="T11" fmla="*/ 4 h 9"/>
              <a:gd name="T12" fmla="*/ 9 w 21"/>
              <a:gd name="T13" fmla="*/ 4 h 9"/>
              <a:gd name="T14" fmla="*/ 7 w 21"/>
              <a:gd name="T15" fmla="*/ 6 h 9"/>
              <a:gd name="T16" fmla="*/ 6 w 21"/>
              <a:gd name="T17" fmla="*/ 6 h 9"/>
              <a:gd name="T18" fmla="*/ 3 w 21"/>
              <a:gd name="T19" fmla="*/ 7 h 9"/>
              <a:gd name="T20" fmla="*/ 1 w 21"/>
              <a:gd name="T21" fmla="*/ 9 h 9"/>
              <a:gd name="T22" fmla="*/ 0 w 21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9">
                <a:moveTo>
                  <a:pt x="21" y="0"/>
                </a:moveTo>
                <a:lnTo>
                  <a:pt x="19" y="0"/>
                </a:lnTo>
                <a:lnTo>
                  <a:pt x="18" y="1"/>
                </a:lnTo>
                <a:lnTo>
                  <a:pt x="15" y="1"/>
                </a:lnTo>
                <a:lnTo>
                  <a:pt x="13" y="3"/>
                </a:lnTo>
                <a:lnTo>
                  <a:pt x="12" y="4"/>
                </a:lnTo>
                <a:lnTo>
                  <a:pt x="9" y="4"/>
                </a:lnTo>
                <a:lnTo>
                  <a:pt x="7" y="6"/>
                </a:lnTo>
                <a:lnTo>
                  <a:pt x="6" y="6"/>
                </a:lnTo>
                <a:lnTo>
                  <a:pt x="3" y="7"/>
                </a:lnTo>
                <a:lnTo>
                  <a:pt x="1" y="9"/>
                </a:lnTo>
                <a:lnTo>
                  <a:pt x="0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383" name="Rectangle 3288"/>
          <p:cNvSpPr>
            <a:spLocks noChangeArrowheads="1"/>
          </p:cNvSpPr>
          <p:nvPr/>
        </p:nvSpPr>
        <p:spPr bwMode="auto">
          <a:xfrm rot="3900000">
            <a:off x="5658289" y="576781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84" name="Line 3289"/>
          <p:cNvSpPr>
            <a:spLocks noChangeShapeType="1"/>
          </p:cNvSpPr>
          <p:nvPr/>
        </p:nvSpPr>
        <p:spPr bwMode="auto">
          <a:xfrm>
            <a:off x="5634038" y="5775325"/>
            <a:ext cx="38100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385" name="Freeform 3290"/>
          <p:cNvSpPr>
            <a:spLocks/>
          </p:cNvSpPr>
          <p:nvPr/>
        </p:nvSpPr>
        <p:spPr bwMode="auto">
          <a:xfrm>
            <a:off x="5684838" y="5722938"/>
            <a:ext cx="49213" cy="23813"/>
          </a:xfrm>
          <a:custGeom>
            <a:avLst/>
            <a:gdLst>
              <a:gd name="T0" fmla="*/ 0 w 31"/>
              <a:gd name="T1" fmla="*/ 15 h 15"/>
              <a:gd name="T2" fmla="*/ 1 w 31"/>
              <a:gd name="T3" fmla="*/ 13 h 15"/>
              <a:gd name="T4" fmla="*/ 4 w 31"/>
              <a:gd name="T5" fmla="*/ 13 h 15"/>
              <a:gd name="T6" fmla="*/ 6 w 31"/>
              <a:gd name="T7" fmla="*/ 12 h 15"/>
              <a:gd name="T8" fmla="*/ 9 w 31"/>
              <a:gd name="T9" fmla="*/ 10 h 15"/>
              <a:gd name="T10" fmla="*/ 10 w 31"/>
              <a:gd name="T11" fmla="*/ 10 h 15"/>
              <a:gd name="T12" fmla="*/ 12 w 31"/>
              <a:gd name="T13" fmla="*/ 9 h 15"/>
              <a:gd name="T14" fmla="*/ 15 w 31"/>
              <a:gd name="T15" fmla="*/ 7 h 15"/>
              <a:gd name="T16" fmla="*/ 16 w 31"/>
              <a:gd name="T17" fmla="*/ 7 h 15"/>
              <a:gd name="T18" fmla="*/ 18 w 31"/>
              <a:gd name="T19" fmla="*/ 6 h 15"/>
              <a:gd name="T20" fmla="*/ 21 w 31"/>
              <a:gd name="T21" fmla="*/ 4 h 15"/>
              <a:gd name="T22" fmla="*/ 22 w 31"/>
              <a:gd name="T23" fmla="*/ 3 h 15"/>
              <a:gd name="T24" fmla="*/ 25 w 31"/>
              <a:gd name="T25" fmla="*/ 3 h 15"/>
              <a:gd name="T26" fmla="*/ 27 w 31"/>
              <a:gd name="T27" fmla="*/ 1 h 15"/>
              <a:gd name="T28" fmla="*/ 28 w 31"/>
              <a:gd name="T29" fmla="*/ 0 h 15"/>
              <a:gd name="T30" fmla="*/ 31 w 31"/>
              <a:gd name="T3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15">
                <a:moveTo>
                  <a:pt x="0" y="15"/>
                </a:moveTo>
                <a:lnTo>
                  <a:pt x="1" y="13"/>
                </a:lnTo>
                <a:lnTo>
                  <a:pt x="4" y="13"/>
                </a:lnTo>
                <a:lnTo>
                  <a:pt x="6" y="12"/>
                </a:lnTo>
                <a:lnTo>
                  <a:pt x="9" y="10"/>
                </a:lnTo>
                <a:lnTo>
                  <a:pt x="10" y="10"/>
                </a:lnTo>
                <a:lnTo>
                  <a:pt x="12" y="9"/>
                </a:lnTo>
                <a:lnTo>
                  <a:pt x="15" y="7"/>
                </a:lnTo>
                <a:lnTo>
                  <a:pt x="16" y="7"/>
                </a:lnTo>
                <a:lnTo>
                  <a:pt x="18" y="6"/>
                </a:lnTo>
                <a:lnTo>
                  <a:pt x="21" y="4"/>
                </a:lnTo>
                <a:lnTo>
                  <a:pt x="22" y="3"/>
                </a:lnTo>
                <a:lnTo>
                  <a:pt x="25" y="3"/>
                </a:lnTo>
                <a:lnTo>
                  <a:pt x="27" y="1"/>
                </a:lnTo>
                <a:lnTo>
                  <a:pt x="28" y="0"/>
                </a:lnTo>
                <a:lnTo>
                  <a:pt x="31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386" name="Freeform 3291"/>
          <p:cNvSpPr>
            <a:spLocks/>
          </p:cNvSpPr>
          <p:nvPr/>
        </p:nvSpPr>
        <p:spPr bwMode="auto">
          <a:xfrm>
            <a:off x="5634038" y="5746750"/>
            <a:ext cx="50800" cy="23813"/>
          </a:xfrm>
          <a:custGeom>
            <a:avLst/>
            <a:gdLst>
              <a:gd name="T0" fmla="*/ 32 w 32"/>
              <a:gd name="T1" fmla="*/ 0 h 15"/>
              <a:gd name="T2" fmla="*/ 29 w 32"/>
              <a:gd name="T3" fmla="*/ 1 h 15"/>
              <a:gd name="T4" fmla="*/ 26 w 32"/>
              <a:gd name="T5" fmla="*/ 3 h 15"/>
              <a:gd name="T6" fmla="*/ 24 w 32"/>
              <a:gd name="T7" fmla="*/ 4 h 15"/>
              <a:gd name="T8" fmla="*/ 21 w 32"/>
              <a:gd name="T9" fmla="*/ 6 h 15"/>
              <a:gd name="T10" fmla="*/ 18 w 32"/>
              <a:gd name="T11" fmla="*/ 6 h 15"/>
              <a:gd name="T12" fmla="*/ 15 w 32"/>
              <a:gd name="T13" fmla="*/ 7 h 15"/>
              <a:gd name="T14" fmla="*/ 14 w 32"/>
              <a:gd name="T15" fmla="*/ 9 h 15"/>
              <a:gd name="T16" fmla="*/ 11 w 32"/>
              <a:gd name="T17" fmla="*/ 10 h 15"/>
              <a:gd name="T18" fmla="*/ 8 w 32"/>
              <a:gd name="T19" fmla="*/ 12 h 15"/>
              <a:gd name="T20" fmla="*/ 5 w 32"/>
              <a:gd name="T21" fmla="*/ 13 h 15"/>
              <a:gd name="T22" fmla="*/ 3 w 32"/>
              <a:gd name="T23" fmla="*/ 13 h 15"/>
              <a:gd name="T24" fmla="*/ 0 w 32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15">
                <a:moveTo>
                  <a:pt x="32" y="0"/>
                </a:moveTo>
                <a:lnTo>
                  <a:pt x="29" y="1"/>
                </a:lnTo>
                <a:lnTo>
                  <a:pt x="26" y="3"/>
                </a:lnTo>
                <a:lnTo>
                  <a:pt x="24" y="4"/>
                </a:lnTo>
                <a:lnTo>
                  <a:pt x="21" y="6"/>
                </a:lnTo>
                <a:lnTo>
                  <a:pt x="18" y="6"/>
                </a:lnTo>
                <a:lnTo>
                  <a:pt x="15" y="7"/>
                </a:lnTo>
                <a:lnTo>
                  <a:pt x="14" y="9"/>
                </a:lnTo>
                <a:lnTo>
                  <a:pt x="11" y="10"/>
                </a:lnTo>
                <a:lnTo>
                  <a:pt x="8" y="12"/>
                </a:lnTo>
                <a:lnTo>
                  <a:pt x="5" y="13"/>
                </a:lnTo>
                <a:lnTo>
                  <a:pt x="3" y="13"/>
                </a:lnTo>
                <a:lnTo>
                  <a:pt x="0" y="1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387" name="Line 3292"/>
          <p:cNvSpPr>
            <a:spLocks noChangeShapeType="1"/>
          </p:cNvSpPr>
          <p:nvPr/>
        </p:nvSpPr>
        <p:spPr bwMode="auto">
          <a:xfrm>
            <a:off x="5643563" y="5662613"/>
            <a:ext cx="38100" cy="793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388" name="Freeform 3293"/>
          <p:cNvSpPr>
            <a:spLocks/>
          </p:cNvSpPr>
          <p:nvPr/>
        </p:nvSpPr>
        <p:spPr bwMode="auto">
          <a:xfrm>
            <a:off x="5695950" y="5600700"/>
            <a:ext cx="55563" cy="28575"/>
          </a:xfrm>
          <a:custGeom>
            <a:avLst/>
            <a:gdLst>
              <a:gd name="T0" fmla="*/ 0 w 35"/>
              <a:gd name="T1" fmla="*/ 18 h 18"/>
              <a:gd name="T2" fmla="*/ 2 w 35"/>
              <a:gd name="T3" fmla="*/ 18 h 18"/>
              <a:gd name="T4" fmla="*/ 3 w 35"/>
              <a:gd name="T5" fmla="*/ 17 h 18"/>
              <a:gd name="T6" fmla="*/ 5 w 35"/>
              <a:gd name="T7" fmla="*/ 17 h 18"/>
              <a:gd name="T8" fmla="*/ 6 w 35"/>
              <a:gd name="T9" fmla="*/ 15 h 18"/>
              <a:gd name="T10" fmla="*/ 8 w 35"/>
              <a:gd name="T11" fmla="*/ 15 h 18"/>
              <a:gd name="T12" fmla="*/ 9 w 35"/>
              <a:gd name="T13" fmla="*/ 14 h 18"/>
              <a:gd name="T14" fmla="*/ 11 w 35"/>
              <a:gd name="T15" fmla="*/ 14 h 18"/>
              <a:gd name="T16" fmla="*/ 12 w 35"/>
              <a:gd name="T17" fmla="*/ 12 h 18"/>
              <a:gd name="T18" fmla="*/ 14 w 35"/>
              <a:gd name="T19" fmla="*/ 12 h 18"/>
              <a:gd name="T20" fmla="*/ 15 w 35"/>
              <a:gd name="T21" fmla="*/ 11 h 18"/>
              <a:gd name="T22" fmla="*/ 17 w 35"/>
              <a:gd name="T23" fmla="*/ 11 h 18"/>
              <a:gd name="T24" fmla="*/ 18 w 35"/>
              <a:gd name="T25" fmla="*/ 9 h 18"/>
              <a:gd name="T26" fmla="*/ 20 w 35"/>
              <a:gd name="T27" fmla="*/ 9 h 18"/>
              <a:gd name="T28" fmla="*/ 21 w 35"/>
              <a:gd name="T29" fmla="*/ 8 h 18"/>
              <a:gd name="T30" fmla="*/ 23 w 35"/>
              <a:gd name="T31" fmla="*/ 8 h 18"/>
              <a:gd name="T32" fmla="*/ 23 w 35"/>
              <a:gd name="T33" fmla="*/ 6 h 18"/>
              <a:gd name="T34" fmla="*/ 24 w 35"/>
              <a:gd name="T35" fmla="*/ 6 h 18"/>
              <a:gd name="T36" fmla="*/ 26 w 35"/>
              <a:gd name="T37" fmla="*/ 5 h 18"/>
              <a:gd name="T38" fmla="*/ 27 w 35"/>
              <a:gd name="T39" fmla="*/ 3 h 18"/>
              <a:gd name="T40" fmla="*/ 29 w 35"/>
              <a:gd name="T41" fmla="*/ 3 h 18"/>
              <a:gd name="T42" fmla="*/ 30 w 35"/>
              <a:gd name="T43" fmla="*/ 2 h 18"/>
              <a:gd name="T44" fmla="*/ 32 w 35"/>
              <a:gd name="T45" fmla="*/ 2 h 18"/>
              <a:gd name="T46" fmla="*/ 33 w 35"/>
              <a:gd name="T47" fmla="*/ 0 h 18"/>
              <a:gd name="T48" fmla="*/ 35 w 35"/>
              <a:gd name="T4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5" h="18">
                <a:moveTo>
                  <a:pt x="0" y="18"/>
                </a:moveTo>
                <a:lnTo>
                  <a:pt x="2" y="18"/>
                </a:lnTo>
                <a:lnTo>
                  <a:pt x="3" y="17"/>
                </a:lnTo>
                <a:lnTo>
                  <a:pt x="5" y="17"/>
                </a:lnTo>
                <a:lnTo>
                  <a:pt x="6" y="15"/>
                </a:lnTo>
                <a:lnTo>
                  <a:pt x="8" y="15"/>
                </a:lnTo>
                <a:lnTo>
                  <a:pt x="9" y="14"/>
                </a:lnTo>
                <a:lnTo>
                  <a:pt x="11" y="14"/>
                </a:lnTo>
                <a:lnTo>
                  <a:pt x="12" y="12"/>
                </a:lnTo>
                <a:lnTo>
                  <a:pt x="14" y="12"/>
                </a:lnTo>
                <a:lnTo>
                  <a:pt x="15" y="11"/>
                </a:lnTo>
                <a:lnTo>
                  <a:pt x="17" y="11"/>
                </a:lnTo>
                <a:lnTo>
                  <a:pt x="18" y="9"/>
                </a:lnTo>
                <a:lnTo>
                  <a:pt x="20" y="9"/>
                </a:lnTo>
                <a:lnTo>
                  <a:pt x="21" y="8"/>
                </a:lnTo>
                <a:lnTo>
                  <a:pt x="23" y="8"/>
                </a:lnTo>
                <a:lnTo>
                  <a:pt x="23" y="6"/>
                </a:lnTo>
                <a:lnTo>
                  <a:pt x="24" y="6"/>
                </a:lnTo>
                <a:lnTo>
                  <a:pt x="26" y="5"/>
                </a:lnTo>
                <a:lnTo>
                  <a:pt x="27" y="3"/>
                </a:lnTo>
                <a:lnTo>
                  <a:pt x="29" y="3"/>
                </a:lnTo>
                <a:lnTo>
                  <a:pt x="30" y="2"/>
                </a:lnTo>
                <a:lnTo>
                  <a:pt x="32" y="2"/>
                </a:lnTo>
                <a:lnTo>
                  <a:pt x="33" y="0"/>
                </a:lnTo>
                <a:lnTo>
                  <a:pt x="35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389" name="Freeform 3294"/>
          <p:cNvSpPr>
            <a:spLocks/>
          </p:cNvSpPr>
          <p:nvPr/>
        </p:nvSpPr>
        <p:spPr bwMode="auto">
          <a:xfrm>
            <a:off x="5641975" y="5629275"/>
            <a:ext cx="53975" cy="28575"/>
          </a:xfrm>
          <a:custGeom>
            <a:avLst/>
            <a:gdLst>
              <a:gd name="T0" fmla="*/ 34 w 34"/>
              <a:gd name="T1" fmla="*/ 0 h 18"/>
              <a:gd name="T2" fmla="*/ 31 w 34"/>
              <a:gd name="T3" fmla="*/ 2 h 18"/>
              <a:gd name="T4" fmla="*/ 28 w 34"/>
              <a:gd name="T5" fmla="*/ 3 h 18"/>
              <a:gd name="T6" fmla="*/ 25 w 34"/>
              <a:gd name="T7" fmla="*/ 5 h 18"/>
              <a:gd name="T8" fmla="*/ 22 w 34"/>
              <a:gd name="T9" fmla="*/ 6 h 18"/>
              <a:gd name="T10" fmla="*/ 19 w 34"/>
              <a:gd name="T11" fmla="*/ 8 h 18"/>
              <a:gd name="T12" fmla="*/ 16 w 34"/>
              <a:gd name="T13" fmla="*/ 9 h 18"/>
              <a:gd name="T14" fmla="*/ 15 w 34"/>
              <a:gd name="T15" fmla="*/ 11 h 18"/>
              <a:gd name="T16" fmla="*/ 12 w 34"/>
              <a:gd name="T17" fmla="*/ 12 h 18"/>
              <a:gd name="T18" fmla="*/ 9 w 34"/>
              <a:gd name="T19" fmla="*/ 14 h 18"/>
              <a:gd name="T20" fmla="*/ 6 w 34"/>
              <a:gd name="T21" fmla="*/ 15 h 18"/>
              <a:gd name="T22" fmla="*/ 3 w 34"/>
              <a:gd name="T23" fmla="*/ 17 h 18"/>
              <a:gd name="T24" fmla="*/ 0 w 34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" h="18">
                <a:moveTo>
                  <a:pt x="34" y="0"/>
                </a:moveTo>
                <a:lnTo>
                  <a:pt x="31" y="2"/>
                </a:lnTo>
                <a:lnTo>
                  <a:pt x="28" y="3"/>
                </a:lnTo>
                <a:lnTo>
                  <a:pt x="25" y="5"/>
                </a:lnTo>
                <a:lnTo>
                  <a:pt x="22" y="6"/>
                </a:lnTo>
                <a:lnTo>
                  <a:pt x="19" y="8"/>
                </a:lnTo>
                <a:lnTo>
                  <a:pt x="16" y="9"/>
                </a:lnTo>
                <a:lnTo>
                  <a:pt x="15" y="11"/>
                </a:lnTo>
                <a:lnTo>
                  <a:pt x="12" y="12"/>
                </a:lnTo>
                <a:lnTo>
                  <a:pt x="9" y="14"/>
                </a:lnTo>
                <a:lnTo>
                  <a:pt x="6" y="15"/>
                </a:lnTo>
                <a:lnTo>
                  <a:pt x="3" y="17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390" name="Line 3295"/>
          <p:cNvSpPr>
            <a:spLocks noChangeShapeType="1"/>
          </p:cNvSpPr>
          <p:nvPr/>
        </p:nvSpPr>
        <p:spPr bwMode="auto">
          <a:xfrm>
            <a:off x="5653088" y="5546725"/>
            <a:ext cx="41275" cy="777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91" name="Freeform 3296"/>
          <p:cNvSpPr>
            <a:spLocks/>
          </p:cNvSpPr>
          <p:nvPr/>
        </p:nvSpPr>
        <p:spPr bwMode="auto">
          <a:xfrm>
            <a:off x="5710238" y="5476875"/>
            <a:ext cx="60325" cy="33338"/>
          </a:xfrm>
          <a:custGeom>
            <a:avLst/>
            <a:gdLst>
              <a:gd name="T0" fmla="*/ 0 w 38"/>
              <a:gd name="T1" fmla="*/ 21 h 21"/>
              <a:gd name="T2" fmla="*/ 2 w 38"/>
              <a:gd name="T3" fmla="*/ 20 h 21"/>
              <a:gd name="T4" fmla="*/ 3 w 38"/>
              <a:gd name="T5" fmla="*/ 20 h 21"/>
              <a:gd name="T6" fmla="*/ 5 w 38"/>
              <a:gd name="T7" fmla="*/ 18 h 21"/>
              <a:gd name="T8" fmla="*/ 8 w 38"/>
              <a:gd name="T9" fmla="*/ 18 h 21"/>
              <a:gd name="T10" fmla="*/ 9 w 38"/>
              <a:gd name="T11" fmla="*/ 17 h 21"/>
              <a:gd name="T12" fmla="*/ 11 w 38"/>
              <a:gd name="T13" fmla="*/ 15 h 21"/>
              <a:gd name="T14" fmla="*/ 12 w 38"/>
              <a:gd name="T15" fmla="*/ 15 h 21"/>
              <a:gd name="T16" fmla="*/ 14 w 38"/>
              <a:gd name="T17" fmla="*/ 14 h 21"/>
              <a:gd name="T18" fmla="*/ 15 w 38"/>
              <a:gd name="T19" fmla="*/ 12 h 21"/>
              <a:gd name="T20" fmla="*/ 17 w 38"/>
              <a:gd name="T21" fmla="*/ 12 h 21"/>
              <a:gd name="T22" fmla="*/ 18 w 38"/>
              <a:gd name="T23" fmla="*/ 11 h 21"/>
              <a:gd name="T24" fmla="*/ 20 w 38"/>
              <a:gd name="T25" fmla="*/ 11 h 21"/>
              <a:gd name="T26" fmla="*/ 21 w 38"/>
              <a:gd name="T27" fmla="*/ 9 h 21"/>
              <a:gd name="T28" fmla="*/ 23 w 38"/>
              <a:gd name="T29" fmla="*/ 8 h 21"/>
              <a:gd name="T30" fmla="*/ 24 w 38"/>
              <a:gd name="T31" fmla="*/ 8 h 21"/>
              <a:gd name="T32" fmla="*/ 27 w 38"/>
              <a:gd name="T33" fmla="*/ 6 h 21"/>
              <a:gd name="T34" fmla="*/ 29 w 38"/>
              <a:gd name="T35" fmla="*/ 5 h 21"/>
              <a:gd name="T36" fmla="*/ 30 w 38"/>
              <a:gd name="T37" fmla="*/ 5 h 21"/>
              <a:gd name="T38" fmla="*/ 32 w 38"/>
              <a:gd name="T39" fmla="*/ 3 h 21"/>
              <a:gd name="T40" fmla="*/ 33 w 38"/>
              <a:gd name="T41" fmla="*/ 3 h 21"/>
              <a:gd name="T42" fmla="*/ 35 w 38"/>
              <a:gd name="T43" fmla="*/ 2 h 21"/>
              <a:gd name="T44" fmla="*/ 36 w 38"/>
              <a:gd name="T45" fmla="*/ 0 h 21"/>
              <a:gd name="T46" fmla="*/ 38 w 38"/>
              <a:gd name="T4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21">
                <a:moveTo>
                  <a:pt x="0" y="21"/>
                </a:moveTo>
                <a:lnTo>
                  <a:pt x="2" y="20"/>
                </a:lnTo>
                <a:lnTo>
                  <a:pt x="3" y="20"/>
                </a:lnTo>
                <a:lnTo>
                  <a:pt x="5" y="18"/>
                </a:lnTo>
                <a:lnTo>
                  <a:pt x="8" y="18"/>
                </a:lnTo>
                <a:lnTo>
                  <a:pt x="9" y="17"/>
                </a:lnTo>
                <a:lnTo>
                  <a:pt x="11" y="15"/>
                </a:lnTo>
                <a:lnTo>
                  <a:pt x="12" y="15"/>
                </a:lnTo>
                <a:lnTo>
                  <a:pt x="14" y="14"/>
                </a:lnTo>
                <a:lnTo>
                  <a:pt x="15" y="12"/>
                </a:lnTo>
                <a:lnTo>
                  <a:pt x="17" y="12"/>
                </a:lnTo>
                <a:lnTo>
                  <a:pt x="18" y="11"/>
                </a:lnTo>
                <a:lnTo>
                  <a:pt x="20" y="11"/>
                </a:lnTo>
                <a:lnTo>
                  <a:pt x="21" y="9"/>
                </a:lnTo>
                <a:lnTo>
                  <a:pt x="23" y="8"/>
                </a:lnTo>
                <a:lnTo>
                  <a:pt x="24" y="8"/>
                </a:lnTo>
                <a:lnTo>
                  <a:pt x="27" y="6"/>
                </a:lnTo>
                <a:lnTo>
                  <a:pt x="29" y="5"/>
                </a:lnTo>
                <a:lnTo>
                  <a:pt x="30" y="5"/>
                </a:lnTo>
                <a:lnTo>
                  <a:pt x="32" y="3"/>
                </a:lnTo>
                <a:lnTo>
                  <a:pt x="33" y="3"/>
                </a:lnTo>
                <a:lnTo>
                  <a:pt x="35" y="2"/>
                </a:lnTo>
                <a:lnTo>
                  <a:pt x="36" y="0"/>
                </a:lnTo>
                <a:lnTo>
                  <a:pt x="38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92" name="Freeform 3297"/>
          <p:cNvSpPr>
            <a:spLocks/>
          </p:cNvSpPr>
          <p:nvPr/>
        </p:nvSpPr>
        <p:spPr bwMode="auto">
          <a:xfrm>
            <a:off x="5651500" y="5510213"/>
            <a:ext cx="58738" cy="33338"/>
          </a:xfrm>
          <a:custGeom>
            <a:avLst/>
            <a:gdLst>
              <a:gd name="T0" fmla="*/ 37 w 37"/>
              <a:gd name="T1" fmla="*/ 0 h 21"/>
              <a:gd name="T2" fmla="*/ 34 w 37"/>
              <a:gd name="T3" fmla="*/ 2 h 21"/>
              <a:gd name="T4" fmla="*/ 31 w 37"/>
              <a:gd name="T5" fmla="*/ 3 h 21"/>
              <a:gd name="T6" fmla="*/ 28 w 37"/>
              <a:gd name="T7" fmla="*/ 5 h 21"/>
              <a:gd name="T8" fmla="*/ 25 w 37"/>
              <a:gd name="T9" fmla="*/ 8 h 21"/>
              <a:gd name="T10" fmla="*/ 22 w 37"/>
              <a:gd name="T11" fmla="*/ 9 h 21"/>
              <a:gd name="T12" fmla="*/ 19 w 37"/>
              <a:gd name="T13" fmla="*/ 11 h 21"/>
              <a:gd name="T14" fmla="*/ 16 w 37"/>
              <a:gd name="T15" fmla="*/ 12 h 21"/>
              <a:gd name="T16" fmla="*/ 12 w 37"/>
              <a:gd name="T17" fmla="*/ 14 h 21"/>
              <a:gd name="T18" fmla="*/ 9 w 37"/>
              <a:gd name="T19" fmla="*/ 15 h 21"/>
              <a:gd name="T20" fmla="*/ 6 w 37"/>
              <a:gd name="T21" fmla="*/ 17 h 21"/>
              <a:gd name="T22" fmla="*/ 3 w 37"/>
              <a:gd name="T23" fmla="*/ 20 h 21"/>
              <a:gd name="T24" fmla="*/ 0 w 37"/>
              <a:gd name="T2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1">
                <a:moveTo>
                  <a:pt x="37" y="0"/>
                </a:moveTo>
                <a:lnTo>
                  <a:pt x="34" y="2"/>
                </a:lnTo>
                <a:lnTo>
                  <a:pt x="31" y="3"/>
                </a:lnTo>
                <a:lnTo>
                  <a:pt x="28" y="5"/>
                </a:lnTo>
                <a:lnTo>
                  <a:pt x="25" y="8"/>
                </a:lnTo>
                <a:lnTo>
                  <a:pt x="22" y="9"/>
                </a:lnTo>
                <a:lnTo>
                  <a:pt x="19" y="11"/>
                </a:lnTo>
                <a:lnTo>
                  <a:pt x="16" y="12"/>
                </a:lnTo>
                <a:lnTo>
                  <a:pt x="12" y="14"/>
                </a:lnTo>
                <a:lnTo>
                  <a:pt x="9" y="15"/>
                </a:lnTo>
                <a:lnTo>
                  <a:pt x="6" y="17"/>
                </a:lnTo>
                <a:lnTo>
                  <a:pt x="3" y="20"/>
                </a:lnTo>
                <a:lnTo>
                  <a:pt x="0" y="2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93" name="Line 3298"/>
          <p:cNvSpPr>
            <a:spLocks noChangeShapeType="1"/>
          </p:cNvSpPr>
          <p:nvPr/>
        </p:nvSpPr>
        <p:spPr bwMode="auto">
          <a:xfrm>
            <a:off x="5665788" y="5429250"/>
            <a:ext cx="42863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94" name="Freeform 3299"/>
          <p:cNvSpPr>
            <a:spLocks/>
          </p:cNvSpPr>
          <p:nvPr/>
        </p:nvSpPr>
        <p:spPr bwMode="auto">
          <a:xfrm>
            <a:off x="5737225" y="5337175"/>
            <a:ext cx="71438" cy="44450"/>
          </a:xfrm>
          <a:custGeom>
            <a:avLst/>
            <a:gdLst>
              <a:gd name="T0" fmla="*/ 0 w 45"/>
              <a:gd name="T1" fmla="*/ 28 h 28"/>
              <a:gd name="T2" fmla="*/ 1 w 45"/>
              <a:gd name="T3" fmla="*/ 27 h 28"/>
              <a:gd name="T4" fmla="*/ 4 w 45"/>
              <a:gd name="T5" fmla="*/ 25 h 28"/>
              <a:gd name="T6" fmla="*/ 7 w 45"/>
              <a:gd name="T7" fmla="*/ 24 h 28"/>
              <a:gd name="T8" fmla="*/ 9 w 45"/>
              <a:gd name="T9" fmla="*/ 22 h 28"/>
              <a:gd name="T10" fmla="*/ 12 w 45"/>
              <a:gd name="T11" fmla="*/ 21 h 28"/>
              <a:gd name="T12" fmla="*/ 13 w 45"/>
              <a:gd name="T13" fmla="*/ 19 h 28"/>
              <a:gd name="T14" fmla="*/ 16 w 45"/>
              <a:gd name="T15" fmla="*/ 18 h 28"/>
              <a:gd name="T16" fmla="*/ 19 w 45"/>
              <a:gd name="T17" fmla="*/ 16 h 28"/>
              <a:gd name="T18" fmla="*/ 21 w 45"/>
              <a:gd name="T19" fmla="*/ 15 h 28"/>
              <a:gd name="T20" fmla="*/ 24 w 45"/>
              <a:gd name="T21" fmla="*/ 13 h 28"/>
              <a:gd name="T22" fmla="*/ 25 w 45"/>
              <a:gd name="T23" fmla="*/ 12 h 28"/>
              <a:gd name="T24" fmla="*/ 28 w 45"/>
              <a:gd name="T25" fmla="*/ 10 h 28"/>
              <a:gd name="T26" fmla="*/ 30 w 45"/>
              <a:gd name="T27" fmla="*/ 9 h 28"/>
              <a:gd name="T28" fmla="*/ 33 w 45"/>
              <a:gd name="T29" fmla="*/ 7 h 28"/>
              <a:gd name="T30" fmla="*/ 36 w 45"/>
              <a:gd name="T31" fmla="*/ 6 h 28"/>
              <a:gd name="T32" fmla="*/ 37 w 45"/>
              <a:gd name="T33" fmla="*/ 4 h 28"/>
              <a:gd name="T34" fmla="*/ 40 w 45"/>
              <a:gd name="T35" fmla="*/ 3 h 28"/>
              <a:gd name="T36" fmla="*/ 42 w 45"/>
              <a:gd name="T37" fmla="*/ 1 h 28"/>
              <a:gd name="T38" fmla="*/ 45 w 45"/>
              <a:gd name="T3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28">
                <a:moveTo>
                  <a:pt x="0" y="28"/>
                </a:moveTo>
                <a:lnTo>
                  <a:pt x="1" y="27"/>
                </a:lnTo>
                <a:lnTo>
                  <a:pt x="4" y="25"/>
                </a:lnTo>
                <a:lnTo>
                  <a:pt x="7" y="24"/>
                </a:lnTo>
                <a:lnTo>
                  <a:pt x="9" y="22"/>
                </a:lnTo>
                <a:lnTo>
                  <a:pt x="12" y="21"/>
                </a:lnTo>
                <a:lnTo>
                  <a:pt x="13" y="19"/>
                </a:lnTo>
                <a:lnTo>
                  <a:pt x="16" y="18"/>
                </a:lnTo>
                <a:lnTo>
                  <a:pt x="19" y="16"/>
                </a:lnTo>
                <a:lnTo>
                  <a:pt x="21" y="15"/>
                </a:lnTo>
                <a:lnTo>
                  <a:pt x="24" y="13"/>
                </a:lnTo>
                <a:lnTo>
                  <a:pt x="25" y="12"/>
                </a:lnTo>
                <a:lnTo>
                  <a:pt x="28" y="10"/>
                </a:lnTo>
                <a:lnTo>
                  <a:pt x="30" y="9"/>
                </a:lnTo>
                <a:lnTo>
                  <a:pt x="33" y="7"/>
                </a:lnTo>
                <a:lnTo>
                  <a:pt x="36" y="6"/>
                </a:lnTo>
                <a:lnTo>
                  <a:pt x="37" y="4"/>
                </a:lnTo>
                <a:lnTo>
                  <a:pt x="40" y="3"/>
                </a:lnTo>
                <a:lnTo>
                  <a:pt x="42" y="1"/>
                </a:lnTo>
                <a:lnTo>
                  <a:pt x="45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95" name="Freeform 3300"/>
          <p:cNvSpPr>
            <a:spLocks/>
          </p:cNvSpPr>
          <p:nvPr/>
        </p:nvSpPr>
        <p:spPr bwMode="auto">
          <a:xfrm>
            <a:off x="5662613" y="5381625"/>
            <a:ext cx="74613" cy="42863"/>
          </a:xfrm>
          <a:custGeom>
            <a:avLst/>
            <a:gdLst>
              <a:gd name="T0" fmla="*/ 47 w 47"/>
              <a:gd name="T1" fmla="*/ 0 h 27"/>
              <a:gd name="T2" fmla="*/ 42 w 47"/>
              <a:gd name="T3" fmla="*/ 2 h 27"/>
              <a:gd name="T4" fmla="*/ 39 w 47"/>
              <a:gd name="T5" fmla="*/ 5 h 27"/>
              <a:gd name="T6" fmla="*/ 36 w 47"/>
              <a:gd name="T7" fmla="*/ 6 h 27"/>
              <a:gd name="T8" fmla="*/ 32 w 47"/>
              <a:gd name="T9" fmla="*/ 9 h 27"/>
              <a:gd name="T10" fmla="*/ 29 w 47"/>
              <a:gd name="T11" fmla="*/ 11 h 27"/>
              <a:gd name="T12" fmla="*/ 26 w 47"/>
              <a:gd name="T13" fmla="*/ 12 h 27"/>
              <a:gd name="T14" fmla="*/ 21 w 47"/>
              <a:gd name="T15" fmla="*/ 15 h 27"/>
              <a:gd name="T16" fmla="*/ 18 w 47"/>
              <a:gd name="T17" fmla="*/ 17 h 27"/>
              <a:gd name="T18" fmla="*/ 15 w 47"/>
              <a:gd name="T19" fmla="*/ 20 h 27"/>
              <a:gd name="T20" fmla="*/ 11 w 47"/>
              <a:gd name="T21" fmla="*/ 21 h 27"/>
              <a:gd name="T22" fmla="*/ 8 w 47"/>
              <a:gd name="T23" fmla="*/ 23 h 27"/>
              <a:gd name="T24" fmla="*/ 3 w 47"/>
              <a:gd name="T25" fmla="*/ 26 h 27"/>
              <a:gd name="T26" fmla="*/ 0 w 47"/>
              <a:gd name="T2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" h="27">
                <a:moveTo>
                  <a:pt x="47" y="0"/>
                </a:moveTo>
                <a:lnTo>
                  <a:pt x="42" y="2"/>
                </a:lnTo>
                <a:lnTo>
                  <a:pt x="39" y="5"/>
                </a:lnTo>
                <a:lnTo>
                  <a:pt x="36" y="6"/>
                </a:lnTo>
                <a:lnTo>
                  <a:pt x="32" y="9"/>
                </a:lnTo>
                <a:lnTo>
                  <a:pt x="29" y="11"/>
                </a:lnTo>
                <a:lnTo>
                  <a:pt x="26" y="12"/>
                </a:lnTo>
                <a:lnTo>
                  <a:pt x="21" y="15"/>
                </a:lnTo>
                <a:lnTo>
                  <a:pt x="18" y="17"/>
                </a:lnTo>
                <a:lnTo>
                  <a:pt x="15" y="20"/>
                </a:lnTo>
                <a:lnTo>
                  <a:pt x="11" y="21"/>
                </a:lnTo>
                <a:lnTo>
                  <a:pt x="8" y="23"/>
                </a:lnTo>
                <a:lnTo>
                  <a:pt x="3" y="26"/>
                </a:lnTo>
                <a:lnTo>
                  <a:pt x="0" y="2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96" name="Line 3301"/>
          <p:cNvSpPr>
            <a:spLocks noChangeShapeType="1"/>
          </p:cNvSpPr>
          <p:nvPr/>
        </p:nvSpPr>
        <p:spPr bwMode="auto">
          <a:xfrm>
            <a:off x="5689600" y="5300663"/>
            <a:ext cx="44450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97" name="Freeform 3302"/>
          <p:cNvSpPr>
            <a:spLocks/>
          </p:cNvSpPr>
          <p:nvPr/>
        </p:nvSpPr>
        <p:spPr bwMode="auto">
          <a:xfrm>
            <a:off x="5813425" y="5119688"/>
            <a:ext cx="120650" cy="93663"/>
          </a:xfrm>
          <a:custGeom>
            <a:avLst/>
            <a:gdLst>
              <a:gd name="T0" fmla="*/ 0 w 76"/>
              <a:gd name="T1" fmla="*/ 59 h 59"/>
              <a:gd name="T2" fmla="*/ 4 w 76"/>
              <a:gd name="T3" fmla="*/ 56 h 59"/>
              <a:gd name="T4" fmla="*/ 9 w 76"/>
              <a:gd name="T5" fmla="*/ 53 h 59"/>
              <a:gd name="T6" fmla="*/ 12 w 76"/>
              <a:gd name="T7" fmla="*/ 50 h 59"/>
              <a:gd name="T8" fmla="*/ 16 w 76"/>
              <a:gd name="T9" fmla="*/ 47 h 59"/>
              <a:gd name="T10" fmla="*/ 21 w 76"/>
              <a:gd name="T11" fmla="*/ 44 h 59"/>
              <a:gd name="T12" fmla="*/ 25 w 76"/>
              <a:gd name="T13" fmla="*/ 41 h 59"/>
              <a:gd name="T14" fmla="*/ 28 w 76"/>
              <a:gd name="T15" fmla="*/ 38 h 59"/>
              <a:gd name="T16" fmla="*/ 33 w 76"/>
              <a:gd name="T17" fmla="*/ 35 h 59"/>
              <a:gd name="T18" fmla="*/ 37 w 76"/>
              <a:gd name="T19" fmla="*/ 32 h 59"/>
              <a:gd name="T20" fmla="*/ 40 w 76"/>
              <a:gd name="T21" fmla="*/ 29 h 59"/>
              <a:gd name="T22" fmla="*/ 45 w 76"/>
              <a:gd name="T23" fmla="*/ 26 h 59"/>
              <a:gd name="T24" fmla="*/ 49 w 76"/>
              <a:gd name="T25" fmla="*/ 23 h 59"/>
              <a:gd name="T26" fmla="*/ 52 w 76"/>
              <a:gd name="T27" fmla="*/ 20 h 59"/>
              <a:gd name="T28" fmla="*/ 57 w 76"/>
              <a:gd name="T29" fmla="*/ 17 h 59"/>
              <a:gd name="T30" fmla="*/ 61 w 76"/>
              <a:gd name="T31" fmla="*/ 14 h 59"/>
              <a:gd name="T32" fmla="*/ 64 w 76"/>
              <a:gd name="T33" fmla="*/ 9 h 59"/>
              <a:gd name="T34" fmla="*/ 69 w 76"/>
              <a:gd name="T35" fmla="*/ 6 h 59"/>
              <a:gd name="T36" fmla="*/ 73 w 76"/>
              <a:gd name="T37" fmla="*/ 3 h 59"/>
              <a:gd name="T38" fmla="*/ 76 w 76"/>
              <a:gd name="T39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6" h="59">
                <a:moveTo>
                  <a:pt x="0" y="59"/>
                </a:moveTo>
                <a:lnTo>
                  <a:pt x="4" y="56"/>
                </a:lnTo>
                <a:lnTo>
                  <a:pt x="9" y="53"/>
                </a:lnTo>
                <a:lnTo>
                  <a:pt x="12" y="50"/>
                </a:lnTo>
                <a:lnTo>
                  <a:pt x="16" y="47"/>
                </a:lnTo>
                <a:lnTo>
                  <a:pt x="21" y="44"/>
                </a:lnTo>
                <a:lnTo>
                  <a:pt x="25" y="41"/>
                </a:lnTo>
                <a:lnTo>
                  <a:pt x="28" y="38"/>
                </a:lnTo>
                <a:lnTo>
                  <a:pt x="33" y="35"/>
                </a:lnTo>
                <a:lnTo>
                  <a:pt x="37" y="32"/>
                </a:lnTo>
                <a:lnTo>
                  <a:pt x="40" y="29"/>
                </a:lnTo>
                <a:lnTo>
                  <a:pt x="45" y="26"/>
                </a:lnTo>
                <a:lnTo>
                  <a:pt x="49" y="23"/>
                </a:lnTo>
                <a:lnTo>
                  <a:pt x="52" y="20"/>
                </a:lnTo>
                <a:lnTo>
                  <a:pt x="57" y="17"/>
                </a:lnTo>
                <a:lnTo>
                  <a:pt x="61" y="14"/>
                </a:lnTo>
                <a:lnTo>
                  <a:pt x="64" y="9"/>
                </a:lnTo>
                <a:lnTo>
                  <a:pt x="69" y="6"/>
                </a:lnTo>
                <a:lnTo>
                  <a:pt x="73" y="3"/>
                </a:lnTo>
                <a:lnTo>
                  <a:pt x="76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98" name="Freeform 3303"/>
          <p:cNvSpPr>
            <a:spLocks/>
          </p:cNvSpPr>
          <p:nvPr/>
        </p:nvSpPr>
        <p:spPr bwMode="auto">
          <a:xfrm>
            <a:off x="5684838" y="5213350"/>
            <a:ext cx="128588" cy="85725"/>
          </a:xfrm>
          <a:custGeom>
            <a:avLst/>
            <a:gdLst>
              <a:gd name="T0" fmla="*/ 81 w 81"/>
              <a:gd name="T1" fmla="*/ 0 h 54"/>
              <a:gd name="T2" fmla="*/ 76 w 81"/>
              <a:gd name="T3" fmla="*/ 3 h 54"/>
              <a:gd name="T4" fmla="*/ 72 w 81"/>
              <a:gd name="T5" fmla="*/ 7 h 54"/>
              <a:gd name="T6" fmla="*/ 67 w 81"/>
              <a:gd name="T7" fmla="*/ 10 h 54"/>
              <a:gd name="T8" fmla="*/ 63 w 81"/>
              <a:gd name="T9" fmla="*/ 13 h 54"/>
              <a:gd name="T10" fmla="*/ 58 w 81"/>
              <a:gd name="T11" fmla="*/ 16 h 54"/>
              <a:gd name="T12" fmla="*/ 52 w 81"/>
              <a:gd name="T13" fmla="*/ 19 h 54"/>
              <a:gd name="T14" fmla="*/ 48 w 81"/>
              <a:gd name="T15" fmla="*/ 22 h 54"/>
              <a:gd name="T16" fmla="*/ 43 w 81"/>
              <a:gd name="T17" fmla="*/ 25 h 54"/>
              <a:gd name="T18" fmla="*/ 39 w 81"/>
              <a:gd name="T19" fmla="*/ 28 h 54"/>
              <a:gd name="T20" fmla="*/ 34 w 81"/>
              <a:gd name="T21" fmla="*/ 33 h 54"/>
              <a:gd name="T22" fmla="*/ 30 w 81"/>
              <a:gd name="T23" fmla="*/ 36 h 54"/>
              <a:gd name="T24" fmla="*/ 24 w 81"/>
              <a:gd name="T25" fmla="*/ 39 h 54"/>
              <a:gd name="T26" fmla="*/ 19 w 81"/>
              <a:gd name="T27" fmla="*/ 42 h 54"/>
              <a:gd name="T28" fmla="*/ 15 w 81"/>
              <a:gd name="T29" fmla="*/ 45 h 54"/>
              <a:gd name="T30" fmla="*/ 10 w 81"/>
              <a:gd name="T31" fmla="*/ 48 h 54"/>
              <a:gd name="T32" fmla="*/ 6 w 81"/>
              <a:gd name="T33" fmla="*/ 51 h 54"/>
              <a:gd name="T34" fmla="*/ 0 w 81"/>
              <a:gd name="T3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54">
                <a:moveTo>
                  <a:pt x="81" y="0"/>
                </a:moveTo>
                <a:lnTo>
                  <a:pt x="76" y="3"/>
                </a:lnTo>
                <a:lnTo>
                  <a:pt x="72" y="7"/>
                </a:lnTo>
                <a:lnTo>
                  <a:pt x="67" y="10"/>
                </a:lnTo>
                <a:lnTo>
                  <a:pt x="63" y="13"/>
                </a:lnTo>
                <a:lnTo>
                  <a:pt x="58" y="16"/>
                </a:lnTo>
                <a:lnTo>
                  <a:pt x="52" y="19"/>
                </a:lnTo>
                <a:lnTo>
                  <a:pt x="48" y="22"/>
                </a:lnTo>
                <a:lnTo>
                  <a:pt x="43" y="25"/>
                </a:lnTo>
                <a:lnTo>
                  <a:pt x="39" y="28"/>
                </a:lnTo>
                <a:lnTo>
                  <a:pt x="34" y="33"/>
                </a:lnTo>
                <a:lnTo>
                  <a:pt x="30" y="36"/>
                </a:lnTo>
                <a:lnTo>
                  <a:pt x="24" y="39"/>
                </a:lnTo>
                <a:lnTo>
                  <a:pt x="19" y="42"/>
                </a:lnTo>
                <a:lnTo>
                  <a:pt x="15" y="45"/>
                </a:lnTo>
                <a:lnTo>
                  <a:pt x="10" y="48"/>
                </a:lnTo>
                <a:lnTo>
                  <a:pt x="6" y="51"/>
                </a:lnTo>
                <a:lnTo>
                  <a:pt x="0" y="5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99" name="Line 3304"/>
          <p:cNvSpPr>
            <a:spLocks noChangeShapeType="1"/>
          </p:cNvSpPr>
          <p:nvPr/>
        </p:nvSpPr>
        <p:spPr bwMode="auto">
          <a:xfrm>
            <a:off x="5246688" y="4414838"/>
            <a:ext cx="563563" cy="7937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00" name="Freeform 3305"/>
          <p:cNvSpPr>
            <a:spLocks/>
          </p:cNvSpPr>
          <p:nvPr/>
        </p:nvSpPr>
        <p:spPr bwMode="auto">
          <a:xfrm>
            <a:off x="5491163" y="3876675"/>
            <a:ext cx="169863" cy="298450"/>
          </a:xfrm>
          <a:custGeom>
            <a:avLst/>
            <a:gdLst>
              <a:gd name="T0" fmla="*/ 0 w 107"/>
              <a:gd name="T1" fmla="*/ 188 h 188"/>
              <a:gd name="T2" fmla="*/ 5 w 107"/>
              <a:gd name="T3" fmla="*/ 182 h 188"/>
              <a:gd name="T4" fmla="*/ 9 w 107"/>
              <a:gd name="T5" fmla="*/ 176 h 188"/>
              <a:gd name="T6" fmla="*/ 14 w 107"/>
              <a:gd name="T7" fmla="*/ 170 h 188"/>
              <a:gd name="T8" fmla="*/ 18 w 107"/>
              <a:gd name="T9" fmla="*/ 162 h 188"/>
              <a:gd name="T10" fmla="*/ 23 w 107"/>
              <a:gd name="T11" fmla="*/ 156 h 188"/>
              <a:gd name="T12" fmla="*/ 27 w 107"/>
              <a:gd name="T13" fmla="*/ 149 h 188"/>
              <a:gd name="T14" fmla="*/ 32 w 107"/>
              <a:gd name="T15" fmla="*/ 143 h 188"/>
              <a:gd name="T16" fmla="*/ 36 w 107"/>
              <a:gd name="T17" fmla="*/ 137 h 188"/>
              <a:gd name="T18" fmla="*/ 41 w 107"/>
              <a:gd name="T19" fmla="*/ 129 h 188"/>
              <a:gd name="T20" fmla="*/ 45 w 107"/>
              <a:gd name="T21" fmla="*/ 123 h 188"/>
              <a:gd name="T22" fmla="*/ 50 w 107"/>
              <a:gd name="T23" fmla="*/ 116 h 188"/>
              <a:gd name="T24" fmla="*/ 54 w 107"/>
              <a:gd name="T25" fmla="*/ 108 h 188"/>
              <a:gd name="T26" fmla="*/ 57 w 107"/>
              <a:gd name="T27" fmla="*/ 102 h 188"/>
              <a:gd name="T28" fmla="*/ 62 w 107"/>
              <a:gd name="T29" fmla="*/ 95 h 188"/>
              <a:gd name="T30" fmla="*/ 66 w 107"/>
              <a:gd name="T31" fmla="*/ 87 h 188"/>
              <a:gd name="T32" fmla="*/ 69 w 107"/>
              <a:gd name="T33" fmla="*/ 81 h 188"/>
              <a:gd name="T34" fmla="*/ 74 w 107"/>
              <a:gd name="T35" fmla="*/ 74 h 188"/>
              <a:gd name="T36" fmla="*/ 77 w 107"/>
              <a:gd name="T37" fmla="*/ 66 h 188"/>
              <a:gd name="T38" fmla="*/ 80 w 107"/>
              <a:gd name="T39" fmla="*/ 60 h 188"/>
              <a:gd name="T40" fmla="*/ 84 w 107"/>
              <a:gd name="T41" fmla="*/ 53 h 188"/>
              <a:gd name="T42" fmla="*/ 87 w 107"/>
              <a:gd name="T43" fmla="*/ 45 h 188"/>
              <a:gd name="T44" fmla="*/ 90 w 107"/>
              <a:gd name="T45" fmla="*/ 38 h 188"/>
              <a:gd name="T46" fmla="*/ 95 w 107"/>
              <a:gd name="T47" fmla="*/ 30 h 188"/>
              <a:gd name="T48" fmla="*/ 98 w 107"/>
              <a:gd name="T49" fmla="*/ 23 h 188"/>
              <a:gd name="T50" fmla="*/ 101 w 107"/>
              <a:gd name="T51" fmla="*/ 15 h 188"/>
              <a:gd name="T52" fmla="*/ 104 w 107"/>
              <a:gd name="T53" fmla="*/ 8 h 188"/>
              <a:gd name="T54" fmla="*/ 107 w 107"/>
              <a:gd name="T55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7" h="188">
                <a:moveTo>
                  <a:pt x="0" y="188"/>
                </a:moveTo>
                <a:lnTo>
                  <a:pt x="5" y="182"/>
                </a:lnTo>
                <a:lnTo>
                  <a:pt x="9" y="176"/>
                </a:lnTo>
                <a:lnTo>
                  <a:pt x="14" y="170"/>
                </a:lnTo>
                <a:lnTo>
                  <a:pt x="18" y="162"/>
                </a:lnTo>
                <a:lnTo>
                  <a:pt x="23" y="156"/>
                </a:lnTo>
                <a:lnTo>
                  <a:pt x="27" y="149"/>
                </a:lnTo>
                <a:lnTo>
                  <a:pt x="32" y="143"/>
                </a:lnTo>
                <a:lnTo>
                  <a:pt x="36" y="137"/>
                </a:lnTo>
                <a:lnTo>
                  <a:pt x="41" y="129"/>
                </a:lnTo>
                <a:lnTo>
                  <a:pt x="45" y="123"/>
                </a:lnTo>
                <a:lnTo>
                  <a:pt x="50" y="116"/>
                </a:lnTo>
                <a:lnTo>
                  <a:pt x="54" y="108"/>
                </a:lnTo>
                <a:lnTo>
                  <a:pt x="57" y="102"/>
                </a:lnTo>
                <a:lnTo>
                  <a:pt x="62" y="95"/>
                </a:lnTo>
                <a:lnTo>
                  <a:pt x="66" y="87"/>
                </a:lnTo>
                <a:lnTo>
                  <a:pt x="69" y="81"/>
                </a:lnTo>
                <a:lnTo>
                  <a:pt x="74" y="74"/>
                </a:lnTo>
                <a:lnTo>
                  <a:pt x="77" y="66"/>
                </a:lnTo>
                <a:lnTo>
                  <a:pt x="80" y="60"/>
                </a:lnTo>
                <a:lnTo>
                  <a:pt x="84" y="53"/>
                </a:lnTo>
                <a:lnTo>
                  <a:pt x="87" y="45"/>
                </a:lnTo>
                <a:lnTo>
                  <a:pt x="90" y="38"/>
                </a:lnTo>
                <a:lnTo>
                  <a:pt x="95" y="30"/>
                </a:lnTo>
                <a:lnTo>
                  <a:pt x="98" y="23"/>
                </a:lnTo>
                <a:lnTo>
                  <a:pt x="101" y="15"/>
                </a:lnTo>
                <a:lnTo>
                  <a:pt x="104" y="8"/>
                </a:lnTo>
                <a:lnTo>
                  <a:pt x="107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01" name="Freeform 3306"/>
          <p:cNvSpPr>
            <a:spLocks/>
          </p:cNvSpPr>
          <p:nvPr/>
        </p:nvSpPr>
        <p:spPr bwMode="auto">
          <a:xfrm>
            <a:off x="5243513" y="4175125"/>
            <a:ext cx="247650" cy="238125"/>
          </a:xfrm>
          <a:custGeom>
            <a:avLst/>
            <a:gdLst>
              <a:gd name="T0" fmla="*/ 155 w 156"/>
              <a:gd name="T1" fmla="*/ 1 h 150"/>
              <a:gd name="T2" fmla="*/ 152 w 156"/>
              <a:gd name="T3" fmla="*/ 4 h 150"/>
              <a:gd name="T4" fmla="*/ 149 w 156"/>
              <a:gd name="T5" fmla="*/ 9 h 150"/>
              <a:gd name="T6" fmla="*/ 147 w 156"/>
              <a:gd name="T7" fmla="*/ 12 h 150"/>
              <a:gd name="T8" fmla="*/ 144 w 156"/>
              <a:gd name="T9" fmla="*/ 15 h 150"/>
              <a:gd name="T10" fmla="*/ 141 w 156"/>
              <a:gd name="T11" fmla="*/ 18 h 150"/>
              <a:gd name="T12" fmla="*/ 140 w 156"/>
              <a:gd name="T13" fmla="*/ 21 h 150"/>
              <a:gd name="T14" fmla="*/ 137 w 156"/>
              <a:gd name="T15" fmla="*/ 24 h 150"/>
              <a:gd name="T16" fmla="*/ 134 w 156"/>
              <a:gd name="T17" fmla="*/ 27 h 150"/>
              <a:gd name="T18" fmla="*/ 132 w 156"/>
              <a:gd name="T19" fmla="*/ 30 h 150"/>
              <a:gd name="T20" fmla="*/ 129 w 156"/>
              <a:gd name="T21" fmla="*/ 33 h 150"/>
              <a:gd name="T22" fmla="*/ 126 w 156"/>
              <a:gd name="T23" fmla="*/ 36 h 150"/>
              <a:gd name="T24" fmla="*/ 123 w 156"/>
              <a:gd name="T25" fmla="*/ 39 h 150"/>
              <a:gd name="T26" fmla="*/ 122 w 156"/>
              <a:gd name="T27" fmla="*/ 42 h 150"/>
              <a:gd name="T28" fmla="*/ 119 w 156"/>
              <a:gd name="T29" fmla="*/ 45 h 150"/>
              <a:gd name="T30" fmla="*/ 116 w 156"/>
              <a:gd name="T31" fmla="*/ 48 h 150"/>
              <a:gd name="T32" fmla="*/ 113 w 156"/>
              <a:gd name="T33" fmla="*/ 51 h 150"/>
              <a:gd name="T34" fmla="*/ 110 w 156"/>
              <a:gd name="T35" fmla="*/ 54 h 150"/>
              <a:gd name="T36" fmla="*/ 108 w 156"/>
              <a:gd name="T37" fmla="*/ 55 h 150"/>
              <a:gd name="T38" fmla="*/ 105 w 156"/>
              <a:gd name="T39" fmla="*/ 58 h 150"/>
              <a:gd name="T40" fmla="*/ 102 w 156"/>
              <a:gd name="T41" fmla="*/ 61 h 150"/>
              <a:gd name="T42" fmla="*/ 99 w 156"/>
              <a:gd name="T43" fmla="*/ 64 h 150"/>
              <a:gd name="T44" fmla="*/ 96 w 156"/>
              <a:gd name="T45" fmla="*/ 67 h 150"/>
              <a:gd name="T46" fmla="*/ 93 w 156"/>
              <a:gd name="T47" fmla="*/ 70 h 150"/>
              <a:gd name="T48" fmla="*/ 90 w 156"/>
              <a:gd name="T49" fmla="*/ 73 h 150"/>
              <a:gd name="T50" fmla="*/ 89 w 156"/>
              <a:gd name="T51" fmla="*/ 76 h 150"/>
              <a:gd name="T52" fmla="*/ 86 w 156"/>
              <a:gd name="T53" fmla="*/ 78 h 150"/>
              <a:gd name="T54" fmla="*/ 83 w 156"/>
              <a:gd name="T55" fmla="*/ 81 h 150"/>
              <a:gd name="T56" fmla="*/ 80 w 156"/>
              <a:gd name="T57" fmla="*/ 84 h 150"/>
              <a:gd name="T58" fmla="*/ 77 w 156"/>
              <a:gd name="T59" fmla="*/ 87 h 150"/>
              <a:gd name="T60" fmla="*/ 74 w 156"/>
              <a:gd name="T61" fmla="*/ 90 h 150"/>
              <a:gd name="T62" fmla="*/ 71 w 156"/>
              <a:gd name="T63" fmla="*/ 93 h 150"/>
              <a:gd name="T64" fmla="*/ 68 w 156"/>
              <a:gd name="T65" fmla="*/ 94 h 150"/>
              <a:gd name="T66" fmla="*/ 65 w 156"/>
              <a:gd name="T67" fmla="*/ 97 h 150"/>
              <a:gd name="T68" fmla="*/ 62 w 156"/>
              <a:gd name="T69" fmla="*/ 100 h 150"/>
              <a:gd name="T70" fmla="*/ 59 w 156"/>
              <a:gd name="T71" fmla="*/ 103 h 150"/>
              <a:gd name="T72" fmla="*/ 56 w 156"/>
              <a:gd name="T73" fmla="*/ 105 h 150"/>
              <a:gd name="T74" fmla="*/ 53 w 156"/>
              <a:gd name="T75" fmla="*/ 108 h 150"/>
              <a:gd name="T76" fmla="*/ 50 w 156"/>
              <a:gd name="T77" fmla="*/ 111 h 150"/>
              <a:gd name="T78" fmla="*/ 47 w 156"/>
              <a:gd name="T79" fmla="*/ 112 h 150"/>
              <a:gd name="T80" fmla="*/ 44 w 156"/>
              <a:gd name="T81" fmla="*/ 115 h 150"/>
              <a:gd name="T82" fmla="*/ 41 w 156"/>
              <a:gd name="T83" fmla="*/ 118 h 150"/>
              <a:gd name="T84" fmla="*/ 38 w 156"/>
              <a:gd name="T85" fmla="*/ 121 h 150"/>
              <a:gd name="T86" fmla="*/ 35 w 156"/>
              <a:gd name="T87" fmla="*/ 123 h 150"/>
              <a:gd name="T88" fmla="*/ 32 w 156"/>
              <a:gd name="T89" fmla="*/ 126 h 150"/>
              <a:gd name="T90" fmla="*/ 29 w 156"/>
              <a:gd name="T91" fmla="*/ 127 h 150"/>
              <a:gd name="T92" fmla="*/ 26 w 156"/>
              <a:gd name="T93" fmla="*/ 130 h 150"/>
              <a:gd name="T94" fmla="*/ 23 w 156"/>
              <a:gd name="T95" fmla="*/ 133 h 150"/>
              <a:gd name="T96" fmla="*/ 18 w 156"/>
              <a:gd name="T97" fmla="*/ 135 h 150"/>
              <a:gd name="T98" fmla="*/ 15 w 156"/>
              <a:gd name="T99" fmla="*/ 138 h 150"/>
              <a:gd name="T100" fmla="*/ 12 w 156"/>
              <a:gd name="T101" fmla="*/ 141 h 150"/>
              <a:gd name="T102" fmla="*/ 9 w 156"/>
              <a:gd name="T103" fmla="*/ 142 h 150"/>
              <a:gd name="T104" fmla="*/ 6 w 156"/>
              <a:gd name="T105" fmla="*/ 145 h 150"/>
              <a:gd name="T106" fmla="*/ 3 w 156"/>
              <a:gd name="T107" fmla="*/ 147 h 150"/>
              <a:gd name="T108" fmla="*/ 0 w 156"/>
              <a:gd name="T10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6" h="150">
                <a:moveTo>
                  <a:pt x="156" y="0"/>
                </a:moveTo>
                <a:lnTo>
                  <a:pt x="155" y="1"/>
                </a:lnTo>
                <a:lnTo>
                  <a:pt x="153" y="3"/>
                </a:lnTo>
                <a:lnTo>
                  <a:pt x="152" y="4"/>
                </a:lnTo>
                <a:lnTo>
                  <a:pt x="150" y="7"/>
                </a:lnTo>
                <a:lnTo>
                  <a:pt x="149" y="9"/>
                </a:lnTo>
                <a:lnTo>
                  <a:pt x="149" y="10"/>
                </a:lnTo>
                <a:lnTo>
                  <a:pt x="147" y="12"/>
                </a:lnTo>
                <a:lnTo>
                  <a:pt x="146" y="13"/>
                </a:lnTo>
                <a:lnTo>
                  <a:pt x="144" y="15"/>
                </a:lnTo>
                <a:lnTo>
                  <a:pt x="143" y="16"/>
                </a:lnTo>
                <a:lnTo>
                  <a:pt x="141" y="18"/>
                </a:lnTo>
                <a:lnTo>
                  <a:pt x="141" y="19"/>
                </a:lnTo>
                <a:lnTo>
                  <a:pt x="140" y="21"/>
                </a:lnTo>
                <a:lnTo>
                  <a:pt x="138" y="22"/>
                </a:lnTo>
                <a:lnTo>
                  <a:pt x="137" y="24"/>
                </a:lnTo>
                <a:lnTo>
                  <a:pt x="135" y="25"/>
                </a:lnTo>
                <a:lnTo>
                  <a:pt x="134" y="27"/>
                </a:lnTo>
                <a:lnTo>
                  <a:pt x="132" y="28"/>
                </a:lnTo>
                <a:lnTo>
                  <a:pt x="132" y="30"/>
                </a:lnTo>
                <a:lnTo>
                  <a:pt x="131" y="31"/>
                </a:lnTo>
                <a:lnTo>
                  <a:pt x="129" y="33"/>
                </a:lnTo>
                <a:lnTo>
                  <a:pt x="128" y="34"/>
                </a:lnTo>
                <a:lnTo>
                  <a:pt x="126" y="36"/>
                </a:lnTo>
                <a:lnTo>
                  <a:pt x="125" y="37"/>
                </a:lnTo>
                <a:lnTo>
                  <a:pt x="123" y="39"/>
                </a:lnTo>
                <a:lnTo>
                  <a:pt x="122" y="40"/>
                </a:lnTo>
                <a:lnTo>
                  <a:pt x="122" y="42"/>
                </a:lnTo>
                <a:lnTo>
                  <a:pt x="120" y="43"/>
                </a:lnTo>
                <a:lnTo>
                  <a:pt x="119" y="45"/>
                </a:lnTo>
                <a:lnTo>
                  <a:pt x="117" y="46"/>
                </a:lnTo>
                <a:lnTo>
                  <a:pt x="116" y="48"/>
                </a:lnTo>
                <a:lnTo>
                  <a:pt x="114" y="49"/>
                </a:lnTo>
                <a:lnTo>
                  <a:pt x="113" y="51"/>
                </a:lnTo>
                <a:lnTo>
                  <a:pt x="111" y="52"/>
                </a:lnTo>
                <a:lnTo>
                  <a:pt x="110" y="54"/>
                </a:lnTo>
                <a:lnTo>
                  <a:pt x="108" y="54"/>
                </a:lnTo>
                <a:lnTo>
                  <a:pt x="108" y="55"/>
                </a:lnTo>
                <a:lnTo>
                  <a:pt x="107" y="57"/>
                </a:lnTo>
                <a:lnTo>
                  <a:pt x="105" y="58"/>
                </a:lnTo>
                <a:lnTo>
                  <a:pt x="104" y="60"/>
                </a:lnTo>
                <a:lnTo>
                  <a:pt x="102" y="61"/>
                </a:lnTo>
                <a:lnTo>
                  <a:pt x="101" y="63"/>
                </a:lnTo>
                <a:lnTo>
                  <a:pt x="99" y="64"/>
                </a:lnTo>
                <a:lnTo>
                  <a:pt x="98" y="66"/>
                </a:lnTo>
                <a:lnTo>
                  <a:pt x="96" y="67"/>
                </a:lnTo>
                <a:lnTo>
                  <a:pt x="95" y="69"/>
                </a:lnTo>
                <a:lnTo>
                  <a:pt x="93" y="70"/>
                </a:lnTo>
                <a:lnTo>
                  <a:pt x="92" y="72"/>
                </a:lnTo>
                <a:lnTo>
                  <a:pt x="90" y="73"/>
                </a:lnTo>
                <a:lnTo>
                  <a:pt x="90" y="75"/>
                </a:lnTo>
                <a:lnTo>
                  <a:pt x="89" y="76"/>
                </a:lnTo>
                <a:lnTo>
                  <a:pt x="87" y="78"/>
                </a:lnTo>
                <a:lnTo>
                  <a:pt x="86" y="78"/>
                </a:lnTo>
                <a:lnTo>
                  <a:pt x="84" y="79"/>
                </a:lnTo>
                <a:lnTo>
                  <a:pt x="83" y="81"/>
                </a:lnTo>
                <a:lnTo>
                  <a:pt x="81" y="82"/>
                </a:lnTo>
                <a:lnTo>
                  <a:pt x="80" y="84"/>
                </a:lnTo>
                <a:lnTo>
                  <a:pt x="78" y="85"/>
                </a:lnTo>
                <a:lnTo>
                  <a:pt x="77" y="87"/>
                </a:lnTo>
                <a:lnTo>
                  <a:pt x="75" y="88"/>
                </a:lnTo>
                <a:lnTo>
                  <a:pt x="74" y="90"/>
                </a:lnTo>
                <a:lnTo>
                  <a:pt x="72" y="91"/>
                </a:lnTo>
                <a:lnTo>
                  <a:pt x="71" y="93"/>
                </a:lnTo>
                <a:lnTo>
                  <a:pt x="69" y="93"/>
                </a:lnTo>
                <a:lnTo>
                  <a:pt x="68" y="94"/>
                </a:lnTo>
                <a:lnTo>
                  <a:pt x="66" y="96"/>
                </a:lnTo>
                <a:lnTo>
                  <a:pt x="65" y="97"/>
                </a:lnTo>
                <a:lnTo>
                  <a:pt x="63" y="99"/>
                </a:lnTo>
                <a:lnTo>
                  <a:pt x="62" y="100"/>
                </a:lnTo>
                <a:lnTo>
                  <a:pt x="60" y="102"/>
                </a:lnTo>
                <a:lnTo>
                  <a:pt x="59" y="103"/>
                </a:lnTo>
                <a:lnTo>
                  <a:pt x="57" y="103"/>
                </a:lnTo>
                <a:lnTo>
                  <a:pt x="56" y="105"/>
                </a:lnTo>
                <a:lnTo>
                  <a:pt x="54" y="106"/>
                </a:lnTo>
                <a:lnTo>
                  <a:pt x="53" y="108"/>
                </a:lnTo>
                <a:lnTo>
                  <a:pt x="51" y="109"/>
                </a:lnTo>
                <a:lnTo>
                  <a:pt x="50" y="111"/>
                </a:lnTo>
                <a:lnTo>
                  <a:pt x="48" y="112"/>
                </a:lnTo>
                <a:lnTo>
                  <a:pt x="47" y="112"/>
                </a:lnTo>
                <a:lnTo>
                  <a:pt x="45" y="114"/>
                </a:lnTo>
                <a:lnTo>
                  <a:pt x="44" y="115"/>
                </a:lnTo>
                <a:lnTo>
                  <a:pt x="42" y="117"/>
                </a:lnTo>
                <a:lnTo>
                  <a:pt x="41" y="118"/>
                </a:lnTo>
                <a:lnTo>
                  <a:pt x="39" y="120"/>
                </a:lnTo>
                <a:lnTo>
                  <a:pt x="38" y="121"/>
                </a:lnTo>
                <a:lnTo>
                  <a:pt x="36" y="121"/>
                </a:lnTo>
                <a:lnTo>
                  <a:pt x="35" y="123"/>
                </a:lnTo>
                <a:lnTo>
                  <a:pt x="33" y="124"/>
                </a:lnTo>
                <a:lnTo>
                  <a:pt x="32" y="126"/>
                </a:lnTo>
                <a:lnTo>
                  <a:pt x="30" y="127"/>
                </a:lnTo>
                <a:lnTo>
                  <a:pt x="29" y="127"/>
                </a:lnTo>
                <a:lnTo>
                  <a:pt x="27" y="129"/>
                </a:lnTo>
                <a:lnTo>
                  <a:pt x="26" y="130"/>
                </a:lnTo>
                <a:lnTo>
                  <a:pt x="24" y="132"/>
                </a:lnTo>
                <a:lnTo>
                  <a:pt x="23" y="133"/>
                </a:lnTo>
                <a:lnTo>
                  <a:pt x="21" y="135"/>
                </a:lnTo>
                <a:lnTo>
                  <a:pt x="18" y="135"/>
                </a:lnTo>
                <a:lnTo>
                  <a:pt x="17" y="136"/>
                </a:lnTo>
                <a:lnTo>
                  <a:pt x="15" y="138"/>
                </a:lnTo>
                <a:lnTo>
                  <a:pt x="14" y="139"/>
                </a:lnTo>
                <a:lnTo>
                  <a:pt x="12" y="141"/>
                </a:lnTo>
                <a:lnTo>
                  <a:pt x="11" y="141"/>
                </a:lnTo>
                <a:lnTo>
                  <a:pt x="9" y="142"/>
                </a:lnTo>
                <a:lnTo>
                  <a:pt x="8" y="144"/>
                </a:lnTo>
                <a:lnTo>
                  <a:pt x="6" y="145"/>
                </a:lnTo>
                <a:lnTo>
                  <a:pt x="5" y="145"/>
                </a:lnTo>
                <a:lnTo>
                  <a:pt x="3" y="147"/>
                </a:lnTo>
                <a:lnTo>
                  <a:pt x="2" y="148"/>
                </a:lnTo>
                <a:lnTo>
                  <a:pt x="0" y="15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02" name="Line 3307"/>
          <p:cNvSpPr>
            <a:spLocks noChangeShapeType="1"/>
          </p:cNvSpPr>
          <p:nvPr/>
        </p:nvSpPr>
        <p:spPr bwMode="auto">
          <a:xfrm>
            <a:off x="5418138" y="4117975"/>
            <a:ext cx="68263" cy="539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03" name="Rectangle 3308"/>
          <p:cNvSpPr>
            <a:spLocks noChangeArrowheads="1"/>
          </p:cNvSpPr>
          <p:nvPr/>
        </p:nvSpPr>
        <p:spPr bwMode="auto">
          <a:xfrm rot="4020000">
            <a:off x="5564187" y="6224588"/>
            <a:ext cx="3667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cs typeface="Arial" pitchFamily="34" charset="0"/>
              </a:rPr>
              <a:t>Copia-1_PPM-I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04" name="Line 3309"/>
          <p:cNvSpPr>
            <a:spLocks noChangeShapeType="1"/>
          </p:cNvSpPr>
          <p:nvPr/>
        </p:nvSpPr>
        <p:spPr bwMode="auto">
          <a:xfrm>
            <a:off x="5627688" y="5994400"/>
            <a:ext cx="33338" cy="80963"/>
          </a:xfrm>
          <a:prstGeom prst="line">
            <a:avLst/>
          </a:pr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05" name="Rectangle 3310"/>
          <p:cNvSpPr>
            <a:spLocks noChangeArrowheads="1"/>
          </p:cNvSpPr>
          <p:nvPr/>
        </p:nvSpPr>
        <p:spPr bwMode="auto">
          <a:xfrm rot="4080000">
            <a:off x="5529262" y="6234113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cs typeface="Arial" pitchFamily="34" charset="0"/>
              </a:rPr>
              <a:t>Copia-3_SLL-I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06" name="Line 3311"/>
          <p:cNvSpPr>
            <a:spLocks noChangeShapeType="1"/>
          </p:cNvSpPr>
          <p:nvPr/>
        </p:nvSpPr>
        <p:spPr bwMode="auto">
          <a:xfrm>
            <a:off x="5589588" y="6010275"/>
            <a:ext cx="33338" cy="80963"/>
          </a:xfrm>
          <a:prstGeom prst="line">
            <a:avLst/>
          </a:pr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07" name="Freeform 3312"/>
          <p:cNvSpPr>
            <a:spLocks/>
          </p:cNvSpPr>
          <p:nvPr/>
        </p:nvSpPr>
        <p:spPr bwMode="auto">
          <a:xfrm>
            <a:off x="5608638" y="5989638"/>
            <a:ext cx="15875" cy="6350"/>
          </a:xfrm>
          <a:custGeom>
            <a:avLst/>
            <a:gdLst>
              <a:gd name="T0" fmla="*/ 0 w 10"/>
              <a:gd name="T1" fmla="*/ 4 h 4"/>
              <a:gd name="T2" fmla="*/ 1 w 10"/>
              <a:gd name="T3" fmla="*/ 4 h 4"/>
              <a:gd name="T4" fmla="*/ 3 w 10"/>
              <a:gd name="T5" fmla="*/ 3 h 4"/>
              <a:gd name="T6" fmla="*/ 4 w 10"/>
              <a:gd name="T7" fmla="*/ 3 h 4"/>
              <a:gd name="T8" fmla="*/ 6 w 10"/>
              <a:gd name="T9" fmla="*/ 3 h 4"/>
              <a:gd name="T10" fmla="*/ 7 w 10"/>
              <a:gd name="T11" fmla="*/ 1 h 4"/>
              <a:gd name="T12" fmla="*/ 9 w 10"/>
              <a:gd name="T13" fmla="*/ 1 h 4"/>
              <a:gd name="T14" fmla="*/ 9 w 10"/>
              <a:gd name="T15" fmla="*/ 0 h 4"/>
              <a:gd name="T16" fmla="*/ 10 w 10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4">
                <a:moveTo>
                  <a:pt x="0" y="4"/>
                </a:moveTo>
                <a:lnTo>
                  <a:pt x="1" y="4"/>
                </a:lnTo>
                <a:lnTo>
                  <a:pt x="3" y="3"/>
                </a:lnTo>
                <a:lnTo>
                  <a:pt x="4" y="3"/>
                </a:lnTo>
                <a:lnTo>
                  <a:pt x="6" y="3"/>
                </a:lnTo>
                <a:lnTo>
                  <a:pt x="7" y="1"/>
                </a:lnTo>
                <a:lnTo>
                  <a:pt x="9" y="1"/>
                </a:lnTo>
                <a:lnTo>
                  <a:pt x="9" y="0"/>
                </a:lnTo>
                <a:lnTo>
                  <a:pt x="10" y="0"/>
                </a:lnTo>
              </a:path>
            </a:pathLst>
          </a:cu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08" name="Freeform 3313"/>
          <p:cNvSpPr>
            <a:spLocks/>
          </p:cNvSpPr>
          <p:nvPr/>
        </p:nvSpPr>
        <p:spPr bwMode="auto">
          <a:xfrm>
            <a:off x="5589588" y="5995988"/>
            <a:ext cx="19050" cy="7938"/>
          </a:xfrm>
          <a:custGeom>
            <a:avLst/>
            <a:gdLst>
              <a:gd name="T0" fmla="*/ 12 w 12"/>
              <a:gd name="T1" fmla="*/ 0 h 5"/>
              <a:gd name="T2" fmla="*/ 10 w 12"/>
              <a:gd name="T3" fmla="*/ 2 h 5"/>
              <a:gd name="T4" fmla="*/ 9 w 12"/>
              <a:gd name="T5" fmla="*/ 2 h 5"/>
              <a:gd name="T6" fmla="*/ 7 w 12"/>
              <a:gd name="T7" fmla="*/ 2 h 5"/>
              <a:gd name="T8" fmla="*/ 7 w 12"/>
              <a:gd name="T9" fmla="*/ 2 h 5"/>
              <a:gd name="T10" fmla="*/ 6 w 12"/>
              <a:gd name="T11" fmla="*/ 3 h 5"/>
              <a:gd name="T12" fmla="*/ 4 w 12"/>
              <a:gd name="T13" fmla="*/ 3 h 5"/>
              <a:gd name="T14" fmla="*/ 3 w 12"/>
              <a:gd name="T15" fmla="*/ 3 h 5"/>
              <a:gd name="T16" fmla="*/ 3 w 12"/>
              <a:gd name="T17" fmla="*/ 5 h 5"/>
              <a:gd name="T18" fmla="*/ 1 w 12"/>
              <a:gd name="T19" fmla="*/ 5 h 5"/>
              <a:gd name="T20" fmla="*/ 0 w 12"/>
              <a:gd name="T2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5">
                <a:moveTo>
                  <a:pt x="12" y="0"/>
                </a:moveTo>
                <a:lnTo>
                  <a:pt x="10" y="2"/>
                </a:lnTo>
                <a:lnTo>
                  <a:pt x="9" y="2"/>
                </a:lnTo>
                <a:lnTo>
                  <a:pt x="7" y="2"/>
                </a:lnTo>
                <a:lnTo>
                  <a:pt x="7" y="2"/>
                </a:lnTo>
                <a:lnTo>
                  <a:pt x="6" y="3"/>
                </a:lnTo>
                <a:lnTo>
                  <a:pt x="4" y="3"/>
                </a:lnTo>
                <a:lnTo>
                  <a:pt x="3" y="3"/>
                </a:lnTo>
                <a:lnTo>
                  <a:pt x="3" y="5"/>
                </a:lnTo>
                <a:lnTo>
                  <a:pt x="1" y="5"/>
                </a:lnTo>
                <a:lnTo>
                  <a:pt x="0" y="5"/>
                </a:lnTo>
              </a:path>
            </a:pathLst>
          </a:cu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09" name="Line 3314"/>
          <p:cNvSpPr>
            <a:spLocks noChangeShapeType="1"/>
          </p:cNvSpPr>
          <p:nvPr/>
        </p:nvSpPr>
        <p:spPr bwMode="auto">
          <a:xfrm>
            <a:off x="5572125" y="5910263"/>
            <a:ext cx="33338" cy="80963"/>
          </a:xfrm>
          <a:prstGeom prst="line">
            <a:avLst/>
          </a:pr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10" name="Rectangle 3315"/>
          <p:cNvSpPr>
            <a:spLocks noChangeArrowheads="1"/>
          </p:cNvSpPr>
          <p:nvPr/>
        </p:nvSpPr>
        <p:spPr bwMode="auto">
          <a:xfrm rot="4080000">
            <a:off x="5487987" y="6253163"/>
            <a:ext cx="3603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cs typeface="Arial" pitchFamily="34" charset="0"/>
              </a:rPr>
              <a:t>Copia-3_PSH-I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11" name="Line 3316"/>
          <p:cNvSpPr>
            <a:spLocks noChangeShapeType="1"/>
          </p:cNvSpPr>
          <p:nvPr/>
        </p:nvSpPr>
        <p:spPr bwMode="auto">
          <a:xfrm>
            <a:off x="5553075" y="6022975"/>
            <a:ext cx="31750" cy="82550"/>
          </a:xfrm>
          <a:prstGeom prst="line">
            <a:avLst/>
          </a:pr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12" name="Rectangle 3317"/>
          <p:cNvSpPr>
            <a:spLocks noChangeArrowheads="1"/>
          </p:cNvSpPr>
          <p:nvPr/>
        </p:nvSpPr>
        <p:spPr bwMode="auto">
          <a:xfrm rot="4140000">
            <a:off x="5449887" y="6265863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cs typeface="Arial" pitchFamily="34" charset="0"/>
              </a:rPr>
              <a:t>Copia-8_ADe-I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13" name="Line 3318"/>
          <p:cNvSpPr>
            <a:spLocks noChangeShapeType="1"/>
          </p:cNvSpPr>
          <p:nvPr/>
        </p:nvSpPr>
        <p:spPr bwMode="auto">
          <a:xfrm>
            <a:off x="5514975" y="6037263"/>
            <a:ext cx="31750" cy="82550"/>
          </a:xfrm>
          <a:prstGeom prst="line">
            <a:avLst/>
          </a:pr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14" name="Freeform 3319"/>
          <p:cNvSpPr>
            <a:spLocks/>
          </p:cNvSpPr>
          <p:nvPr/>
        </p:nvSpPr>
        <p:spPr bwMode="auto">
          <a:xfrm>
            <a:off x="5534025" y="6019800"/>
            <a:ext cx="17463" cy="7938"/>
          </a:xfrm>
          <a:custGeom>
            <a:avLst/>
            <a:gdLst>
              <a:gd name="T0" fmla="*/ 0 w 11"/>
              <a:gd name="T1" fmla="*/ 5 h 5"/>
              <a:gd name="T2" fmla="*/ 2 w 11"/>
              <a:gd name="T3" fmla="*/ 3 h 5"/>
              <a:gd name="T4" fmla="*/ 3 w 11"/>
              <a:gd name="T5" fmla="*/ 3 h 5"/>
              <a:gd name="T6" fmla="*/ 5 w 11"/>
              <a:gd name="T7" fmla="*/ 2 h 5"/>
              <a:gd name="T8" fmla="*/ 6 w 11"/>
              <a:gd name="T9" fmla="*/ 2 h 5"/>
              <a:gd name="T10" fmla="*/ 6 w 11"/>
              <a:gd name="T11" fmla="*/ 2 h 5"/>
              <a:gd name="T12" fmla="*/ 8 w 11"/>
              <a:gd name="T13" fmla="*/ 0 h 5"/>
              <a:gd name="T14" fmla="*/ 9 w 11"/>
              <a:gd name="T15" fmla="*/ 0 h 5"/>
              <a:gd name="T16" fmla="*/ 11 w 11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5">
                <a:moveTo>
                  <a:pt x="0" y="5"/>
                </a:moveTo>
                <a:lnTo>
                  <a:pt x="2" y="3"/>
                </a:lnTo>
                <a:lnTo>
                  <a:pt x="3" y="3"/>
                </a:lnTo>
                <a:lnTo>
                  <a:pt x="5" y="2"/>
                </a:lnTo>
                <a:lnTo>
                  <a:pt x="6" y="2"/>
                </a:lnTo>
                <a:lnTo>
                  <a:pt x="6" y="2"/>
                </a:lnTo>
                <a:lnTo>
                  <a:pt x="8" y="0"/>
                </a:lnTo>
                <a:lnTo>
                  <a:pt x="9" y="0"/>
                </a:lnTo>
                <a:lnTo>
                  <a:pt x="11" y="0"/>
                </a:lnTo>
              </a:path>
            </a:pathLst>
          </a:cu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15" name="Freeform 3320"/>
          <p:cNvSpPr>
            <a:spLocks/>
          </p:cNvSpPr>
          <p:nvPr/>
        </p:nvSpPr>
        <p:spPr bwMode="auto">
          <a:xfrm>
            <a:off x="5514975" y="6027738"/>
            <a:ext cx="19050" cy="4763"/>
          </a:xfrm>
          <a:custGeom>
            <a:avLst/>
            <a:gdLst>
              <a:gd name="T0" fmla="*/ 12 w 12"/>
              <a:gd name="T1" fmla="*/ 0 h 3"/>
              <a:gd name="T2" fmla="*/ 11 w 12"/>
              <a:gd name="T3" fmla="*/ 0 h 3"/>
              <a:gd name="T4" fmla="*/ 9 w 12"/>
              <a:gd name="T5" fmla="*/ 0 h 3"/>
              <a:gd name="T6" fmla="*/ 8 w 12"/>
              <a:gd name="T7" fmla="*/ 0 h 3"/>
              <a:gd name="T8" fmla="*/ 6 w 12"/>
              <a:gd name="T9" fmla="*/ 1 h 3"/>
              <a:gd name="T10" fmla="*/ 6 w 12"/>
              <a:gd name="T11" fmla="*/ 1 h 3"/>
              <a:gd name="T12" fmla="*/ 5 w 12"/>
              <a:gd name="T13" fmla="*/ 1 h 3"/>
              <a:gd name="T14" fmla="*/ 3 w 12"/>
              <a:gd name="T15" fmla="*/ 3 h 3"/>
              <a:gd name="T16" fmla="*/ 2 w 12"/>
              <a:gd name="T17" fmla="*/ 3 h 3"/>
              <a:gd name="T18" fmla="*/ 2 w 12"/>
              <a:gd name="T19" fmla="*/ 3 h 3"/>
              <a:gd name="T20" fmla="*/ 0 w 12"/>
              <a:gd name="T2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3">
                <a:moveTo>
                  <a:pt x="12" y="0"/>
                </a:moveTo>
                <a:lnTo>
                  <a:pt x="11" y="0"/>
                </a:lnTo>
                <a:lnTo>
                  <a:pt x="9" y="0"/>
                </a:lnTo>
                <a:lnTo>
                  <a:pt x="8" y="0"/>
                </a:lnTo>
                <a:lnTo>
                  <a:pt x="6" y="1"/>
                </a:lnTo>
                <a:lnTo>
                  <a:pt x="6" y="1"/>
                </a:lnTo>
                <a:lnTo>
                  <a:pt x="5" y="1"/>
                </a:lnTo>
                <a:lnTo>
                  <a:pt x="3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16" name="Line 3321"/>
          <p:cNvSpPr>
            <a:spLocks noChangeShapeType="1"/>
          </p:cNvSpPr>
          <p:nvPr/>
        </p:nvSpPr>
        <p:spPr bwMode="auto">
          <a:xfrm>
            <a:off x="5500688" y="5938838"/>
            <a:ext cx="31750" cy="84138"/>
          </a:xfrm>
          <a:prstGeom prst="line">
            <a:avLst/>
          </a:pr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17" name="Freeform 3322"/>
          <p:cNvSpPr>
            <a:spLocks/>
          </p:cNvSpPr>
          <p:nvPr/>
        </p:nvSpPr>
        <p:spPr bwMode="auto">
          <a:xfrm>
            <a:off x="5534025" y="5905500"/>
            <a:ext cx="36513" cy="14288"/>
          </a:xfrm>
          <a:custGeom>
            <a:avLst/>
            <a:gdLst>
              <a:gd name="T0" fmla="*/ 0 w 23"/>
              <a:gd name="T1" fmla="*/ 9 h 9"/>
              <a:gd name="T2" fmla="*/ 3 w 23"/>
              <a:gd name="T3" fmla="*/ 8 h 9"/>
              <a:gd name="T4" fmla="*/ 6 w 23"/>
              <a:gd name="T5" fmla="*/ 8 h 9"/>
              <a:gd name="T6" fmla="*/ 9 w 23"/>
              <a:gd name="T7" fmla="*/ 6 h 9"/>
              <a:gd name="T8" fmla="*/ 11 w 23"/>
              <a:gd name="T9" fmla="*/ 5 h 9"/>
              <a:gd name="T10" fmla="*/ 14 w 23"/>
              <a:gd name="T11" fmla="*/ 3 h 9"/>
              <a:gd name="T12" fmla="*/ 17 w 23"/>
              <a:gd name="T13" fmla="*/ 3 h 9"/>
              <a:gd name="T14" fmla="*/ 20 w 23"/>
              <a:gd name="T15" fmla="*/ 2 h 9"/>
              <a:gd name="T16" fmla="*/ 23 w 23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9">
                <a:moveTo>
                  <a:pt x="0" y="9"/>
                </a:moveTo>
                <a:lnTo>
                  <a:pt x="3" y="8"/>
                </a:lnTo>
                <a:lnTo>
                  <a:pt x="6" y="8"/>
                </a:lnTo>
                <a:lnTo>
                  <a:pt x="9" y="6"/>
                </a:lnTo>
                <a:lnTo>
                  <a:pt x="11" y="5"/>
                </a:lnTo>
                <a:lnTo>
                  <a:pt x="14" y="3"/>
                </a:lnTo>
                <a:lnTo>
                  <a:pt x="17" y="3"/>
                </a:lnTo>
                <a:lnTo>
                  <a:pt x="20" y="2"/>
                </a:lnTo>
                <a:lnTo>
                  <a:pt x="23" y="0"/>
                </a:lnTo>
              </a:path>
            </a:pathLst>
          </a:cu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18" name="Freeform 3323"/>
          <p:cNvSpPr>
            <a:spLocks/>
          </p:cNvSpPr>
          <p:nvPr/>
        </p:nvSpPr>
        <p:spPr bwMode="auto">
          <a:xfrm>
            <a:off x="5499100" y="5919788"/>
            <a:ext cx="34925" cy="14288"/>
          </a:xfrm>
          <a:custGeom>
            <a:avLst/>
            <a:gdLst>
              <a:gd name="T0" fmla="*/ 22 w 22"/>
              <a:gd name="T1" fmla="*/ 0 h 9"/>
              <a:gd name="T2" fmla="*/ 21 w 22"/>
              <a:gd name="T3" fmla="*/ 2 h 9"/>
              <a:gd name="T4" fmla="*/ 18 w 22"/>
              <a:gd name="T5" fmla="*/ 2 h 9"/>
              <a:gd name="T6" fmla="*/ 16 w 22"/>
              <a:gd name="T7" fmla="*/ 3 h 9"/>
              <a:gd name="T8" fmla="*/ 15 w 22"/>
              <a:gd name="T9" fmla="*/ 3 h 9"/>
              <a:gd name="T10" fmla="*/ 12 w 22"/>
              <a:gd name="T11" fmla="*/ 5 h 9"/>
              <a:gd name="T12" fmla="*/ 10 w 22"/>
              <a:gd name="T13" fmla="*/ 5 h 9"/>
              <a:gd name="T14" fmla="*/ 7 w 22"/>
              <a:gd name="T15" fmla="*/ 6 h 9"/>
              <a:gd name="T16" fmla="*/ 6 w 22"/>
              <a:gd name="T17" fmla="*/ 6 h 9"/>
              <a:gd name="T18" fmla="*/ 4 w 22"/>
              <a:gd name="T19" fmla="*/ 8 h 9"/>
              <a:gd name="T20" fmla="*/ 1 w 22"/>
              <a:gd name="T21" fmla="*/ 8 h 9"/>
              <a:gd name="T22" fmla="*/ 0 w 22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" h="9">
                <a:moveTo>
                  <a:pt x="22" y="0"/>
                </a:moveTo>
                <a:lnTo>
                  <a:pt x="21" y="2"/>
                </a:lnTo>
                <a:lnTo>
                  <a:pt x="18" y="2"/>
                </a:lnTo>
                <a:lnTo>
                  <a:pt x="16" y="3"/>
                </a:lnTo>
                <a:lnTo>
                  <a:pt x="15" y="3"/>
                </a:lnTo>
                <a:lnTo>
                  <a:pt x="12" y="5"/>
                </a:lnTo>
                <a:lnTo>
                  <a:pt x="10" y="5"/>
                </a:lnTo>
                <a:lnTo>
                  <a:pt x="7" y="6"/>
                </a:lnTo>
                <a:lnTo>
                  <a:pt x="6" y="6"/>
                </a:lnTo>
                <a:lnTo>
                  <a:pt x="4" y="8"/>
                </a:lnTo>
                <a:lnTo>
                  <a:pt x="1" y="8"/>
                </a:lnTo>
                <a:lnTo>
                  <a:pt x="0" y="9"/>
                </a:lnTo>
              </a:path>
            </a:pathLst>
          </a:cu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19" name="Line 3324"/>
          <p:cNvSpPr>
            <a:spLocks noChangeShapeType="1"/>
          </p:cNvSpPr>
          <p:nvPr/>
        </p:nvSpPr>
        <p:spPr bwMode="auto">
          <a:xfrm>
            <a:off x="5500688" y="5832475"/>
            <a:ext cx="31750" cy="82550"/>
          </a:xfrm>
          <a:prstGeom prst="line">
            <a:avLst/>
          </a:pr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20" name="Rectangle 3325"/>
          <p:cNvSpPr>
            <a:spLocks noChangeArrowheads="1"/>
          </p:cNvSpPr>
          <p:nvPr/>
        </p:nvSpPr>
        <p:spPr bwMode="auto">
          <a:xfrm rot="4200000">
            <a:off x="5408612" y="6281738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cs typeface="Arial" pitchFamily="34" charset="0"/>
              </a:rPr>
              <a:t>Copia-7_LBS-I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21" name="Line 3326"/>
          <p:cNvSpPr>
            <a:spLocks noChangeShapeType="1"/>
          </p:cNvSpPr>
          <p:nvPr/>
        </p:nvSpPr>
        <p:spPr bwMode="auto">
          <a:xfrm>
            <a:off x="5413375" y="5865813"/>
            <a:ext cx="95250" cy="268288"/>
          </a:xfrm>
          <a:prstGeom prst="line">
            <a:avLst/>
          </a:pr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22" name="Freeform 3327"/>
          <p:cNvSpPr>
            <a:spLocks/>
          </p:cNvSpPr>
          <p:nvPr/>
        </p:nvSpPr>
        <p:spPr bwMode="auto">
          <a:xfrm>
            <a:off x="5456238" y="5829300"/>
            <a:ext cx="42863" cy="17463"/>
          </a:xfrm>
          <a:custGeom>
            <a:avLst/>
            <a:gdLst>
              <a:gd name="T0" fmla="*/ 0 w 27"/>
              <a:gd name="T1" fmla="*/ 11 h 11"/>
              <a:gd name="T2" fmla="*/ 3 w 27"/>
              <a:gd name="T3" fmla="*/ 9 h 11"/>
              <a:gd name="T4" fmla="*/ 6 w 27"/>
              <a:gd name="T5" fmla="*/ 8 h 11"/>
              <a:gd name="T6" fmla="*/ 10 w 27"/>
              <a:gd name="T7" fmla="*/ 6 h 11"/>
              <a:gd name="T8" fmla="*/ 13 w 27"/>
              <a:gd name="T9" fmla="*/ 5 h 11"/>
              <a:gd name="T10" fmla="*/ 16 w 27"/>
              <a:gd name="T11" fmla="*/ 3 h 11"/>
              <a:gd name="T12" fmla="*/ 19 w 27"/>
              <a:gd name="T13" fmla="*/ 2 h 11"/>
              <a:gd name="T14" fmla="*/ 24 w 27"/>
              <a:gd name="T15" fmla="*/ 2 h 11"/>
              <a:gd name="T16" fmla="*/ 27 w 27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1">
                <a:moveTo>
                  <a:pt x="0" y="11"/>
                </a:moveTo>
                <a:lnTo>
                  <a:pt x="3" y="9"/>
                </a:lnTo>
                <a:lnTo>
                  <a:pt x="6" y="8"/>
                </a:lnTo>
                <a:lnTo>
                  <a:pt x="10" y="6"/>
                </a:lnTo>
                <a:lnTo>
                  <a:pt x="13" y="5"/>
                </a:lnTo>
                <a:lnTo>
                  <a:pt x="16" y="3"/>
                </a:lnTo>
                <a:lnTo>
                  <a:pt x="19" y="2"/>
                </a:lnTo>
                <a:lnTo>
                  <a:pt x="24" y="2"/>
                </a:lnTo>
                <a:lnTo>
                  <a:pt x="27" y="0"/>
                </a:lnTo>
              </a:path>
            </a:pathLst>
          </a:cu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23" name="Freeform 3328"/>
          <p:cNvSpPr>
            <a:spLocks/>
          </p:cNvSpPr>
          <p:nvPr/>
        </p:nvSpPr>
        <p:spPr bwMode="auto">
          <a:xfrm>
            <a:off x="5410200" y="5846763"/>
            <a:ext cx="46038" cy="14288"/>
          </a:xfrm>
          <a:custGeom>
            <a:avLst/>
            <a:gdLst>
              <a:gd name="T0" fmla="*/ 29 w 29"/>
              <a:gd name="T1" fmla="*/ 0 h 9"/>
              <a:gd name="T2" fmla="*/ 27 w 29"/>
              <a:gd name="T3" fmla="*/ 0 h 9"/>
              <a:gd name="T4" fmla="*/ 26 w 29"/>
              <a:gd name="T5" fmla="*/ 0 h 9"/>
              <a:gd name="T6" fmla="*/ 26 w 29"/>
              <a:gd name="T7" fmla="*/ 0 h 9"/>
              <a:gd name="T8" fmla="*/ 24 w 29"/>
              <a:gd name="T9" fmla="*/ 1 h 9"/>
              <a:gd name="T10" fmla="*/ 24 w 29"/>
              <a:gd name="T11" fmla="*/ 1 h 9"/>
              <a:gd name="T12" fmla="*/ 23 w 29"/>
              <a:gd name="T13" fmla="*/ 1 h 9"/>
              <a:gd name="T14" fmla="*/ 21 w 29"/>
              <a:gd name="T15" fmla="*/ 1 h 9"/>
              <a:gd name="T16" fmla="*/ 21 w 29"/>
              <a:gd name="T17" fmla="*/ 1 h 9"/>
              <a:gd name="T18" fmla="*/ 20 w 29"/>
              <a:gd name="T19" fmla="*/ 3 h 9"/>
              <a:gd name="T20" fmla="*/ 20 w 29"/>
              <a:gd name="T21" fmla="*/ 3 h 9"/>
              <a:gd name="T22" fmla="*/ 18 w 29"/>
              <a:gd name="T23" fmla="*/ 3 h 9"/>
              <a:gd name="T24" fmla="*/ 17 w 29"/>
              <a:gd name="T25" fmla="*/ 3 h 9"/>
              <a:gd name="T26" fmla="*/ 17 w 29"/>
              <a:gd name="T27" fmla="*/ 4 h 9"/>
              <a:gd name="T28" fmla="*/ 15 w 29"/>
              <a:gd name="T29" fmla="*/ 4 h 9"/>
              <a:gd name="T30" fmla="*/ 15 w 29"/>
              <a:gd name="T31" fmla="*/ 4 h 9"/>
              <a:gd name="T32" fmla="*/ 14 w 29"/>
              <a:gd name="T33" fmla="*/ 4 h 9"/>
              <a:gd name="T34" fmla="*/ 12 w 29"/>
              <a:gd name="T35" fmla="*/ 4 h 9"/>
              <a:gd name="T36" fmla="*/ 12 w 29"/>
              <a:gd name="T37" fmla="*/ 6 h 9"/>
              <a:gd name="T38" fmla="*/ 11 w 29"/>
              <a:gd name="T39" fmla="*/ 6 h 9"/>
              <a:gd name="T40" fmla="*/ 11 w 29"/>
              <a:gd name="T41" fmla="*/ 6 h 9"/>
              <a:gd name="T42" fmla="*/ 9 w 29"/>
              <a:gd name="T43" fmla="*/ 6 h 9"/>
              <a:gd name="T44" fmla="*/ 8 w 29"/>
              <a:gd name="T45" fmla="*/ 7 h 9"/>
              <a:gd name="T46" fmla="*/ 8 w 29"/>
              <a:gd name="T47" fmla="*/ 7 h 9"/>
              <a:gd name="T48" fmla="*/ 6 w 29"/>
              <a:gd name="T49" fmla="*/ 7 h 9"/>
              <a:gd name="T50" fmla="*/ 5 w 29"/>
              <a:gd name="T51" fmla="*/ 7 h 9"/>
              <a:gd name="T52" fmla="*/ 5 w 29"/>
              <a:gd name="T53" fmla="*/ 7 h 9"/>
              <a:gd name="T54" fmla="*/ 3 w 29"/>
              <a:gd name="T55" fmla="*/ 9 h 9"/>
              <a:gd name="T56" fmla="*/ 3 w 29"/>
              <a:gd name="T57" fmla="*/ 9 h 9"/>
              <a:gd name="T58" fmla="*/ 2 w 29"/>
              <a:gd name="T59" fmla="*/ 9 h 9"/>
              <a:gd name="T60" fmla="*/ 0 w 29"/>
              <a:gd name="T6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9" h="9">
                <a:moveTo>
                  <a:pt x="29" y="0"/>
                </a:moveTo>
                <a:lnTo>
                  <a:pt x="27" y="0"/>
                </a:lnTo>
                <a:lnTo>
                  <a:pt x="26" y="0"/>
                </a:lnTo>
                <a:lnTo>
                  <a:pt x="26" y="0"/>
                </a:lnTo>
                <a:lnTo>
                  <a:pt x="24" y="1"/>
                </a:lnTo>
                <a:lnTo>
                  <a:pt x="24" y="1"/>
                </a:lnTo>
                <a:lnTo>
                  <a:pt x="23" y="1"/>
                </a:lnTo>
                <a:lnTo>
                  <a:pt x="21" y="1"/>
                </a:lnTo>
                <a:lnTo>
                  <a:pt x="21" y="1"/>
                </a:lnTo>
                <a:lnTo>
                  <a:pt x="20" y="3"/>
                </a:lnTo>
                <a:lnTo>
                  <a:pt x="20" y="3"/>
                </a:lnTo>
                <a:lnTo>
                  <a:pt x="18" y="3"/>
                </a:lnTo>
                <a:lnTo>
                  <a:pt x="17" y="3"/>
                </a:lnTo>
                <a:lnTo>
                  <a:pt x="17" y="4"/>
                </a:lnTo>
                <a:lnTo>
                  <a:pt x="15" y="4"/>
                </a:lnTo>
                <a:lnTo>
                  <a:pt x="15" y="4"/>
                </a:lnTo>
                <a:lnTo>
                  <a:pt x="14" y="4"/>
                </a:lnTo>
                <a:lnTo>
                  <a:pt x="12" y="4"/>
                </a:lnTo>
                <a:lnTo>
                  <a:pt x="12" y="6"/>
                </a:lnTo>
                <a:lnTo>
                  <a:pt x="11" y="6"/>
                </a:lnTo>
                <a:lnTo>
                  <a:pt x="11" y="6"/>
                </a:lnTo>
                <a:lnTo>
                  <a:pt x="9" y="6"/>
                </a:lnTo>
                <a:lnTo>
                  <a:pt x="8" y="7"/>
                </a:lnTo>
                <a:lnTo>
                  <a:pt x="8" y="7"/>
                </a:lnTo>
                <a:lnTo>
                  <a:pt x="6" y="7"/>
                </a:lnTo>
                <a:lnTo>
                  <a:pt x="5" y="7"/>
                </a:lnTo>
                <a:lnTo>
                  <a:pt x="5" y="7"/>
                </a:lnTo>
                <a:lnTo>
                  <a:pt x="3" y="9"/>
                </a:lnTo>
                <a:lnTo>
                  <a:pt x="3" y="9"/>
                </a:lnTo>
                <a:lnTo>
                  <a:pt x="2" y="9"/>
                </a:lnTo>
                <a:lnTo>
                  <a:pt x="0" y="9"/>
                </a:lnTo>
              </a:path>
            </a:pathLst>
          </a:cu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24" name="Line 3329"/>
          <p:cNvSpPr>
            <a:spLocks noChangeShapeType="1"/>
          </p:cNvSpPr>
          <p:nvPr/>
        </p:nvSpPr>
        <p:spPr bwMode="auto">
          <a:xfrm>
            <a:off x="5422900" y="5757863"/>
            <a:ext cx="30163" cy="84138"/>
          </a:xfrm>
          <a:prstGeom prst="line">
            <a:avLst/>
          </a:pr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25" name="Rectangle 3330"/>
          <p:cNvSpPr>
            <a:spLocks noChangeArrowheads="1"/>
          </p:cNvSpPr>
          <p:nvPr/>
        </p:nvSpPr>
        <p:spPr bwMode="auto">
          <a:xfrm rot="4260000">
            <a:off x="5368925" y="6292850"/>
            <a:ext cx="3413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cs typeface="Arial" pitchFamily="34" charset="0"/>
              </a:rPr>
              <a:t>Copia-1-I_CCi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26" name="Line 3331"/>
          <p:cNvSpPr>
            <a:spLocks noChangeShapeType="1"/>
          </p:cNvSpPr>
          <p:nvPr/>
        </p:nvSpPr>
        <p:spPr bwMode="auto">
          <a:xfrm>
            <a:off x="5346700" y="5784850"/>
            <a:ext cx="120650" cy="363538"/>
          </a:xfrm>
          <a:prstGeom prst="line">
            <a:avLst/>
          </a:pr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27" name="Freeform 3332"/>
          <p:cNvSpPr>
            <a:spLocks/>
          </p:cNvSpPr>
          <p:nvPr/>
        </p:nvSpPr>
        <p:spPr bwMode="auto">
          <a:xfrm>
            <a:off x="5381625" y="5753100"/>
            <a:ext cx="38100" cy="14288"/>
          </a:xfrm>
          <a:custGeom>
            <a:avLst/>
            <a:gdLst>
              <a:gd name="T0" fmla="*/ 0 w 24"/>
              <a:gd name="T1" fmla="*/ 9 h 9"/>
              <a:gd name="T2" fmla="*/ 3 w 24"/>
              <a:gd name="T3" fmla="*/ 8 h 9"/>
              <a:gd name="T4" fmla="*/ 6 w 24"/>
              <a:gd name="T5" fmla="*/ 6 h 9"/>
              <a:gd name="T6" fmla="*/ 9 w 24"/>
              <a:gd name="T7" fmla="*/ 6 h 9"/>
              <a:gd name="T8" fmla="*/ 12 w 24"/>
              <a:gd name="T9" fmla="*/ 5 h 9"/>
              <a:gd name="T10" fmla="*/ 15 w 24"/>
              <a:gd name="T11" fmla="*/ 3 h 9"/>
              <a:gd name="T12" fmla="*/ 18 w 24"/>
              <a:gd name="T13" fmla="*/ 2 h 9"/>
              <a:gd name="T14" fmla="*/ 21 w 24"/>
              <a:gd name="T15" fmla="*/ 2 h 9"/>
              <a:gd name="T16" fmla="*/ 24 w 24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9">
                <a:moveTo>
                  <a:pt x="0" y="9"/>
                </a:moveTo>
                <a:lnTo>
                  <a:pt x="3" y="8"/>
                </a:lnTo>
                <a:lnTo>
                  <a:pt x="6" y="6"/>
                </a:lnTo>
                <a:lnTo>
                  <a:pt x="9" y="6"/>
                </a:lnTo>
                <a:lnTo>
                  <a:pt x="12" y="5"/>
                </a:lnTo>
                <a:lnTo>
                  <a:pt x="15" y="3"/>
                </a:lnTo>
                <a:lnTo>
                  <a:pt x="18" y="2"/>
                </a:lnTo>
                <a:lnTo>
                  <a:pt x="21" y="2"/>
                </a:lnTo>
                <a:lnTo>
                  <a:pt x="24" y="0"/>
                </a:lnTo>
              </a:path>
            </a:pathLst>
          </a:cu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28" name="Freeform 3333"/>
          <p:cNvSpPr>
            <a:spLocks/>
          </p:cNvSpPr>
          <p:nvPr/>
        </p:nvSpPr>
        <p:spPr bwMode="auto">
          <a:xfrm>
            <a:off x="5346700" y="5767388"/>
            <a:ext cx="34925" cy="12700"/>
          </a:xfrm>
          <a:custGeom>
            <a:avLst/>
            <a:gdLst>
              <a:gd name="T0" fmla="*/ 22 w 22"/>
              <a:gd name="T1" fmla="*/ 0 h 8"/>
              <a:gd name="T2" fmla="*/ 22 w 22"/>
              <a:gd name="T3" fmla="*/ 0 h 8"/>
              <a:gd name="T4" fmla="*/ 22 w 22"/>
              <a:gd name="T5" fmla="*/ 0 h 8"/>
              <a:gd name="T6" fmla="*/ 21 w 22"/>
              <a:gd name="T7" fmla="*/ 0 h 8"/>
              <a:gd name="T8" fmla="*/ 21 w 22"/>
              <a:gd name="T9" fmla="*/ 0 h 8"/>
              <a:gd name="T10" fmla="*/ 19 w 22"/>
              <a:gd name="T11" fmla="*/ 0 h 8"/>
              <a:gd name="T12" fmla="*/ 19 w 22"/>
              <a:gd name="T13" fmla="*/ 2 h 8"/>
              <a:gd name="T14" fmla="*/ 19 w 22"/>
              <a:gd name="T15" fmla="*/ 2 h 8"/>
              <a:gd name="T16" fmla="*/ 18 w 22"/>
              <a:gd name="T17" fmla="*/ 2 h 8"/>
              <a:gd name="T18" fmla="*/ 18 w 22"/>
              <a:gd name="T19" fmla="*/ 2 h 8"/>
              <a:gd name="T20" fmla="*/ 16 w 22"/>
              <a:gd name="T21" fmla="*/ 2 h 8"/>
              <a:gd name="T22" fmla="*/ 16 w 22"/>
              <a:gd name="T23" fmla="*/ 2 h 8"/>
              <a:gd name="T24" fmla="*/ 16 w 22"/>
              <a:gd name="T25" fmla="*/ 2 h 8"/>
              <a:gd name="T26" fmla="*/ 15 w 22"/>
              <a:gd name="T27" fmla="*/ 3 h 8"/>
              <a:gd name="T28" fmla="*/ 15 w 22"/>
              <a:gd name="T29" fmla="*/ 3 h 8"/>
              <a:gd name="T30" fmla="*/ 13 w 22"/>
              <a:gd name="T31" fmla="*/ 3 h 8"/>
              <a:gd name="T32" fmla="*/ 13 w 22"/>
              <a:gd name="T33" fmla="*/ 3 h 8"/>
              <a:gd name="T34" fmla="*/ 13 w 22"/>
              <a:gd name="T35" fmla="*/ 3 h 8"/>
              <a:gd name="T36" fmla="*/ 12 w 22"/>
              <a:gd name="T37" fmla="*/ 3 h 8"/>
              <a:gd name="T38" fmla="*/ 12 w 22"/>
              <a:gd name="T39" fmla="*/ 3 h 8"/>
              <a:gd name="T40" fmla="*/ 10 w 22"/>
              <a:gd name="T41" fmla="*/ 5 h 8"/>
              <a:gd name="T42" fmla="*/ 10 w 22"/>
              <a:gd name="T43" fmla="*/ 5 h 8"/>
              <a:gd name="T44" fmla="*/ 10 w 22"/>
              <a:gd name="T45" fmla="*/ 5 h 8"/>
              <a:gd name="T46" fmla="*/ 9 w 22"/>
              <a:gd name="T47" fmla="*/ 5 h 8"/>
              <a:gd name="T48" fmla="*/ 9 w 22"/>
              <a:gd name="T49" fmla="*/ 5 h 8"/>
              <a:gd name="T50" fmla="*/ 9 w 22"/>
              <a:gd name="T51" fmla="*/ 5 h 8"/>
              <a:gd name="T52" fmla="*/ 7 w 22"/>
              <a:gd name="T53" fmla="*/ 5 h 8"/>
              <a:gd name="T54" fmla="*/ 7 w 22"/>
              <a:gd name="T55" fmla="*/ 6 h 8"/>
              <a:gd name="T56" fmla="*/ 6 w 22"/>
              <a:gd name="T57" fmla="*/ 6 h 8"/>
              <a:gd name="T58" fmla="*/ 6 w 22"/>
              <a:gd name="T59" fmla="*/ 6 h 8"/>
              <a:gd name="T60" fmla="*/ 6 w 22"/>
              <a:gd name="T61" fmla="*/ 6 h 8"/>
              <a:gd name="T62" fmla="*/ 4 w 22"/>
              <a:gd name="T63" fmla="*/ 6 h 8"/>
              <a:gd name="T64" fmla="*/ 4 w 22"/>
              <a:gd name="T65" fmla="*/ 6 h 8"/>
              <a:gd name="T66" fmla="*/ 3 w 22"/>
              <a:gd name="T67" fmla="*/ 6 h 8"/>
              <a:gd name="T68" fmla="*/ 3 w 22"/>
              <a:gd name="T69" fmla="*/ 6 h 8"/>
              <a:gd name="T70" fmla="*/ 3 w 22"/>
              <a:gd name="T71" fmla="*/ 8 h 8"/>
              <a:gd name="T72" fmla="*/ 1 w 22"/>
              <a:gd name="T73" fmla="*/ 8 h 8"/>
              <a:gd name="T74" fmla="*/ 1 w 22"/>
              <a:gd name="T75" fmla="*/ 8 h 8"/>
              <a:gd name="T76" fmla="*/ 0 w 22"/>
              <a:gd name="T77" fmla="*/ 8 h 8"/>
              <a:gd name="T78" fmla="*/ 0 w 22"/>
              <a:gd name="T79" fmla="*/ 8 h 8"/>
              <a:gd name="T80" fmla="*/ 0 w 22"/>
              <a:gd name="T8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" h="8">
                <a:moveTo>
                  <a:pt x="22" y="0"/>
                </a:moveTo>
                <a:lnTo>
                  <a:pt x="22" y="0"/>
                </a:lnTo>
                <a:lnTo>
                  <a:pt x="22" y="0"/>
                </a:lnTo>
                <a:lnTo>
                  <a:pt x="21" y="0"/>
                </a:lnTo>
                <a:lnTo>
                  <a:pt x="21" y="0"/>
                </a:lnTo>
                <a:lnTo>
                  <a:pt x="19" y="0"/>
                </a:lnTo>
                <a:lnTo>
                  <a:pt x="19" y="2"/>
                </a:lnTo>
                <a:lnTo>
                  <a:pt x="19" y="2"/>
                </a:lnTo>
                <a:lnTo>
                  <a:pt x="18" y="2"/>
                </a:lnTo>
                <a:lnTo>
                  <a:pt x="18" y="2"/>
                </a:lnTo>
                <a:lnTo>
                  <a:pt x="16" y="2"/>
                </a:lnTo>
                <a:lnTo>
                  <a:pt x="16" y="2"/>
                </a:lnTo>
                <a:lnTo>
                  <a:pt x="16" y="2"/>
                </a:lnTo>
                <a:lnTo>
                  <a:pt x="15" y="3"/>
                </a:lnTo>
                <a:lnTo>
                  <a:pt x="15" y="3"/>
                </a:lnTo>
                <a:lnTo>
                  <a:pt x="13" y="3"/>
                </a:lnTo>
                <a:lnTo>
                  <a:pt x="13" y="3"/>
                </a:lnTo>
                <a:lnTo>
                  <a:pt x="13" y="3"/>
                </a:lnTo>
                <a:lnTo>
                  <a:pt x="12" y="3"/>
                </a:lnTo>
                <a:lnTo>
                  <a:pt x="12" y="3"/>
                </a:lnTo>
                <a:lnTo>
                  <a:pt x="10" y="5"/>
                </a:lnTo>
                <a:lnTo>
                  <a:pt x="10" y="5"/>
                </a:lnTo>
                <a:lnTo>
                  <a:pt x="10" y="5"/>
                </a:lnTo>
                <a:lnTo>
                  <a:pt x="9" y="5"/>
                </a:lnTo>
                <a:lnTo>
                  <a:pt x="9" y="5"/>
                </a:lnTo>
                <a:lnTo>
                  <a:pt x="9" y="5"/>
                </a:lnTo>
                <a:lnTo>
                  <a:pt x="7" y="5"/>
                </a:lnTo>
                <a:lnTo>
                  <a:pt x="7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3" y="6"/>
                </a:lnTo>
                <a:lnTo>
                  <a:pt x="3" y="6"/>
                </a:lnTo>
                <a:lnTo>
                  <a:pt x="3" y="8"/>
                </a:lnTo>
                <a:lnTo>
                  <a:pt x="1" y="8"/>
                </a:lnTo>
                <a:lnTo>
                  <a:pt x="1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</a:path>
            </a:pathLst>
          </a:cu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29" name="Rectangle 3334"/>
          <p:cNvSpPr>
            <a:spLocks noChangeArrowheads="1"/>
          </p:cNvSpPr>
          <p:nvPr/>
        </p:nvSpPr>
        <p:spPr bwMode="auto">
          <a:xfrm rot="4200000">
            <a:off x="5353289" y="5628836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009999"/>
                </a:solidFill>
                <a:effectLst/>
                <a:latin typeface="Arial" pitchFamily="34" charset="0"/>
                <a:cs typeface="Arial" pitchFamily="34" charset="0"/>
              </a:rPr>
              <a:t>90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0099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30" name="Line 3335"/>
          <p:cNvSpPr>
            <a:spLocks noChangeShapeType="1"/>
          </p:cNvSpPr>
          <p:nvPr/>
        </p:nvSpPr>
        <p:spPr bwMode="auto">
          <a:xfrm>
            <a:off x="5351463" y="5680075"/>
            <a:ext cx="28575" cy="82550"/>
          </a:xfrm>
          <a:prstGeom prst="line">
            <a:avLst/>
          </a:prstGeom>
          <a:noFill/>
          <a:ln w="6" cap="sq">
            <a:solidFill>
              <a:srgbClr val="0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31" name="Rectangle 3336"/>
          <p:cNvSpPr>
            <a:spLocks noChangeArrowheads="1"/>
          </p:cNvSpPr>
          <p:nvPr/>
        </p:nvSpPr>
        <p:spPr bwMode="auto">
          <a:xfrm rot="4320000">
            <a:off x="5324475" y="6311900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Copia-2_BDJ-I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32" name="Line 3337"/>
          <p:cNvSpPr>
            <a:spLocks noChangeShapeType="1"/>
          </p:cNvSpPr>
          <p:nvPr/>
        </p:nvSpPr>
        <p:spPr bwMode="auto">
          <a:xfrm>
            <a:off x="5281613" y="5700713"/>
            <a:ext cx="147638" cy="4603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33" name="Freeform 3338"/>
          <p:cNvSpPr>
            <a:spLocks/>
          </p:cNvSpPr>
          <p:nvPr/>
        </p:nvSpPr>
        <p:spPr bwMode="auto">
          <a:xfrm>
            <a:off x="5314950" y="5675313"/>
            <a:ext cx="36513" cy="11113"/>
          </a:xfrm>
          <a:custGeom>
            <a:avLst/>
            <a:gdLst>
              <a:gd name="T0" fmla="*/ 0 w 23"/>
              <a:gd name="T1" fmla="*/ 7 h 7"/>
              <a:gd name="T2" fmla="*/ 3 w 23"/>
              <a:gd name="T3" fmla="*/ 6 h 7"/>
              <a:gd name="T4" fmla="*/ 6 w 23"/>
              <a:gd name="T5" fmla="*/ 6 h 7"/>
              <a:gd name="T6" fmla="*/ 9 w 23"/>
              <a:gd name="T7" fmla="*/ 4 h 7"/>
              <a:gd name="T8" fmla="*/ 11 w 23"/>
              <a:gd name="T9" fmla="*/ 3 h 7"/>
              <a:gd name="T10" fmla="*/ 14 w 23"/>
              <a:gd name="T11" fmla="*/ 3 h 7"/>
              <a:gd name="T12" fmla="*/ 17 w 23"/>
              <a:gd name="T13" fmla="*/ 1 h 7"/>
              <a:gd name="T14" fmla="*/ 20 w 23"/>
              <a:gd name="T15" fmla="*/ 0 h 7"/>
              <a:gd name="T16" fmla="*/ 23 w 23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7">
                <a:moveTo>
                  <a:pt x="0" y="7"/>
                </a:moveTo>
                <a:lnTo>
                  <a:pt x="3" y="6"/>
                </a:lnTo>
                <a:lnTo>
                  <a:pt x="6" y="6"/>
                </a:lnTo>
                <a:lnTo>
                  <a:pt x="9" y="4"/>
                </a:lnTo>
                <a:lnTo>
                  <a:pt x="11" y="3"/>
                </a:lnTo>
                <a:lnTo>
                  <a:pt x="14" y="3"/>
                </a:lnTo>
                <a:lnTo>
                  <a:pt x="17" y="1"/>
                </a:lnTo>
                <a:lnTo>
                  <a:pt x="20" y="0"/>
                </a:lnTo>
                <a:lnTo>
                  <a:pt x="23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34" name="Freeform 3339"/>
          <p:cNvSpPr>
            <a:spLocks/>
          </p:cNvSpPr>
          <p:nvPr/>
        </p:nvSpPr>
        <p:spPr bwMode="auto">
          <a:xfrm>
            <a:off x="5281613" y="5686425"/>
            <a:ext cx="33338" cy="12700"/>
          </a:xfrm>
          <a:custGeom>
            <a:avLst/>
            <a:gdLst>
              <a:gd name="T0" fmla="*/ 21 w 21"/>
              <a:gd name="T1" fmla="*/ 0 h 8"/>
              <a:gd name="T2" fmla="*/ 21 w 21"/>
              <a:gd name="T3" fmla="*/ 0 h 8"/>
              <a:gd name="T4" fmla="*/ 21 w 21"/>
              <a:gd name="T5" fmla="*/ 0 h 8"/>
              <a:gd name="T6" fmla="*/ 20 w 21"/>
              <a:gd name="T7" fmla="*/ 0 h 8"/>
              <a:gd name="T8" fmla="*/ 20 w 21"/>
              <a:gd name="T9" fmla="*/ 0 h 8"/>
              <a:gd name="T10" fmla="*/ 20 w 21"/>
              <a:gd name="T11" fmla="*/ 0 h 8"/>
              <a:gd name="T12" fmla="*/ 18 w 21"/>
              <a:gd name="T13" fmla="*/ 0 h 8"/>
              <a:gd name="T14" fmla="*/ 18 w 21"/>
              <a:gd name="T15" fmla="*/ 2 h 8"/>
              <a:gd name="T16" fmla="*/ 18 w 21"/>
              <a:gd name="T17" fmla="*/ 2 h 8"/>
              <a:gd name="T18" fmla="*/ 18 w 21"/>
              <a:gd name="T19" fmla="*/ 2 h 8"/>
              <a:gd name="T20" fmla="*/ 17 w 21"/>
              <a:gd name="T21" fmla="*/ 2 h 8"/>
              <a:gd name="T22" fmla="*/ 17 w 21"/>
              <a:gd name="T23" fmla="*/ 2 h 8"/>
              <a:gd name="T24" fmla="*/ 17 w 21"/>
              <a:gd name="T25" fmla="*/ 2 h 8"/>
              <a:gd name="T26" fmla="*/ 15 w 21"/>
              <a:gd name="T27" fmla="*/ 2 h 8"/>
              <a:gd name="T28" fmla="*/ 15 w 21"/>
              <a:gd name="T29" fmla="*/ 2 h 8"/>
              <a:gd name="T30" fmla="*/ 15 w 21"/>
              <a:gd name="T31" fmla="*/ 2 h 8"/>
              <a:gd name="T32" fmla="*/ 15 w 21"/>
              <a:gd name="T33" fmla="*/ 2 h 8"/>
              <a:gd name="T34" fmla="*/ 14 w 21"/>
              <a:gd name="T35" fmla="*/ 3 h 8"/>
              <a:gd name="T36" fmla="*/ 14 w 21"/>
              <a:gd name="T37" fmla="*/ 3 h 8"/>
              <a:gd name="T38" fmla="*/ 14 w 21"/>
              <a:gd name="T39" fmla="*/ 3 h 8"/>
              <a:gd name="T40" fmla="*/ 12 w 21"/>
              <a:gd name="T41" fmla="*/ 3 h 8"/>
              <a:gd name="T42" fmla="*/ 12 w 21"/>
              <a:gd name="T43" fmla="*/ 3 h 8"/>
              <a:gd name="T44" fmla="*/ 12 w 21"/>
              <a:gd name="T45" fmla="*/ 3 h 8"/>
              <a:gd name="T46" fmla="*/ 12 w 21"/>
              <a:gd name="T47" fmla="*/ 3 h 8"/>
              <a:gd name="T48" fmla="*/ 11 w 21"/>
              <a:gd name="T49" fmla="*/ 3 h 8"/>
              <a:gd name="T50" fmla="*/ 11 w 21"/>
              <a:gd name="T51" fmla="*/ 3 h 8"/>
              <a:gd name="T52" fmla="*/ 11 w 21"/>
              <a:gd name="T53" fmla="*/ 3 h 8"/>
              <a:gd name="T54" fmla="*/ 9 w 21"/>
              <a:gd name="T55" fmla="*/ 3 h 8"/>
              <a:gd name="T56" fmla="*/ 9 w 21"/>
              <a:gd name="T57" fmla="*/ 5 h 8"/>
              <a:gd name="T58" fmla="*/ 9 w 21"/>
              <a:gd name="T59" fmla="*/ 5 h 8"/>
              <a:gd name="T60" fmla="*/ 8 w 21"/>
              <a:gd name="T61" fmla="*/ 5 h 8"/>
              <a:gd name="T62" fmla="*/ 8 w 21"/>
              <a:gd name="T63" fmla="*/ 5 h 8"/>
              <a:gd name="T64" fmla="*/ 8 w 21"/>
              <a:gd name="T65" fmla="*/ 5 h 8"/>
              <a:gd name="T66" fmla="*/ 8 w 21"/>
              <a:gd name="T67" fmla="*/ 5 h 8"/>
              <a:gd name="T68" fmla="*/ 6 w 21"/>
              <a:gd name="T69" fmla="*/ 5 h 8"/>
              <a:gd name="T70" fmla="*/ 6 w 21"/>
              <a:gd name="T71" fmla="*/ 5 h 8"/>
              <a:gd name="T72" fmla="*/ 6 w 21"/>
              <a:gd name="T73" fmla="*/ 5 h 8"/>
              <a:gd name="T74" fmla="*/ 5 w 21"/>
              <a:gd name="T75" fmla="*/ 5 h 8"/>
              <a:gd name="T76" fmla="*/ 5 w 21"/>
              <a:gd name="T77" fmla="*/ 6 h 8"/>
              <a:gd name="T78" fmla="*/ 5 w 21"/>
              <a:gd name="T79" fmla="*/ 6 h 8"/>
              <a:gd name="T80" fmla="*/ 5 w 21"/>
              <a:gd name="T81" fmla="*/ 6 h 8"/>
              <a:gd name="T82" fmla="*/ 3 w 21"/>
              <a:gd name="T83" fmla="*/ 6 h 8"/>
              <a:gd name="T84" fmla="*/ 3 w 21"/>
              <a:gd name="T85" fmla="*/ 6 h 8"/>
              <a:gd name="T86" fmla="*/ 3 w 21"/>
              <a:gd name="T87" fmla="*/ 6 h 8"/>
              <a:gd name="T88" fmla="*/ 2 w 21"/>
              <a:gd name="T89" fmla="*/ 6 h 8"/>
              <a:gd name="T90" fmla="*/ 2 w 21"/>
              <a:gd name="T91" fmla="*/ 6 h 8"/>
              <a:gd name="T92" fmla="*/ 2 w 21"/>
              <a:gd name="T93" fmla="*/ 6 h 8"/>
              <a:gd name="T94" fmla="*/ 2 w 21"/>
              <a:gd name="T95" fmla="*/ 6 h 8"/>
              <a:gd name="T96" fmla="*/ 0 w 21"/>
              <a:gd name="T97" fmla="*/ 6 h 8"/>
              <a:gd name="T98" fmla="*/ 0 w 21"/>
              <a:gd name="T99" fmla="*/ 8 h 8"/>
              <a:gd name="T100" fmla="*/ 0 w 21"/>
              <a:gd name="T10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" h="8">
                <a:moveTo>
                  <a:pt x="21" y="0"/>
                </a:moveTo>
                <a:lnTo>
                  <a:pt x="21" y="0"/>
                </a:lnTo>
                <a:lnTo>
                  <a:pt x="21" y="0"/>
                </a:ln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18" y="0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7" y="2"/>
                </a:lnTo>
                <a:lnTo>
                  <a:pt x="17" y="2"/>
                </a:lnTo>
                <a:lnTo>
                  <a:pt x="17" y="2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4" y="3"/>
                </a:lnTo>
                <a:lnTo>
                  <a:pt x="14" y="3"/>
                </a:lnTo>
                <a:lnTo>
                  <a:pt x="14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1" y="3"/>
                </a:lnTo>
                <a:lnTo>
                  <a:pt x="11" y="3"/>
                </a:lnTo>
                <a:lnTo>
                  <a:pt x="11" y="3"/>
                </a:lnTo>
                <a:lnTo>
                  <a:pt x="9" y="3"/>
                </a:lnTo>
                <a:lnTo>
                  <a:pt x="9" y="5"/>
                </a:lnTo>
                <a:lnTo>
                  <a:pt x="9" y="5"/>
                </a:lnTo>
                <a:lnTo>
                  <a:pt x="8" y="5"/>
                </a:lnTo>
                <a:lnTo>
                  <a:pt x="8" y="5"/>
                </a:lnTo>
                <a:lnTo>
                  <a:pt x="8" y="5"/>
                </a:lnTo>
                <a:lnTo>
                  <a:pt x="8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5" y="5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35" name="Line 3340"/>
          <p:cNvSpPr>
            <a:spLocks noChangeShapeType="1"/>
          </p:cNvSpPr>
          <p:nvPr/>
        </p:nvSpPr>
        <p:spPr bwMode="auto">
          <a:xfrm>
            <a:off x="5284788" y="5599113"/>
            <a:ext cx="28575" cy="825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36" name="Rectangle 3341"/>
          <p:cNvSpPr>
            <a:spLocks noChangeArrowheads="1"/>
          </p:cNvSpPr>
          <p:nvPr/>
        </p:nvSpPr>
        <p:spPr bwMode="auto">
          <a:xfrm rot="4380000">
            <a:off x="5324475" y="6261100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CoTasti3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37" name="Line 3342"/>
          <p:cNvSpPr>
            <a:spLocks noChangeShapeType="1"/>
          </p:cNvSpPr>
          <p:nvPr/>
        </p:nvSpPr>
        <p:spPr bwMode="auto">
          <a:xfrm>
            <a:off x="5362575" y="6086475"/>
            <a:ext cx="26988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38" name="Rectangle 3343"/>
          <p:cNvSpPr>
            <a:spLocks noChangeArrowheads="1"/>
          </p:cNvSpPr>
          <p:nvPr/>
        </p:nvSpPr>
        <p:spPr bwMode="auto">
          <a:xfrm rot="4380000">
            <a:off x="5226050" y="6356350"/>
            <a:ext cx="3937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Copia-2_SPDB-I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39" name="Line 3344"/>
          <p:cNvSpPr>
            <a:spLocks noChangeShapeType="1"/>
          </p:cNvSpPr>
          <p:nvPr/>
        </p:nvSpPr>
        <p:spPr bwMode="auto">
          <a:xfrm>
            <a:off x="5327650" y="6099175"/>
            <a:ext cx="23813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40" name="Freeform 3345"/>
          <p:cNvSpPr>
            <a:spLocks/>
          </p:cNvSpPr>
          <p:nvPr/>
        </p:nvSpPr>
        <p:spPr bwMode="auto">
          <a:xfrm>
            <a:off x="5343525" y="6084888"/>
            <a:ext cx="19050" cy="4763"/>
          </a:xfrm>
          <a:custGeom>
            <a:avLst/>
            <a:gdLst>
              <a:gd name="T0" fmla="*/ 0 w 12"/>
              <a:gd name="T1" fmla="*/ 3 h 3"/>
              <a:gd name="T2" fmla="*/ 2 w 12"/>
              <a:gd name="T3" fmla="*/ 3 h 3"/>
              <a:gd name="T4" fmla="*/ 3 w 12"/>
              <a:gd name="T5" fmla="*/ 3 h 3"/>
              <a:gd name="T6" fmla="*/ 5 w 12"/>
              <a:gd name="T7" fmla="*/ 3 h 3"/>
              <a:gd name="T8" fmla="*/ 6 w 12"/>
              <a:gd name="T9" fmla="*/ 1 h 3"/>
              <a:gd name="T10" fmla="*/ 8 w 12"/>
              <a:gd name="T11" fmla="*/ 1 h 3"/>
              <a:gd name="T12" fmla="*/ 9 w 12"/>
              <a:gd name="T13" fmla="*/ 1 h 3"/>
              <a:gd name="T14" fmla="*/ 11 w 12"/>
              <a:gd name="T15" fmla="*/ 0 h 3"/>
              <a:gd name="T16" fmla="*/ 11 w 12"/>
              <a:gd name="T17" fmla="*/ 0 h 3"/>
              <a:gd name="T18" fmla="*/ 12 w 12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3">
                <a:moveTo>
                  <a:pt x="0" y="3"/>
                </a:moveTo>
                <a:lnTo>
                  <a:pt x="2" y="3"/>
                </a:lnTo>
                <a:lnTo>
                  <a:pt x="3" y="3"/>
                </a:lnTo>
                <a:lnTo>
                  <a:pt x="5" y="3"/>
                </a:lnTo>
                <a:lnTo>
                  <a:pt x="6" y="1"/>
                </a:lnTo>
                <a:lnTo>
                  <a:pt x="8" y="1"/>
                </a:lnTo>
                <a:lnTo>
                  <a:pt x="9" y="1"/>
                </a:lnTo>
                <a:lnTo>
                  <a:pt x="11" y="0"/>
                </a:lnTo>
                <a:lnTo>
                  <a:pt x="11" y="0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41" name="Freeform 3346"/>
          <p:cNvSpPr>
            <a:spLocks/>
          </p:cNvSpPr>
          <p:nvPr/>
        </p:nvSpPr>
        <p:spPr bwMode="auto">
          <a:xfrm>
            <a:off x="5324475" y="6089650"/>
            <a:ext cx="19050" cy="6350"/>
          </a:xfrm>
          <a:custGeom>
            <a:avLst/>
            <a:gdLst>
              <a:gd name="T0" fmla="*/ 12 w 12"/>
              <a:gd name="T1" fmla="*/ 0 h 4"/>
              <a:gd name="T2" fmla="*/ 12 w 12"/>
              <a:gd name="T3" fmla="*/ 1 h 4"/>
              <a:gd name="T4" fmla="*/ 11 w 12"/>
              <a:gd name="T5" fmla="*/ 1 h 4"/>
              <a:gd name="T6" fmla="*/ 9 w 12"/>
              <a:gd name="T7" fmla="*/ 1 h 4"/>
              <a:gd name="T8" fmla="*/ 8 w 12"/>
              <a:gd name="T9" fmla="*/ 1 h 4"/>
              <a:gd name="T10" fmla="*/ 6 w 12"/>
              <a:gd name="T11" fmla="*/ 1 h 4"/>
              <a:gd name="T12" fmla="*/ 6 w 12"/>
              <a:gd name="T13" fmla="*/ 3 h 4"/>
              <a:gd name="T14" fmla="*/ 5 w 12"/>
              <a:gd name="T15" fmla="*/ 3 h 4"/>
              <a:gd name="T16" fmla="*/ 3 w 12"/>
              <a:gd name="T17" fmla="*/ 3 h 4"/>
              <a:gd name="T18" fmla="*/ 2 w 12"/>
              <a:gd name="T19" fmla="*/ 3 h 4"/>
              <a:gd name="T20" fmla="*/ 0 w 12"/>
              <a:gd name="T2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4">
                <a:moveTo>
                  <a:pt x="12" y="0"/>
                </a:moveTo>
                <a:lnTo>
                  <a:pt x="12" y="1"/>
                </a:lnTo>
                <a:lnTo>
                  <a:pt x="11" y="1"/>
                </a:lnTo>
                <a:lnTo>
                  <a:pt x="9" y="1"/>
                </a:lnTo>
                <a:lnTo>
                  <a:pt x="8" y="1"/>
                </a:lnTo>
                <a:lnTo>
                  <a:pt x="6" y="1"/>
                </a:lnTo>
                <a:lnTo>
                  <a:pt x="6" y="3"/>
                </a:lnTo>
                <a:lnTo>
                  <a:pt x="5" y="3"/>
                </a:lnTo>
                <a:lnTo>
                  <a:pt x="3" y="3"/>
                </a:lnTo>
                <a:lnTo>
                  <a:pt x="2" y="3"/>
                </a:lnTo>
                <a:lnTo>
                  <a:pt x="0" y="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42" name="Line 3347"/>
          <p:cNvSpPr>
            <a:spLocks noChangeShapeType="1"/>
          </p:cNvSpPr>
          <p:nvPr/>
        </p:nvSpPr>
        <p:spPr bwMode="auto">
          <a:xfrm>
            <a:off x="5260975" y="5810250"/>
            <a:ext cx="80963" cy="2746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43" name="Rectangle 3348"/>
          <p:cNvSpPr>
            <a:spLocks noChangeArrowheads="1"/>
          </p:cNvSpPr>
          <p:nvPr/>
        </p:nvSpPr>
        <p:spPr bwMode="auto">
          <a:xfrm rot="4440000">
            <a:off x="5195887" y="6350000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Copia-9_TMe-I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44" name="Line 3349"/>
          <p:cNvSpPr>
            <a:spLocks noChangeShapeType="1"/>
          </p:cNvSpPr>
          <p:nvPr/>
        </p:nvSpPr>
        <p:spPr bwMode="auto">
          <a:xfrm>
            <a:off x="5289550" y="6110288"/>
            <a:ext cx="20638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45" name="Rectangle 3350"/>
          <p:cNvSpPr>
            <a:spLocks noChangeArrowheads="1"/>
          </p:cNvSpPr>
          <p:nvPr/>
        </p:nvSpPr>
        <p:spPr bwMode="auto">
          <a:xfrm rot="4500000">
            <a:off x="5151437" y="6362700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Copia-4_TMe-I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46" name="Line 3351"/>
          <p:cNvSpPr>
            <a:spLocks noChangeShapeType="1"/>
          </p:cNvSpPr>
          <p:nvPr/>
        </p:nvSpPr>
        <p:spPr bwMode="auto">
          <a:xfrm>
            <a:off x="5248275" y="6122988"/>
            <a:ext cx="22225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47" name="Freeform 3352"/>
          <p:cNvSpPr>
            <a:spLocks/>
          </p:cNvSpPr>
          <p:nvPr/>
        </p:nvSpPr>
        <p:spPr bwMode="auto">
          <a:xfrm>
            <a:off x="5267325" y="6105525"/>
            <a:ext cx="19050" cy="4763"/>
          </a:xfrm>
          <a:custGeom>
            <a:avLst/>
            <a:gdLst>
              <a:gd name="T0" fmla="*/ 0 w 12"/>
              <a:gd name="T1" fmla="*/ 3 h 3"/>
              <a:gd name="T2" fmla="*/ 2 w 12"/>
              <a:gd name="T3" fmla="*/ 3 h 3"/>
              <a:gd name="T4" fmla="*/ 3 w 12"/>
              <a:gd name="T5" fmla="*/ 3 h 3"/>
              <a:gd name="T6" fmla="*/ 5 w 12"/>
              <a:gd name="T7" fmla="*/ 3 h 3"/>
              <a:gd name="T8" fmla="*/ 6 w 12"/>
              <a:gd name="T9" fmla="*/ 2 h 3"/>
              <a:gd name="T10" fmla="*/ 8 w 12"/>
              <a:gd name="T11" fmla="*/ 2 h 3"/>
              <a:gd name="T12" fmla="*/ 9 w 12"/>
              <a:gd name="T13" fmla="*/ 2 h 3"/>
              <a:gd name="T14" fmla="*/ 9 w 12"/>
              <a:gd name="T15" fmla="*/ 2 h 3"/>
              <a:gd name="T16" fmla="*/ 11 w 12"/>
              <a:gd name="T17" fmla="*/ 0 h 3"/>
              <a:gd name="T18" fmla="*/ 12 w 12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3">
                <a:moveTo>
                  <a:pt x="0" y="3"/>
                </a:moveTo>
                <a:lnTo>
                  <a:pt x="2" y="3"/>
                </a:lnTo>
                <a:lnTo>
                  <a:pt x="3" y="3"/>
                </a:lnTo>
                <a:lnTo>
                  <a:pt x="5" y="3"/>
                </a:lnTo>
                <a:lnTo>
                  <a:pt x="6" y="2"/>
                </a:lnTo>
                <a:lnTo>
                  <a:pt x="8" y="2"/>
                </a:lnTo>
                <a:lnTo>
                  <a:pt x="9" y="2"/>
                </a:lnTo>
                <a:lnTo>
                  <a:pt x="9" y="2"/>
                </a:lnTo>
                <a:lnTo>
                  <a:pt x="11" y="0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48" name="Freeform 3353"/>
          <p:cNvSpPr>
            <a:spLocks/>
          </p:cNvSpPr>
          <p:nvPr/>
        </p:nvSpPr>
        <p:spPr bwMode="auto">
          <a:xfrm>
            <a:off x="5248275" y="6110288"/>
            <a:ext cx="19050" cy="7938"/>
          </a:xfrm>
          <a:custGeom>
            <a:avLst/>
            <a:gdLst>
              <a:gd name="T0" fmla="*/ 12 w 12"/>
              <a:gd name="T1" fmla="*/ 0 h 5"/>
              <a:gd name="T2" fmla="*/ 11 w 12"/>
              <a:gd name="T3" fmla="*/ 2 h 5"/>
              <a:gd name="T4" fmla="*/ 11 w 12"/>
              <a:gd name="T5" fmla="*/ 2 h 5"/>
              <a:gd name="T6" fmla="*/ 9 w 12"/>
              <a:gd name="T7" fmla="*/ 2 h 5"/>
              <a:gd name="T8" fmla="*/ 8 w 12"/>
              <a:gd name="T9" fmla="*/ 2 h 5"/>
              <a:gd name="T10" fmla="*/ 6 w 12"/>
              <a:gd name="T11" fmla="*/ 2 h 5"/>
              <a:gd name="T12" fmla="*/ 5 w 12"/>
              <a:gd name="T13" fmla="*/ 3 h 5"/>
              <a:gd name="T14" fmla="*/ 5 w 12"/>
              <a:gd name="T15" fmla="*/ 3 h 5"/>
              <a:gd name="T16" fmla="*/ 3 w 12"/>
              <a:gd name="T17" fmla="*/ 3 h 5"/>
              <a:gd name="T18" fmla="*/ 2 w 12"/>
              <a:gd name="T19" fmla="*/ 3 h 5"/>
              <a:gd name="T20" fmla="*/ 0 w 12"/>
              <a:gd name="T2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5">
                <a:moveTo>
                  <a:pt x="12" y="0"/>
                </a:moveTo>
                <a:lnTo>
                  <a:pt x="11" y="2"/>
                </a:lnTo>
                <a:lnTo>
                  <a:pt x="11" y="2"/>
                </a:lnTo>
                <a:lnTo>
                  <a:pt x="9" y="2"/>
                </a:lnTo>
                <a:lnTo>
                  <a:pt x="8" y="2"/>
                </a:lnTo>
                <a:lnTo>
                  <a:pt x="6" y="2"/>
                </a:lnTo>
                <a:lnTo>
                  <a:pt x="5" y="3"/>
                </a:lnTo>
                <a:lnTo>
                  <a:pt x="5" y="3"/>
                </a:lnTo>
                <a:lnTo>
                  <a:pt x="3" y="3"/>
                </a:lnTo>
                <a:lnTo>
                  <a:pt x="2" y="3"/>
                </a:lnTo>
                <a:lnTo>
                  <a:pt x="0" y="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49" name="Rectangle 3354"/>
          <p:cNvSpPr>
            <a:spLocks noChangeArrowheads="1"/>
          </p:cNvSpPr>
          <p:nvPr/>
        </p:nvSpPr>
        <p:spPr bwMode="auto">
          <a:xfrm rot="4500000">
            <a:off x="5247146" y="602656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84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50" name="Line 3355"/>
          <p:cNvSpPr>
            <a:spLocks noChangeShapeType="1"/>
          </p:cNvSpPr>
          <p:nvPr/>
        </p:nvSpPr>
        <p:spPr bwMode="auto">
          <a:xfrm>
            <a:off x="5218113" y="5924550"/>
            <a:ext cx="47625" cy="1809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51" name="Rectangle 3356"/>
          <p:cNvSpPr>
            <a:spLocks noChangeArrowheads="1"/>
          </p:cNvSpPr>
          <p:nvPr/>
        </p:nvSpPr>
        <p:spPr bwMode="auto">
          <a:xfrm rot="4560000">
            <a:off x="5099050" y="6388100"/>
            <a:ext cx="3857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Copia-10_TMe-I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52" name="Line 3357"/>
          <p:cNvSpPr>
            <a:spLocks noChangeShapeType="1"/>
          </p:cNvSpPr>
          <p:nvPr/>
        </p:nvSpPr>
        <p:spPr bwMode="auto">
          <a:xfrm>
            <a:off x="5189538" y="6037263"/>
            <a:ext cx="44450" cy="1809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53" name="Rectangle 3358"/>
          <p:cNvSpPr>
            <a:spLocks noChangeArrowheads="1"/>
          </p:cNvSpPr>
          <p:nvPr/>
        </p:nvSpPr>
        <p:spPr bwMode="auto">
          <a:xfrm rot="4620000">
            <a:off x="5067300" y="6384925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54" name="Line 3359"/>
          <p:cNvSpPr>
            <a:spLocks noChangeShapeType="1"/>
          </p:cNvSpPr>
          <p:nvPr/>
        </p:nvSpPr>
        <p:spPr bwMode="auto">
          <a:xfrm>
            <a:off x="5172075" y="6142038"/>
            <a:ext cx="22225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55" name="Rectangle 3360"/>
          <p:cNvSpPr>
            <a:spLocks noChangeArrowheads="1"/>
          </p:cNvSpPr>
          <p:nvPr/>
        </p:nvSpPr>
        <p:spPr bwMode="auto">
          <a:xfrm rot="4620000">
            <a:off x="5026025" y="6392863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Copia-8_TMe-I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56" name="Line 3361"/>
          <p:cNvSpPr>
            <a:spLocks noChangeShapeType="1"/>
          </p:cNvSpPr>
          <p:nvPr/>
        </p:nvSpPr>
        <p:spPr bwMode="auto">
          <a:xfrm>
            <a:off x="5133975" y="6148388"/>
            <a:ext cx="19050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57" name="Freeform 3362"/>
          <p:cNvSpPr>
            <a:spLocks/>
          </p:cNvSpPr>
          <p:nvPr/>
        </p:nvSpPr>
        <p:spPr bwMode="auto">
          <a:xfrm>
            <a:off x="5151438" y="6134100"/>
            <a:ext cx="20638" cy="4763"/>
          </a:xfrm>
          <a:custGeom>
            <a:avLst/>
            <a:gdLst>
              <a:gd name="T0" fmla="*/ 0 w 13"/>
              <a:gd name="T1" fmla="*/ 3 h 3"/>
              <a:gd name="T2" fmla="*/ 1 w 13"/>
              <a:gd name="T3" fmla="*/ 3 h 3"/>
              <a:gd name="T4" fmla="*/ 3 w 13"/>
              <a:gd name="T5" fmla="*/ 3 h 3"/>
              <a:gd name="T6" fmla="*/ 4 w 13"/>
              <a:gd name="T7" fmla="*/ 3 h 3"/>
              <a:gd name="T8" fmla="*/ 6 w 13"/>
              <a:gd name="T9" fmla="*/ 3 h 3"/>
              <a:gd name="T10" fmla="*/ 7 w 13"/>
              <a:gd name="T11" fmla="*/ 2 h 3"/>
              <a:gd name="T12" fmla="*/ 9 w 13"/>
              <a:gd name="T13" fmla="*/ 2 h 3"/>
              <a:gd name="T14" fmla="*/ 10 w 13"/>
              <a:gd name="T15" fmla="*/ 2 h 3"/>
              <a:gd name="T16" fmla="*/ 12 w 13"/>
              <a:gd name="T17" fmla="*/ 2 h 3"/>
              <a:gd name="T18" fmla="*/ 13 w 13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3">
                <a:moveTo>
                  <a:pt x="0" y="3"/>
                </a:moveTo>
                <a:lnTo>
                  <a:pt x="1" y="3"/>
                </a:lnTo>
                <a:lnTo>
                  <a:pt x="3" y="3"/>
                </a:lnTo>
                <a:lnTo>
                  <a:pt x="4" y="3"/>
                </a:lnTo>
                <a:lnTo>
                  <a:pt x="6" y="3"/>
                </a:lnTo>
                <a:lnTo>
                  <a:pt x="7" y="2"/>
                </a:lnTo>
                <a:lnTo>
                  <a:pt x="9" y="2"/>
                </a:lnTo>
                <a:lnTo>
                  <a:pt x="10" y="2"/>
                </a:lnTo>
                <a:lnTo>
                  <a:pt x="12" y="2"/>
                </a:lnTo>
                <a:lnTo>
                  <a:pt x="13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58" name="Freeform 3363"/>
          <p:cNvSpPr>
            <a:spLocks/>
          </p:cNvSpPr>
          <p:nvPr/>
        </p:nvSpPr>
        <p:spPr bwMode="auto">
          <a:xfrm>
            <a:off x="5132388" y="6138863"/>
            <a:ext cx="19050" cy="4763"/>
          </a:xfrm>
          <a:custGeom>
            <a:avLst/>
            <a:gdLst>
              <a:gd name="T0" fmla="*/ 12 w 12"/>
              <a:gd name="T1" fmla="*/ 0 h 3"/>
              <a:gd name="T2" fmla="*/ 12 w 12"/>
              <a:gd name="T3" fmla="*/ 0 h 3"/>
              <a:gd name="T4" fmla="*/ 10 w 12"/>
              <a:gd name="T5" fmla="*/ 2 h 3"/>
              <a:gd name="T6" fmla="*/ 9 w 12"/>
              <a:gd name="T7" fmla="*/ 2 h 3"/>
              <a:gd name="T8" fmla="*/ 7 w 12"/>
              <a:gd name="T9" fmla="*/ 2 h 3"/>
              <a:gd name="T10" fmla="*/ 6 w 12"/>
              <a:gd name="T11" fmla="*/ 2 h 3"/>
              <a:gd name="T12" fmla="*/ 6 w 12"/>
              <a:gd name="T13" fmla="*/ 2 h 3"/>
              <a:gd name="T14" fmla="*/ 4 w 12"/>
              <a:gd name="T15" fmla="*/ 3 h 3"/>
              <a:gd name="T16" fmla="*/ 3 w 12"/>
              <a:gd name="T17" fmla="*/ 3 h 3"/>
              <a:gd name="T18" fmla="*/ 1 w 12"/>
              <a:gd name="T19" fmla="*/ 3 h 3"/>
              <a:gd name="T20" fmla="*/ 0 w 12"/>
              <a:gd name="T2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3">
                <a:moveTo>
                  <a:pt x="12" y="0"/>
                </a:moveTo>
                <a:lnTo>
                  <a:pt x="12" y="0"/>
                </a:lnTo>
                <a:lnTo>
                  <a:pt x="10" y="2"/>
                </a:lnTo>
                <a:lnTo>
                  <a:pt x="9" y="2"/>
                </a:lnTo>
                <a:lnTo>
                  <a:pt x="7" y="2"/>
                </a:lnTo>
                <a:lnTo>
                  <a:pt x="6" y="2"/>
                </a:lnTo>
                <a:lnTo>
                  <a:pt x="6" y="2"/>
                </a:lnTo>
                <a:lnTo>
                  <a:pt x="4" y="3"/>
                </a:lnTo>
                <a:lnTo>
                  <a:pt x="3" y="3"/>
                </a:lnTo>
                <a:lnTo>
                  <a:pt x="1" y="3"/>
                </a:lnTo>
                <a:lnTo>
                  <a:pt x="0" y="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59" name="Rectangle 3364"/>
          <p:cNvSpPr>
            <a:spLocks noChangeArrowheads="1"/>
          </p:cNvSpPr>
          <p:nvPr/>
        </p:nvSpPr>
        <p:spPr bwMode="auto">
          <a:xfrm rot="4620000">
            <a:off x="5136796" y="605594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60" name="Line 3365"/>
          <p:cNvSpPr>
            <a:spLocks noChangeShapeType="1"/>
          </p:cNvSpPr>
          <p:nvPr/>
        </p:nvSpPr>
        <p:spPr bwMode="auto">
          <a:xfrm>
            <a:off x="5132388" y="6048375"/>
            <a:ext cx="19050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61" name="Freeform 3366"/>
          <p:cNvSpPr>
            <a:spLocks/>
          </p:cNvSpPr>
          <p:nvPr/>
        </p:nvSpPr>
        <p:spPr bwMode="auto">
          <a:xfrm>
            <a:off x="5157788" y="6032500"/>
            <a:ext cx="28575" cy="4763"/>
          </a:xfrm>
          <a:custGeom>
            <a:avLst/>
            <a:gdLst>
              <a:gd name="T0" fmla="*/ 0 w 18"/>
              <a:gd name="T1" fmla="*/ 3 h 3"/>
              <a:gd name="T2" fmla="*/ 2 w 18"/>
              <a:gd name="T3" fmla="*/ 3 h 3"/>
              <a:gd name="T4" fmla="*/ 3 w 18"/>
              <a:gd name="T5" fmla="*/ 3 h 3"/>
              <a:gd name="T6" fmla="*/ 3 w 18"/>
              <a:gd name="T7" fmla="*/ 3 h 3"/>
              <a:gd name="T8" fmla="*/ 5 w 18"/>
              <a:gd name="T9" fmla="*/ 3 h 3"/>
              <a:gd name="T10" fmla="*/ 5 w 18"/>
              <a:gd name="T11" fmla="*/ 3 h 3"/>
              <a:gd name="T12" fmla="*/ 6 w 18"/>
              <a:gd name="T13" fmla="*/ 1 h 3"/>
              <a:gd name="T14" fmla="*/ 8 w 18"/>
              <a:gd name="T15" fmla="*/ 1 h 3"/>
              <a:gd name="T16" fmla="*/ 8 w 18"/>
              <a:gd name="T17" fmla="*/ 1 h 3"/>
              <a:gd name="T18" fmla="*/ 9 w 18"/>
              <a:gd name="T19" fmla="*/ 1 h 3"/>
              <a:gd name="T20" fmla="*/ 11 w 18"/>
              <a:gd name="T21" fmla="*/ 1 h 3"/>
              <a:gd name="T22" fmla="*/ 11 w 18"/>
              <a:gd name="T23" fmla="*/ 1 h 3"/>
              <a:gd name="T24" fmla="*/ 12 w 18"/>
              <a:gd name="T25" fmla="*/ 1 h 3"/>
              <a:gd name="T26" fmla="*/ 12 w 18"/>
              <a:gd name="T27" fmla="*/ 0 h 3"/>
              <a:gd name="T28" fmla="*/ 14 w 18"/>
              <a:gd name="T29" fmla="*/ 0 h 3"/>
              <a:gd name="T30" fmla="*/ 15 w 18"/>
              <a:gd name="T31" fmla="*/ 0 h 3"/>
              <a:gd name="T32" fmla="*/ 15 w 18"/>
              <a:gd name="T33" fmla="*/ 0 h 3"/>
              <a:gd name="T34" fmla="*/ 17 w 18"/>
              <a:gd name="T35" fmla="*/ 0 h 3"/>
              <a:gd name="T36" fmla="*/ 17 w 18"/>
              <a:gd name="T37" fmla="*/ 0 h 3"/>
              <a:gd name="T38" fmla="*/ 18 w 18"/>
              <a:gd name="T3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3">
                <a:moveTo>
                  <a:pt x="0" y="3"/>
                </a:moveTo>
                <a:lnTo>
                  <a:pt x="2" y="3"/>
                </a:lnTo>
                <a:lnTo>
                  <a:pt x="3" y="3"/>
                </a:lnTo>
                <a:lnTo>
                  <a:pt x="3" y="3"/>
                </a:lnTo>
                <a:lnTo>
                  <a:pt x="5" y="3"/>
                </a:lnTo>
                <a:lnTo>
                  <a:pt x="5" y="3"/>
                </a:lnTo>
                <a:lnTo>
                  <a:pt x="6" y="1"/>
                </a:lnTo>
                <a:lnTo>
                  <a:pt x="8" y="1"/>
                </a:lnTo>
                <a:lnTo>
                  <a:pt x="8" y="1"/>
                </a:lnTo>
                <a:lnTo>
                  <a:pt x="9" y="1"/>
                </a:lnTo>
                <a:lnTo>
                  <a:pt x="11" y="1"/>
                </a:lnTo>
                <a:lnTo>
                  <a:pt x="11" y="1"/>
                </a:lnTo>
                <a:lnTo>
                  <a:pt x="12" y="1"/>
                </a:lnTo>
                <a:lnTo>
                  <a:pt x="12" y="0"/>
                </a:lnTo>
                <a:lnTo>
                  <a:pt x="14" y="0"/>
                </a:lnTo>
                <a:lnTo>
                  <a:pt x="15" y="0"/>
                </a:lnTo>
                <a:lnTo>
                  <a:pt x="15" y="0"/>
                </a:lnTo>
                <a:lnTo>
                  <a:pt x="17" y="0"/>
                </a:lnTo>
                <a:lnTo>
                  <a:pt x="17" y="0"/>
                </a:lnTo>
                <a:lnTo>
                  <a:pt x="18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62" name="Freeform 3367"/>
          <p:cNvSpPr>
            <a:spLocks/>
          </p:cNvSpPr>
          <p:nvPr/>
        </p:nvSpPr>
        <p:spPr bwMode="auto">
          <a:xfrm>
            <a:off x="5132388" y="6037263"/>
            <a:ext cx="25400" cy="6350"/>
          </a:xfrm>
          <a:custGeom>
            <a:avLst/>
            <a:gdLst>
              <a:gd name="T0" fmla="*/ 16 w 16"/>
              <a:gd name="T1" fmla="*/ 0 h 4"/>
              <a:gd name="T2" fmla="*/ 15 w 16"/>
              <a:gd name="T3" fmla="*/ 1 h 4"/>
              <a:gd name="T4" fmla="*/ 13 w 16"/>
              <a:gd name="T5" fmla="*/ 1 h 4"/>
              <a:gd name="T6" fmla="*/ 12 w 16"/>
              <a:gd name="T7" fmla="*/ 1 h 4"/>
              <a:gd name="T8" fmla="*/ 10 w 16"/>
              <a:gd name="T9" fmla="*/ 1 h 4"/>
              <a:gd name="T10" fmla="*/ 7 w 16"/>
              <a:gd name="T11" fmla="*/ 3 h 4"/>
              <a:gd name="T12" fmla="*/ 6 w 16"/>
              <a:gd name="T13" fmla="*/ 3 h 4"/>
              <a:gd name="T14" fmla="*/ 4 w 16"/>
              <a:gd name="T15" fmla="*/ 3 h 4"/>
              <a:gd name="T16" fmla="*/ 3 w 16"/>
              <a:gd name="T17" fmla="*/ 3 h 4"/>
              <a:gd name="T18" fmla="*/ 1 w 16"/>
              <a:gd name="T19" fmla="*/ 4 h 4"/>
              <a:gd name="T20" fmla="*/ 0 w 16"/>
              <a:gd name="T2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4">
                <a:moveTo>
                  <a:pt x="16" y="0"/>
                </a:moveTo>
                <a:lnTo>
                  <a:pt x="15" y="1"/>
                </a:lnTo>
                <a:lnTo>
                  <a:pt x="13" y="1"/>
                </a:lnTo>
                <a:lnTo>
                  <a:pt x="12" y="1"/>
                </a:lnTo>
                <a:lnTo>
                  <a:pt x="10" y="1"/>
                </a:lnTo>
                <a:lnTo>
                  <a:pt x="7" y="3"/>
                </a:lnTo>
                <a:lnTo>
                  <a:pt x="6" y="3"/>
                </a:lnTo>
                <a:lnTo>
                  <a:pt x="4" y="3"/>
                </a:lnTo>
                <a:lnTo>
                  <a:pt x="3" y="3"/>
                </a:lnTo>
                <a:lnTo>
                  <a:pt x="1" y="4"/>
                </a:lnTo>
                <a:lnTo>
                  <a:pt x="0" y="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63" name="Rectangle 3368"/>
          <p:cNvSpPr>
            <a:spLocks noChangeArrowheads="1"/>
          </p:cNvSpPr>
          <p:nvPr/>
        </p:nvSpPr>
        <p:spPr bwMode="auto">
          <a:xfrm rot="4560000">
            <a:off x="5144733" y="594799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64" name="Line 3369"/>
          <p:cNvSpPr>
            <a:spLocks noChangeShapeType="1"/>
          </p:cNvSpPr>
          <p:nvPr/>
        </p:nvSpPr>
        <p:spPr bwMode="auto">
          <a:xfrm>
            <a:off x="5137150" y="5946775"/>
            <a:ext cx="20638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65" name="Freeform 3370"/>
          <p:cNvSpPr>
            <a:spLocks/>
          </p:cNvSpPr>
          <p:nvPr/>
        </p:nvSpPr>
        <p:spPr bwMode="auto">
          <a:xfrm>
            <a:off x="5176838" y="5922963"/>
            <a:ext cx="41275" cy="9525"/>
          </a:xfrm>
          <a:custGeom>
            <a:avLst/>
            <a:gdLst>
              <a:gd name="T0" fmla="*/ 0 w 26"/>
              <a:gd name="T1" fmla="*/ 6 h 6"/>
              <a:gd name="T2" fmla="*/ 2 w 26"/>
              <a:gd name="T3" fmla="*/ 6 h 6"/>
              <a:gd name="T4" fmla="*/ 3 w 26"/>
              <a:gd name="T5" fmla="*/ 6 h 6"/>
              <a:gd name="T6" fmla="*/ 5 w 26"/>
              <a:gd name="T7" fmla="*/ 4 h 6"/>
              <a:gd name="T8" fmla="*/ 6 w 26"/>
              <a:gd name="T9" fmla="*/ 4 h 6"/>
              <a:gd name="T10" fmla="*/ 8 w 26"/>
              <a:gd name="T11" fmla="*/ 4 h 6"/>
              <a:gd name="T12" fmla="*/ 9 w 26"/>
              <a:gd name="T13" fmla="*/ 4 h 6"/>
              <a:gd name="T14" fmla="*/ 11 w 26"/>
              <a:gd name="T15" fmla="*/ 3 h 6"/>
              <a:gd name="T16" fmla="*/ 11 w 26"/>
              <a:gd name="T17" fmla="*/ 3 h 6"/>
              <a:gd name="T18" fmla="*/ 12 w 26"/>
              <a:gd name="T19" fmla="*/ 3 h 6"/>
              <a:gd name="T20" fmla="*/ 14 w 26"/>
              <a:gd name="T21" fmla="*/ 3 h 6"/>
              <a:gd name="T22" fmla="*/ 15 w 26"/>
              <a:gd name="T23" fmla="*/ 1 h 6"/>
              <a:gd name="T24" fmla="*/ 17 w 26"/>
              <a:gd name="T25" fmla="*/ 1 h 6"/>
              <a:gd name="T26" fmla="*/ 18 w 26"/>
              <a:gd name="T27" fmla="*/ 1 h 6"/>
              <a:gd name="T28" fmla="*/ 20 w 26"/>
              <a:gd name="T29" fmla="*/ 1 h 6"/>
              <a:gd name="T30" fmla="*/ 21 w 26"/>
              <a:gd name="T31" fmla="*/ 0 h 6"/>
              <a:gd name="T32" fmla="*/ 23 w 26"/>
              <a:gd name="T33" fmla="*/ 0 h 6"/>
              <a:gd name="T34" fmla="*/ 24 w 26"/>
              <a:gd name="T35" fmla="*/ 0 h 6"/>
              <a:gd name="T36" fmla="*/ 26 w 26"/>
              <a:gd name="T3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" h="6">
                <a:moveTo>
                  <a:pt x="0" y="6"/>
                </a:moveTo>
                <a:lnTo>
                  <a:pt x="2" y="6"/>
                </a:lnTo>
                <a:lnTo>
                  <a:pt x="3" y="6"/>
                </a:lnTo>
                <a:lnTo>
                  <a:pt x="5" y="4"/>
                </a:lnTo>
                <a:lnTo>
                  <a:pt x="6" y="4"/>
                </a:lnTo>
                <a:lnTo>
                  <a:pt x="8" y="4"/>
                </a:lnTo>
                <a:lnTo>
                  <a:pt x="9" y="4"/>
                </a:lnTo>
                <a:lnTo>
                  <a:pt x="11" y="3"/>
                </a:lnTo>
                <a:lnTo>
                  <a:pt x="11" y="3"/>
                </a:lnTo>
                <a:lnTo>
                  <a:pt x="12" y="3"/>
                </a:lnTo>
                <a:lnTo>
                  <a:pt x="14" y="3"/>
                </a:lnTo>
                <a:lnTo>
                  <a:pt x="15" y="1"/>
                </a:lnTo>
                <a:lnTo>
                  <a:pt x="17" y="1"/>
                </a:lnTo>
                <a:lnTo>
                  <a:pt x="18" y="1"/>
                </a:lnTo>
                <a:lnTo>
                  <a:pt x="20" y="1"/>
                </a:lnTo>
                <a:lnTo>
                  <a:pt x="21" y="0"/>
                </a:lnTo>
                <a:lnTo>
                  <a:pt x="23" y="0"/>
                </a:lnTo>
                <a:lnTo>
                  <a:pt x="24" y="0"/>
                </a:lnTo>
                <a:lnTo>
                  <a:pt x="26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66" name="Freeform 3371"/>
          <p:cNvSpPr>
            <a:spLocks/>
          </p:cNvSpPr>
          <p:nvPr/>
        </p:nvSpPr>
        <p:spPr bwMode="auto">
          <a:xfrm>
            <a:off x="5137150" y="5932488"/>
            <a:ext cx="39688" cy="9525"/>
          </a:xfrm>
          <a:custGeom>
            <a:avLst/>
            <a:gdLst>
              <a:gd name="T0" fmla="*/ 25 w 25"/>
              <a:gd name="T1" fmla="*/ 0 h 6"/>
              <a:gd name="T2" fmla="*/ 22 w 25"/>
              <a:gd name="T3" fmla="*/ 0 h 6"/>
              <a:gd name="T4" fmla="*/ 21 w 25"/>
              <a:gd name="T5" fmla="*/ 1 h 6"/>
              <a:gd name="T6" fmla="*/ 18 w 25"/>
              <a:gd name="T7" fmla="*/ 1 h 6"/>
              <a:gd name="T8" fmla="*/ 16 w 25"/>
              <a:gd name="T9" fmla="*/ 3 h 6"/>
              <a:gd name="T10" fmla="*/ 13 w 25"/>
              <a:gd name="T11" fmla="*/ 3 h 6"/>
              <a:gd name="T12" fmla="*/ 12 w 25"/>
              <a:gd name="T13" fmla="*/ 3 h 6"/>
              <a:gd name="T14" fmla="*/ 9 w 25"/>
              <a:gd name="T15" fmla="*/ 4 h 6"/>
              <a:gd name="T16" fmla="*/ 7 w 25"/>
              <a:gd name="T17" fmla="*/ 4 h 6"/>
              <a:gd name="T18" fmla="*/ 4 w 25"/>
              <a:gd name="T19" fmla="*/ 4 h 6"/>
              <a:gd name="T20" fmla="*/ 1 w 25"/>
              <a:gd name="T21" fmla="*/ 6 h 6"/>
              <a:gd name="T22" fmla="*/ 0 w 25"/>
              <a:gd name="T2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6">
                <a:moveTo>
                  <a:pt x="25" y="0"/>
                </a:moveTo>
                <a:lnTo>
                  <a:pt x="22" y="0"/>
                </a:lnTo>
                <a:lnTo>
                  <a:pt x="21" y="1"/>
                </a:lnTo>
                <a:lnTo>
                  <a:pt x="18" y="1"/>
                </a:lnTo>
                <a:lnTo>
                  <a:pt x="16" y="3"/>
                </a:lnTo>
                <a:lnTo>
                  <a:pt x="13" y="3"/>
                </a:lnTo>
                <a:lnTo>
                  <a:pt x="12" y="3"/>
                </a:lnTo>
                <a:lnTo>
                  <a:pt x="9" y="4"/>
                </a:lnTo>
                <a:lnTo>
                  <a:pt x="7" y="4"/>
                </a:lnTo>
                <a:lnTo>
                  <a:pt x="4" y="4"/>
                </a:lnTo>
                <a:lnTo>
                  <a:pt x="1" y="6"/>
                </a:lnTo>
                <a:lnTo>
                  <a:pt x="0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67" name="Line 3372"/>
          <p:cNvSpPr>
            <a:spLocks noChangeShapeType="1"/>
          </p:cNvSpPr>
          <p:nvPr/>
        </p:nvSpPr>
        <p:spPr bwMode="auto">
          <a:xfrm>
            <a:off x="5153025" y="5842000"/>
            <a:ext cx="23813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68" name="Freeform 3373"/>
          <p:cNvSpPr>
            <a:spLocks/>
          </p:cNvSpPr>
          <p:nvPr/>
        </p:nvSpPr>
        <p:spPr bwMode="auto">
          <a:xfrm>
            <a:off x="5208588" y="5808663"/>
            <a:ext cx="52388" cy="14288"/>
          </a:xfrm>
          <a:custGeom>
            <a:avLst/>
            <a:gdLst>
              <a:gd name="T0" fmla="*/ 0 w 33"/>
              <a:gd name="T1" fmla="*/ 9 h 9"/>
              <a:gd name="T2" fmla="*/ 0 w 33"/>
              <a:gd name="T3" fmla="*/ 9 h 9"/>
              <a:gd name="T4" fmla="*/ 1 w 33"/>
              <a:gd name="T5" fmla="*/ 9 h 9"/>
              <a:gd name="T6" fmla="*/ 3 w 33"/>
              <a:gd name="T7" fmla="*/ 7 h 9"/>
              <a:gd name="T8" fmla="*/ 4 w 33"/>
              <a:gd name="T9" fmla="*/ 7 h 9"/>
              <a:gd name="T10" fmla="*/ 6 w 33"/>
              <a:gd name="T11" fmla="*/ 7 h 9"/>
              <a:gd name="T12" fmla="*/ 6 w 33"/>
              <a:gd name="T13" fmla="*/ 7 h 9"/>
              <a:gd name="T14" fmla="*/ 7 w 33"/>
              <a:gd name="T15" fmla="*/ 6 h 9"/>
              <a:gd name="T16" fmla="*/ 9 w 33"/>
              <a:gd name="T17" fmla="*/ 6 h 9"/>
              <a:gd name="T18" fmla="*/ 10 w 33"/>
              <a:gd name="T19" fmla="*/ 6 h 9"/>
              <a:gd name="T20" fmla="*/ 12 w 33"/>
              <a:gd name="T21" fmla="*/ 6 h 9"/>
              <a:gd name="T22" fmla="*/ 12 w 33"/>
              <a:gd name="T23" fmla="*/ 6 h 9"/>
              <a:gd name="T24" fmla="*/ 13 w 33"/>
              <a:gd name="T25" fmla="*/ 4 h 9"/>
              <a:gd name="T26" fmla="*/ 15 w 33"/>
              <a:gd name="T27" fmla="*/ 4 h 9"/>
              <a:gd name="T28" fmla="*/ 16 w 33"/>
              <a:gd name="T29" fmla="*/ 4 h 9"/>
              <a:gd name="T30" fmla="*/ 18 w 33"/>
              <a:gd name="T31" fmla="*/ 4 h 9"/>
              <a:gd name="T32" fmla="*/ 18 w 33"/>
              <a:gd name="T33" fmla="*/ 3 h 9"/>
              <a:gd name="T34" fmla="*/ 19 w 33"/>
              <a:gd name="T35" fmla="*/ 3 h 9"/>
              <a:gd name="T36" fmla="*/ 21 w 33"/>
              <a:gd name="T37" fmla="*/ 3 h 9"/>
              <a:gd name="T38" fmla="*/ 22 w 33"/>
              <a:gd name="T39" fmla="*/ 3 h 9"/>
              <a:gd name="T40" fmla="*/ 24 w 33"/>
              <a:gd name="T41" fmla="*/ 1 h 9"/>
              <a:gd name="T42" fmla="*/ 24 w 33"/>
              <a:gd name="T43" fmla="*/ 1 h 9"/>
              <a:gd name="T44" fmla="*/ 25 w 33"/>
              <a:gd name="T45" fmla="*/ 1 h 9"/>
              <a:gd name="T46" fmla="*/ 27 w 33"/>
              <a:gd name="T47" fmla="*/ 1 h 9"/>
              <a:gd name="T48" fmla="*/ 28 w 33"/>
              <a:gd name="T49" fmla="*/ 1 h 9"/>
              <a:gd name="T50" fmla="*/ 30 w 33"/>
              <a:gd name="T51" fmla="*/ 0 h 9"/>
              <a:gd name="T52" fmla="*/ 30 w 33"/>
              <a:gd name="T53" fmla="*/ 0 h 9"/>
              <a:gd name="T54" fmla="*/ 31 w 33"/>
              <a:gd name="T55" fmla="*/ 0 h 9"/>
              <a:gd name="T56" fmla="*/ 33 w 33"/>
              <a:gd name="T5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3" h="9">
                <a:moveTo>
                  <a:pt x="0" y="9"/>
                </a:moveTo>
                <a:lnTo>
                  <a:pt x="0" y="9"/>
                </a:lnTo>
                <a:lnTo>
                  <a:pt x="1" y="9"/>
                </a:lnTo>
                <a:lnTo>
                  <a:pt x="3" y="7"/>
                </a:lnTo>
                <a:lnTo>
                  <a:pt x="4" y="7"/>
                </a:lnTo>
                <a:lnTo>
                  <a:pt x="6" y="7"/>
                </a:lnTo>
                <a:lnTo>
                  <a:pt x="6" y="7"/>
                </a:lnTo>
                <a:lnTo>
                  <a:pt x="7" y="6"/>
                </a:lnTo>
                <a:lnTo>
                  <a:pt x="9" y="6"/>
                </a:lnTo>
                <a:lnTo>
                  <a:pt x="10" y="6"/>
                </a:lnTo>
                <a:lnTo>
                  <a:pt x="12" y="6"/>
                </a:lnTo>
                <a:lnTo>
                  <a:pt x="12" y="6"/>
                </a:lnTo>
                <a:lnTo>
                  <a:pt x="13" y="4"/>
                </a:lnTo>
                <a:lnTo>
                  <a:pt x="15" y="4"/>
                </a:lnTo>
                <a:lnTo>
                  <a:pt x="16" y="4"/>
                </a:lnTo>
                <a:lnTo>
                  <a:pt x="18" y="4"/>
                </a:lnTo>
                <a:lnTo>
                  <a:pt x="18" y="3"/>
                </a:lnTo>
                <a:lnTo>
                  <a:pt x="19" y="3"/>
                </a:lnTo>
                <a:lnTo>
                  <a:pt x="21" y="3"/>
                </a:lnTo>
                <a:lnTo>
                  <a:pt x="22" y="3"/>
                </a:lnTo>
                <a:lnTo>
                  <a:pt x="24" y="1"/>
                </a:lnTo>
                <a:lnTo>
                  <a:pt x="24" y="1"/>
                </a:lnTo>
                <a:lnTo>
                  <a:pt x="25" y="1"/>
                </a:lnTo>
                <a:lnTo>
                  <a:pt x="27" y="1"/>
                </a:lnTo>
                <a:lnTo>
                  <a:pt x="28" y="1"/>
                </a:lnTo>
                <a:lnTo>
                  <a:pt x="30" y="0"/>
                </a:lnTo>
                <a:lnTo>
                  <a:pt x="30" y="0"/>
                </a:lnTo>
                <a:lnTo>
                  <a:pt x="31" y="0"/>
                </a:lnTo>
                <a:lnTo>
                  <a:pt x="33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69" name="Freeform 3374"/>
          <p:cNvSpPr>
            <a:spLocks/>
          </p:cNvSpPr>
          <p:nvPr/>
        </p:nvSpPr>
        <p:spPr bwMode="auto">
          <a:xfrm>
            <a:off x="5153025" y="5822950"/>
            <a:ext cx="55563" cy="14288"/>
          </a:xfrm>
          <a:custGeom>
            <a:avLst/>
            <a:gdLst>
              <a:gd name="T0" fmla="*/ 35 w 35"/>
              <a:gd name="T1" fmla="*/ 0 h 9"/>
              <a:gd name="T2" fmla="*/ 30 w 35"/>
              <a:gd name="T3" fmla="*/ 1 h 9"/>
              <a:gd name="T4" fmla="*/ 27 w 35"/>
              <a:gd name="T5" fmla="*/ 1 h 9"/>
              <a:gd name="T6" fmla="*/ 24 w 35"/>
              <a:gd name="T7" fmla="*/ 3 h 9"/>
              <a:gd name="T8" fmla="*/ 21 w 35"/>
              <a:gd name="T9" fmla="*/ 3 h 9"/>
              <a:gd name="T10" fmla="*/ 18 w 35"/>
              <a:gd name="T11" fmla="*/ 4 h 9"/>
              <a:gd name="T12" fmla="*/ 15 w 35"/>
              <a:gd name="T13" fmla="*/ 4 h 9"/>
              <a:gd name="T14" fmla="*/ 12 w 35"/>
              <a:gd name="T15" fmla="*/ 6 h 9"/>
              <a:gd name="T16" fmla="*/ 9 w 35"/>
              <a:gd name="T17" fmla="*/ 6 h 9"/>
              <a:gd name="T18" fmla="*/ 6 w 35"/>
              <a:gd name="T19" fmla="*/ 7 h 9"/>
              <a:gd name="T20" fmla="*/ 3 w 35"/>
              <a:gd name="T21" fmla="*/ 7 h 9"/>
              <a:gd name="T22" fmla="*/ 0 w 35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" h="9">
                <a:moveTo>
                  <a:pt x="35" y="0"/>
                </a:moveTo>
                <a:lnTo>
                  <a:pt x="30" y="1"/>
                </a:lnTo>
                <a:lnTo>
                  <a:pt x="27" y="1"/>
                </a:lnTo>
                <a:lnTo>
                  <a:pt x="24" y="3"/>
                </a:lnTo>
                <a:lnTo>
                  <a:pt x="21" y="3"/>
                </a:lnTo>
                <a:lnTo>
                  <a:pt x="18" y="4"/>
                </a:lnTo>
                <a:lnTo>
                  <a:pt x="15" y="4"/>
                </a:lnTo>
                <a:lnTo>
                  <a:pt x="12" y="6"/>
                </a:lnTo>
                <a:lnTo>
                  <a:pt x="9" y="6"/>
                </a:lnTo>
                <a:lnTo>
                  <a:pt x="6" y="7"/>
                </a:lnTo>
                <a:lnTo>
                  <a:pt x="3" y="7"/>
                </a:lnTo>
                <a:lnTo>
                  <a:pt x="0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70" name="Line 3375"/>
          <p:cNvSpPr>
            <a:spLocks noChangeShapeType="1"/>
          </p:cNvSpPr>
          <p:nvPr/>
        </p:nvSpPr>
        <p:spPr bwMode="auto">
          <a:xfrm>
            <a:off x="5157788" y="5637213"/>
            <a:ext cx="47625" cy="1809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71" name="Freeform 3376"/>
          <p:cNvSpPr>
            <a:spLocks/>
          </p:cNvSpPr>
          <p:nvPr/>
        </p:nvSpPr>
        <p:spPr bwMode="auto">
          <a:xfrm>
            <a:off x="5219700" y="5594350"/>
            <a:ext cx="65088" cy="19050"/>
          </a:xfrm>
          <a:custGeom>
            <a:avLst/>
            <a:gdLst>
              <a:gd name="T0" fmla="*/ 0 w 41"/>
              <a:gd name="T1" fmla="*/ 12 h 12"/>
              <a:gd name="T2" fmla="*/ 5 w 41"/>
              <a:gd name="T3" fmla="*/ 12 h 12"/>
              <a:gd name="T4" fmla="*/ 8 w 41"/>
              <a:gd name="T5" fmla="*/ 10 h 12"/>
              <a:gd name="T6" fmla="*/ 12 w 41"/>
              <a:gd name="T7" fmla="*/ 9 h 12"/>
              <a:gd name="T8" fmla="*/ 17 w 41"/>
              <a:gd name="T9" fmla="*/ 7 h 12"/>
              <a:gd name="T10" fmla="*/ 20 w 41"/>
              <a:gd name="T11" fmla="*/ 6 h 12"/>
              <a:gd name="T12" fmla="*/ 24 w 41"/>
              <a:gd name="T13" fmla="*/ 4 h 12"/>
              <a:gd name="T14" fmla="*/ 29 w 41"/>
              <a:gd name="T15" fmla="*/ 3 h 12"/>
              <a:gd name="T16" fmla="*/ 33 w 41"/>
              <a:gd name="T17" fmla="*/ 3 h 12"/>
              <a:gd name="T18" fmla="*/ 36 w 41"/>
              <a:gd name="T19" fmla="*/ 1 h 12"/>
              <a:gd name="T20" fmla="*/ 41 w 41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" h="12">
                <a:moveTo>
                  <a:pt x="0" y="12"/>
                </a:moveTo>
                <a:lnTo>
                  <a:pt x="5" y="12"/>
                </a:lnTo>
                <a:lnTo>
                  <a:pt x="8" y="10"/>
                </a:lnTo>
                <a:lnTo>
                  <a:pt x="12" y="9"/>
                </a:lnTo>
                <a:lnTo>
                  <a:pt x="17" y="7"/>
                </a:lnTo>
                <a:lnTo>
                  <a:pt x="20" y="6"/>
                </a:lnTo>
                <a:lnTo>
                  <a:pt x="24" y="4"/>
                </a:lnTo>
                <a:lnTo>
                  <a:pt x="29" y="3"/>
                </a:lnTo>
                <a:lnTo>
                  <a:pt x="33" y="3"/>
                </a:lnTo>
                <a:lnTo>
                  <a:pt x="36" y="1"/>
                </a:lnTo>
                <a:lnTo>
                  <a:pt x="41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72" name="Freeform 3377"/>
          <p:cNvSpPr>
            <a:spLocks/>
          </p:cNvSpPr>
          <p:nvPr/>
        </p:nvSpPr>
        <p:spPr bwMode="auto">
          <a:xfrm>
            <a:off x="5156200" y="5613400"/>
            <a:ext cx="63500" cy="19050"/>
          </a:xfrm>
          <a:custGeom>
            <a:avLst/>
            <a:gdLst>
              <a:gd name="T0" fmla="*/ 40 w 40"/>
              <a:gd name="T1" fmla="*/ 0 h 12"/>
              <a:gd name="T2" fmla="*/ 39 w 40"/>
              <a:gd name="T3" fmla="*/ 1 h 12"/>
              <a:gd name="T4" fmla="*/ 36 w 40"/>
              <a:gd name="T5" fmla="*/ 1 h 12"/>
              <a:gd name="T6" fmla="*/ 34 w 40"/>
              <a:gd name="T7" fmla="*/ 3 h 12"/>
              <a:gd name="T8" fmla="*/ 33 w 40"/>
              <a:gd name="T9" fmla="*/ 3 h 12"/>
              <a:gd name="T10" fmla="*/ 31 w 40"/>
              <a:gd name="T11" fmla="*/ 3 h 12"/>
              <a:gd name="T12" fmla="*/ 30 w 40"/>
              <a:gd name="T13" fmla="*/ 4 h 12"/>
              <a:gd name="T14" fmla="*/ 27 w 40"/>
              <a:gd name="T15" fmla="*/ 4 h 12"/>
              <a:gd name="T16" fmla="*/ 25 w 40"/>
              <a:gd name="T17" fmla="*/ 4 h 12"/>
              <a:gd name="T18" fmla="*/ 24 w 40"/>
              <a:gd name="T19" fmla="*/ 6 h 12"/>
              <a:gd name="T20" fmla="*/ 22 w 40"/>
              <a:gd name="T21" fmla="*/ 6 h 12"/>
              <a:gd name="T22" fmla="*/ 19 w 40"/>
              <a:gd name="T23" fmla="*/ 7 h 12"/>
              <a:gd name="T24" fmla="*/ 18 w 40"/>
              <a:gd name="T25" fmla="*/ 7 h 12"/>
              <a:gd name="T26" fmla="*/ 16 w 40"/>
              <a:gd name="T27" fmla="*/ 7 h 12"/>
              <a:gd name="T28" fmla="*/ 15 w 40"/>
              <a:gd name="T29" fmla="*/ 9 h 12"/>
              <a:gd name="T30" fmla="*/ 12 w 40"/>
              <a:gd name="T31" fmla="*/ 9 h 12"/>
              <a:gd name="T32" fmla="*/ 10 w 40"/>
              <a:gd name="T33" fmla="*/ 9 h 12"/>
              <a:gd name="T34" fmla="*/ 9 w 40"/>
              <a:gd name="T35" fmla="*/ 10 h 12"/>
              <a:gd name="T36" fmla="*/ 7 w 40"/>
              <a:gd name="T37" fmla="*/ 10 h 12"/>
              <a:gd name="T38" fmla="*/ 4 w 40"/>
              <a:gd name="T39" fmla="*/ 10 h 12"/>
              <a:gd name="T40" fmla="*/ 3 w 40"/>
              <a:gd name="T41" fmla="*/ 12 h 12"/>
              <a:gd name="T42" fmla="*/ 1 w 40"/>
              <a:gd name="T43" fmla="*/ 12 h 12"/>
              <a:gd name="T44" fmla="*/ 0 w 40"/>
              <a:gd name="T4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" h="12">
                <a:moveTo>
                  <a:pt x="40" y="0"/>
                </a:moveTo>
                <a:lnTo>
                  <a:pt x="39" y="1"/>
                </a:lnTo>
                <a:lnTo>
                  <a:pt x="36" y="1"/>
                </a:lnTo>
                <a:lnTo>
                  <a:pt x="34" y="3"/>
                </a:lnTo>
                <a:lnTo>
                  <a:pt x="33" y="3"/>
                </a:lnTo>
                <a:lnTo>
                  <a:pt x="31" y="3"/>
                </a:lnTo>
                <a:lnTo>
                  <a:pt x="30" y="4"/>
                </a:lnTo>
                <a:lnTo>
                  <a:pt x="27" y="4"/>
                </a:lnTo>
                <a:lnTo>
                  <a:pt x="25" y="4"/>
                </a:lnTo>
                <a:lnTo>
                  <a:pt x="24" y="6"/>
                </a:lnTo>
                <a:lnTo>
                  <a:pt x="22" y="6"/>
                </a:lnTo>
                <a:lnTo>
                  <a:pt x="19" y="7"/>
                </a:lnTo>
                <a:lnTo>
                  <a:pt x="18" y="7"/>
                </a:lnTo>
                <a:lnTo>
                  <a:pt x="16" y="7"/>
                </a:lnTo>
                <a:lnTo>
                  <a:pt x="15" y="9"/>
                </a:lnTo>
                <a:lnTo>
                  <a:pt x="12" y="9"/>
                </a:lnTo>
                <a:lnTo>
                  <a:pt x="10" y="9"/>
                </a:lnTo>
                <a:lnTo>
                  <a:pt x="9" y="10"/>
                </a:lnTo>
                <a:lnTo>
                  <a:pt x="7" y="10"/>
                </a:lnTo>
                <a:lnTo>
                  <a:pt x="4" y="10"/>
                </a:lnTo>
                <a:lnTo>
                  <a:pt x="3" y="12"/>
                </a:lnTo>
                <a:lnTo>
                  <a:pt x="1" y="12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73" name="Line 3378"/>
          <p:cNvSpPr>
            <a:spLocks noChangeShapeType="1"/>
          </p:cNvSpPr>
          <p:nvPr/>
        </p:nvSpPr>
        <p:spPr bwMode="auto">
          <a:xfrm>
            <a:off x="4875213" y="4489450"/>
            <a:ext cx="342900" cy="11191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74" name="Freeform 3379"/>
          <p:cNvSpPr>
            <a:spLocks/>
          </p:cNvSpPr>
          <p:nvPr/>
        </p:nvSpPr>
        <p:spPr bwMode="auto">
          <a:xfrm>
            <a:off x="5172075" y="4114800"/>
            <a:ext cx="241300" cy="227013"/>
          </a:xfrm>
          <a:custGeom>
            <a:avLst/>
            <a:gdLst>
              <a:gd name="T0" fmla="*/ 0 w 152"/>
              <a:gd name="T1" fmla="*/ 143 h 143"/>
              <a:gd name="T2" fmla="*/ 5 w 152"/>
              <a:gd name="T3" fmla="*/ 140 h 143"/>
              <a:gd name="T4" fmla="*/ 11 w 152"/>
              <a:gd name="T5" fmla="*/ 135 h 143"/>
              <a:gd name="T6" fmla="*/ 15 w 152"/>
              <a:gd name="T7" fmla="*/ 132 h 143"/>
              <a:gd name="T8" fmla="*/ 21 w 152"/>
              <a:gd name="T9" fmla="*/ 128 h 143"/>
              <a:gd name="T10" fmla="*/ 26 w 152"/>
              <a:gd name="T11" fmla="*/ 125 h 143"/>
              <a:gd name="T12" fmla="*/ 30 w 152"/>
              <a:gd name="T13" fmla="*/ 120 h 143"/>
              <a:gd name="T14" fmla="*/ 36 w 152"/>
              <a:gd name="T15" fmla="*/ 117 h 143"/>
              <a:gd name="T16" fmla="*/ 41 w 152"/>
              <a:gd name="T17" fmla="*/ 113 h 143"/>
              <a:gd name="T18" fmla="*/ 45 w 152"/>
              <a:gd name="T19" fmla="*/ 108 h 143"/>
              <a:gd name="T20" fmla="*/ 51 w 152"/>
              <a:gd name="T21" fmla="*/ 105 h 143"/>
              <a:gd name="T22" fmla="*/ 56 w 152"/>
              <a:gd name="T23" fmla="*/ 101 h 143"/>
              <a:gd name="T24" fmla="*/ 60 w 152"/>
              <a:gd name="T25" fmla="*/ 96 h 143"/>
              <a:gd name="T26" fmla="*/ 65 w 152"/>
              <a:gd name="T27" fmla="*/ 92 h 143"/>
              <a:gd name="T28" fmla="*/ 69 w 152"/>
              <a:gd name="T29" fmla="*/ 89 h 143"/>
              <a:gd name="T30" fmla="*/ 74 w 152"/>
              <a:gd name="T31" fmla="*/ 84 h 143"/>
              <a:gd name="T32" fmla="*/ 80 w 152"/>
              <a:gd name="T33" fmla="*/ 80 h 143"/>
              <a:gd name="T34" fmla="*/ 84 w 152"/>
              <a:gd name="T35" fmla="*/ 75 h 143"/>
              <a:gd name="T36" fmla="*/ 89 w 152"/>
              <a:gd name="T37" fmla="*/ 71 h 143"/>
              <a:gd name="T38" fmla="*/ 93 w 152"/>
              <a:gd name="T39" fmla="*/ 66 h 143"/>
              <a:gd name="T40" fmla="*/ 98 w 152"/>
              <a:gd name="T41" fmla="*/ 62 h 143"/>
              <a:gd name="T42" fmla="*/ 102 w 152"/>
              <a:gd name="T43" fmla="*/ 57 h 143"/>
              <a:gd name="T44" fmla="*/ 107 w 152"/>
              <a:gd name="T45" fmla="*/ 53 h 143"/>
              <a:gd name="T46" fmla="*/ 110 w 152"/>
              <a:gd name="T47" fmla="*/ 48 h 143"/>
              <a:gd name="T48" fmla="*/ 114 w 152"/>
              <a:gd name="T49" fmla="*/ 44 h 143"/>
              <a:gd name="T50" fmla="*/ 119 w 152"/>
              <a:gd name="T51" fmla="*/ 39 h 143"/>
              <a:gd name="T52" fmla="*/ 123 w 152"/>
              <a:gd name="T53" fmla="*/ 35 h 143"/>
              <a:gd name="T54" fmla="*/ 128 w 152"/>
              <a:gd name="T55" fmla="*/ 30 h 143"/>
              <a:gd name="T56" fmla="*/ 132 w 152"/>
              <a:gd name="T57" fmla="*/ 24 h 143"/>
              <a:gd name="T58" fmla="*/ 135 w 152"/>
              <a:gd name="T59" fmla="*/ 20 h 143"/>
              <a:gd name="T60" fmla="*/ 140 w 152"/>
              <a:gd name="T61" fmla="*/ 15 h 143"/>
              <a:gd name="T62" fmla="*/ 144 w 152"/>
              <a:gd name="T63" fmla="*/ 11 h 143"/>
              <a:gd name="T64" fmla="*/ 147 w 152"/>
              <a:gd name="T65" fmla="*/ 5 h 143"/>
              <a:gd name="T66" fmla="*/ 152 w 152"/>
              <a:gd name="T67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2" h="143">
                <a:moveTo>
                  <a:pt x="0" y="143"/>
                </a:moveTo>
                <a:lnTo>
                  <a:pt x="5" y="140"/>
                </a:lnTo>
                <a:lnTo>
                  <a:pt x="11" y="135"/>
                </a:lnTo>
                <a:lnTo>
                  <a:pt x="15" y="132"/>
                </a:lnTo>
                <a:lnTo>
                  <a:pt x="21" y="128"/>
                </a:lnTo>
                <a:lnTo>
                  <a:pt x="26" y="125"/>
                </a:lnTo>
                <a:lnTo>
                  <a:pt x="30" y="120"/>
                </a:lnTo>
                <a:lnTo>
                  <a:pt x="36" y="117"/>
                </a:lnTo>
                <a:lnTo>
                  <a:pt x="41" y="113"/>
                </a:lnTo>
                <a:lnTo>
                  <a:pt x="45" y="108"/>
                </a:lnTo>
                <a:lnTo>
                  <a:pt x="51" y="105"/>
                </a:lnTo>
                <a:lnTo>
                  <a:pt x="56" y="101"/>
                </a:lnTo>
                <a:lnTo>
                  <a:pt x="60" y="96"/>
                </a:lnTo>
                <a:lnTo>
                  <a:pt x="65" y="92"/>
                </a:lnTo>
                <a:lnTo>
                  <a:pt x="69" y="89"/>
                </a:lnTo>
                <a:lnTo>
                  <a:pt x="74" y="84"/>
                </a:lnTo>
                <a:lnTo>
                  <a:pt x="80" y="80"/>
                </a:lnTo>
                <a:lnTo>
                  <a:pt x="84" y="75"/>
                </a:lnTo>
                <a:lnTo>
                  <a:pt x="89" y="71"/>
                </a:lnTo>
                <a:lnTo>
                  <a:pt x="93" y="66"/>
                </a:lnTo>
                <a:lnTo>
                  <a:pt x="98" y="62"/>
                </a:lnTo>
                <a:lnTo>
                  <a:pt x="102" y="57"/>
                </a:lnTo>
                <a:lnTo>
                  <a:pt x="107" y="53"/>
                </a:lnTo>
                <a:lnTo>
                  <a:pt x="110" y="48"/>
                </a:lnTo>
                <a:lnTo>
                  <a:pt x="114" y="44"/>
                </a:lnTo>
                <a:lnTo>
                  <a:pt x="119" y="39"/>
                </a:lnTo>
                <a:lnTo>
                  <a:pt x="123" y="35"/>
                </a:lnTo>
                <a:lnTo>
                  <a:pt x="128" y="30"/>
                </a:lnTo>
                <a:lnTo>
                  <a:pt x="132" y="24"/>
                </a:lnTo>
                <a:lnTo>
                  <a:pt x="135" y="20"/>
                </a:lnTo>
                <a:lnTo>
                  <a:pt x="140" y="15"/>
                </a:lnTo>
                <a:lnTo>
                  <a:pt x="144" y="11"/>
                </a:lnTo>
                <a:lnTo>
                  <a:pt x="147" y="5"/>
                </a:lnTo>
                <a:lnTo>
                  <a:pt x="15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75" name="Freeform 3380"/>
          <p:cNvSpPr>
            <a:spLocks/>
          </p:cNvSpPr>
          <p:nvPr/>
        </p:nvSpPr>
        <p:spPr bwMode="auto">
          <a:xfrm>
            <a:off x="4875213" y="4341813"/>
            <a:ext cx="296863" cy="144463"/>
          </a:xfrm>
          <a:custGeom>
            <a:avLst/>
            <a:gdLst>
              <a:gd name="T0" fmla="*/ 184 w 187"/>
              <a:gd name="T1" fmla="*/ 1 h 91"/>
              <a:gd name="T2" fmla="*/ 181 w 187"/>
              <a:gd name="T3" fmla="*/ 4 h 91"/>
              <a:gd name="T4" fmla="*/ 177 w 187"/>
              <a:gd name="T5" fmla="*/ 7 h 91"/>
              <a:gd name="T6" fmla="*/ 172 w 187"/>
              <a:gd name="T7" fmla="*/ 10 h 91"/>
              <a:gd name="T8" fmla="*/ 169 w 187"/>
              <a:gd name="T9" fmla="*/ 12 h 91"/>
              <a:gd name="T10" fmla="*/ 165 w 187"/>
              <a:gd name="T11" fmla="*/ 15 h 91"/>
              <a:gd name="T12" fmla="*/ 160 w 187"/>
              <a:gd name="T13" fmla="*/ 18 h 91"/>
              <a:gd name="T14" fmla="*/ 157 w 187"/>
              <a:gd name="T15" fmla="*/ 19 h 91"/>
              <a:gd name="T16" fmla="*/ 153 w 187"/>
              <a:gd name="T17" fmla="*/ 22 h 91"/>
              <a:gd name="T18" fmla="*/ 148 w 187"/>
              <a:gd name="T19" fmla="*/ 25 h 91"/>
              <a:gd name="T20" fmla="*/ 145 w 187"/>
              <a:gd name="T21" fmla="*/ 27 h 91"/>
              <a:gd name="T22" fmla="*/ 141 w 187"/>
              <a:gd name="T23" fmla="*/ 30 h 91"/>
              <a:gd name="T24" fmla="*/ 136 w 187"/>
              <a:gd name="T25" fmla="*/ 31 h 91"/>
              <a:gd name="T26" fmla="*/ 132 w 187"/>
              <a:gd name="T27" fmla="*/ 34 h 91"/>
              <a:gd name="T28" fmla="*/ 129 w 187"/>
              <a:gd name="T29" fmla="*/ 36 h 91"/>
              <a:gd name="T30" fmla="*/ 124 w 187"/>
              <a:gd name="T31" fmla="*/ 39 h 91"/>
              <a:gd name="T32" fmla="*/ 120 w 187"/>
              <a:gd name="T33" fmla="*/ 40 h 91"/>
              <a:gd name="T34" fmla="*/ 115 w 187"/>
              <a:gd name="T35" fmla="*/ 43 h 91"/>
              <a:gd name="T36" fmla="*/ 111 w 187"/>
              <a:gd name="T37" fmla="*/ 45 h 91"/>
              <a:gd name="T38" fmla="*/ 108 w 187"/>
              <a:gd name="T39" fmla="*/ 48 h 91"/>
              <a:gd name="T40" fmla="*/ 103 w 187"/>
              <a:gd name="T41" fmla="*/ 49 h 91"/>
              <a:gd name="T42" fmla="*/ 99 w 187"/>
              <a:gd name="T43" fmla="*/ 52 h 91"/>
              <a:gd name="T44" fmla="*/ 94 w 187"/>
              <a:gd name="T45" fmla="*/ 54 h 91"/>
              <a:gd name="T46" fmla="*/ 90 w 187"/>
              <a:gd name="T47" fmla="*/ 55 h 91"/>
              <a:gd name="T48" fmla="*/ 87 w 187"/>
              <a:gd name="T49" fmla="*/ 58 h 91"/>
              <a:gd name="T50" fmla="*/ 82 w 187"/>
              <a:gd name="T51" fmla="*/ 60 h 91"/>
              <a:gd name="T52" fmla="*/ 78 w 187"/>
              <a:gd name="T53" fmla="*/ 61 h 91"/>
              <a:gd name="T54" fmla="*/ 73 w 187"/>
              <a:gd name="T55" fmla="*/ 63 h 91"/>
              <a:gd name="T56" fmla="*/ 69 w 187"/>
              <a:gd name="T57" fmla="*/ 66 h 91"/>
              <a:gd name="T58" fmla="*/ 64 w 187"/>
              <a:gd name="T59" fmla="*/ 67 h 91"/>
              <a:gd name="T60" fmla="*/ 60 w 187"/>
              <a:gd name="T61" fmla="*/ 69 h 91"/>
              <a:gd name="T62" fmla="*/ 55 w 187"/>
              <a:gd name="T63" fmla="*/ 70 h 91"/>
              <a:gd name="T64" fmla="*/ 51 w 187"/>
              <a:gd name="T65" fmla="*/ 72 h 91"/>
              <a:gd name="T66" fmla="*/ 46 w 187"/>
              <a:gd name="T67" fmla="*/ 75 h 91"/>
              <a:gd name="T68" fmla="*/ 43 w 187"/>
              <a:gd name="T69" fmla="*/ 76 h 91"/>
              <a:gd name="T70" fmla="*/ 39 w 187"/>
              <a:gd name="T71" fmla="*/ 78 h 91"/>
              <a:gd name="T72" fmla="*/ 34 w 187"/>
              <a:gd name="T73" fmla="*/ 79 h 91"/>
              <a:gd name="T74" fmla="*/ 30 w 187"/>
              <a:gd name="T75" fmla="*/ 81 h 91"/>
              <a:gd name="T76" fmla="*/ 25 w 187"/>
              <a:gd name="T77" fmla="*/ 82 h 91"/>
              <a:gd name="T78" fmla="*/ 21 w 187"/>
              <a:gd name="T79" fmla="*/ 84 h 91"/>
              <a:gd name="T80" fmla="*/ 16 w 187"/>
              <a:gd name="T81" fmla="*/ 85 h 91"/>
              <a:gd name="T82" fmla="*/ 12 w 187"/>
              <a:gd name="T83" fmla="*/ 87 h 91"/>
              <a:gd name="T84" fmla="*/ 7 w 187"/>
              <a:gd name="T85" fmla="*/ 88 h 91"/>
              <a:gd name="T86" fmla="*/ 3 w 187"/>
              <a:gd name="T87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7" h="91">
                <a:moveTo>
                  <a:pt x="187" y="0"/>
                </a:moveTo>
                <a:lnTo>
                  <a:pt x="186" y="1"/>
                </a:lnTo>
                <a:lnTo>
                  <a:pt x="184" y="1"/>
                </a:lnTo>
                <a:lnTo>
                  <a:pt x="183" y="3"/>
                </a:lnTo>
                <a:lnTo>
                  <a:pt x="181" y="4"/>
                </a:lnTo>
                <a:lnTo>
                  <a:pt x="181" y="4"/>
                </a:lnTo>
                <a:lnTo>
                  <a:pt x="180" y="6"/>
                </a:lnTo>
                <a:lnTo>
                  <a:pt x="178" y="6"/>
                </a:lnTo>
                <a:lnTo>
                  <a:pt x="177" y="7"/>
                </a:lnTo>
                <a:lnTo>
                  <a:pt x="175" y="7"/>
                </a:lnTo>
                <a:lnTo>
                  <a:pt x="174" y="9"/>
                </a:lnTo>
                <a:lnTo>
                  <a:pt x="172" y="10"/>
                </a:lnTo>
                <a:lnTo>
                  <a:pt x="171" y="10"/>
                </a:lnTo>
                <a:lnTo>
                  <a:pt x="171" y="12"/>
                </a:lnTo>
                <a:lnTo>
                  <a:pt x="169" y="12"/>
                </a:lnTo>
                <a:lnTo>
                  <a:pt x="168" y="13"/>
                </a:lnTo>
                <a:lnTo>
                  <a:pt x="166" y="13"/>
                </a:lnTo>
                <a:lnTo>
                  <a:pt x="165" y="15"/>
                </a:lnTo>
                <a:lnTo>
                  <a:pt x="163" y="16"/>
                </a:lnTo>
                <a:lnTo>
                  <a:pt x="162" y="16"/>
                </a:lnTo>
                <a:lnTo>
                  <a:pt x="160" y="18"/>
                </a:lnTo>
                <a:lnTo>
                  <a:pt x="159" y="18"/>
                </a:lnTo>
                <a:lnTo>
                  <a:pt x="159" y="19"/>
                </a:lnTo>
                <a:lnTo>
                  <a:pt x="157" y="19"/>
                </a:lnTo>
                <a:lnTo>
                  <a:pt x="156" y="21"/>
                </a:lnTo>
                <a:lnTo>
                  <a:pt x="154" y="21"/>
                </a:lnTo>
                <a:lnTo>
                  <a:pt x="153" y="22"/>
                </a:lnTo>
                <a:lnTo>
                  <a:pt x="151" y="24"/>
                </a:lnTo>
                <a:lnTo>
                  <a:pt x="150" y="24"/>
                </a:lnTo>
                <a:lnTo>
                  <a:pt x="148" y="25"/>
                </a:lnTo>
                <a:lnTo>
                  <a:pt x="147" y="25"/>
                </a:lnTo>
                <a:lnTo>
                  <a:pt x="145" y="27"/>
                </a:lnTo>
                <a:lnTo>
                  <a:pt x="145" y="27"/>
                </a:lnTo>
                <a:lnTo>
                  <a:pt x="144" y="28"/>
                </a:lnTo>
                <a:lnTo>
                  <a:pt x="142" y="28"/>
                </a:lnTo>
                <a:lnTo>
                  <a:pt x="141" y="30"/>
                </a:lnTo>
                <a:lnTo>
                  <a:pt x="139" y="30"/>
                </a:lnTo>
                <a:lnTo>
                  <a:pt x="138" y="31"/>
                </a:lnTo>
                <a:lnTo>
                  <a:pt x="136" y="31"/>
                </a:lnTo>
                <a:lnTo>
                  <a:pt x="135" y="33"/>
                </a:lnTo>
                <a:lnTo>
                  <a:pt x="133" y="33"/>
                </a:lnTo>
                <a:lnTo>
                  <a:pt x="132" y="34"/>
                </a:lnTo>
                <a:lnTo>
                  <a:pt x="130" y="34"/>
                </a:lnTo>
                <a:lnTo>
                  <a:pt x="130" y="36"/>
                </a:lnTo>
                <a:lnTo>
                  <a:pt x="129" y="36"/>
                </a:lnTo>
                <a:lnTo>
                  <a:pt x="127" y="37"/>
                </a:lnTo>
                <a:lnTo>
                  <a:pt x="126" y="37"/>
                </a:lnTo>
                <a:lnTo>
                  <a:pt x="124" y="39"/>
                </a:lnTo>
                <a:lnTo>
                  <a:pt x="123" y="39"/>
                </a:lnTo>
                <a:lnTo>
                  <a:pt x="121" y="40"/>
                </a:lnTo>
                <a:lnTo>
                  <a:pt x="120" y="40"/>
                </a:lnTo>
                <a:lnTo>
                  <a:pt x="118" y="42"/>
                </a:lnTo>
                <a:lnTo>
                  <a:pt x="117" y="42"/>
                </a:lnTo>
                <a:lnTo>
                  <a:pt x="115" y="43"/>
                </a:lnTo>
                <a:lnTo>
                  <a:pt x="114" y="43"/>
                </a:lnTo>
                <a:lnTo>
                  <a:pt x="112" y="45"/>
                </a:lnTo>
                <a:lnTo>
                  <a:pt x="111" y="45"/>
                </a:lnTo>
                <a:lnTo>
                  <a:pt x="111" y="46"/>
                </a:lnTo>
                <a:lnTo>
                  <a:pt x="109" y="46"/>
                </a:lnTo>
                <a:lnTo>
                  <a:pt x="108" y="48"/>
                </a:lnTo>
                <a:lnTo>
                  <a:pt x="106" y="48"/>
                </a:lnTo>
                <a:lnTo>
                  <a:pt x="105" y="49"/>
                </a:lnTo>
                <a:lnTo>
                  <a:pt x="103" y="49"/>
                </a:lnTo>
                <a:lnTo>
                  <a:pt x="102" y="51"/>
                </a:lnTo>
                <a:lnTo>
                  <a:pt x="100" y="51"/>
                </a:lnTo>
                <a:lnTo>
                  <a:pt x="99" y="52"/>
                </a:lnTo>
                <a:lnTo>
                  <a:pt x="97" y="52"/>
                </a:lnTo>
                <a:lnTo>
                  <a:pt x="96" y="52"/>
                </a:lnTo>
                <a:lnTo>
                  <a:pt x="94" y="54"/>
                </a:lnTo>
                <a:lnTo>
                  <a:pt x="93" y="54"/>
                </a:lnTo>
                <a:lnTo>
                  <a:pt x="91" y="55"/>
                </a:lnTo>
                <a:lnTo>
                  <a:pt x="90" y="55"/>
                </a:lnTo>
                <a:lnTo>
                  <a:pt x="88" y="57"/>
                </a:lnTo>
                <a:lnTo>
                  <a:pt x="87" y="57"/>
                </a:lnTo>
                <a:lnTo>
                  <a:pt x="87" y="58"/>
                </a:lnTo>
                <a:lnTo>
                  <a:pt x="85" y="58"/>
                </a:lnTo>
                <a:lnTo>
                  <a:pt x="84" y="58"/>
                </a:lnTo>
                <a:lnTo>
                  <a:pt x="82" y="60"/>
                </a:lnTo>
                <a:lnTo>
                  <a:pt x="81" y="60"/>
                </a:lnTo>
                <a:lnTo>
                  <a:pt x="79" y="61"/>
                </a:lnTo>
                <a:lnTo>
                  <a:pt x="78" y="61"/>
                </a:lnTo>
                <a:lnTo>
                  <a:pt x="76" y="63"/>
                </a:lnTo>
                <a:lnTo>
                  <a:pt x="75" y="63"/>
                </a:lnTo>
                <a:lnTo>
                  <a:pt x="73" y="63"/>
                </a:lnTo>
                <a:lnTo>
                  <a:pt x="72" y="64"/>
                </a:lnTo>
                <a:lnTo>
                  <a:pt x="70" y="64"/>
                </a:lnTo>
                <a:lnTo>
                  <a:pt x="69" y="66"/>
                </a:lnTo>
                <a:lnTo>
                  <a:pt x="67" y="66"/>
                </a:lnTo>
                <a:lnTo>
                  <a:pt x="66" y="67"/>
                </a:lnTo>
                <a:lnTo>
                  <a:pt x="64" y="67"/>
                </a:lnTo>
                <a:lnTo>
                  <a:pt x="63" y="67"/>
                </a:lnTo>
                <a:lnTo>
                  <a:pt x="61" y="69"/>
                </a:lnTo>
                <a:lnTo>
                  <a:pt x="60" y="69"/>
                </a:lnTo>
                <a:lnTo>
                  <a:pt x="58" y="70"/>
                </a:lnTo>
                <a:lnTo>
                  <a:pt x="57" y="70"/>
                </a:lnTo>
                <a:lnTo>
                  <a:pt x="55" y="70"/>
                </a:lnTo>
                <a:lnTo>
                  <a:pt x="54" y="72"/>
                </a:lnTo>
                <a:lnTo>
                  <a:pt x="52" y="72"/>
                </a:lnTo>
                <a:lnTo>
                  <a:pt x="51" y="72"/>
                </a:lnTo>
                <a:lnTo>
                  <a:pt x="49" y="73"/>
                </a:lnTo>
                <a:lnTo>
                  <a:pt x="48" y="73"/>
                </a:lnTo>
                <a:lnTo>
                  <a:pt x="46" y="75"/>
                </a:lnTo>
                <a:lnTo>
                  <a:pt x="45" y="75"/>
                </a:lnTo>
                <a:lnTo>
                  <a:pt x="43" y="75"/>
                </a:lnTo>
                <a:lnTo>
                  <a:pt x="43" y="76"/>
                </a:lnTo>
                <a:lnTo>
                  <a:pt x="42" y="76"/>
                </a:lnTo>
                <a:lnTo>
                  <a:pt x="40" y="78"/>
                </a:lnTo>
                <a:lnTo>
                  <a:pt x="39" y="78"/>
                </a:lnTo>
                <a:lnTo>
                  <a:pt x="37" y="78"/>
                </a:lnTo>
                <a:lnTo>
                  <a:pt x="36" y="79"/>
                </a:lnTo>
                <a:lnTo>
                  <a:pt x="34" y="79"/>
                </a:lnTo>
                <a:lnTo>
                  <a:pt x="33" y="79"/>
                </a:lnTo>
                <a:lnTo>
                  <a:pt x="31" y="81"/>
                </a:lnTo>
                <a:lnTo>
                  <a:pt x="30" y="81"/>
                </a:lnTo>
                <a:lnTo>
                  <a:pt x="28" y="81"/>
                </a:lnTo>
                <a:lnTo>
                  <a:pt x="27" y="82"/>
                </a:lnTo>
                <a:lnTo>
                  <a:pt x="25" y="82"/>
                </a:lnTo>
                <a:lnTo>
                  <a:pt x="24" y="82"/>
                </a:lnTo>
                <a:lnTo>
                  <a:pt x="22" y="84"/>
                </a:lnTo>
                <a:lnTo>
                  <a:pt x="21" y="84"/>
                </a:lnTo>
                <a:lnTo>
                  <a:pt x="19" y="84"/>
                </a:lnTo>
                <a:lnTo>
                  <a:pt x="18" y="85"/>
                </a:lnTo>
                <a:lnTo>
                  <a:pt x="16" y="85"/>
                </a:lnTo>
                <a:lnTo>
                  <a:pt x="15" y="85"/>
                </a:lnTo>
                <a:lnTo>
                  <a:pt x="13" y="87"/>
                </a:lnTo>
                <a:lnTo>
                  <a:pt x="12" y="87"/>
                </a:lnTo>
                <a:lnTo>
                  <a:pt x="10" y="87"/>
                </a:lnTo>
                <a:lnTo>
                  <a:pt x="9" y="88"/>
                </a:lnTo>
                <a:lnTo>
                  <a:pt x="7" y="88"/>
                </a:lnTo>
                <a:lnTo>
                  <a:pt x="6" y="88"/>
                </a:lnTo>
                <a:lnTo>
                  <a:pt x="4" y="90"/>
                </a:lnTo>
                <a:lnTo>
                  <a:pt x="3" y="90"/>
                </a:lnTo>
                <a:lnTo>
                  <a:pt x="1" y="90"/>
                </a:lnTo>
                <a:lnTo>
                  <a:pt x="0" y="9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76" name="Line 3381"/>
          <p:cNvSpPr>
            <a:spLocks noChangeShapeType="1"/>
          </p:cNvSpPr>
          <p:nvPr/>
        </p:nvSpPr>
        <p:spPr bwMode="auto">
          <a:xfrm>
            <a:off x="5119688" y="4265613"/>
            <a:ext cx="50800" cy="714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77" name="Rectangle 3382"/>
          <p:cNvSpPr>
            <a:spLocks noChangeArrowheads="1"/>
          </p:cNvSpPr>
          <p:nvPr/>
        </p:nvSpPr>
        <p:spPr bwMode="auto">
          <a:xfrm rot="15480000">
            <a:off x="5013325" y="6321425"/>
            <a:ext cx="2143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CoPytri1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8" name="Line 3383"/>
          <p:cNvSpPr>
            <a:spLocks noChangeShapeType="1"/>
          </p:cNvSpPr>
          <p:nvPr/>
        </p:nvSpPr>
        <p:spPr bwMode="auto">
          <a:xfrm>
            <a:off x="5094288" y="6156325"/>
            <a:ext cx="19050" cy="8731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79" name="Rectangle 3384"/>
          <p:cNvSpPr>
            <a:spLocks noChangeArrowheads="1"/>
          </p:cNvSpPr>
          <p:nvPr/>
        </p:nvSpPr>
        <p:spPr bwMode="auto">
          <a:xfrm rot="15540000">
            <a:off x="4913312" y="6400800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Copia-77_BG-I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80" name="Line 3385"/>
          <p:cNvSpPr>
            <a:spLocks noChangeShapeType="1"/>
          </p:cNvSpPr>
          <p:nvPr/>
        </p:nvSpPr>
        <p:spPr bwMode="auto">
          <a:xfrm>
            <a:off x="5056188" y="6162675"/>
            <a:ext cx="15875" cy="8890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81" name="Freeform 3386"/>
          <p:cNvSpPr>
            <a:spLocks/>
          </p:cNvSpPr>
          <p:nvPr/>
        </p:nvSpPr>
        <p:spPr bwMode="auto">
          <a:xfrm>
            <a:off x="5075238" y="6151563"/>
            <a:ext cx="19050" cy="4763"/>
          </a:xfrm>
          <a:custGeom>
            <a:avLst/>
            <a:gdLst>
              <a:gd name="T0" fmla="*/ 0 w 12"/>
              <a:gd name="T1" fmla="*/ 3 h 3"/>
              <a:gd name="T2" fmla="*/ 1 w 12"/>
              <a:gd name="T3" fmla="*/ 3 h 3"/>
              <a:gd name="T4" fmla="*/ 1 w 12"/>
              <a:gd name="T5" fmla="*/ 3 h 3"/>
              <a:gd name="T6" fmla="*/ 3 w 12"/>
              <a:gd name="T7" fmla="*/ 3 h 3"/>
              <a:gd name="T8" fmla="*/ 4 w 12"/>
              <a:gd name="T9" fmla="*/ 1 h 3"/>
              <a:gd name="T10" fmla="*/ 6 w 12"/>
              <a:gd name="T11" fmla="*/ 1 h 3"/>
              <a:gd name="T12" fmla="*/ 7 w 12"/>
              <a:gd name="T13" fmla="*/ 1 h 3"/>
              <a:gd name="T14" fmla="*/ 9 w 12"/>
              <a:gd name="T15" fmla="*/ 1 h 3"/>
              <a:gd name="T16" fmla="*/ 10 w 12"/>
              <a:gd name="T17" fmla="*/ 1 h 3"/>
              <a:gd name="T18" fmla="*/ 12 w 12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3">
                <a:moveTo>
                  <a:pt x="0" y="3"/>
                </a:moveTo>
                <a:lnTo>
                  <a:pt x="1" y="3"/>
                </a:lnTo>
                <a:lnTo>
                  <a:pt x="1" y="3"/>
                </a:lnTo>
                <a:lnTo>
                  <a:pt x="3" y="3"/>
                </a:lnTo>
                <a:lnTo>
                  <a:pt x="4" y="1"/>
                </a:lnTo>
                <a:lnTo>
                  <a:pt x="6" y="1"/>
                </a:lnTo>
                <a:lnTo>
                  <a:pt x="7" y="1"/>
                </a:lnTo>
                <a:lnTo>
                  <a:pt x="9" y="1"/>
                </a:lnTo>
                <a:lnTo>
                  <a:pt x="10" y="1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82" name="Freeform 3387"/>
          <p:cNvSpPr>
            <a:spLocks/>
          </p:cNvSpPr>
          <p:nvPr/>
        </p:nvSpPr>
        <p:spPr bwMode="auto">
          <a:xfrm>
            <a:off x="5053013" y="6156325"/>
            <a:ext cx="22225" cy="4763"/>
          </a:xfrm>
          <a:custGeom>
            <a:avLst/>
            <a:gdLst>
              <a:gd name="T0" fmla="*/ 14 w 14"/>
              <a:gd name="T1" fmla="*/ 0 h 3"/>
              <a:gd name="T2" fmla="*/ 12 w 14"/>
              <a:gd name="T3" fmla="*/ 0 h 3"/>
              <a:gd name="T4" fmla="*/ 11 w 14"/>
              <a:gd name="T5" fmla="*/ 0 h 3"/>
              <a:gd name="T6" fmla="*/ 9 w 14"/>
              <a:gd name="T7" fmla="*/ 1 h 3"/>
              <a:gd name="T8" fmla="*/ 8 w 14"/>
              <a:gd name="T9" fmla="*/ 1 h 3"/>
              <a:gd name="T10" fmla="*/ 8 w 14"/>
              <a:gd name="T11" fmla="*/ 1 h 3"/>
              <a:gd name="T12" fmla="*/ 6 w 14"/>
              <a:gd name="T13" fmla="*/ 1 h 3"/>
              <a:gd name="T14" fmla="*/ 5 w 14"/>
              <a:gd name="T15" fmla="*/ 1 h 3"/>
              <a:gd name="T16" fmla="*/ 3 w 14"/>
              <a:gd name="T17" fmla="*/ 1 h 3"/>
              <a:gd name="T18" fmla="*/ 2 w 14"/>
              <a:gd name="T19" fmla="*/ 1 h 3"/>
              <a:gd name="T20" fmla="*/ 0 w 14"/>
              <a:gd name="T2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3">
                <a:moveTo>
                  <a:pt x="14" y="0"/>
                </a:moveTo>
                <a:lnTo>
                  <a:pt x="12" y="0"/>
                </a:lnTo>
                <a:lnTo>
                  <a:pt x="11" y="0"/>
                </a:lnTo>
                <a:lnTo>
                  <a:pt x="9" y="1"/>
                </a:lnTo>
                <a:lnTo>
                  <a:pt x="8" y="1"/>
                </a:lnTo>
                <a:lnTo>
                  <a:pt x="8" y="1"/>
                </a:lnTo>
                <a:lnTo>
                  <a:pt x="6" y="1"/>
                </a:lnTo>
                <a:lnTo>
                  <a:pt x="5" y="1"/>
                </a:lnTo>
                <a:lnTo>
                  <a:pt x="3" y="1"/>
                </a:lnTo>
                <a:lnTo>
                  <a:pt x="2" y="1"/>
                </a:lnTo>
                <a:lnTo>
                  <a:pt x="0" y="3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83" name="Line 3388"/>
          <p:cNvSpPr>
            <a:spLocks noChangeShapeType="1"/>
          </p:cNvSpPr>
          <p:nvPr/>
        </p:nvSpPr>
        <p:spPr bwMode="auto">
          <a:xfrm>
            <a:off x="5057775" y="6062663"/>
            <a:ext cx="17463" cy="8890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7484" name="Rectangle 3389"/>
          <p:cNvSpPr>
            <a:spLocks noChangeArrowheads="1"/>
          </p:cNvSpPr>
          <p:nvPr/>
        </p:nvSpPr>
        <p:spPr bwMode="auto">
          <a:xfrm rot="15600000">
            <a:off x="4883150" y="6392863"/>
            <a:ext cx="3286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Copia-7_BG-I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85" name="Line 3390"/>
          <p:cNvSpPr>
            <a:spLocks noChangeShapeType="1"/>
          </p:cNvSpPr>
          <p:nvPr/>
        </p:nvSpPr>
        <p:spPr bwMode="auto">
          <a:xfrm>
            <a:off x="5000625" y="6075363"/>
            <a:ext cx="31750" cy="18256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86" name="Freeform 3391"/>
          <p:cNvSpPr>
            <a:spLocks/>
          </p:cNvSpPr>
          <p:nvPr/>
        </p:nvSpPr>
        <p:spPr bwMode="auto">
          <a:xfrm>
            <a:off x="5027613" y="6061075"/>
            <a:ext cx="28575" cy="4763"/>
          </a:xfrm>
          <a:custGeom>
            <a:avLst/>
            <a:gdLst>
              <a:gd name="T0" fmla="*/ 0 w 18"/>
              <a:gd name="T1" fmla="*/ 3 h 3"/>
              <a:gd name="T2" fmla="*/ 1 w 18"/>
              <a:gd name="T3" fmla="*/ 1 h 3"/>
              <a:gd name="T4" fmla="*/ 4 w 18"/>
              <a:gd name="T5" fmla="*/ 1 h 3"/>
              <a:gd name="T6" fmla="*/ 6 w 18"/>
              <a:gd name="T7" fmla="*/ 1 h 3"/>
              <a:gd name="T8" fmla="*/ 7 w 18"/>
              <a:gd name="T9" fmla="*/ 1 h 3"/>
              <a:gd name="T10" fmla="*/ 10 w 18"/>
              <a:gd name="T11" fmla="*/ 1 h 3"/>
              <a:gd name="T12" fmla="*/ 12 w 18"/>
              <a:gd name="T13" fmla="*/ 0 h 3"/>
              <a:gd name="T14" fmla="*/ 13 w 18"/>
              <a:gd name="T15" fmla="*/ 0 h 3"/>
              <a:gd name="T16" fmla="*/ 16 w 18"/>
              <a:gd name="T17" fmla="*/ 0 h 3"/>
              <a:gd name="T18" fmla="*/ 18 w 18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">
                <a:moveTo>
                  <a:pt x="0" y="3"/>
                </a:moveTo>
                <a:lnTo>
                  <a:pt x="1" y="1"/>
                </a:lnTo>
                <a:lnTo>
                  <a:pt x="4" y="1"/>
                </a:lnTo>
                <a:lnTo>
                  <a:pt x="6" y="1"/>
                </a:lnTo>
                <a:lnTo>
                  <a:pt x="7" y="1"/>
                </a:lnTo>
                <a:lnTo>
                  <a:pt x="10" y="1"/>
                </a:lnTo>
                <a:lnTo>
                  <a:pt x="12" y="0"/>
                </a:lnTo>
                <a:lnTo>
                  <a:pt x="13" y="0"/>
                </a:lnTo>
                <a:lnTo>
                  <a:pt x="16" y="0"/>
                </a:lnTo>
                <a:lnTo>
                  <a:pt x="18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87" name="Freeform 3392"/>
          <p:cNvSpPr>
            <a:spLocks/>
          </p:cNvSpPr>
          <p:nvPr/>
        </p:nvSpPr>
        <p:spPr bwMode="auto">
          <a:xfrm>
            <a:off x="4999038" y="6065838"/>
            <a:ext cx="28575" cy="4763"/>
          </a:xfrm>
          <a:custGeom>
            <a:avLst/>
            <a:gdLst>
              <a:gd name="T0" fmla="*/ 18 w 18"/>
              <a:gd name="T1" fmla="*/ 0 h 3"/>
              <a:gd name="T2" fmla="*/ 16 w 18"/>
              <a:gd name="T3" fmla="*/ 0 h 3"/>
              <a:gd name="T4" fmla="*/ 16 w 18"/>
              <a:gd name="T5" fmla="*/ 0 h 3"/>
              <a:gd name="T6" fmla="*/ 15 w 18"/>
              <a:gd name="T7" fmla="*/ 0 h 3"/>
              <a:gd name="T8" fmla="*/ 15 w 18"/>
              <a:gd name="T9" fmla="*/ 0 h 3"/>
              <a:gd name="T10" fmla="*/ 13 w 18"/>
              <a:gd name="T11" fmla="*/ 0 h 3"/>
              <a:gd name="T12" fmla="*/ 12 w 18"/>
              <a:gd name="T13" fmla="*/ 0 h 3"/>
              <a:gd name="T14" fmla="*/ 12 w 18"/>
              <a:gd name="T15" fmla="*/ 0 h 3"/>
              <a:gd name="T16" fmla="*/ 10 w 18"/>
              <a:gd name="T17" fmla="*/ 1 h 3"/>
              <a:gd name="T18" fmla="*/ 10 w 18"/>
              <a:gd name="T19" fmla="*/ 1 h 3"/>
              <a:gd name="T20" fmla="*/ 9 w 18"/>
              <a:gd name="T21" fmla="*/ 1 h 3"/>
              <a:gd name="T22" fmla="*/ 7 w 18"/>
              <a:gd name="T23" fmla="*/ 1 h 3"/>
              <a:gd name="T24" fmla="*/ 7 w 18"/>
              <a:gd name="T25" fmla="*/ 1 h 3"/>
              <a:gd name="T26" fmla="*/ 6 w 18"/>
              <a:gd name="T27" fmla="*/ 1 h 3"/>
              <a:gd name="T28" fmla="*/ 6 w 18"/>
              <a:gd name="T29" fmla="*/ 1 h 3"/>
              <a:gd name="T30" fmla="*/ 4 w 18"/>
              <a:gd name="T31" fmla="*/ 1 h 3"/>
              <a:gd name="T32" fmla="*/ 3 w 18"/>
              <a:gd name="T33" fmla="*/ 1 h 3"/>
              <a:gd name="T34" fmla="*/ 3 w 18"/>
              <a:gd name="T35" fmla="*/ 1 h 3"/>
              <a:gd name="T36" fmla="*/ 1 w 18"/>
              <a:gd name="T37" fmla="*/ 3 h 3"/>
              <a:gd name="T38" fmla="*/ 1 w 18"/>
              <a:gd name="T39" fmla="*/ 3 h 3"/>
              <a:gd name="T40" fmla="*/ 0 w 18"/>
              <a:gd name="T4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3">
                <a:moveTo>
                  <a:pt x="18" y="0"/>
                </a:moveTo>
                <a:lnTo>
                  <a:pt x="16" y="0"/>
                </a:lnTo>
                <a:lnTo>
                  <a:pt x="16" y="0"/>
                </a:lnTo>
                <a:lnTo>
                  <a:pt x="15" y="0"/>
                </a:lnTo>
                <a:lnTo>
                  <a:pt x="15" y="0"/>
                </a:lnTo>
                <a:lnTo>
                  <a:pt x="13" y="0"/>
                </a:lnTo>
                <a:lnTo>
                  <a:pt x="12" y="0"/>
                </a:lnTo>
                <a:lnTo>
                  <a:pt x="12" y="0"/>
                </a:lnTo>
                <a:lnTo>
                  <a:pt x="10" y="1"/>
                </a:lnTo>
                <a:lnTo>
                  <a:pt x="10" y="1"/>
                </a:lnTo>
                <a:lnTo>
                  <a:pt x="9" y="1"/>
                </a:lnTo>
                <a:lnTo>
                  <a:pt x="7" y="1"/>
                </a:lnTo>
                <a:lnTo>
                  <a:pt x="7" y="1"/>
                </a:lnTo>
                <a:lnTo>
                  <a:pt x="6" y="1"/>
                </a:lnTo>
                <a:lnTo>
                  <a:pt x="6" y="1"/>
                </a:lnTo>
                <a:lnTo>
                  <a:pt x="4" y="1"/>
                </a:lnTo>
                <a:lnTo>
                  <a:pt x="3" y="1"/>
                </a:lnTo>
                <a:lnTo>
                  <a:pt x="3" y="1"/>
                </a:lnTo>
                <a:lnTo>
                  <a:pt x="1" y="3"/>
                </a:lnTo>
                <a:lnTo>
                  <a:pt x="1" y="3"/>
                </a:lnTo>
                <a:lnTo>
                  <a:pt x="0" y="3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88" name="Line 3393"/>
          <p:cNvSpPr>
            <a:spLocks noChangeShapeType="1"/>
          </p:cNvSpPr>
          <p:nvPr/>
        </p:nvSpPr>
        <p:spPr bwMode="auto">
          <a:xfrm>
            <a:off x="5010150" y="5972175"/>
            <a:ext cx="17463" cy="8890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89" name="Rectangle 3394"/>
          <p:cNvSpPr>
            <a:spLocks noChangeArrowheads="1"/>
          </p:cNvSpPr>
          <p:nvPr/>
        </p:nvSpPr>
        <p:spPr bwMode="auto">
          <a:xfrm rot="15660000">
            <a:off x="4878387" y="6357938"/>
            <a:ext cx="242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CoPytri12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90" name="Line 3395"/>
          <p:cNvSpPr>
            <a:spLocks noChangeShapeType="1"/>
          </p:cNvSpPr>
          <p:nvPr/>
        </p:nvSpPr>
        <p:spPr bwMode="auto">
          <a:xfrm>
            <a:off x="4946650" y="5984875"/>
            <a:ext cx="44450" cy="28098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91" name="Freeform 3396"/>
          <p:cNvSpPr>
            <a:spLocks/>
          </p:cNvSpPr>
          <p:nvPr/>
        </p:nvSpPr>
        <p:spPr bwMode="auto">
          <a:xfrm>
            <a:off x="4976813" y="5967413"/>
            <a:ext cx="33338" cy="4763"/>
          </a:xfrm>
          <a:custGeom>
            <a:avLst/>
            <a:gdLst>
              <a:gd name="T0" fmla="*/ 0 w 21"/>
              <a:gd name="T1" fmla="*/ 3 h 3"/>
              <a:gd name="T2" fmla="*/ 3 w 21"/>
              <a:gd name="T3" fmla="*/ 3 h 3"/>
              <a:gd name="T4" fmla="*/ 5 w 21"/>
              <a:gd name="T5" fmla="*/ 3 h 3"/>
              <a:gd name="T6" fmla="*/ 8 w 21"/>
              <a:gd name="T7" fmla="*/ 3 h 3"/>
              <a:gd name="T8" fmla="*/ 9 w 21"/>
              <a:gd name="T9" fmla="*/ 2 h 3"/>
              <a:gd name="T10" fmla="*/ 12 w 21"/>
              <a:gd name="T11" fmla="*/ 2 h 3"/>
              <a:gd name="T12" fmla="*/ 14 w 21"/>
              <a:gd name="T13" fmla="*/ 2 h 3"/>
              <a:gd name="T14" fmla="*/ 17 w 21"/>
              <a:gd name="T15" fmla="*/ 2 h 3"/>
              <a:gd name="T16" fmla="*/ 18 w 21"/>
              <a:gd name="T17" fmla="*/ 0 h 3"/>
              <a:gd name="T18" fmla="*/ 21 w 21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3">
                <a:moveTo>
                  <a:pt x="0" y="3"/>
                </a:moveTo>
                <a:lnTo>
                  <a:pt x="3" y="3"/>
                </a:lnTo>
                <a:lnTo>
                  <a:pt x="5" y="3"/>
                </a:lnTo>
                <a:lnTo>
                  <a:pt x="8" y="3"/>
                </a:lnTo>
                <a:lnTo>
                  <a:pt x="9" y="2"/>
                </a:lnTo>
                <a:lnTo>
                  <a:pt x="12" y="2"/>
                </a:lnTo>
                <a:lnTo>
                  <a:pt x="14" y="2"/>
                </a:lnTo>
                <a:lnTo>
                  <a:pt x="17" y="2"/>
                </a:lnTo>
                <a:lnTo>
                  <a:pt x="18" y="0"/>
                </a:lnTo>
                <a:lnTo>
                  <a:pt x="21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92" name="Freeform 3397"/>
          <p:cNvSpPr>
            <a:spLocks/>
          </p:cNvSpPr>
          <p:nvPr/>
        </p:nvSpPr>
        <p:spPr bwMode="auto">
          <a:xfrm>
            <a:off x="4946650" y="5972175"/>
            <a:ext cx="30163" cy="7938"/>
          </a:xfrm>
          <a:custGeom>
            <a:avLst/>
            <a:gdLst>
              <a:gd name="T0" fmla="*/ 19 w 19"/>
              <a:gd name="T1" fmla="*/ 0 h 5"/>
              <a:gd name="T2" fmla="*/ 19 w 19"/>
              <a:gd name="T3" fmla="*/ 0 h 5"/>
              <a:gd name="T4" fmla="*/ 18 w 19"/>
              <a:gd name="T5" fmla="*/ 2 h 5"/>
              <a:gd name="T6" fmla="*/ 18 w 19"/>
              <a:gd name="T7" fmla="*/ 2 h 5"/>
              <a:gd name="T8" fmla="*/ 18 w 19"/>
              <a:gd name="T9" fmla="*/ 2 h 5"/>
              <a:gd name="T10" fmla="*/ 16 w 19"/>
              <a:gd name="T11" fmla="*/ 2 h 5"/>
              <a:gd name="T12" fmla="*/ 16 w 19"/>
              <a:gd name="T13" fmla="*/ 2 h 5"/>
              <a:gd name="T14" fmla="*/ 15 w 19"/>
              <a:gd name="T15" fmla="*/ 2 h 5"/>
              <a:gd name="T16" fmla="*/ 15 w 19"/>
              <a:gd name="T17" fmla="*/ 2 h 5"/>
              <a:gd name="T18" fmla="*/ 13 w 19"/>
              <a:gd name="T19" fmla="*/ 2 h 5"/>
              <a:gd name="T20" fmla="*/ 13 w 19"/>
              <a:gd name="T21" fmla="*/ 2 h 5"/>
              <a:gd name="T22" fmla="*/ 13 w 19"/>
              <a:gd name="T23" fmla="*/ 2 h 5"/>
              <a:gd name="T24" fmla="*/ 12 w 19"/>
              <a:gd name="T25" fmla="*/ 2 h 5"/>
              <a:gd name="T26" fmla="*/ 12 w 19"/>
              <a:gd name="T27" fmla="*/ 2 h 5"/>
              <a:gd name="T28" fmla="*/ 10 w 19"/>
              <a:gd name="T29" fmla="*/ 2 h 5"/>
              <a:gd name="T30" fmla="*/ 10 w 19"/>
              <a:gd name="T31" fmla="*/ 2 h 5"/>
              <a:gd name="T32" fmla="*/ 9 w 19"/>
              <a:gd name="T33" fmla="*/ 3 h 5"/>
              <a:gd name="T34" fmla="*/ 9 w 19"/>
              <a:gd name="T35" fmla="*/ 3 h 5"/>
              <a:gd name="T36" fmla="*/ 9 w 19"/>
              <a:gd name="T37" fmla="*/ 3 h 5"/>
              <a:gd name="T38" fmla="*/ 7 w 19"/>
              <a:gd name="T39" fmla="*/ 3 h 5"/>
              <a:gd name="T40" fmla="*/ 7 w 19"/>
              <a:gd name="T41" fmla="*/ 3 h 5"/>
              <a:gd name="T42" fmla="*/ 6 w 19"/>
              <a:gd name="T43" fmla="*/ 3 h 5"/>
              <a:gd name="T44" fmla="*/ 6 w 19"/>
              <a:gd name="T45" fmla="*/ 3 h 5"/>
              <a:gd name="T46" fmla="*/ 4 w 19"/>
              <a:gd name="T47" fmla="*/ 3 h 5"/>
              <a:gd name="T48" fmla="*/ 4 w 19"/>
              <a:gd name="T49" fmla="*/ 3 h 5"/>
              <a:gd name="T50" fmla="*/ 3 w 19"/>
              <a:gd name="T51" fmla="*/ 3 h 5"/>
              <a:gd name="T52" fmla="*/ 3 w 19"/>
              <a:gd name="T53" fmla="*/ 3 h 5"/>
              <a:gd name="T54" fmla="*/ 3 w 19"/>
              <a:gd name="T55" fmla="*/ 3 h 5"/>
              <a:gd name="T56" fmla="*/ 1 w 19"/>
              <a:gd name="T57" fmla="*/ 3 h 5"/>
              <a:gd name="T58" fmla="*/ 1 w 19"/>
              <a:gd name="T59" fmla="*/ 3 h 5"/>
              <a:gd name="T60" fmla="*/ 0 w 19"/>
              <a:gd name="T61" fmla="*/ 3 h 5"/>
              <a:gd name="T62" fmla="*/ 0 w 19"/>
              <a:gd name="T6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19" y="0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6" y="2"/>
                </a:lnTo>
                <a:lnTo>
                  <a:pt x="16" y="2"/>
                </a:lnTo>
                <a:lnTo>
                  <a:pt x="15" y="2"/>
                </a:lnTo>
                <a:lnTo>
                  <a:pt x="15" y="2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2" y="2"/>
                </a:lnTo>
                <a:lnTo>
                  <a:pt x="12" y="2"/>
                </a:lnTo>
                <a:lnTo>
                  <a:pt x="10" y="2"/>
                </a:lnTo>
                <a:lnTo>
                  <a:pt x="10" y="2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7" y="3"/>
                </a:lnTo>
                <a:lnTo>
                  <a:pt x="7" y="3"/>
                </a:lnTo>
                <a:lnTo>
                  <a:pt x="6" y="3"/>
                </a:lnTo>
                <a:lnTo>
                  <a:pt x="6" y="3"/>
                </a:lnTo>
                <a:lnTo>
                  <a:pt x="4" y="3"/>
                </a:lnTo>
                <a:lnTo>
                  <a:pt x="4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1" y="3"/>
                </a:lnTo>
                <a:lnTo>
                  <a:pt x="1" y="3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93" name="Line 3398"/>
          <p:cNvSpPr>
            <a:spLocks noChangeShapeType="1"/>
          </p:cNvSpPr>
          <p:nvPr/>
        </p:nvSpPr>
        <p:spPr bwMode="auto">
          <a:xfrm>
            <a:off x="4962525" y="5880100"/>
            <a:ext cx="14288" cy="8731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94" name="Rectangle 3399"/>
          <p:cNvSpPr>
            <a:spLocks noChangeArrowheads="1"/>
          </p:cNvSpPr>
          <p:nvPr/>
        </p:nvSpPr>
        <p:spPr bwMode="auto">
          <a:xfrm rot="15720000">
            <a:off x="4835525" y="6373813"/>
            <a:ext cx="2460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CoMelva2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95" name="Line 3400"/>
          <p:cNvSpPr>
            <a:spLocks noChangeShapeType="1"/>
          </p:cNvSpPr>
          <p:nvPr/>
        </p:nvSpPr>
        <p:spPr bwMode="auto">
          <a:xfrm>
            <a:off x="4895850" y="5891213"/>
            <a:ext cx="55563" cy="38100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96" name="Freeform 3401"/>
          <p:cNvSpPr>
            <a:spLocks/>
          </p:cNvSpPr>
          <p:nvPr/>
        </p:nvSpPr>
        <p:spPr bwMode="auto">
          <a:xfrm>
            <a:off x="4929188" y="5876925"/>
            <a:ext cx="31750" cy="4763"/>
          </a:xfrm>
          <a:custGeom>
            <a:avLst/>
            <a:gdLst>
              <a:gd name="T0" fmla="*/ 0 w 20"/>
              <a:gd name="T1" fmla="*/ 3 h 3"/>
              <a:gd name="T2" fmla="*/ 2 w 20"/>
              <a:gd name="T3" fmla="*/ 3 h 3"/>
              <a:gd name="T4" fmla="*/ 5 w 20"/>
              <a:gd name="T5" fmla="*/ 2 h 3"/>
              <a:gd name="T6" fmla="*/ 6 w 20"/>
              <a:gd name="T7" fmla="*/ 2 h 3"/>
              <a:gd name="T8" fmla="*/ 9 w 20"/>
              <a:gd name="T9" fmla="*/ 2 h 3"/>
              <a:gd name="T10" fmla="*/ 11 w 20"/>
              <a:gd name="T11" fmla="*/ 2 h 3"/>
              <a:gd name="T12" fmla="*/ 14 w 20"/>
              <a:gd name="T13" fmla="*/ 0 h 3"/>
              <a:gd name="T14" fmla="*/ 15 w 20"/>
              <a:gd name="T15" fmla="*/ 0 h 3"/>
              <a:gd name="T16" fmla="*/ 18 w 20"/>
              <a:gd name="T17" fmla="*/ 0 h 3"/>
              <a:gd name="T18" fmla="*/ 20 w 20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3">
                <a:moveTo>
                  <a:pt x="0" y="3"/>
                </a:moveTo>
                <a:lnTo>
                  <a:pt x="2" y="3"/>
                </a:lnTo>
                <a:lnTo>
                  <a:pt x="5" y="2"/>
                </a:lnTo>
                <a:lnTo>
                  <a:pt x="6" y="2"/>
                </a:lnTo>
                <a:lnTo>
                  <a:pt x="9" y="2"/>
                </a:lnTo>
                <a:lnTo>
                  <a:pt x="11" y="2"/>
                </a:lnTo>
                <a:lnTo>
                  <a:pt x="14" y="0"/>
                </a:lnTo>
                <a:lnTo>
                  <a:pt x="15" y="0"/>
                </a:lnTo>
                <a:lnTo>
                  <a:pt x="18" y="0"/>
                </a:lnTo>
                <a:lnTo>
                  <a:pt x="20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97" name="Freeform 3402"/>
          <p:cNvSpPr>
            <a:spLocks/>
          </p:cNvSpPr>
          <p:nvPr/>
        </p:nvSpPr>
        <p:spPr bwMode="auto">
          <a:xfrm>
            <a:off x="4895850" y="5881688"/>
            <a:ext cx="33338" cy="4763"/>
          </a:xfrm>
          <a:custGeom>
            <a:avLst/>
            <a:gdLst>
              <a:gd name="T0" fmla="*/ 21 w 21"/>
              <a:gd name="T1" fmla="*/ 0 h 3"/>
              <a:gd name="T2" fmla="*/ 20 w 21"/>
              <a:gd name="T3" fmla="*/ 0 h 3"/>
              <a:gd name="T4" fmla="*/ 20 w 21"/>
              <a:gd name="T5" fmla="*/ 0 h 3"/>
              <a:gd name="T6" fmla="*/ 20 w 21"/>
              <a:gd name="T7" fmla="*/ 0 h 3"/>
              <a:gd name="T8" fmla="*/ 18 w 21"/>
              <a:gd name="T9" fmla="*/ 0 h 3"/>
              <a:gd name="T10" fmla="*/ 18 w 21"/>
              <a:gd name="T11" fmla="*/ 0 h 3"/>
              <a:gd name="T12" fmla="*/ 18 w 21"/>
              <a:gd name="T13" fmla="*/ 0 h 3"/>
              <a:gd name="T14" fmla="*/ 17 w 21"/>
              <a:gd name="T15" fmla="*/ 0 h 3"/>
              <a:gd name="T16" fmla="*/ 17 w 21"/>
              <a:gd name="T17" fmla="*/ 0 h 3"/>
              <a:gd name="T18" fmla="*/ 17 w 21"/>
              <a:gd name="T19" fmla="*/ 0 h 3"/>
              <a:gd name="T20" fmla="*/ 15 w 21"/>
              <a:gd name="T21" fmla="*/ 0 h 3"/>
              <a:gd name="T22" fmla="*/ 15 w 21"/>
              <a:gd name="T23" fmla="*/ 0 h 3"/>
              <a:gd name="T24" fmla="*/ 15 w 21"/>
              <a:gd name="T25" fmla="*/ 0 h 3"/>
              <a:gd name="T26" fmla="*/ 14 w 21"/>
              <a:gd name="T27" fmla="*/ 2 h 3"/>
              <a:gd name="T28" fmla="*/ 14 w 21"/>
              <a:gd name="T29" fmla="*/ 2 h 3"/>
              <a:gd name="T30" fmla="*/ 14 w 21"/>
              <a:gd name="T31" fmla="*/ 2 h 3"/>
              <a:gd name="T32" fmla="*/ 12 w 21"/>
              <a:gd name="T33" fmla="*/ 2 h 3"/>
              <a:gd name="T34" fmla="*/ 12 w 21"/>
              <a:gd name="T35" fmla="*/ 2 h 3"/>
              <a:gd name="T36" fmla="*/ 12 w 21"/>
              <a:gd name="T37" fmla="*/ 2 h 3"/>
              <a:gd name="T38" fmla="*/ 11 w 21"/>
              <a:gd name="T39" fmla="*/ 2 h 3"/>
              <a:gd name="T40" fmla="*/ 11 w 21"/>
              <a:gd name="T41" fmla="*/ 2 h 3"/>
              <a:gd name="T42" fmla="*/ 11 w 21"/>
              <a:gd name="T43" fmla="*/ 2 h 3"/>
              <a:gd name="T44" fmla="*/ 9 w 21"/>
              <a:gd name="T45" fmla="*/ 2 h 3"/>
              <a:gd name="T46" fmla="*/ 9 w 21"/>
              <a:gd name="T47" fmla="*/ 2 h 3"/>
              <a:gd name="T48" fmla="*/ 9 w 21"/>
              <a:gd name="T49" fmla="*/ 2 h 3"/>
              <a:gd name="T50" fmla="*/ 8 w 21"/>
              <a:gd name="T51" fmla="*/ 2 h 3"/>
              <a:gd name="T52" fmla="*/ 8 w 21"/>
              <a:gd name="T53" fmla="*/ 2 h 3"/>
              <a:gd name="T54" fmla="*/ 8 w 21"/>
              <a:gd name="T55" fmla="*/ 2 h 3"/>
              <a:gd name="T56" fmla="*/ 6 w 21"/>
              <a:gd name="T57" fmla="*/ 2 h 3"/>
              <a:gd name="T58" fmla="*/ 6 w 21"/>
              <a:gd name="T59" fmla="*/ 2 h 3"/>
              <a:gd name="T60" fmla="*/ 6 w 21"/>
              <a:gd name="T61" fmla="*/ 2 h 3"/>
              <a:gd name="T62" fmla="*/ 5 w 21"/>
              <a:gd name="T63" fmla="*/ 2 h 3"/>
              <a:gd name="T64" fmla="*/ 5 w 21"/>
              <a:gd name="T65" fmla="*/ 2 h 3"/>
              <a:gd name="T66" fmla="*/ 5 w 21"/>
              <a:gd name="T67" fmla="*/ 3 h 3"/>
              <a:gd name="T68" fmla="*/ 3 w 21"/>
              <a:gd name="T69" fmla="*/ 3 h 3"/>
              <a:gd name="T70" fmla="*/ 3 w 21"/>
              <a:gd name="T71" fmla="*/ 3 h 3"/>
              <a:gd name="T72" fmla="*/ 2 w 21"/>
              <a:gd name="T73" fmla="*/ 3 h 3"/>
              <a:gd name="T74" fmla="*/ 2 w 21"/>
              <a:gd name="T75" fmla="*/ 3 h 3"/>
              <a:gd name="T76" fmla="*/ 2 w 21"/>
              <a:gd name="T77" fmla="*/ 3 h 3"/>
              <a:gd name="T78" fmla="*/ 0 w 21"/>
              <a:gd name="T79" fmla="*/ 3 h 3"/>
              <a:gd name="T80" fmla="*/ 0 w 21"/>
              <a:gd name="T81" fmla="*/ 3 h 3"/>
              <a:gd name="T82" fmla="*/ 0 w 21"/>
              <a:gd name="T8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" h="3">
                <a:moveTo>
                  <a:pt x="21" y="0"/>
                </a:move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7" y="0"/>
                </a:lnTo>
                <a:lnTo>
                  <a:pt x="17" y="0"/>
                </a:lnTo>
                <a:lnTo>
                  <a:pt x="17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5" y="2"/>
                </a:lnTo>
                <a:lnTo>
                  <a:pt x="5" y="2"/>
                </a:lnTo>
                <a:lnTo>
                  <a:pt x="5" y="3"/>
                </a:lnTo>
                <a:lnTo>
                  <a:pt x="3" y="3"/>
                </a:lnTo>
                <a:lnTo>
                  <a:pt x="3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98" name="Line 3403"/>
          <p:cNvSpPr>
            <a:spLocks noChangeShapeType="1"/>
          </p:cNvSpPr>
          <p:nvPr/>
        </p:nvSpPr>
        <p:spPr bwMode="auto">
          <a:xfrm>
            <a:off x="4914900" y="5789613"/>
            <a:ext cx="14288" cy="8731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499" name="Rectangle 3404"/>
          <p:cNvSpPr>
            <a:spLocks noChangeArrowheads="1"/>
          </p:cNvSpPr>
          <p:nvPr/>
        </p:nvSpPr>
        <p:spPr bwMode="auto">
          <a:xfrm rot="15720000">
            <a:off x="4738687" y="6429375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Copia-10_BG-I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00" name="Line 3405"/>
          <p:cNvSpPr>
            <a:spLocks noChangeShapeType="1"/>
          </p:cNvSpPr>
          <p:nvPr/>
        </p:nvSpPr>
        <p:spPr bwMode="auto">
          <a:xfrm>
            <a:off x="4848225" y="5799138"/>
            <a:ext cx="60325" cy="47783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01" name="Freeform 3406"/>
          <p:cNvSpPr>
            <a:spLocks/>
          </p:cNvSpPr>
          <p:nvPr/>
        </p:nvSpPr>
        <p:spPr bwMode="auto">
          <a:xfrm>
            <a:off x="4881563" y="5784850"/>
            <a:ext cx="31750" cy="4763"/>
          </a:xfrm>
          <a:custGeom>
            <a:avLst/>
            <a:gdLst>
              <a:gd name="T0" fmla="*/ 0 w 20"/>
              <a:gd name="T1" fmla="*/ 3 h 3"/>
              <a:gd name="T2" fmla="*/ 2 w 20"/>
              <a:gd name="T3" fmla="*/ 3 h 3"/>
              <a:gd name="T4" fmla="*/ 5 w 20"/>
              <a:gd name="T5" fmla="*/ 3 h 3"/>
              <a:gd name="T6" fmla="*/ 6 w 20"/>
              <a:gd name="T7" fmla="*/ 1 h 3"/>
              <a:gd name="T8" fmla="*/ 9 w 20"/>
              <a:gd name="T9" fmla="*/ 1 h 3"/>
              <a:gd name="T10" fmla="*/ 11 w 20"/>
              <a:gd name="T11" fmla="*/ 1 h 3"/>
              <a:gd name="T12" fmla="*/ 14 w 20"/>
              <a:gd name="T13" fmla="*/ 1 h 3"/>
              <a:gd name="T14" fmla="*/ 15 w 20"/>
              <a:gd name="T15" fmla="*/ 1 h 3"/>
              <a:gd name="T16" fmla="*/ 18 w 20"/>
              <a:gd name="T17" fmla="*/ 0 h 3"/>
              <a:gd name="T18" fmla="*/ 20 w 20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3">
                <a:moveTo>
                  <a:pt x="0" y="3"/>
                </a:moveTo>
                <a:lnTo>
                  <a:pt x="2" y="3"/>
                </a:lnTo>
                <a:lnTo>
                  <a:pt x="5" y="3"/>
                </a:lnTo>
                <a:lnTo>
                  <a:pt x="6" y="1"/>
                </a:lnTo>
                <a:lnTo>
                  <a:pt x="9" y="1"/>
                </a:lnTo>
                <a:lnTo>
                  <a:pt x="11" y="1"/>
                </a:lnTo>
                <a:lnTo>
                  <a:pt x="14" y="1"/>
                </a:lnTo>
                <a:lnTo>
                  <a:pt x="15" y="1"/>
                </a:lnTo>
                <a:lnTo>
                  <a:pt x="18" y="0"/>
                </a:lnTo>
                <a:lnTo>
                  <a:pt x="20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02" name="Freeform 3407"/>
          <p:cNvSpPr>
            <a:spLocks/>
          </p:cNvSpPr>
          <p:nvPr/>
        </p:nvSpPr>
        <p:spPr bwMode="auto">
          <a:xfrm>
            <a:off x="4848225" y="5789613"/>
            <a:ext cx="33338" cy="4763"/>
          </a:xfrm>
          <a:custGeom>
            <a:avLst/>
            <a:gdLst>
              <a:gd name="T0" fmla="*/ 21 w 21"/>
              <a:gd name="T1" fmla="*/ 0 h 3"/>
              <a:gd name="T2" fmla="*/ 20 w 21"/>
              <a:gd name="T3" fmla="*/ 0 h 3"/>
              <a:gd name="T4" fmla="*/ 20 w 21"/>
              <a:gd name="T5" fmla="*/ 0 h 3"/>
              <a:gd name="T6" fmla="*/ 20 w 21"/>
              <a:gd name="T7" fmla="*/ 0 h 3"/>
              <a:gd name="T8" fmla="*/ 20 w 21"/>
              <a:gd name="T9" fmla="*/ 0 h 3"/>
              <a:gd name="T10" fmla="*/ 18 w 21"/>
              <a:gd name="T11" fmla="*/ 0 h 3"/>
              <a:gd name="T12" fmla="*/ 18 w 21"/>
              <a:gd name="T13" fmla="*/ 0 h 3"/>
              <a:gd name="T14" fmla="*/ 18 w 21"/>
              <a:gd name="T15" fmla="*/ 0 h 3"/>
              <a:gd name="T16" fmla="*/ 17 w 21"/>
              <a:gd name="T17" fmla="*/ 0 h 3"/>
              <a:gd name="T18" fmla="*/ 17 w 21"/>
              <a:gd name="T19" fmla="*/ 0 h 3"/>
              <a:gd name="T20" fmla="*/ 17 w 21"/>
              <a:gd name="T21" fmla="*/ 0 h 3"/>
              <a:gd name="T22" fmla="*/ 17 w 21"/>
              <a:gd name="T23" fmla="*/ 0 h 3"/>
              <a:gd name="T24" fmla="*/ 15 w 21"/>
              <a:gd name="T25" fmla="*/ 1 h 3"/>
              <a:gd name="T26" fmla="*/ 15 w 21"/>
              <a:gd name="T27" fmla="*/ 1 h 3"/>
              <a:gd name="T28" fmla="*/ 15 w 21"/>
              <a:gd name="T29" fmla="*/ 1 h 3"/>
              <a:gd name="T30" fmla="*/ 15 w 21"/>
              <a:gd name="T31" fmla="*/ 1 h 3"/>
              <a:gd name="T32" fmla="*/ 14 w 21"/>
              <a:gd name="T33" fmla="*/ 1 h 3"/>
              <a:gd name="T34" fmla="*/ 14 w 21"/>
              <a:gd name="T35" fmla="*/ 1 h 3"/>
              <a:gd name="T36" fmla="*/ 14 w 21"/>
              <a:gd name="T37" fmla="*/ 1 h 3"/>
              <a:gd name="T38" fmla="*/ 14 w 21"/>
              <a:gd name="T39" fmla="*/ 1 h 3"/>
              <a:gd name="T40" fmla="*/ 12 w 21"/>
              <a:gd name="T41" fmla="*/ 1 h 3"/>
              <a:gd name="T42" fmla="*/ 12 w 21"/>
              <a:gd name="T43" fmla="*/ 1 h 3"/>
              <a:gd name="T44" fmla="*/ 12 w 21"/>
              <a:gd name="T45" fmla="*/ 1 h 3"/>
              <a:gd name="T46" fmla="*/ 11 w 21"/>
              <a:gd name="T47" fmla="*/ 1 h 3"/>
              <a:gd name="T48" fmla="*/ 11 w 21"/>
              <a:gd name="T49" fmla="*/ 1 h 3"/>
              <a:gd name="T50" fmla="*/ 11 w 21"/>
              <a:gd name="T51" fmla="*/ 1 h 3"/>
              <a:gd name="T52" fmla="*/ 11 w 21"/>
              <a:gd name="T53" fmla="*/ 1 h 3"/>
              <a:gd name="T54" fmla="*/ 9 w 21"/>
              <a:gd name="T55" fmla="*/ 1 h 3"/>
              <a:gd name="T56" fmla="*/ 9 w 21"/>
              <a:gd name="T57" fmla="*/ 1 h 3"/>
              <a:gd name="T58" fmla="*/ 9 w 21"/>
              <a:gd name="T59" fmla="*/ 1 h 3"/>
              <a:gd name="T60" fmla="*/ 9 w 21"/>
              <a:gd name="T61" fmla="*/ 1 h 3"/>
              <a:gd name="T62" fmla="*/ 8 w 21"/>
              <a:gd name="T63" fmla="*/ 1 h 3"/>
              <a:gd name="T64" fmla="*/ 8 w 21"/>
              <a:gd name="T65" fmla="*/ 1 h 3"/>
              <a:gd name="T66" fmla="*/ 8 w 21"/>
              <a:gd name="T67" fmla="*/ 1 h 3"/>
              <a:gd name="T68" fmla="*/ 6 w 21"/>
              <a:gd name="T69" fmla="*/ 1 h 3"/>
              <a:gd name="T70" fmla="*/ 6 w 21"/>
              <a:gd name="T71" fmla="*/ 1 h 3"/>
              <a:gd name="T72" fmla="*/ 6 w 21"/>
              <a:gd name="T73" fmla="*/ 1 h 3"/>
              <a:gd name="T74" fmla="*/ 6 w 21"/>
              <a:gd name="T75" fmla="*/ 1 h 3"/>
              <a:gd name="T76" fmla="*/ 5 w 21"/>
              <a:gd name="T77" fmla="*/ 1 h 3"/>
              <a:gd name="T78" fmla="*/ 5 w 21"/>
              <a:gd name="T79" fmla="*/ 1 h 3"/>
              <a:gd name="T80" fmla="*/ 5 w 21"/>
              <a:gd name="T81" fmla="*/ 3 h 3"/>
              <a:gd name="T82" fmla="*/ 5 w 21"/>
              <a:gd name="T83" fmla="*/ 3 h 3"/>
              <a:gd name="T84" fmla="*/ 3 w 21"/>
              <a:gd name="T85" fmla="*/ 3 h 3"/>
              <a:gd name="T86" fmla="*/ 3 w 21"/>
              <a:gd name="T87" fmla="*/ 3 h 3"/>
              <a:gd name="T88" fmla="*/ 3 w 21"/>
              <a:gd name="T89" fmla="*/ 3 h 3"/>
              <a:gd name="T90" fmla="*/ 3 w 21"/>
              <a:gd name="T91" fmla="*/ 3 h 3"/>
              <a:gd name="T92" fmla="*/ 2 w 21"/>
              <a:gd name="T93" fmla="*/ 3 h 3"/>
              <a:gd name="T94" fmla="*/ 2 w 21"/>
              <a:gd name="T95" fmla="*/ 3 h 3"/>
              <a:gd name="T96" fmla="*/ 2 w 21"/>
              <a:gd name="T97" fmla="*/ 3 h 3"/>
              <a:gd name="T98" fmla="*/ 0 w 21"/>
              <a:gd name="T99" fmla="*/ 3 h 3"/>
              <a:gd name="T100" fmla="*/ 0 w 21"/>
              <a:gd name="T101" fmla="*/ 3 h 3"/>
              <a:gd name="T102" fmla="*/ 0 w 21"/>
              <a:gd name="T10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" h="3">
                <a:moveTo>
                  <a:pt x="21" y="0"/>
                </a:move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7" y="0"/>
                </a:lnTo>
                <a:lnTo>
                  <a:pt x="17" y="0"/>
                </a:lnTo>
                <a:lnTo>
                  <a:pt x="17" y="0"/>
                </a:lnTo>
                <a:lnTo>
                  <a:pt x="17" y="0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4" y="1"/>
                </a:lnTo>
                <a:lnTo>
                  <a:pt x="14" y="1"/>
                </a:lnTo>
                <a:lnTo>
                  <a:pt x="14" y="1"/>
                </a:lnTo>
                <a:lnTo>
                  <a:pt x="14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5" y="1"/>
                </a:lnTo>
                <a:lnTo>
                  <a:pt x="5" y="1"/>
                </a:lnTo>
                <a:lnTo>
                  <a:pt x="5" y="3"/>
                </a:lnTo>
                <a:lnTo>
                  <a:pt x="5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03" name="Line 3408"/>
          <p:cNvSpPr>
            <a:spLocks noChangeShapeType="1"/>
          </p:cNvSpPr>
          <p:nvPr/>
        </p:nvSpPr>
        <p:spPr bwMode="auto">
          <a:xfrm>
            <a:off x="4870450" y="5695950"/>
            <a:ext cx="11113" cy="8890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04" name="Rectangle 3409"/>
          <p:cNvSpPr>
            <a:spLocks noChangeArrowheads="1"/>
          </p:cNvSpPr>
          <p:nvPr/>
        </p:nvSpPr>
        <p:spPr bwMode="auto">
          <a:xfrm rot="15780000">
            <a:off x="4764087" y="6364288"/>
            <a:ext cx="2095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CoScle2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05" name="Line 3410"/>
          <p:cNvSpPr>
            <a:spLocks noChangeShapeType="1"/>
          </p:cNvSpPr>
          <p:nvPr/>
        </p:nvSpPr>
        <p:spPr bwMode="auto">
          <a:xfrm>
            <a:off x="4857750" y="6194425"/>
            <a:ext cx="9525" cy="8731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06" name="Rectangle 3411"/>
          <p:cNvSpPr>
            <a:spLocks noChangeArrowheads="1"/>
          </p:cNvSpPr>
          <p:nvPr/>
        </p:nvSpPr>
        <p:spPr bwMode="auto">
          <a:xfrm rot="15840000">
            <a:off x="4722812" y="6369050"/>
            <a:ext cx="2095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CoScle3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07" name="Line 3412"/>
          <p:cNvSpPr>
            <a:spLocks noChangeShapeType="1"/>
          </p:cNvSpPr>
          <p:nvPr/>
        </p:nvSpPr>
        <p:spPr bwMode="auto">
          <a:xfrm>
            <a:off x="4818063" y="6199188"/>
            <a:ext cx="9525" cy="8731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08" name="Freeform 3413"/>
          <p:cNvSpPr>
            <a:spLocks/>
          </p:cNvSpPr>
          <p:nvPr/>
        </p:nvSpPr>
        <p:spPr bwMode="auto">
          <a:xfrm>
            <a:off x="4837113" y="6189663"/>
            <a:ext cx="20638" cy="1588"/>
          </a:xfrm>
          <a:custGeom>
            <a:avLst/>
            <a:gdLst>
              <a:gd name="T0" fmla="*/ 0 w 13"/>
              <a:gd name="T1" fmla="*/ 1 h 1"/>
              <a:gd name="T2" fmla="*/ 1 w 13"/>
              <a:gd name="T3" fmla="*/ 1 h 1"/>
              <a:gd name="T4" fmla="*/ 3 w 13"/>
              <a:gd name="T5" fmla="*/ 0 h 1"/>
              <a:gd name="T6" fmla="*/ 4 w 13"/>
              <a:gd name="T7" fmla="*/ 0 h 1"/>
              <a:gd name="T8" fmla="*/ 6 w 13"/>
              <a:gd name="T9" fmla="*/ 0 h 1"/>
              <a:gd name="T10" fmla="*/ 7 w 13"/>
              <a:gd name="T11" fmla="*/ 0 h 1"/>
              <a:gd name="T12" fmla="*/ 7 w 13"/>
              <a:gd name="T13" fmla="*/ 0 h 1"/>
              <a:gd name="T14" fmla="*/ 9 w 13"/>
              <a:gd name="T15" fmla="*/ 0 h 1"/>
              <a:gd name="T16" fmla="*/ 10 w 13"/>
              <a:gd name="T17" fmla="*/ 0 h 1"/>
              <a:gd name="T18" fmla="*/ 12 w 13"/>
              <a:gd name="T19" fmla="*/ 0 h 1"/>
              <a:gd name="T20" fmla="*/ 13 w 13"/>
              <a:gd name="T2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">
                <a:moveTo>
                  <a:pt x="0" y="1"/>
                </a:moveTo>
                <a:lnTo>
                  <a:pt x="1" y="1"/>
                </a:lnTo>
                <a:lnTo>
                  <a:pt x="3" y="0"/>
                </a:lnTo>
                <a:lnTo>
                  <a:pt x="4" y="0"/>
                </a:lnTo>
                <a:lnTo>
                  <a:pt x="6" y="0"/>
                </a:lnTo>
                <a:lnTo>
                  <a:pt x="7" y="0"/>
                </a:lnTo>
                <a:lnTo>
                  <a:pt x="7" y="0"/>
                </a:lnTo>
                <a:lnTo>
                  <a:pt x="9" y="0"/>
                </a:lnTo>
                <a:lnTo>
                  <a:pt x="10" y="0"/>
                </a:lnTo>
                <a:lnTo>
                  <a:pt x="12" y="0"/>
                </a:lnTo>
                <a:lnTo>
                  <a:pt x="13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09" name="Freeform 3414"/>
          <p:cNvSpPr>
            <a:spLocks/>
          </p:cNvSpPr>
          <p:nvPr/>
        </p:nvSpPr>
        <p:spPr bwMode="auto">
          <a:xfrm>
            <a:off x="4818063" y="6191250"/>
            <a:ext cx="19050" cy="0"/>
          </a:xfrm>
          <a:custGeom>
            <a:avLst/>
            <a:gdLst>
              <a:gd name="T0" fmla="*/ 12 w 12"/>
              <a:gd name="T1" fmla="*/ 12 w 12"/>
              <a:gd name="T2" fmla="*/ 10 w 12"/>
              <a:gd name="T3" fmla="*/ 9 w 12"/>
              <a:gd name="T4" fmla="*/ 7 w 12"/>
              <a:gd name="T5" fmla="*/ 6 w 12"/>
              <a:gd name="T6" fmla="*/ 4 w 12"/>
              <a:gd name="T7" fmla="*/ 4 w 12"/>
              <a:gd name="T8" fmla="*/ 3 w 12"/>
              <a:gd name="T9" fmla="*/ 1 w 12"/>
              <a:gd name="T10" fmla="*/ 0 w 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12">
                <a:moveTo>
                  <a:pt x="12" y="0"/>
                </a:moveTo>
                <a:lnTo>
                  <a:pt x="12" y="0"/>
                </a:lnTo>
                <a:lnTo>
                  <a:pt x="10" y="0"/>
                </a:lnTo>
                <a:lnTo>
                  <a:pt x="9" y="0"/>
                </a:lnTo>
                <a:lnTo>
                  <a:pt x="7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10" name="Rectangle 3415"/>
          <p:cNvSpPr>
            <a:spLocks noChangeArrowheads="1"/>
          </p:cNvSpPr>
          <p:nvPr/>
        </p:nvSpPr>
        <p:spPr bwMode="auto">
          <a:xfrm rot="5040000">
            <a:off x="4826440" y="6105945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95</a:t>
            </a:r>
          </a:p>
        </p:txBody>
      </p:sp>
      <p:sp>
        <p:nvSpPr>
          <p:cNvPr id="7511" name="Line 3416"/>
          <p:cNvSpPr>
            <a:spLocks noChangeShapeType="1"/>
          </p:cNvSpPr>
          <p:nvPr/>
        </p:nvSpPr>
        <p:spPr bwMode="auto">
          <a:xfrm>
            <a:off x="4786313" y="5708650"/>
            <a:ext cx="50800" cy="47783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12" name="Freeform 3417"/>
          <p:cNvSpPr>
            <a:spLocks/>
          </p:cNvSpPr>
          <p:nvPr/>
        </p:nvSpPr>
        <p:spPr bwMode="auto">
          <a:xfrm>
            <a:off x="4827588" y="5691188"/>
            <a:ext cx="39688" cy="4763"/>
          </a:xfrm>
          <a:custGeom>
            <a:avLst/>
            <a:gdLst>
              <a:gd name="T0" fmla="*/ 0 w 25"/>
              <a:gd name="T1" fmla="*/ 3 h 3"/>
              <a:gd name="T2" fmla="*/ 3 w 25"/>
              <a:gd name="T3" fmla="*/ 3 h 3"/>
              <a:gd name="T4" fmla="*/ 6 w 25"/>
              <a:gd name="T5" fmla="*/ 3 h 3"/>
              <a:gd name="T6" fmla="*/ 9 w 25"/>
              <a:gd name="T7" fmla="*/ 3 h 3"/>
              <a:gd name="T8" fmla="*/ 12 w 25"/>
              <a:gd name="T9" fmla="*/ 2 h 3"/>
              <a:gd name="T10" fmla="*/ 15 w 25"/>
              <a:gd name="T11" fmla="*/ 2 h 3"/>
              <a:gd name="T12" fmla="*/ 16 w 25"/>
              <a:gd name="T13" fmla="*/ 2 h 3"/>
              <a:gd name="T14" fmla="*/ 19 w 25"/>
              <a:gd name="T15" fmla="*/ 2 h 3"/>
              <a:gd name="T16" fmla="*/ 22 w 25"/>
              <a:gd name="T17" fmla="*/ 0 h 3"/>
              <a:gd name="T18" fmla="*/ 25 w 25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3">
                <a:moveTo>
                  <a:pt x="0" y="3"/>
                </a:moveTo>
                <a:lnTo>
                  <a:pt x="3" y="3"/>
                </a:lnTo>
                <a:lnTo>
                  <a:pt x="6" y="3"/>
                </a:lnTo>
                <a:lnTo>
                  <a:pt x="9" y="3"/>
                </a:lnTo>
                <a:lnTo>
                  <a:pt x="12" y="2"/>
                </a:lnTo>
                <a:lnTo>
                  <a:pt x="15" y="2"/>
                </a:lnTo>
                <a:lnTo>
                  <a:pt x="16" y="2"/>
                </a:lnTo>
                <a:lnTo>
                  <a:pt x="19" y="2"/>
                </a:lnTo>
                <a:lnTo>
                  <a:pt x="22" y="0"/>
                </a:lnTo>
                <a:lnTo>
                  <a:pt x="25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13" name="Freeform 3418"/>
          <p:cNvSpPr>
            <a:spLocks/>
          </p:cNvSpPr>
          <p:nvPr/>
        </p:nvSpPr>
        <p:spPr bwMode="auto">
          <a:xfrm>
            <a:off x="4786313" y="5695950"/>
            <a:ext cx="41275" cy="4763"/>
          </a:xfrm>
          <a:custGeom>
            <a:avLst/>
            <a:gdLst>
              <a:gd name="T0" fmla="*/ 26 w 26"/>
              <a:gd name="T1" fmla="*/ 0 h 3"/>
              <a:gd name="T2" fmla="*/ 26 w 26"/>
              <a:gd name="T3" fmla="*/ 0 h 3"/>
              <a:gd name="T4" fmla="*/ 24 w 26"/>
              <a:gd name="T5" fmla="*/ 0 h 3"/>
              <a:gd name="T6" fmla="*/ 24 w 26"/>
              <a:gd name="T7" fmla="*/ 0 h 3"/>
              <a:gd name="T8" fmla="*/ 24 w 26"/>
              <a:gd name="T9" fmla="*/ 2 h 3"/>
              <a:gd name="T10" fmla="*/ 24 w 26"/>
              <a:gd name="T11" fmla="*/ 2 h 3"/>
              <a:gd name="T12" fmla="*/ 23 w 26"/>
              <a:gd name="T13" fmla="*/ 2 h 3"/>
              <a:gd name="T14" fmla="*/ 23 w 26"/>
              <a:gd name="T15" fmla="*/ 2 h 3"/>
              <a:gd name="T16" fmla="*/ 23 w 26"/>
              <a:gd name="T17" fmla="*/ 2 h 3"/>
              <a:gd name="T18" fmla="*/ 21 w 26"/>
              <a:gd name="T19" fmla="*/ 2 h 3"/>
              <a:gd name="T20" fmla="*/ 21 w 26"/>
              <a:gd name="T21" fmla="*/ 2 h 3"/>
              <a:gd name="T22" fmla="*/ 21 w 26"/>
              <a:gd name="T23" fmla="*/ 2 h 3"/>
              <a:gd name="T24" fmla="*/ 20 w 26"/>
              <a:gd name="T25" fmla="*/ 2 h 3"/>
              <a:gd name="T26" fmla="*/ 20 w 26"/>
              <a:gd name="T27" fmla="*/ 2 h 3"/>
              <a:gd name="T28" fmla="*/ 20 w 26"/>
              <a:gd name="T29" fmla="*/ 2 h 3"/>
              <a:gd name="T30" fmla="*/ 18 w 26"/>
              <a:gd name="T31" fmla="*/ 2 h 3"/>
              <a:gd name="T32" fmla="*/ 18 w 26"/>
              <a:gd name="T33" fmla="*/ 2 h 3"/>
              <a:gd name="T34" fmla="*/ 18 w 26"/>
              <a:gd name="T35" fmla="*/ 2 h 3"/>
              <a:gd name="T36" fmla="*/ 17 w 26"/>
              <a:gd name="T37" fmla="*/ 2 h 3"/>
              <a:gd name="T38" fmla="*/ 17 w 26"/>
              <a:gd name="T39" fmla="*/ 2 h 3"/>
              <a:gd name="T40" fmla="*/ 17 w 26"/>
              <a:gd name="T41" fmla="*/ 2 h 3"/>
              <a:gd name="T42" fmla="*/ 15 w 26"/>
              <a:gd name="T43" fmla="*/ 2 h 3"/>
              <a:gd name="T44" fmla="*/ 15 w 26"/>
              <a:gd name="T45" fmla="*/ 2 h 3"/>
              <a:gd name="T46" fmla="*/ 15 w 26"/>
              <a:gd name="T47" fmla="*/ 2 h 3"/>
              <a:gd name="T48" fmla="*/ 14 w 26"/>
              <a:gd name="T49" fmla="*/ 2 h 3"/>
              <a:gd name="T50" fmla="*/ 14 w 26"/>
              <a:gd name="T51" fmla="*/ 2 h 3"/>
              <a:gd name="T52" fmla="*/ 14 w 26"/>
              <a:gd name="T53" fmla="*/ 2 h 3"/>
              <a:gd name="T54" fmla="*/ 12 w 26"/>
              <a:gd name="T55" fmla="*/ 2 h 3"/>
              <a:gd name="T56" fmla="*/ 12 w 26"/>
              <a:gd name="T57" fmla="*/ 2 h 3"/>
              <a:gd name="T58" fmla="*/ 12 w 26"/>
              <a:gd name="T59" fmla="*/ 2 h 3"/>
              <a:gd name="T60" fmla="*/ 11 w 26"/>
              <a:gd name="T61" fmla="*/ 2 h 3"/>
              <a:gd name="T62" fmla="*/ 11 w 26"/>
              <a:gd name="T63" fmla="*/ 3 h 3"/>
              <a:gd name="T64" fmla="*/ 11 w 26"/>
              <a:gd name="T65" fmla="*/ 3 h 3"/>
              <a:gd name="T66" fmla="*/ 9 w 26"/>
              <a:gd name="T67" fmla="*/ 3 h 3"/>
              <a:gd name="T68" fmla="*/ 9 w 26"/>
              <a:gd name="T69" fmla="*/ 3 h 3"/>
              <a:gd name="T70" fmla="*/ 9 w 26"/>
              <a:gd name="T71" fmla="*/ 3 h 3"/>
              <a:gd name="T72" fmla="*/ 8 w 26"/>
              <a:gd name="T73" fmla="*/ 3 h 3"/>
              <a:gd name="T74" fmla="*/ 8 w 26"/>
              <a:gd name="T75" fmla="*/ 3 h 3"/>
              <a:gd name="T76" fmla="*/ 8 w 26"/>
              <a:gd name="T77" fmla="*/ 3 h 3"/>
              <a:gd name="T78" fmla="*/ 8 w 26"/>
              <a:gd name="T79" fmla="*/ 3 h 3"/>
              <a:gd name="T80" fmla="*/ 6 w 26"/>
              <a:gd name="T81" fmla="*/ 3 h 3"/>
              <a:gd name="T82" fmla="*/ 6 w 26"/>
              <a:gd name="T83" fmla="*/ 3 h 3"/>
              <a:gd name="T84" fmla="*/ 6 w 26"/>
              <a:gd name="T85" fmla="*/ 3 h 3"/>
              <a:gd name="T86" fmla="*/ 5 w 26"/>
              <a:gd name="T87" fmla="*/ 3 h 3"/>
              <a:gd name="T88" fmla="*/ 5 w 26"/>
              <a:gd name="T89" fmla="*/ 3 h 3"/>
              <a:gd name="T90" fmla="*/ 5 w 26"/>
              <a:gd name="T91" fmla="*/ 3 h 3"/>
              <a:gd name="T92" fmla="*/ 3 w 26"/>
              <a:gd name="T93" fmla="*/ 3 h 3"/>
              <a:gd name="T94" fmla="*/ 3 w 26"/>
              <a:gd name="T95" fmla="*/ 3 h 3"/>
              <a:gd name="T96" fmla="*/ 3 w 26"/>
              <a:gd name="T97" fmla="*/ 3 h 3"/>
              <a:gd name="T98" fmla="*/ 2 w 26"/>
              <a:gd name="T99" fmla="*/ 3 h 3"/>
              <a:gd name="T100" fmla="*/ 2 w 26"/>
              <a:gd name="T101" fmla="*/ 3 h 3"/>
              <a:gd name="T102" fmla="*/ 2 w 26"/>
              <a:gd name="T103" fmla="*/ 3 h 3"/>
              <a:gd name="T104" fmla="*/ 0 w 26"/>
              <a:gd name="T10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" h="3">
                <a:moveTo>
                  <a:pt x="26" y="0"/>
                </a:moveTo>
                <a:lnTo>
                  <a:pt x="26" y="0"/>
                </a:lnTo>
                <a:lnTo>
                  <a:pt x="24" y="0"/>
                </a:lnTo>
                <a:lnTo>
                  <a:pt x="24" y="0"/>
                </a:lnTo>
                <a:lnTo>
                  <a:pt x="24" y="2"/>
                </a:lnTo>
                <a:lnTo>
                  <a:pt x="24" y="2"/>
                </a:lnTo>
                <a:lnTo>
                  <a:pt x="23" y="2"/>
                </a:lnTo>
                <a:lnTo>
                  <a:pt x="23" y="2"/>
                </a:lnTo>
                <a:lnTo>
                  <a:pt x="23" y="2"/>
                </a:lnTo>
                <a:lnTo>
                  <a:pt x="21" y="2"/>
                </a:lnTo>
                <a:lnTo>
                  <a:pt x="21" y="2"/>
                </a:lnTo>
                <a:lnTo>
                  <a:pt x="21" y="2"/>
                </a:lnTo>
                <a:lnTo>
                  <a:pt x="20" y="2"/>
                </a:lnTo>
                <a:lnTo>
                  <a:pt x="20" y="2"/>
                </a:lnTo>
                <a:lnTo>
                  <a:pt x="20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7" y="2"/>
                </a:lnTo>
                <a:lnTo>
                  <a:pt x="17" y="2"/>
                </a:lnTo>
                <a:lnTo>
                  <a:pt x="17" y="2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1" y="2"/>
                </a:lnTo>
                <a:lnTo>
                  <a:pt x="11" y="3"/>
                </a:lnTo>
                <a:lnTo>
                  <a:pt x="11" y="3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14" name="Line 3419"/>
          <p:cNvSpPr>
            <a:spLocks noChangeShapeType="1"/>
          </p:cNvSpPr>
          <p:nvPr/>
        </p:nvSpPr>
        <p:spPr bwMode="auto">
          <a:xfrm>
            <a:off x="4814888" y="5603875"/>
            <a:ext cx="12700" cy="8731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15" name="Rectangle 3420"/>
          <p:cNvSpPr>
            <a:spLocks noChangeArrowheads="1"/>
          </p:cNvSpPr>
          <p:nvPr/>
        </p:nvSpPr>
        <p:spPr bwMode="auto">
          <a:xfrm rot="15900000">
            <a:off x="4613275" y="644048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Copia-67_BG-I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16" name="Line 3421"/>
          <p:cNvSpPr>
            <a:spLocks noChangeShapeType="1"/>
          </p:cNvSpPr>
          <p:nvPr/>
        </p:nvSpPr>
        <p:spPr bwMode="auto">
          <a:xfrm>
            <a:off x="4732338" y="5613400"/>
            <a:ext cx="53975" cy="676275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17" name="Freeform 3422"/>
          <p:cNvSpPr>
            <a:spLocks/>
          </p:cNvSpPr>
          <p:nvPr/>
        </p:nvSpPr>
        <p:spPr bwMode="auto">
          <a:xfrm>
            <a:off x="4772025" y="5599113"/>
            <a:ext cx="42863" cy="4763"/>
          </a:xfrm>
          <a:custGeom>
            <a:avLst/>
            <a:gdLst>
              <a:gd name="T0" fmla="*/ 0 w 27"/>
              <a:gd name="T1" fmla="*/ 3 h 3"/>
              <a:gd name="T2" fmla="*/ 3 w 27"/>
              <a:gd name="T3" fmla="*/ 3 h 3"/>
              <a:gd name="T4" fmla="*/ 6 w 27"/>
              <a:gd name="T5" fmla="*/ 3 h 3"/>
              <a:gd name="T6" fmla="*/ 9 w 27"/>
              <a:gd name="T7" fmla="*/ 3 h 3"/>
              <a:gd name="T8" fmla="*/ 12 w 27"/>
              <a:gd name="T9" fmla="*/ 1 h 3"/>
              <a:gd name="T10" fmla="*/ 15 w 27"/>
              <a:gd name="T11" fmla="*/ 1 h 3"/>
              <a:gd name="T12" fmla="*/ 18 w 27"/>
              <a:gd name="T13" fmla="*/ 1 h 3"/>
              <a:gd name="T14" fmla="*/ 21 w 27"/>
              <a:gd name="T15" fmla="*/ 1 h 3"/>
              <a:gd name="T16" fmla="*/ 24 w 27"/>
              <a:gd name="T17" fmla="*/ 1 h 3"/>
              <a:gd name="T18" fmla="*/ 27 w 27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3">
                <a:moveTo>
                  <a:pt x="0" y="3"/>
                </a:moveTo>
                <a:lnTo>
                  <a:pt x="3" y="3"/>
                </a:lnTo>
                <a:lnTo>
                  <a:pt x="6" y="3"/>
                </a:lnTo>
                <a:lnTo>
                  <a:pt x="9" y="3"/>
                </a:lnTo>
                <a:lnTo>
                  <a:pt x="12" y="1"/>
                </a:lnTo>
                <a:lnTo>
                  <a:pt x="15" y="1"/>
                </a:lnTo>
                <a:lnTo>
                  <a:pt x="18" y="1"/>
                </a:lnTo>
                <a:lnTo>
                  <a:pt x="21" y="1"/>
                </a:lnTo>
                <a:lnTo>
                  <a:pt x="24" y="1"/>
                </a:lnTo>
                <a:lnTo>
                  <a:pt x="27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18" name="Freeform 3423"/>
          <p:cNvSpPr>
            <a:spLocks/>
          </p:cNvSpPr>
          <p:nvPr/>
        </p:nvSpPr>
        <p:spPr bwMode="auto">
          <a:xfrm>
            <a:off x="4729163" y="5603875"/>
            <a:ext cx="42863" cy="4763"/>
          </a:xfrm>
          <a:custGeom>
            <a:avLst/>
            <a:gdLst>
              <a:gd name="T0" fmla="*/ 27 w 27"/>
              <a:gd name="T1" fmla="*/ 0 h 3"/>
              <a:gd name="T2" fmla="*/ 27 w 27"/>
              <a:gd name="T3" fmla="*/ 0 h 3"/>
              <a:gd name="T4" fmla="*/ 26 w 27"/>
              <a:gd name="T5" fmla="*/ 0 h 3"/>
              <a:gd name="T6" fmla="*/ 26 w 27"/>
              <a:gd name="T7" fmla="*/ 1 h 3"/>
              <a:gd name="T8" fmla="*/ 24 w 27"/>
              <a:gd name="T9" fmla="*/ 1 h 3"/>
              <a:gd name="T10" fmla="*/ 24 w 27"/>
              <a:gd name="T11" fmla="*/ 1 h 3"/>
              <a:gd name="T12" fmla="*/ 23 w 27"/>
              <a:gd name="T13" fmla="*/ 1 h 3"/>
              <a:gd name="T14" fmla="*/ 23 w 27"/>
              <a:gd name="T15" fmla="*/ 1 h 3"/>
              <a:gd name="T16" fmla="*/ 21 w 27"/>
              <a:gd name="T17" fmla="*/ 1 h 3"/>
              <a:gd name="T18" fmla="*/ 21 w 27"/>
              <a:gd name="T19" fmla="*/ 1 h 3"/>
              <a:gd name="T20" fmla="*/ 20 w 27"/>
              <a:gd name="T21" fmla="*/ 1 h 3"/>
              <a:gd name="T22" fmla="*/ 20 w 27"/>
              <a:gd name="T23" fmla="*/ 1 h 3"/>
              <a:gd name="T24" fmla="*/ 18 w 27"/>
              <a:gd name="T25" fmla="*/ 1 h 3"/>
              <a:gd name="T26" fmla="*/ 18 w 27"/>
              <a:gd name="T27" fmla="*/ 1 h 3"/>
              <a:gd name="T28" fmla="*/ 17 w 27"/>
              <a:gd name="T29" fmla="*/ 1 h 3"/>
              <a:gd name="T30" fmla="*/ 17 w 27"/>
              <a:gd name="T31" fmla="*/ 1 h 3"/>
              <a:gd name="T32" fmla="*/ 15 w 27"/>
              <a:gd name="T33" fmla="*/ 1 h 3"/>
              <a:gd name="T34" fmla="*/ 15 w 27"/>
              <a:gd name="T35" fmla="*/ 1 h 3"/>
              <a:gd name="T36" fmla="*/ 14 w 27"/>
              <a:gd name="T37" fmla="*/ 1 h 3"/>
              <a:gd name="T38" fmla="*/ 14 w 27"/>
              <a:gd name="T39" fmla="*/ 1 h 3"/>
              <a:gd name="T40" fmla="*/ 12 w 27"/>
              <a:gd name="T41" fmla="*/ 1 h 3"/>
              <a:gd name="T42" fmla="*/ 12 w 27"/>
              <a:gd name="T43" fmla="*/ 1 h 3"/>
              <a:gd name="T44" fmla="*/ 11 w 27"/>
              <a:gd name="T45" fmla="*/ 1 h 3"/>
              <a:gd name="T46" fmla="*/ 11 w 27"/>
              <a:gd name="T47" fmla="*/ 1 h 3"/>
              <a:gd name="T48" fmla="*/ 9 w 27"/>
              <a:gd name="T49" fmla="*/ 1 h 3"/>
              <a:gd name="T50" fmla="*/ 9 w 27"/>
              <a:gd name="T51" fmla="*/ 3 h 3"/>
              <a:gd name="T52" fmla="*/ 8 w 27"/>
              <a:gd name="T53" fmla="*/ 3 h 3"/>
              <a:gd name="T54" fmla="*/ 8 w 27"/>
              <a:gd name="T55" fmla="*/ 3 h 3"/>
              <a:gd name="T56" fmla="*/ 6 w 27"/>
              <a:gd name="T57" fmla="*/ 3 h 3"/>
              <a:gd name="T58" fmla="*/ 6 w 27"/>
              <a:gd name="T59" fmla="*/ 3 h 3"/>
              <a:gd name="T60" fmla="*/ 5 w 27"/>
              <a:gd name="T61" fmla="*/ 3 h 3"/>
              <a:gd name="T62" fmla="*/ 5 w 27"/>
              <a:gd name="T63" fmla="*/ 3 h 3"/>
              <a:gd name="T64" fmla="*/ 3 w 27"/>
              <a:gd name="T65" fmla="*/ 3 h 3"/>
              <a:gd name="T66" fmla="*/ 3 w 27"/>
              <a:gd name="T67" fmla="*/ 3 h 3"/>
              <a:gd name="T68" fmla="*/ 2 w 27"/>
              <a:gd name="T69" fmla="*/ 3 h 3"/>
              <a:gd name="T70" fmla="*/ 2 w 27"/>
              <a:gd name="T7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" h="3">
                <a:moveTo>
                  <a:pt x="27" y="0"/>
                </a:move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6" y="0"/>
                </a:lnTo>
                <a:lnTo>
                  <a:pt x="26" y="0"/>
                </a:lnTo>
                <a:lnTo>
                  <a:pt x="26" y="0"/>
                </a:lnTo>
                <a:lnTo>
                  <a:pt x="26" y="1"/>
                </a:lnTo>
                <a:lnTo>
                  <a:pt x="24" y="1"/>
                </a:lnTo>
                <a:lnTo>
                  <a:pt x="24" y="1"/>
                </a:lnTo>
                <a:lnTo>
                  <a:pt x="24" y="1"/>
                </a:lnTo>
                <a:lnTo>
                  <a:pt x="24" y="1"/>
                </a:lnTo>
                <a:lnTo>
                  <a:pt x="23" y="1"/>
                </a:lnTo>
                <a:lnTo>
                  <a:pt x="23" y="1"/>
                </a:lnTo>
                <a:lnTo>
                  <a:pt x="23" y="1"/>
                </a:lnTo>
                <a:lnTo>
                  <a:pt x="23" y="1"/>
                </a:lnTo>
                <a:lnTo>
                  <a:pt x="21" y="1"/>
                </a:lnTo>
                <a:lnTo>
                  <a:pt x="21" y="1"/>
                </a:lnTo>
                <a:lnTo>
                  <a:pt x="21" y="1"/>
                </a:lnTo>
                <a:lnTo>
                  <a:pt x="21" y="1"/>
                </a:lnTo>
                <a:lnTo>
                  <a:pt x="20" y="1"/>
                </a:lnTo>
                <a:lnTo>
                  <a:pt x="20" y="1"/>
                </a:lnTo>
                <a:lnTo>
                  <a:pt x="20" y="1"/>
                </a:lnTo>
                <a:lnTo>
                  <a:pt x="20" y="1"/>
                </a:lnTo>
                <a:lnTo>
                  <a:pt x="18" y="1"/>
                </a:lnTo>
                <a:lnTo>
                  <a:pt x="18" y="1"/>
                </a:lnTo>
                <a:lnTo>
                  <a:pt x="18" y="1"/>
                </a:lnTo>
                <a:lnTo>
                  <a:pt x="18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4" y="1"/>
                </a:lnTo>
                <a:lnTo>
                  <a:pt x="14" y="1"/>
                </a:lnTo>
                <a:lnTo>
                  <a:pt x="14" y="1"/>
                </a:lnTo>
                <a:lnTo>
                  <a:pt x="14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19" name="Line 3424"/>
          <p:cNvSpPr>
            <a:spLocks noChangeShapeType="1"/>
          </p:cNvSpPr>
          <p:nvPr/>
        </p:nvSpPr>
        <p:spPr bwMode="auto">
          <a:xfrm>
            <a:off x="4762500" y="5510213"/>
            <a:ext cx="9525" cy="8890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20" name="Rectangle 3425"/>
          <p:cNvSpPr>
            <a:spLocks noChangeArrowheads="1"/>
          </p:cNvSpPr>
          <p:nvPr/>
        </p:nvSpPr>
        <p:spPr bwMode="auto">
          <a:xfrm rot="15960000">
            <a:off x="4621212" y="6378575"/>
            <a:ext cx="2333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CoOima6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21" name="Line 3426"/>
          <p:cNvSpPr>
            <a:spLocks noChangeShapeType="1"/>
          </p:cNvSpPr>
          <p:nvPr/>
        </p:nvSpPr>
        <p:spPr bwMode="auto">
          <a:xfrm>
            <a:off x="4691063" y="5514975"/>
            <a:ext cx="52388" cy="77628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22" name="Freeform 3427"/>
          <p:cNvSpPr>
            <a:spLocks/>
          </p:cNvSpPr>
          <p:nvPr/>
        </p:nvSpPr>
        <p:spPr bwMode="auto">
          <a:xfrm>
            <a:off x="4727575" y="5505450"/>
            <a:ext cx="34925" cy="4763"/>
          </a:xfrm>
          <a:custGeom>
            <a:avLst/>
            <a:gdLst>
              <a:gd name="T0" fmla="*/ 0 w 22"/>
              <a:gd name="T1" fmla="*/ 3 h 3"/>
              <a:gd name="T2" fmla="*/ 3 w 22"/>
              <a:gd name="T3" fmla="*/ 2 h 3"/>
              <a:gd name="T4" fmla="*/ 6 w 22"/>
              <a:gd name="T5" fmla="*/ 2 h 3"/>
              <a:gd name="T6" fmla="*/ 7 w 22"/>
              <a:gd name="T7" fmla="*/ 2 h 3"/>
              <a:gd name="T8" fmla="*/ 10 w 22"/>
              <a:gd name="T9" fmla="*/ 2 h 3"/>
              <a:gd name="T10" fmla="*/ 13 w 22"/>
              <a:gd name="T11" fmla="*/ 2 h 3"/>
              <a:gd name="T12" fmla="*/ 15 w 22"/>
              <a:gd name="T13" fmla="*/ 2 h 3"/>
              <a:gd name="T14" fmla="*/ 18 w 22"/>
              <a:gd name="T15" fmla="*/ 2 h 3"/>
              <a:gd name="T16" fmla="*/ 21 w 22"/>
              <a:gd name="T17" fmla="*/ 0 h 3"/>
              <a:gd name="T18" fmla="*/ 22 w 22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3">
                <a:moveTo>
                  <a:pt x="0" y="3"/>
                </a:moveTo>
                <a:lnTo>
                  <a:pt x="3" y="2"/>
                </a:lnTo>
                <a:lnTo>
                  <a:pt x="6" y="2"/>
                </a:lnTo>
                <a:lnTo>
                  <a:pt x="7" y="2"/>
                </a:lnTo>
                <a:lnTo>
                  <a:pt x="10" y="2"/>
                </a:lnTo>
                <a:lnTo>
                  <a:pt x="13" y="2"/>
                </a:lnTo>
                <a:lnTo>
                  <a:pt x="15" y="2"/>
                </a:lnTo>
                <a:lnTo>
                  <a:pt x="18" y="2"/>
                </a:lnTo>
                <a:lnTo>
                  <a:pt x="21" y="0"/>
                </a:lnTo>
                <a:lnTo>
                  <a:pt x="22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23" name="Freeform 3428"/>
          <p:cNvSpPr>
            <a:spLocks/>
          </p:cNvSpPr>
          <p:nvPr/>
        </p:nvSpPr>
        <p:spPr bwMode="auto">
          <a:xfrm>
            <a:off x="4694238" y="5510213"/>
            <a:ext cx="33338" cy="3175"/>
          </a:xfrm>
          <a:custGeom>
            <a:avLst/>
            <a:gdLst>
              <a:gd name="T0" fmla="*/ 21 w 21"/>
              <a:gd name="T1" fmla="*/ 0 h 2"/>
              <a:gd name="T2" fmla="*/ 21 w 21"/>
              <a:gd name="T3" fmla="*/ 0 h 2"/>
              <a:gd name="T4" fmla="*/ 19 w 21"/>
              <a:gd name="T5" fmla="*/ 0 h 2"/>
              <a:gd name="T6" fmla="*/ 19 w 21"/>
              <a:gd name="T7" fmla="*/ 0 h 2"/>
              <a:gd name="T8" fmla="*/ 19 w 21"/>
              <a:gd name="T9" fmla="*/ 0 h 2"/>
              <a:gd name="T10" fmla="*/ 18 w 21"/>
              <a:gd name="T11" fmla="*/ 0 h 2"/>
              <a:gd name="T12" fmla="*/ 18 w 21"/>
              <a:gd name="T13" fmla="*/ 0 h 2"/>
              <a:gd name="T14" fmla="*/ 18 w 21"/>
              <a:gd name="T15" fmla="*/ 0 h 2"/>
              <a:gd name="T16" fmla="*/ 16 w 21"/>
              <a:gd name="T17" fmla="*/ 0 h 2"/>
              <a:gd name="T18" fmla="*/ 16 w 21"/>
              <a:gd name="T19" fmla="*/ 0 h 2"/>
              <a:gd name="T20" fmla="*/ 16 w 21"/>
              <a:gd name="T21" fmla="*/ 0 h 2"/>
              <a:gd name="T22" fmla="*/ 15 w 21"/>
              <a:gd name="T23" fmla="*/ 0 h 2"/>
              <a:gd name="T24" fmla="*/ 15 w 21"/>
              <a:gd name="T25" fmla="*/ 0 h 2"/>
              <a:gd name="T26" fmla="*/ 15 w 21"/>
              <a:gd name="T27" fmla="*/ 0 h 2"/>
              <a:gd name="T28" fmla="*/ 13 w 21"/>
              <a:gd name="T29" fmla="*/ 0 h 2"/>
              <a:gd name="T30" fmla="*/ 13 w 21"/>
              <a:gd name="T31" fmla="*/ 0 h 2"/>
              <a:gd name="T32" fmla="*/ 12 w 21"/>
              <a:gd name="T33" fmla="*/ 0 h 2"/>
              <a:gd name="T34" fmla="*/ 12 w 21"/>
              <a:gd name="T35" fmla="*/ 0 h 2"/>
              <a:gd name="T36" fmla="*/ 12 w 21"/>
              <a:gd name="T37" fmla="*/ 0 h 2"/>
              <a:gd name="T38" fmla="*/ 10 w 21"/>
              <a:gd name="T39" fmla="*/ 0 h 2"/>
              <a:gd name="T40" fmla="*/ 10 w 21"/>
              <a:gd name="T41" fmla="*/ 0 h 2"/>
              <a:gd name="T42" fmla="*/ 10 w 21"/>
              <a:gd name="T43" fmla="*/ 0 h 2"/>
              <a:gd name="T44" fmla="*/ 9 w 21"/>
              <a:gd name="T45" fmla="*/ 0 h 2"/>
              <a:gd name="T46" fmla="*/ 9 w 21"/>
              <a:gd name="T47" fmla="*/ 0 h 2"/>
              <a:gd name="T48" fmla="*/ 9 w 21"/>
              <a:gd name="T49" fmla="*/ 0 h 2"/>
              <a:gd name="T50" fmla="*/ 7 w 21"/>
              <a:gd name="T51" fmla="*/ 0 h 2"/>
              <a:gd name="T52" fmla="*/ 7 w 21"/>
              <a:gd name="T53" fmla="*/ 0 h 2"/>
              <a:gd name="T54" fmla="*/ 6 w 21"/>
              <a:gd name="T55" fmla="*/ 0 h 2"/>
              <a:gd name="T56" fmla="*/ 6 w 21"/>
              <a:gd name="T57" fmla="*/ 0 h 2"/>
              <a:gd name="T58" fmla="*/ 6 w 21"/>
              <a:gd name="T59" fmla="*/ 0 h 2"/>
              <a:gd name="T60" fmla="*/ 4 w 21"/>
              <a:gd name="T61" fmla="*/ 0 h 2"/>
              <a:gd name="T62" fmla="*/ 4 w 21"/>
              <a:gd name="T63" fmla="*/ 0 h 2"/>
              <a:gd name="T64" fmla="*/ 4 w 21"/>
              <a:gd name="T65" fmla="*/ 2 h 2"/>
              <a:gd name="T66" fmla="*/ 3 w 21"/>
              <a:gd name="T67" fmla="*/ 2 h 2"/>
              <a:gd name="T68" fmla="*/ 3 w 21"/>
              <a:gd name="T69" fmla="*/ 2 h 2"/>
              <a:gd name="T70" fmla="*/ 3 w 21"/>
              <a:gd name="T71" fmla="*/ 2 h 2"/>
              <a:gd name="T72" fmla="*/ 1 w 21"/>
              <a:gd name="T73" fmla="*/ 2 h 2"/>
              <a:gd name="T74" fmla="*/ 1 w 21"/>
              <a:gd name="T75" fmla="*/ 2 h 2"/>
              <a:gd name="T76" fmla="*/ 0 w 21"/>
              <a:gd name="T77" fmla="*/ 2 h 2"/>
              <a:gd name="T78" fmla="*/ 0 w 21"/>
              <a:gd name="T79" fmla="*/ 2 h 2"/>
              <a:gd name="T80" fmla="*/ 0 w 21"/>
              <a:gd name="T8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" h="2">
                <a:moveTo>
                  <a:pt x="21" y="0"/>
                </a:moveTo>
                <a:lnTo>
                  <a:pt x="21" y="0"/>
                </a:lnTo>
                <a:lnTo>
                  <a:pt x="21" y="0"/>
                </a:lnTo>
                <a:lnTo>
                  <a:pt x="21" y="0"/>
                </a:lnTo>
                <a:lnTo>
                  <a:pt x="21" y="0"/>
                </a:lnTo>
                <a:lnTo>
                  <a:pt x="19" y="0"/>
                </a:lnTo>
                <a:lnTo>
                  <a:pt x="19" y="0"/>
                </a:lnTo>
                <a:lnTo>
                  <a:pt x="19" y="0"/>
                </a:lnTo>
                <a:lnTo>
                  <a:pt x="19" y="0"/>
                </a:lnTo>
                <a:lnTo>
                  <a:pt x="19" y="0"/>
                </a:lnTo>
                <a:lnTo>
                  <a:pt x="19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6" y="0"/>
                </a:lnTo>
                <a:lnTo>
                  <a:pt x="16" y="0"/>
                </a:lnTo>
                <a:lnTo>
                  <a:pt x="16" y="0"/>
                </a:lnTo>
                <a:lnTo>
                  <a:pt x="16" y="0"/>
                </a:lnTo>
                <a:lnTo>
                  <a:pt x="16" y="0"/>
                </a:lnTo>
                <a:lnTo>
                  <a:pt x="16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24" name="Rectangle 3429"/>
          <p:cNvSpPr>
            <a:spLocks noChangeArrowheads="1"/>
          </p:cNvSpPr>
          <p:nvPr/>
        </p:nvSpPr>
        <p:spPr bwMode="auto">
          <a:xfrm rot="5100000">
            <a:off x="4728032" y="542411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73</a:t>
            </a:r>
          </a:p>
        </p:txBody>
      </p:sp>
      <p:sp>
        <p:nvSpPr>
          <p:cNvPr id="7525" name="Line 3430"/>
          <p:cNvSpPr>
            <a:spLocks noChangeShapeType="1"/>
          </p:cNvSpPr>
          <p:nvPr/>
        </p:nvSpPr>
        <p:spPr bwMode="auto">
          <a:xfrm>
            <a:off x="4719638" y="5418138"/>
            <a:ext cx="7938" cy="8731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26" name="Rectangle 3431"/>
          <p:cNvSpPr>
            <a:spLocks noChangeArrowheads="1"/>
          </p:cNvSpPr>
          <p:nvPr/>
        </p:nvSpPr>
        <p:spPr bwMode="auto">
          <a:xfrm rot="16020000">
            <a:off x="4521200" y="6443663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Copia-57_BG-I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27" name="Line 3432"/>
          <p:cNvSpPr>
            <a:spLocks noChangeShapeType="1"/>
          </p:cNvSpPr>
          <p:nvPr/>
        </p:nvSpPr>
        <p:spPr bwMode="auto">
          <a:xfrm>
            <a:off x="4657725" y="5419725"/>
            <a:ext cx="46038" cy="87471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28" name="Freeform 3433"/>
          <p:cNvSpPr>
            <a:spLocks/>
          </p:cNvSpPr>
          <p:nvPr/>
        </p:nvSpPr>
        <p:spPr bwMode="auto">
          <a:xfrm>
            <a:off x="4689475" y="5410200"/>
            <a:ext cx="30163" cy="3175"/>
          </a:xfrm>
          <a:custGeom>
            <a:avLst/>
            <a:gdLst>
              <a:gd name="T0" fmla="*/ 0 w 19"/>
              <a:gd name="T1" fmla="*/ 2 h 2"/>
              <a:gd name="T2" fmla="*/ 1 w 19"/>
              <a:gd name="T3" fmla="*/ 2 h 2"/>
              <a:gd name="T4" fmla="*/ 4 w 19"/>
              <a:gd name="T5" fmla="*/ 2 h 2"/>
              <a:gd name="T6" fmla="*/ 6 w 19"/>
              <a:gd name="T7" fmla="*/ 2 h 2"/>
              <a:gd name="T8" fmla="*/ 7 w 19"/>
              <a:gd name="T9" fmla="*/ 2 h 2"/>
              <a:gd name="T10" fmla="*/ 9 w 19"/>
              <a:gd name="T11" fmla="*/ 2 h 2"/>
              <a:gd name="T12" fmla="*/ 12 w 19"/>
              <a:gd name="T13" fmla="*/ 2 h 2"/>
              <a:gd name="T14" fmla="*/ 13 w 19"/>
              <a:gd name="T15" fmla="*/ 2 h 2"/>
              <a:gd name="T16" fmla="*/ 15 w 19"/>
              <a:gd name="T17" fmla="*/ 2 h 2"/>
              <a:gd name="T18" fmla="*/ 18 w 19"/>
              <a:gd name="T19" fmla="*/ 2 h 2"/>
              <a:gd name="T20" fmla="*/ 19 w 19"/>
              <a:gd name="T2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2">
                <a:moveTo>
                  <a:pt x="0" y="2"/>
                </a:moveTo>
                <a:lnTo>
                  <a:pt x="1" y="2"/>
                </a:lnTo>
                <a:lnTo>
                  <a:pt x="4" y="2"/>
                </a:lnTo>
                <a:lnTo>
                  <a:pt x="6" y="2"/>
                </a:lnTo>
                <a:lnTo>
                  <a:pt x="7" y="2"/>
                </a:lnTo>
                <a:lnTo>
                  <a:pt x="9" y="2"/>
                </a:lnTo>
                <a:lnTo>
                  <a:pt x="12" y="2"/>
                </a:lnTo>
                <a:lnTo>
                  <a:pt x="13" y="2"/>
                </a:lnTo>
                <a:lnTo>
                  <a:pt x="15" y="2"/>
                </a:lnTo>
                <a:lnTo>
                  <a:pt x="18" y="2"/>
                </a:lnTo>
                <a:lnTo>
                  <a:pt x="19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29" name="Freeform 3434"/>
          <p:cNvSpPr>
            <a:spLocks/>
          </p:cNvSpPr>
          <p:nvPr/>
        </p:nvSpPr>
        <p:spPr bwMode="auto">
          <a:xfrm>
            <a:off x="4657725" y="5413375"/>
            <a:ext cx="31750" cy="1588"/>
          </a:xfrm>
          <a:custGeom>
            <a:avLst/>
            <a:gdLst>
              <a:gd name="T0" fmla="*/ 20 w 20"/>
              <a:gd name="T1" fmla="*/ 0 h 1"/>
              <a:gd name="T2" fmla="*/ 20 w 20"/>
              <a:gd name="T3" fmla="*/ 0 h 1"/>
              <a:gd name="T4" fmla="*/ 18 w 20"/>
              <a:gd name="T5" fmla="*/ 0 h 1"/>
              <a:gd name="T6" fmla="*/ 18 w 20"/>
              <a:gd name="T7" fmla="*/ 1 h 1"/>
              <a:gd name="T8" fmla="*/ 18 w 20"/>
              <a:gd name="T9" fmla="*/ 1 h 1"/>
              <a:gd name="T10" fmla="*/ 17 w 20"/>
              <a:gd name="T11" fmla="*/ 1 h 1"/>
              <a:gd name="T12" fmla="*/ 17 w 20"/>
              <a:gd name="T13" fmla="*/ 1 h 1"/>
              <a:gd name="T14" fmla="*/ 17 w 20"/>
              <a:gd name="T15" fmla="*/ 1 h 1"/>
              <a:gd name="T16" fmla="*/ 17 w 20"/>
              <a:gd name="T17" fmla="*/ 1 h 1"/>
              <a:gd name="T18" fmla="*/ 15 w 20"/>
              <a:gd name="T19" fmla="*/ 1 h 1"/>
              <a:gd name="T20" fmla="*/ 15 w 20"/>
              <a:gd name="T21" fmla="*/ 1 h 1"/>
              <a:gd name="T22" fmla="*/ 15 w 20"/>
              <a:gd name="T23" fmla="*/ 1 h 1"/>
              <a:gd name="T24" fmla="*/ 14 w 20"/>
              <a:gd name="T25" fmla="*/ 1 h 1"/>
              <a:gd name="T26" fmla="*/ 14 w 20"/>
              <a:gd name="T27" fmla="*/ 1 h 1"/>
              <a:gd name="T28" fmla="*/ 14 w 20"/>
              <a:gd name="T29" fmla="*/ 1 h 1"/>
              <a:gd name="T30" fmla="*/ 14 w 20"/>
              <a:gd name="T31" fmla="*/ 1 h 1"/>
              <a:gd name="T32" fmla="*/ 12 w 20"/>
              <a:gd name="T33" fmla="*/ 1 h 1"/>
              <a:gd name="T34" fmla="*/ 12 w 20"/>
              <a:gd name="T35" fmla="*/ 1 h 1"/>
              <a:gd name="T36" fmla="*/ 12 w 20"/>
              <a:gd name="T37" fmla="*/ 1 h 1"/>
              <a:gd name="T38" fmla="*/ 11 w 20"/>
              <a:gd name="T39" fmla="*/ 1 h 1"/>
              <a:gd name="T40" fmla="*/ 11 w 20"/>
              <a:gd name="T41" fmla="*/ 1 h 1"/>
              <a:gd name="T42" fmla="*/ 11 w 20"/>
              <a:gd name="T43" fmla="*/ 1 h 1"/>
              <a:gd name="T44" fmla="*/ 11 w 20"/>
              <a:gd name="T45" fmla="*/ 1 h 1"/>
              <a:gd name="T46" fmla="*/ 9 w 20"/>
              <a:gd name="T47" fmla="*/ 1 h 1"/>
              <a:gd name="T48" fmla="*/ 9 w 20"/>
              <a:gd name="T49" fmla="*/ 1 h 1"/>
              <a:gd name="T50" fmla="*/ 9 w 20"/>
              <a:gd name="T51" fmla="*/ 1 h 1"/>
              <a:gd name="T52" fmla="*/ 9 w 20"/>
              <a:gd name="T53" fmla="*/ 1 h 1"/>
              <a:gd name="T54" fmla="*/ 8 w 20"/>
              <a:gd name="T55" fmla="*/ 1 h 1"/>
              <a:gd name="T56" fmla="*/ 8 w 20"/>
              <a:gd name="T57" fmla="*/ 1 h 1"/>
              <a:gd name="T58" fmla="*/ 8 w 20"/>
              <a:gd name="T59" fmla="*/ 1 h 1"/>
              <a:gd name="T60" fmla="*/ 6 w 20"/>
              <a:gd name="T61" fmla="*/ 1 h 1"/>
              <a:gd name="T62" fmla="*/ 6 w 20"/>
              <a:gd name="T63" fmla="*/ 1 h 1"/>
              <a:gd name="T64" fmla="*/ 6 w 20"/>
              <a:gd name="T65" fmla="*/ 1 h 1"/>
              <a:gd name="T66" fmla="*/ 6 w 20"/>
              <a:gd name="T67" fmla="*/ 1 h 1"/>
              <a:gd name="T68" fmla="*/ 5 w 20"/>
              <a:gd name="T69" fmla="*/ 1 h 1"/>
              <a:gd name="T70" fmla="*/ 5 w 20"/>
              <a:gd name="T71" fmla="*/ 1 h 1"/>
              <a:gd name="T72" fmla="*/ 5 w 20"/>
              <a:gd name="T73" fmla="*/ 1 h 1"/>
              <a:gd name="T74" fmla="*/ 3 w 20"/>
              <a:gd name="T75" fmla="*/ 1 h 1"/>
              <a:gd name="T76" fmla="*/ 3 w 20"/>
              <a:gd name="T77" fmla="*/ 1 h 1"/>
              <a:gd name="T78" fmla="*/ 3 w 20"/>
              <a:gd name="T79" fmla="*/ 1 h 1"/>
              <a:gd name="T80" fmla="*/ 3 w 20"/>
              <a:gd name="T81" fmla="*/ 1 h 1"/>
              <a:gd name="T82" fmla="*/ 2 w 20"/>
              <a:gd name="T83" fmla="*/ 1 h 1"/>
              <a:gd name="T84" fmla="*/ 2 w 20"/>
              <a:gd name="T85" fmla="*/ 1 h 1"/>
              <a:gd name="T86" fmla="*/ 2 w 20"/>
              <a:gd name="T87" fmla="*/ 1 h 1"/>
              <a:gd name="T88" fmla="*/ 0 w 20"/>
              <a:gd name="T89" fmla="*/ 1 h 1"/>
              <a:gd name="T90" fmla="*/ 0 w 20"/>
              <a:gd name="T91" fmla="*/ 1 h 1"/>
              <a:gd name="T92" fmla="*/ 0 w 20"/>
              <a:gd name="T93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" h="1">
                <a:moveTo>
                  <a:pt x="20" y="0"/>
                </a:move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8" y="1"/>
                </a:lnTo>
                <a:lnTo>
                  <a:pt x="18" y="1"/>
                </a:lnTo>
                <a:lnTo>
                  <a:pt x="18" y="1"/>
                </a:lnTo>
                <a:lnTo>
                  <a:pt x="18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4" y="1"/>
                </a:lnTo>
                <a:lnTo>
                  <a:pt x="14" y="1"/>
                </a:lnTo>
                <a:lnTo>
                  <a:pt x="14" y="1"/>
                </a:lnTo>
                <a:lnTo>
                  <a:pt x="14" y="1"/>
                </a:lnTo>
                <a:lnTo>
                  <a:pt x="14" y="1"/>
                </a:lnTo>
                <a:lnTo>
                  <a:pt x="14" y="1"/>
                </a:lnTo>
                <a:lnTo>
                  <a:pt x="14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30" name="Rectangle 3435"/>
          <p:cNvSpPr>
            <a:spLocks noChangeArrowheads="1"/>
          </p:cNvSpPr>
          <p:nvPr/>
        </p:nvSpPr>
        <p:spPr bwMode="auto">
          <a:xfrm rot="5160000">
            <a:off x="4682570" y="527879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31" name="Line 3436"/>
          <p:cNvSpPr>
            <a:spLocks noChangeShapeType="1"/>
          </p:cNvSpPr>
          <p:nvPr/>
        </p:nvSpPr>
        <p:spPr bwMode="auto">
          <a:xfrm>
            <a:off x="4681538" y="5319713"/>
            <a:ext cx="7938" cy="8890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32" name="Rectangle 3437"/>
          <p:cNvSpPr>
            <a:spLocks noChangeArrowheads="1"/>
          </p:cNvSpPr>
          <p:nvPr/>
        </p:nvSpPr>
        <p:spPr bwMode="auto">
          <a:xfrm rot="16020000">
            <a:off x="4549775" y="6361113"/>
            <a:ext cx="2079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HOBS_I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33" name="Line 3438"/>
          <p:cNvSpPr>
            <a:spLocks noChangeShapeType="1"/>
          </p:cNvSpPr>
          <p:nvPr/>
        </p:nvSpPr>
        <p:spPr bwMode="auto">
          <a:xfrm>
            <a:off x="4627563" y="5322888"/>
            <a:ext cx="34925" cy="9731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34" name="Freeform 3439"/>
          <p:cNvSpPr>
            <a:spLocks/>
          </p:cNvSpPr>
          <p:nvPr/>
        </p:nvSpPr>
        <p:spPr bwMode="auto">
          <a:xfrm>
            <a:off x="4652963" y="5314950"/>
            <a:ext cx="28575" cy="3175"/>
          </a:xfrm>
          <a:custGeom>
            <a:avLst/>
            <a:gdLst>
              <a:gd name="T0" fmla="*/ 0 w 18"/>
              <a:gd name="T1" fmla="*/ 2 h 2"/>
              <a:gd name="T2" fmla="*/ 2 w 18"/>
              <a:gd name="T3" fmla="*/ 2 h 2"/>
              <a:gd name="T4" fmla="*/ 5 w 18"/>
              <a:gd name="T5" fmla="*/ 2 h 2"/>
              <a:gd name="T6" fmla="*/ 6 w 18"/>
              <a:gd name="T7" fmla="*/ 2 h 2"/>
              <a:gd name="T8" fmla="*/ 8 w 18"/>
              <a:gd name="T9" fmla="*/ 2 h 2"/>
              <a:gd name="T10" fmla="*/ 9 w 18"/>
              <a:gd name="T11" fmla="*/ 2 h 2"/>
              <a:gd name="T12" fmla="*/ 11 w 18"/>
              <a:gd name="T13" fmla="*/ 2 h 2"/>
              <a:gd name="T14" fmla="*/ 14 w 18"/>
              <a:gd name="T15" fmla="*/ 0 h 2"/>
              <a:gd name="T16" fmla="*/ 15 w 18"/>
              <a:gd name="T17" fmla="*/ 0 h 2"/>
              <a:gd name="T18" fmla="*/ 17 w 18"/>
              <a:gd name="T19" fmla="*/ 0 h 2"/>
              <a:gd name="T20" fmla="*/ 18 w 18"/>
              <a:gd name="T2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2">
                <a:moveTo>
                  <a:pt x="0" y="2"/>
                </a:moveTo>
                <a:lnTo>
                  <a:pt x="2" y="2"/>
                </a:lnTo>
                <a:lnTo>
                  <a:pt x="5" y="2"/>
                </a:lnTo>
                <a:lnTo>
                  <a:pt x="6" y="2"/>
                </a:lnTo>
                <a:lnTo>
                  <a:pt x="8" y="2"/>
                </a:lnTo>
                <a:lnTo>
                  <a:pt x="9" y="2"/>
                </a:lnTo>
                <a:lnTo>
                  <a:pt x="11" y="2"/>
                </a:lnTo>
                <a:lnTo>
                  <a:pt x="14" y="0"/>
                </a:lnTo>
                <a:lnTo>
                  <a:pt x="15" y="0"/>
                </a:lnTo>
                <a:lnTo>
                  <a:pt x="17" y="0"/>
                </a:lnTo>
                <a:lnTo>
                  <a:pt x="18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35" name="Freeform 3440"/>
          <p:cNvSpPr>
            <a:spLocks/>
          </p:cNvSpPr>
          <p:nvPr/>
        </p:nvSpPr>
        <p:spPr bwMode="auto">
          <a:xfrm>
            <a:off x="4624388" y="5318125"/>
            <a:ext cx="28575" cy="0"/>
          </a:xfrm>
          <a:custGeom>
            <a:avLst/>
            <a:gdLst>
              <a:gd name="T0" fmla="*/ 18 w 18"/>
              <a:gd name="T1" fmla="*/ 18 w 18"/>
              <a:gd name="T2" fmla="*/ 18 w 18"/>
              <a:gd name="T3" fmla="*/ 17 w 18"/>
              <a:gd name="T4" fmla="*/ 17 w 18"/>
              <a:gd name="T5" fmla="*/ 17 w 18"/>
              <a:gd name="T6" fmla="*/ 17 w 18"/>
              <a:gd name="T7" fmla="*/ 17 w 18"/>
              <a:gd name="T8" fmla="*/ 15 w 18"/>
              <a:gd name="T9" fmla="*/ 15 w 18"/>
              <a:gd name="T10" fmla="*/ 15 w 18"/>
              <a:gd name="T11" fmla="*/ 15 w 18"/>
              <a:gd name="T12" fmla="*/ 14 w 18"/>
              <a:gd name="T13" fmla="*/ 14 w 18"/>
              <a:gd name="T14" fmla="*/ 14 w 18"/>
              <a:gd name="T15" fmla="*/ 14 w 18"/>
              <a:gd name="T16" fmla="*/ 12 w 18"/>
              <a:gd name="T17" fmla="*/ 12 w 18"/>
              <a:gd name="T18" fmla="*/ 12 w 18"/>
              <a:gd name="T19" fmla="*/ 12 w 18"/>
              <a:gd name="T20" fmla="*/ 12 w 18"/>
              <a:gd name="T21" fmla="*/ 11 w 18"/>
              <a:gd name="T22" fmla="*/ 11 w 18"/>
              <a:gd name="T23" fmla="*/ 11 w 18"/>
              <a:gd name="T24" fmla="*/ 11 w 18"/>
              <a:gd name="T25" fmla="*/ 9 w 18"/>
              <a:gd name="T26" fmla="*/ 9 w 18"/>
              <a:gd name="T27" fmla="*/ 9 w 18"/>
              <a:gd name="T28" fmla="*/ 9 w 18"/>
              <a:gd name="T29" fmla="*/ 8 w 18"/>
              <a:gd name="T30" fmla="*/ 8 w 18"/>
              <a:gd name="T31" fmla="*/ 8 w 18"/>
              <a:gd name="T32" fmla="*/ 8 w 18"/>
              <a:gd name="T33" fmla="*/ 8 w 18"/>
              <a:gd name="T34" fmla="*/ 6 w 18"/>
              <a:gd name="T35" fmla="*/ 6 w 18"/>
              <a:gd name="T36" fmla="*/ 6 w 18"/>
              <a:gd name="T37" fmla="*/ 6 w 18"/>
              <a:gd name="T38" fmla="*/ 5 w 18"/>
              <a:gd name="T39" fmla="*/ 5 w 18"/>
              <a:gd name="T40" fmla="*/ 5 w 18"/>
              <a:gd name="T41" fmla="*/ 5 w 18"/>
              <a:gd name="T42" fmla="*/ 3 w 18"/>
              <a:gd name="T43" fmla="*/ 3 w 18"/>
              <a:gd name="T44" fmla="*/ 3 w 18"/>
              <a:gd name="T45" fmla="*/ 3 w 18"/>
              <a:gd name="T46" fmla="*/ 3 w 18"/>
              <a:gd name="T47" fmla="*/ 2 w 18"/>
              <a:gd name="T48" fmla="*/ 2 w 18"/>
              <a:gd name="T49" fmla="*/ 2 w 18"/>
              <a:gd name="T50" fmla="*/ 2 w 18"/>
              <a:gd name="T51" fmla="*/ 0 w 1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  <a:cxn ang="0">
                <a:pos x="T42" y="0"/>
              </a:cxn>
              <a:cxn ang="0">
                <a:pos x="T43" y="0"/>
              </a:cxn>
              <a:cxn ang="0">
                <a:pos x="T44" y="0"/>
              </a:cxn>
              <a:cxn ang="0">
                <a:pos x="T45" y="0"/>
              </a:cxn>
              <a:cxn ang="0">
                <a:pos x="T46" y="0"/>
              </a:cxn>
              <a:cxn ang="0">
                <a:pos x="T47" y="0"/>
              </a:cxn>
              <a:cxn ang="0">
                <a:pos x="T48" y="0"/>
              </a:cxn>
              <a:cxn ang="0">
                <a:pos x="T49" y="0"/>
              </a:cxn>
              <a:cxn ang="0">
                <a:pos x="T50" y="0"/>
              </a:cxn>
              <a:cxn ang="0">
                <a:pos x="T51" y="0"/>
              </a:cxn>
            </a:cxnLst>
            <a:rect l="0" t="0" r="r" b="b"/>
            <a:pathLst>
              <a:path w="18">
                <a:moveTo>
                  <a:pt x="18" y="0"/>
                </a:move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7" y="0"/>
                </a:lnTo>
                <a:lnTo>
                  <a:pt x="17" y="0"/>
                </a:lnTo>
                <a:lnTo>
                  <a:pt x="17" y="0"/>
                </a:lnTo>
                <a:lnTo>
                  <a:pt x="17" y="0"/>
                </a:lnTo>
                <a:lnTo>
                  <a:pt x="17" y="0"/>
                </a:lnTo>
                <a:lnTo>
                  <a:pt x="17" y="0"/>
                </a:lnTo>
                <a:lnTo>
                  <a:pt x="17" y="0"/>
                </a:lnTo>
                <a:lnTo>
                  <a:pt x="17" y="0"/>
                </a:lnTo>
                <a:lnTo>
                  <a:pt x="17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36" name="Line 3441"/>
          <p:cNvSpPr>
            <a:spLocks noChangeShapeType="1"/>
          </p:cNvSpPr>
          <p:nvPr/>
        </p:nvSpPr>
        <p:spPr bwMode="auto">
          <a:xfrm>
            <a:off x="4648200" y="5224463"/>
            <a:ext cx="4763" cy="889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37" name="Rectangle 3442"/>
          <p:cNvSpPr>
            <a:spLocks noChangeArrowheads="1"/>
          </p:cNvSpPr>
          <p:nvPr/>
        </p:nvSpPr>
        <p:spPr bwMode="auto">
          <a:xfrm rot="16080000">
            <a:off x="4486275" y="6396038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CoTalma4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38" name="Line 3443"/>
          <p:cNvSpPr>
            <a:spLocks noChangeShapeType="1"/>
          </p:cNvSpPr>
          <p:nvPr/>
        </p:nvSpPr>
        <p:spPr bwMode="auto">
          <a:xfrm>
            <a:off x="4619625" y="6210300"/>
            <a:ext cx="3175" cy="8890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539" name="Rectangle 3444"/>
          <p:cNvSpPr>
            <a:spLocks noChangeArrowheads="1"/>
          </p:cNvSpPr>
          <p:nvPr/>
        </p:nvSpPr>
        <p:spPr bwMode="auto">
          <a:xfrm rot="16140000">
            <a:off x="4440237" y="6403975"/>
            <a:ext cx="2571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CoTalac</a:t>
            </a: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-S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40" name="Line 3445"/>
          <p:cNvSpPr>
            <a:spLocks noChangeShapeType="1"/>
          </p:cNvSpPr>
          <p:nvPr/>
        </p:nvSpPr>
        <p:spPr bwMode="auto">
          <a:xfrm>
            <a:off x="4579938" y="6210300"/>
            <a:ext cx="0" cy="8890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41" name="Freeform 3446"/>
          <p:cNvSpPr>
            <a:spLocks/>
          </p:cNvSpPr>
          <p:nvPr/>
        </p:nvSpPr>
        <p:spPr bwMode="auto">
          <a:xfrm>
            <a:off x="4598988" y="6203950"/>
            <a:ext cx="20638" cy="1588"/>
          </a:xfrm>
          <a:custGeom>
            <a:avLst/>
            <a:gdLst>
              <a:gd name="T0" fmla="*/ 0 w 13"/>
              <a:gd name="T1" fmla="*/ 1 h 1"/>
              <a:gd name="T2" fmla="*/ 1 w 13"/>
              <a:gd name="T3" fmla="*/ 1 h 1"/>
              <a:gd name="T4" fmla="*/ 3 w 13"/>
              <a:gd name="T5" fmla="*/ 1 h 1"/>
              <a:gd name="T6" fmla="*/ 4 w 13"/>
              <a:gd name="T7" fmla="*/ 1 h 1"/>
              <a:gd name="T8" fmla="*/ 6 w 13"/>
              <a:gd name="T9" fmla="*/ 1 h 1"/>
              <a:gd name="T10" fmla="*/ 6 w 13"/>
              <a:gd name="T11" fmla="*/ 0 h 1"/>
              <a:gd name="T12" fmla="*/ 7 w 13"/>
              <a:gd name="T13" fmla="*/ 0 h 1"/>
              <a:gd name="T14" fmla="*/ 9 w 13"/>
              <a:gd name="T15" fmla="*/ 0 h 1"/>
              <a:gd name="T16" fmla="*/ 10 w 13"/>
              <a:gd name="T17" fmla="*/ 0 h 1"/>
              <a:gd name="T18" fmla="*/ 12 w 13"/>
              <a:gd name="T19" fmla="*/ 0 h 1"/>
              <a:gd name="T20" fmla="*/ 13 w 13"/>
              <a:gd name="T2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">
                <a:moveTo>
                  <a:pt x="0" y="1"/>
                </a:moveTo>
                <a:lnTo>
                  <a:pt x="1" y="1"/>
                </a:lnTo>
                <a:lnTo>
                  <a:pt x="3" y="1"/>
                </a:lnTo>
                <a:lnTo>
                  <a:pt x="4" y="1"/>
                </a:lnTo>
                <a:lnTo>
                  <a:pt x="6" y="1"/>
                </a:lnTo>
                <a:lnTo>
                  <a:pt x="6" y="0"/>
                </a:lnTo>
                <a:lnTo>
                  <a:pt x="7" y="0"/>
                </a:lnTo>
                <a:lnTo>
                  <a:pt x="9" y="0"/>
                </a:lnTo>
                <a:lnTo>
                  <a:pt x="10" y="0"/>
                </a:lnTo>
                <a:lnTo>
                  <a:pt x="12" y="0"/>
                </a:lnTo>
                <a:lnTo>
                  <a:pt x="13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42" name="Freeform 3447"/>
          <p:cNvSpPr>
            <a:spLocks/>
          </p:cNvSpPr>
          <p:nvPr/>
        </p:nvSpPr>
        <p:spPr bwMode="auto">
          <a:xfrm>
            <a:off x="4579938" y="6205538"/>
            <a:ext cx="19050" cy="0"/>
          </a:xfrm>
          <a:custGeom>
            <a:avLst/>
            <a:gdLst>
              <a:gd name="T0" fmla="*/ 12 w 12"/>
              <a:gd name="T1" fmla="*/ 10 w 12"/>
              <a:gd name="T2" fmla="*/ 10 w 12"/>
              <a:gd name="T3" fmla="*/ 9 w 12"/>
              <a:gd name="T4" fmla="*/ 7 w 12"/>
              <a:gd name="T5" fmla="*/ 6 w 12"/>
              <a:gd name="T6" fmla="*/ 4 w 12"/>
              <a:gd name="T7" fmla="*/ 3 w 12"/>
              <a:gd name="T8" fmla="*/ 3 w 12"/>
              <a:gd name="T9" fmla="*/ 1 w 12"/>
              <a:gd name="T10" fmla="*/ 0 w 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12">
                <a:moveTo>
                  <a:pt x="12" y="0"/>
                </a:moveTo>
                <a:lnTo>
                  <a:pt x="10" y="0"/>
                </a:lnTo>
                <a:lnTo>
                  <a:pt x="10" y="0"/>
                </a:lnTo>
                <a:lnTo>
                  <a:pt x="9" y="0"/>
                </a:lnTo>
                <a:lnTo>
                  <a:pt x="7" y="0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43" name="Rectangle 3448"/>
          <p:cNvSpPr>
            <a:spLocks noChangeArrowheads="1"/>
          </p:cNvSpPr>
          <p:nvPr/>
        </p:nvSpPr>
        <p:spPr bwMode="auto">
          <a:xfrm rot="15946576">
            <a:off x="4535158" y="6121025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79</a:t>
            </a:r>
          </a:p>
        </p:txBody>
      </p:sp>
      <p:sp>
        <p:nvSpPr>
          <p:cNvPr id="7544" name="Line 3449"/>
          <p:cNvSpPr>
            <a:spLocks noChangeShapeType="1"/>
          </p:cNvSpPr>
          <p:nvPr/>
        </p:nvSpPr>
        <p:spPr bwMode="auto">
          <a:xfrm>
            <a:off x="4595813" y="6113463"/>
            <a:ext cx="3175" cy="87313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45" name="Rectangle 3450"/>
          <p:cNvSpPr>
            <a:spLocks noChangeArrowheads="1"/>
          </p:cNvSpPr>
          <p:nvPr/>
        </p:nvSpPr>
        <p:spPr bwMode="auto">
          <a:xfrm rot="16200000">
            <a:off x="4364037" y="6435725"/>
            <a:ext cx="3270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Copia-3-I_AN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46" name="Line 3451"/>
          <p:cNvSpPr>
            <a:spLocks noChangeShapeType="1"/>
          </p:cNvSpPr>
          <p:nvPr/>
        </p:nvSpPr>
        <p:spPr bwMode="auto">
          <a:xfrm>
            <a:off x="4538663" y="6110288"/>
            <a:ext cx="0" cy="188913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47" name="Freeform 3452"/>
          <p:cNvSpPr>
            <a:spLocks/>
          </p:cNvSpPr>
          <p:nvPr/>
        </p:nvSpPr>
        <p:spPr bwMode="auto">
          <a:xfrm>
            <a:off x="4567238" y="6105525"/>
            <a:ext cx="31750" cy="0"/>
          </a:xfrm>
          <a:custGeom>
            <a:avLst/>
            <a:gdLst>
              <a:gd name="T0" fmla="*/ 0 w 20"/>
              <a:gd name="T1" fmla="*/ 3 w 20"/>
              <a:gd name="T2" fmla="*/ 5 w 20"/>
              <a:gd name="T3" fmla="*/ 6 w 20"/>
              <a:gd name="T4" fmla="*/ 8 w 20"/>
              <a:gd name="T5" fmla="*/ 11 w 20"/>
              <a:gd name="T6" fmla="*/ 12 w 20"/>
              <a:gd name="T7" fmla="*/ 14 w 20"/>
              <a:gd name="T8" fmla="*/ 15 w 20"/>
              <a:gd name="T9" fmla="*/ 17 w 20"/>
              <a:gd name="T10" fmla="*/ 20 w 2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5" y="0"/>
                </a:lnTo>
                <a:lnTo>
                  <a:pt x="6" y="0"/>
                </a:lnTo>
                <a:lnTo>
                  <a:pt x="8" y="0"/>
                </a:lnTo>
                <a:lnTo>
                  <a:pt x="11" y="0"/>
                </a:lnTo>
                <a:lnTo>
                  <a:pt x="12" y="0"/>
                </a:lnTo>
                <a:lnTo>
                  <a:pt x="14" y="0"/>
                </a:lnTo>
                <a:lnTo>
                  <a:pt x="15" y="0"/>
                </a:lnTo>
                <a:lnTo>
                  <a:pt x="17" y="0"/>
                </a:lnTo>
                <a:lnTo>
                  <a:pt x="20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48" name="Freeform 3453"/>
          <p:cNvSpPr>
            <a:spLocks/>
          </p:cNvSpPr>
          <p:nvPr/>
        </p:nvSpPr>
        <p:spPr bwMode="auto">
          <a:xfrm>
            <a:off x="4538663" y="6105525"/>
            <a:ext cx="28575" cy="0"/>
          </a:xfrm>
          <a:custGeom>
            <a:avLst/>
            <a:gdLst>
              <a:gd name="T0" fmla="*/ 18 w 18"/>
              <a:gd name="T1" fmla="*/ 18 w 18"/>
              <a:gd name="T2" fmla="*/ 17 w 18"/>
              <a:gd name="T3" fmla="*/ 17 w 18"/>
              <a:gd name="T4" fmla="*/ 15 w 18"/>
              <a:gd name="T5" fmla="*/ 14 w 18"/>
              <a:gd name="T6" fmla="*/ 14 w 18"/>
              <a:gd name="T7" fmla="*/ 12 w 18"/>
              <a:gd name="T8" fmla="*/ 12 w 18"/>
              <a:gd name="T9" fmla="*/ 11 w 18"/>
              <a:gd name="T10" fmla="*/ 9 w 18"/>
              <a:gd name="T11" fmla="*/ 9 w 18"/>
              <a:gd name="T12" fmla="*/ 8 w 18"/>
              <a:gd name="T13" fmla="*/ 8 w 18"/>
              <a:gd name="T14" fmla="*/ 6 w 18"/>
              <a:gd name="T15" fmla="*/ 5 w 18"/>
              <a:gd name="T16" fmla="*/ 5 w 18"/>
              <a:gd name="T17" fmla="*/ 3 w 18"/>
              <a:gd name="T18" fmla="*/ 3 w 18"/>
              <a:gd name="T19" fmla="*/ 2 w 18"/>
              <a:gd name="T20" fmla="*/ 0 w 1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</a:cxnLst>
            <a:rect l="0" t="0" r="r" b="b"/>
            <a:pathLst>
              <a:path w="18">
                <a:moveTo>
                  <a:pt x="18" y="0"/>
                </a:moveTo>
                <a:lnTo>
                  <a:pt x="18" y="0"/>
                </a:lnTo>
                <a:lnTo>
                  <a:pt x="17" y="0"/>
                </a:lnTo>
                <a:lnTo>
                  <a:pt x="17" y="0"/>
                </a:lnTo>
                <a:lnTo>
                  <a:pt x="15" y="0"/>
                </a:lnTo>
                <a:lnTo>
                  <a:pt x="14" y="0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11" y="0"/>
                </a:lnTo>
                <a:lnTo>
                  <a:pt x="9" y="0"/>
                </a:lnTo>
                <a:lnTo>
                  <a:pt x="9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49" name="Line 3454"/>
          <p:cNvSpPr>
            <a:spLocks noChangeShapeType="1"/>
          </p:cNvSpPr>
          <p:nvPr/>
        </p:nvSpPr>
        <p:spPr bwMode="auto">
          <a:xfrm>
            <a:off x="4567238" y="6013450"/>
            <a:ext cx="0" cy="87313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50" name="Rectangle 3455"/>
          <p:cNvSpPr>
            <a:spLocks noChangeArrowheads="1"/>
          </p:cNvSpPr>
          <p:nvPr/>
        </p:nvSpPr>
        <p:spPr bwMode="auto">
          <a:xfrm rot="16260000">
            <a:off x="4375150" y="6381750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CoTasti6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51" name="Line 3456"/>
          <p:cNvSpPr>
            <a:spLocks noChangeShapeType="1"/>
          </p:cNvSpPr>
          <p:nvPr/>
        </p:nvSpPr>
        <p:spPr bwMode="auto">
          <a:xfrm flipH="1">
            <a:off x="4498975" y="6013450"/>
            <a:ext cx="4763" cy="28575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52" name="Freeform 3457"/>
          <p:cNvSpPr>
            <a:spLocks/>
          </p:cNvSpPr>
          <p:nvPr/>
        </p:nvSpPr>
        <p:spPr bwMode="auto">
          <a:xfrm>
            <a:off x="4537075" y="6008688"/>
            <a:ext cx="30163" cy="0"/>
          </a:xfrm>
          <a:custGeom>
            <a:avLst/>
            <a:gdLst>
              <a:gd name="T0" fmla="*/ 0 w 19"/>
              <a:gd name="T1" fmla="*/ 1 w 19"/>
              <a:gd name="T2" fmla="*/ 3 w 19"/>
              <a:gd name="T3" fmla="*/ 6 w 19"/>
              <a:gd name="T4" fmla="*/ 7 w 19"/>
              <a:gd name="T5" fmla="*/ 9 w 19"/>
              <a:gd name="T6" fmla="*/ 12 w 19"/>
              <a:gd name="T7" fmla="*/ 13 w 19"/>
              <a:gd name="T8" fmla="*/ 16 w 19"/>
              <a:gd name="T9" fmla="*/ 18 w 19"/>
              <a:gd name="T10" fmla="*/ 19 w 1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19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6" y="0"/>
                </a:lnTo>
                <a:lnTo>
                  <a:pt x="7" y="0"/>
                </a:lnTo>
                <a:lnTo>
                  <a:pt x="9" y="0"/>
                </a:lnTo>
                <a:lnTo>
                  <a:pt x="12" y="0"/>
                </a:lnTo>
                <a:lnTo>
                  <a:pt x="13" y="0"/>
                </a:lnTo>
                <a:lnTo>
                  <a:pt x="16" y="0"/>
                </a:lnTo>
                <a:lnTo>
                  <a:pt x="18" y="0"/>
                </a:lnTo>
                <a:lnTo>
                  <a:pt x="19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53" name="Freeform 3458"/>
          <p:cNvSpPr>
            <a:spLocks/>
          </p:cNvSpPr>
          <p:nvPr/>
        </p:nvSpPr>
        <p:spPr bwMode="auto">
          <a:xfrm>
            <a:off x="4503738" y="6008688"/>
            <a:ext cx="33338" cy="0"/>
          </a:xfrm>
          <a:custGeom>
            <a:avLst/>
            <a:gdLst>
              <a:gd name="T0" fmla="*/ 21 w 21"/>
              <a:gd name="T1" fmla="*/ 19 w 21"/>
              <a:gd name="T2" fmla="*/ 19 w 21"/>
              <a:gd name="T3" fmla="*/ 18 w 21"/>
              <a:gd name="T4" fmla="*/ 18 w 21"/>
              <a:gd name="T5" fmla="*/ 16 w 21"/>
              <a:gd name="T6" fmla="*/ 16 w 21"/>
              <a:gd name="T7" fmla="*/ 16 w 21"/>
              <a:gd name="T8" fmla="*/ 15 w 21"/>
              <a:gd name="T9" fmla="*/ 15 w 21"/>
              <a:gd name="T10" fmla="*/ 13 w 21"/>
              <a:gd name="T11" fmla="*/ 13 w 21"/>
              <a:gd name="T12" fmla="*/ 12 w 21"/>
              <a:gd name="T13" fmla="*/ 12 w 21"/>
              <a:gd name="T14" fmla="*/ 12 w 21"/>
              <a:gd name="T15" fmla="*/ 10 w 21"/>
              <a:gd name="T16" fmla="*/ 10 w 21"/>
              <a:gd name="T17" fmla="*/ 9 w 21"/>
              <a:gd name="T18" fmla="*/ 9 w 21"/>
              <a:gd name="T19" fmla="*/ 7 w 21"/>
              <a:gd name="T20" fmla="*/ 7 w 21"/>
              <a:gd name="T21" fmla="*/ 6 w 21"/>
              <a:gd name="T22" fmla="*/ 6 w 21"/>
              <a:gd name="T23" fmla="*/ 6 w 21"/>
              <a:gd name="T24" fmla="*/ 4 w 21"/>
              <a:gd name="T25" fmla="*/ 4 w 21"/>
              <a:gd name="T26" fmla="*/ 3 w 21"/>
              <a:gd name="T27" fmla="*/ 3 w 21"/>
              <a:gd name="T28" fmla="*/ 1 w 21"/>
              <a:gd name="T29" fmla="*/ 1 w 21"/>
              <a:gd name="T30" fmla="*/ 1 w 21"/>
              <a:gd name="T31" fmla="*/ 0 w 2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</a:cxnLst>
            <a:rect l="0" t="0" r="r" b="b"/>
            <a:pathLst>
              <a:path w="21">
                <a:moveTo>
                  <a:pt x="21" y="0"/>
                </a:moveTo>
                <a:lnTo>
                  <a:pt x="19" y="0"/>
                </a:lnTo>
                <a:lnTo>
                  <a:pt x="19" y="0"/>
                </a:lnTo>
                <a:lnTo>
                  <a:pt x="18" y="0"/>
                </a:lnTo>
                <a:lnTo>
                  <a:pt x="18" y="0"/>
                </a:lnTo>
                <a:lnTo>
                  <a:pt x="16" y="0"/>
                </a:lnTo>
                <a:lnTo>
                  <a:pt x="16" y="0"/>
                </a:lnTo>
                <a:lnTo>
                  <a:pt x="16" y="0"/>
                </a:lnTo>
                <a:lnTo>
                  <a:pt x="15" y="0"/>
                </a:lnTo>
                <a:lnTo>
                  <a:pt x="15" y="0"/>
                </a:lnTo>
                <a:lnTo>
                  <a:pt x="13" y="0"/>
                </a:lnTo>
                <a:lnTo>
                  <a:pt x="13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0" y="0"/>
                </a:lnTo>
                <a:lnTo>
                  <a:pt x="10" y="0"/>
                </a:lnTo>
                <a:lnTo>
                  <a:pt x="9" y="0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3" y="0"/>
                </a:lnTo>
                <a:lnTo>
                  <a:pt x="3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54" name="Rectangle 3459"/>
          <p:cNvSpPr>
            <a:spLocks noChangeArrowheads="1"/>
          </p:cNvSpPr>
          <p:nvPr/>
        </p:nvSpPr>
        <p:spPr bwMode="auto">
          <a:xfrm rot="16200000">
            <a:off x="4526996" y="5886006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55" name="Line 3461"/>
          <p:cNvSpPr>
            <a:spLocks noChangeShapeType="1"/>
          </p:cNvSpPr>
          <p:nvPr/>
        </p:nvSpPr>
        <p:spPr bwMode="auto">
          <a:xfrm>
            <a:off x="4537076" y="5915025"/>
            <a:ext cx="0" cy="8890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56" name="Rectangle 3462"/>
          <p:cNvSpPr>
            <a:spLocks noChangeArrowheads="1"/>
          </p:cNvSpPr>
          <p:nvPr/>
        </p:nvSpPr>
        <p:spPr bwMode="auto">
          <a:xfrm rot="16320000">
            <a:off x="4259263" y="6445250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Copia-13_BG-I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57" name="Line 3463"/>
          <p:cNvSpPr>
            <a:spLocks noChangeShapeType="1"/>
          </p:cNvSpPr>
          <p:nvPr/>
        </p:nvSpPr>
        <p:spPr bwMode="auto">
          <a:xfrm flipH="1">
            <a:off x="4456113" y="6108700"/>
            <a:ext cx="6350" cy="1873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58" name="Rectangle 3464"/>
          <p:cNvSpPr>
            <a:spLocks noChangeArrowheads="1"/>
          </p:cNvSpPr>
          <p:nvPr/>
        </p:nvSpPr>
        <p:spPr bwMode="auto">
          <a:xfrm rot="16320000">
            <a:off x="4214813" y="6445250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Copia-18_BG-I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59" name="Line 3465"/>
          <p:cNvSpPr>
            <a:spLocks noChangeShapeType="1"/>
          </p:cNvSpPr>
          <p:nvPr/>
        </p:nvSpPr>
        <p:spPr bwMode="auto">
          <a:xfrm flipH="1">
            <a:off x="4414838" y="6208713"/>
            <a:ext cx="4763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60" name="Rectangle 3466"/>
          <p:cNvSpPr>
            <a:spLocks noChangeArrowheads="1"/>
          </p:cNvSpPr>
          <p:nvPr/>
        </p:nvSpPr>
        <p:spPr bwMode="auto">
          <a:xfrm rot="16380000">
            <a:off x="4171951" y="6445250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Copia-34_BG-I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1" name="Line 3467"/>
          <p:cNvSpPr>
            <a:spLocks noChangeShapeType="1"/>
          </p:cNvSpPr>
          <p:nvPr/>
        </p:nvSpPr>
        <p:spPr bwMode="auto">
          <a:xfrm flipH="1">
            <a:off x="4375151" y="6205538"/>
            <a:ext cx="6350" cy="889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62" name="Freeform 3468"/>
          <p:cNvSpPr>
            <a:spLocks/>
          </p:cNvSpPr>
          <p:nvPr/>
        </p:nvSpPr>
        <p:spPr bwMode="auto">
          <a:xfrm>
            <a:off x="4400551" y="6200775"/>
            <a:ext cx="19050" cy="0"/>
          </a:xfrm>
          <a:custGeom>
            <a:avLst/>
            <a:gdLst>
              <a:gd name="T0" fmla="*/ 0 w 12"/>
              <a:gd name="T1" fmla="*/ 0 w 12"/>
              <a:gd name="T2" fmla="*/ 2 w 12"/>
              <a:gd name="T3" fmla="*/ 3 w 12"/>
              <a:gd name="T4" fmla="*/ 5 w 12"/>
              <a:gd name="T5" fmla="*/ 6 w 12"/>
              <a:gd name="T6" fmla="*/ 8 w 12"/>
              <a:gd name="T7" fmla="*/ 8 w 12"/>
              <a:gd name="T8" fmla="*/ 9 w 12"/>
              <a:gd name="T9" fmla="*/ 11 w 12"/>
              <a:gd name="T10" fmla="*/ 12 w 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1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6" y="0"/>
                </a:lnTo>
                <a:lnTo>
                  <a:pt x="8" y="0"/>
                </a:lnTo>
                <a:lnTo>
                  <a:pt x="8" y="0"/>
                </a:lnTo>
                <a:lnTo>
                  <a:pt x="9" y="0"/>
                </a:lnTo>
                <a:lnTo>
                  <a:pt x="11" y="0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63" name="Freeform 3469"/>
          <p:cNvSpPr>
            <a:spLocks/>
          </p:cNvSpPr>
          <p:nvPr/>
        </p:nvSpPr>
        <p:spPr bwMode="auto">
          <a:xfrm>
            <a:off x="4379913" y="6199188"/>
            <a:ext cx="20638" cy="1588"/>
          </a:xfrm>
          <a:custGeom>
            <a:avLst/>
            <a:gdLst>
              <a:gd name="T0" fmla="*/ 13 w 13"/>
              <a:gd name="T1" fmla="*/ 1 h 1"/>
              <a:gd name="T2" fmla="*/ 12 w 13"/>
              <a:gd name="T3" fmla="*/ 1 h 1"/>
              <a:gd name="T4" fmla="*/ 10 w 13"/>
              <a:gd name="T5" fmla="*/ 1 h 1"/>
              <a:gd name="T6" fmla="*/ 9 w 13"/>
              <a:gd name="T7" fmla="*/ 1 h 1"/>
              <a:gd name="T8" fmla="*/ 7 w 13"/>
              <a:gd name="T9" fmla="*/ 1 h 1"/>
              <a:gd name="T10" fmla="*/ 6 w 13"/>
              <a:gd name="T11" fmla="*/ 1 h 1"/>
              <a:gd name="T12" fmla="*/ 6 w 13"/>
              <a:gd name="T13" fmla="*/ 1 h 1"/>
              <a:gd name="T14" fmla="*/ 4 w 13"/>
              <a:gd name="T15" fmla="*/ 1 h 1"/>
              <a:gd name="T16" fmla="*/ 3 w 13"/>
              <a:gd name="T17" fmla="*/ 0 h 1"/>
              <a:gd name="T18" fmla="*/ 1 w 13"/>
              <a:gd name="T19" fmla="*/ 0 h 1"/>
              <a:gd name="T20" fmla="*/ 0 w 13"/>
              <a:gd name="T2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">
                <a:moveTo>
                  <a:pt x="13" y="1"/>
                </a:moveTo>
                <a:lnTo>
                  <a:pt x="12" y="1"/>
                </a:lnTo>
                <a:lnTo>
                  <a:pt x="10" y="1"/>
                </a:lnTo>
                <a:lnTo>
                  <a:pt x="9" y="1"/>
                </a:lnTo>
                <a:lnTo>
                  <a:pt x="7" y="1"/>
                </a:lnTo>
                <a:lnTo>
                  <a:pt x="6" y="1"/>
                </a:lnTo>
                <a:lnTo>
                  <a:pt x="6" y="1"/>
                </a:lnTo>
                <a:lnTo>
                  <a:pt x="4" y="1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64" name="Rectangle 3470"/>
          <p:cNvSpPr>
            <a:spLocks noChangeArrowheads="1"/>
          </p:cNvSpPr>
          <p:nvPr/>
        </p:nvSpPr>
        <p:spPr bwMode="auto">
          <a:xfrm rot="16380000">
            <a:off x="4335910" y="6125779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5" name="Line 3471"/>
          <p:cNvSpPr>
            <a:spLocks noChangeShapeType="1"/>
          </p:cNvSpPr>
          <p:nvPr/>
        </p:nvSpPr>
        <p:spPr bwMode="auto">
          <a:xfrm flipH="1">
            <a:off x="4400551" y="6108700"/>
            <a:ext cx="4763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66" name="Freeform 3472"/>
          <p:cNvSpPr>
            <a:spLocks/>
          </p:cNvSpPr>
          <p:nvPr/>
        </p:nvSpPr>
        <p:spPr bwMode="auto">
          <a:xfrm>
            <a:off x="4433888" y="6103938"/>
            <a:ext cx="28575" cy="1588"/>
          </a:xfrm>
          <a:custGeom>
            <a:avLst/>
            <a:gdLst>
              <a:gd name="T0" fmla="*/ 0 w 18"/>
              <a:gd name="T1" fmla="*/ 0 h 1"/>
              <a:gd name="T2" fmla="*/ 2 w 18"/>
              <a:gd name="T3" fmla="*/ 0 h 1"/>
              <a:gd name="T4" fmla="*/ 2 w 18"/>
              <a:gd name="T5" fmla="*/ 0 h 1"/>
              <a:gd name="T6" fmla="*/ 3 w 18"/>
              <a:gd name="T7" fmla="*/ 0 h 1"/>
              <a:gd name="T8" fmla="*/ 3 w 18"/>
              <a:gd name="T9" fmla="*/ 0 h 1"/>
              <a:gd name="T10" fmla="*/ 5 w 18"/>
              <a:gd name="T11" fmla="*/ 0 h 1"/>
              <a:gd name="T12" fmla="*/ 6 w 18"/>
              <a:gd name="T13" fmla="*/ 0 h 1"/>
              <a:gd name="T14" fmla="*/ 6 w 18"/>
              <a:gd name="T15" fmla="*/ 0 h 1"/>
              <a:gd name="T16" fmla="*/ 8 w 18"/>
              <a:gd name="T17" fmla="*/ 0 h 1"/>
              <a:gd name="T18" fmla="*/ 8 w 18"/>
              <a:gd name="T19" fmla="*/ 0 h 1"/>
              <a:gd name="T20" fmla="*/ 9 w 18"/>
              <a:gd name="T21" fmla="*/ 1 h 1"/>
              <a:gd name="T22" fmla="*/ 11 w 18"/>
              <a:gd name="T23" fmla="*/ 1 h 1"/>
              <a:gd name="T24" fmla="*/ 11 w 18"/>
              <a:gd name="T25" fmla="*/ 1 h 1"/>
              <a:gd name="T26" fmla="*/ 12 w 18"/>
              <a:gd name="T27" fmla="*/ 1 h 1"/>
              <a:gd name="T28" fmla="*/ 12 w 18"/>
              <a:gd name="T29" fmla="*/ 1 h 1"/>
              <a:gd name="T30" fmla="*/ 14 w 18"/>
              <a:gd name="T31" fmla="*/ 1 h 1"/>
              <a:gd name="T32" fmla="*/ 15 w 18"/>
              <a:gd name="T33" fmla="*/ 1 h 1"/>
              <a:gd name="T34" fmla="*/ 15 w 18"/>
              <a:gd name="T35" fmla="*/ 1 h 1"/>
              <a:gd name="T36" fmla="*/ 17 w 18"/>
              <a:gd name="T37" fmla="*/ 1 h 1"/>
              <a:gd name="T38" fmla="*/ 17 w 18"/>
              <a:gd name="T39" fmla="*/ 1 h 1"/>
              <a:gd name="T40" fmla="*/ 18 w 18"/>
              <a:gd name="T4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1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8" y="0"/>
                </a:lnTo>
                <a:lnTo>
                  <a:pt x="8" y="0"/>
                </a:lnTo>
                <a:lnTo>
                  <a:pt x="9" y="1"/>
                </a:lnTo>
                <a:lnTo>
                  <a:pt x="11" y="1"/>
                </a:lnTo>
                <a:lnTo>
                  <a:pt x="11" y="1"/>
                </a:lnTo>
                <a:lnTo>
                  <a:pt x="12" y="1"/>
                </a:lnTo>
                <a:lnTo>
                  <a:pt x="12" y="1"/>
                </a:lnTo>
                <a:lnTo>
                  <a:pt x="14" y="1"/>
                </a:lnTo>
                <a:lnTo>
                  <a:pt x="15" y="1"/>
                </a:lnTo>
                <a:lnTo>
                  <a:pt x="15" y="1"/>
                </a:lnTo>
                <a:lnTo>
                  <a:pt x="17" y="1"/>
                </a:lnTo>
                <a:lnTo>
                  <a:pt x="17" y="1"/>
                </a:lnTo>
                <a:lnTo>
                  <a:pt x="18" y="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67" name="Freeform 3473"/>
          <p:cNvSpPr>
            <a:spLocks/>
          </p:cNvSpPr>
          <p:nvPr/>
        </p:nvSpPr>
        <p:spPr bwMode="auto">
          <a:xfrm>
            <a:off x="4405313" y="6103938"/>
            <a:ext cx="28575" cy="0"/>
          </a:xfrm>
          <a:custGeom>
            <a:avLst/>
            <a:gdLst>
              <a:gd name="T0" fmla="*/ 18 w 18"/>
              <a:gd name="T1" fmla="*/ 17 w 18"/>
              <a:gd name="T2" fmla="*/ 15 w 18"/>
              <a:gd name="T3" fmla="*/ 12 w 18"/>
              <a:gd name="T4" fmla="*/ 11 w 18"/>
              <a:gd name="T5" fmla="*/ 9 w 18"/>
              <a:gd name="T6" fmla="*/ 8 w 18"/>
              <a:gd name="T7" fmla="*/ 6 w 18"/>
              <a:gd name="T8" fmla="*/ 3 w 18"/>
              <a:gd name="T9" fmla="*/ 2 w 18"/>
              <a:gd name="T10" fmla="*/ 0 w 1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18">
                <a:moveTo>
                  <a:pt x="18" y="0"/>
                </a:moveTo>
                <a:lnTo>
                  <a:pt x="17" y="0"/>
                </a:lnTo>
                <a:lnTo>
                  <a:pt x="15" y="0"/>
                </a:lnTo>
                <a:lnTo>
                  <a:pt x="12" y="0"/>
                </a:lnTo>
                <a:lnTo>
                  <a:pt x="11" y="0"/>
                </a:lnTo>
                <a:lnTo>
                  <a:pt x="9" y="0"/>
                </a:lnTo>
                <a:lnTo>
                  <a:pt x="8" y="0"/>
                </a:lnTo>
                <a:lnTo>
                  <a:pt x="6" y="0"/>
                </a:ln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68" name="Rectangle 3474"/>
          <p:cNvSpPr>
            <a:spLocks noChangeArrowheads="1"/>
          </p:cNvSpPr>
          <p:nvPr/>
        </p:nvSpPr>
        <p:spPr bwMode="auto">
          <a:xfrm rot="16320000">
            <a:off x="4239086" y="600910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</a:p>
        </p:txBody>
      </p:sp>
      <p:sp>
        <p:nvSpPr>
          <p:cNvPr id="7169" name="Line 3475"/>
          <p:cNvSpPr>
            <a:spLocks noChangeShapeType="1"/>
          </p:cNvSpPr>
          <p:nvPr/>
        </p:nvSpPr>
        <p:spPr bwMode="auto">
          <a:xfrm flipH="1">
            <a:off x="4433888" y="5910263"/>
            <a:ext cx="9525" cy="1889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70" name="Freeform 3476"/>
          <p:cNvSpPr>
            <a:spLocks/>
          </p:cNvSpPr>
          <p:nvPr/>
        </p:nvSpPr>
        <p:spPr bwMode="auto">
          <a:xfrm>
            <a:off x="4489451" y="5908675"/>
            <a:ext cx="47625" cy="1588"/>
          </a:xfrm>
          <a:custGeom>
            <a:avLst/>
            <a:gdLst>
              <a:gd name="T0" fmla="*/ 0 w 30"/>
              <a:gd name="T1" fmla="*/ 0 h 1"/>
              <a:gd name="T2" fmla="*/ 3 w 30"/>
              <a:gd name="T3" fmla="*/ 0 h 1"/>
              <a:gd name="T4" fmla="*/ 6 w 30"/>
              <a:gd name="T5" fmla="*/ 1 h 1"/>
              <a:gd name="T6" fmla="*/ 9 w 30"/>
              <a:gd name="T7" fmla="*/ 1 h 1"/>
              <a:gd name="T8" fmla="*/ 12 w 30"/>
              <a:gd name="T9" fmla="*/ 1 h 1"/>
              <a:gd name="T10" fmla="*/ 15 w 30"/>
              <a:gd name="T11" fmla="*/ 1 h 1"/>
              <a:gd name="T12" fmla="*/ 18 w 30"/>
              <a:gd name="T13" fmla="*/ 1 h 1"/>
              <a:gd name="T14" fmla="*/ 21 w 30"/>
              <a:gd name="T15" fmla="*/ 1 h 1"/>
              <a:gd name="T16" fmla="*/ 24 w 30"/>
              <a:gd name="T17" fmla="*/ 1 h 1"/>
              <a:gd name="T18" fmla="*/ 27 w 30"/>
              <a:gd name="T19" fmla="*/ 1 h 1"/>
              <a:gd name="T20" fmla="*/ 30 w 30"/>
              <a:gd name="T2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1">
                <a:moveTo>
                  <a:pt x="0" y="0"/>
                </a:moveTo>
                <a:lnTo>
                  <a:pt x="3" y="0"/>
                </a:lnTo>
                <a:lnTo>
                  <a:pt x="6" y="1"/>
                </a:lnTo>
                <a:lnTo>
                  <a:pt x="9" y="1"/>
                </a:lnTo>
                <a:lnTo>
                  <a:pt x="12" y="1"/>
                </a:lnTo>
                <a:lnTo>
                  <a:pt x="15" y="1"/>
                </a:lnTo>
                <a:lnTo>
                  <a:pt x="18" y="1"/>
                </a:lnTo>
                <a:lnTo>
                  <a:pt x="21" y="1"/>
                </a:lnTo>
                <a:lnTo>
                  <a:pt x="24" y="1"/>
                </a:lnTo>
                <a:lnTo>
                  <a:pt x="27" y="1"/>
                </a:lnTo>
                <a:lnTo>
                  <a:pt x="30" y="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71" name="Freeform 3477"/>
          <p:cNvSpPr>
            <a:spLocks/>
          </p:cNvSpPr>
          <p:nvPr/>
        </p:nvSpPr>
        <p:spPr bwMode="auto">
          <a:xfrm>
            <a:off x="4443413" y="5908675"/>
            <a:ext cx="46038" cy="0"/>
          </a:xfrm>
          <a:custGeom>
            <a:avLst/>
            <a:gdLst>
              <a:gd name="T0" fmla="*/ 29 w 29"/>
              <a:gd name="T1" fmla="*/ 27 w 29"/>
              <a:gd name="T2" fmla="*/ 26 w 29"/>
              <a:gd name="T3" fmla="*/ 24 w 29"/>
              <a:gd name="T4" fmla="*/ 23 w 29"/>
              <a:gd name="T5" fmla="*/ 21 w 29"/>
              <a:gd name="T6" fmla="*/ 20 w 29"/>
              <a:gd name="T7" fmla="*/ 20 w 29"/>
              <a:gd name="T8" fmla="*/ 18 w 29"/>
              <a:gd name="T9" fmla="*/ 17 w 29"/>
              <a:gd name="T10" fmla="*/ 15 w 29"/>
              <a:gd name="T11" fmla="*/ 14 w 29"/>
              <a:gd name="T12" fmla="*/ 12 w 29"/>
              <a:gd name="T13" fmla="*/ 11 w 29"/>
              <a:gd name="T14" fmla="*/ 9 w 29"/>
              <a:gd name="T15" fmla="*/ 8 w 29"/>
              <a:gd name="T16" fmla="*/ 6 w 29"/>
              <a:gd name="T17" fmla="*/ 5 w 29"/>
              <a:gd name="T18" fmla="*/ 3 w 29"/>
              <a:gd name="T19" fmla="*/ 2 w 29"/>
              <a:gd name="T20" fmla="*/ 0 w 2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</a:cxnLst>
            <a:rect l="0" t="0" r="r" b="b"/>
            <a:pathLst>
              <a:path w="29">
                <a:moveTo>
                  <a:pt x="29" y="0"/>
                </a:moveTo>
                <a:lnTo>
                  <a:pt x="27" y="0"/>
                </a:lnTo>
                <a:lnTo>
                  <a:pt x="26" y="0"/>
                </a:lnTo>
                <a:lnTo>
                  <a:pt x="24" y="0"/>
                </a:lnTo>
                <a:lnTo>
                  <a:pt x="23" y="0"/>
                </a:lnTo>
                <a:lnTo>
                  <a:pt x="21" y="0"/>
                </a:lnTo>
                <a:lnTo>
                  <a:pt x="20" y="0"/>
                </a:lnTo>
                <a:lnTo>
                  <a:pt x="20" y="0"/>
                </a:lnTo>
                <a:lnTo>
                  <a:pt x="18" y="0"/>
                </a:lnTo>
                <a:lnTo>
                  <a:pt x="17" y="0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1" y="0"/>
                </a:lnTo>
                <a:lnTo>
                  <a:pt x="9" y="0"/>
                </a:lnTo>
                <a:lnTo>
                  <a:pt x="8" y="0"/>
                </a:lnTo>
                <a:lnTo>
                  <a:pt x="6" y="0"/>
                </a:lnTo>
                <a:lnTo>
                  <a:pt x="5" y="0"/>
                </a:ln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72" name="Line 3478"/>
          <p:cNvSpPr>
            <a:spLocks noChangeShapeType="1"/>
          </p:cNvSpPr>
          <p:nvPr/>
        </p:nvSpPr>
        <p:spPr bwMode="auto">
          <a:xfrm flipH="1">
            <a:off x="4489451" y="5715000"/>
            <a:ext cx="4763" cy="1889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73" name="Rectangle 3479"/>
          <p:cNvSpPr>
            <a:spLocks noChangeArrowheads="1"/>
          </p:cNvSpPr>
          <p:nvPr/>
        </p:nvSpPr>
        <p:spPr bwMode="auto">
          <a:xfrm rot="16440000">
            <a:off x="4125913" y="6438900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Copia-51_BG-I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Line 3480"/>
          <p:cNvSpPr>
            <a:spLocks noChangeShapeType="1"/>
          </p:cNvSpPr>
          <p:nvPr/>
        </p:nvSpPr>
        <p:spPr bwMode="auto">
          <a:xfrm flipH="1">
            <a:off x="4332288" y="6200775"/>
            <a:ext cx="6350" cy="889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75" name="Rectangle 3481"/>
          <p:cNvSpPr>
            <a:spLocks noChangeArrowheads="1"/>
          </p:cNvSpPr>
          <p:nvPr/>
        </p:nvSpPr>
        <p:spPr bwMode="auto">
          <a:xfrm rot="16500000">
            <a:off x="4152901" y="6376987"/>
            <a:ext cx="227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CoErypi3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6" name="Line 3482"/>
          <p:cNvSpPr>
            <a:spLocks noChangeShapeType="1"/>
          </p:cNvSpPr>
          <p:nvPr/>
        </p:nvSpPr>
        <p:spPr bwMode="auto">
          <a:xfrm flipH="1">
            <a:off x="4291013" y="6199188"/>
            <a:ext cx="9525" cy="8731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77" name="Freeform 3483"/>
          <p:cNvSpPr>
            <a:spLocks/>
          </p:cNvSpPr>
          <p:nvPr/>
        </p:nvSpPr>
        <p:spPr bwMode="auto">
          <a:xfrm>
            <a:off x="4319588" y="6194425"/>
            <a:ext cx="22225" cy="1588"/>
          </a:xfrm>
          <a:custGeom>
            <a:avLst/>
            <a:gdLst>
              <a:gd name="T0" fmla="*/ 0 w 14"/>
              <a:gd name="T1" fmla="*/ 0 h 1"/>
              <a:gd name="T2" fmla="*/ 2 w 14"/>
              <a:gd name="T3" fmla="*/ 1 h 1"/>
              <a:gd name="T4" fmla="*/ 3 w 14"/>
              <a:gd name="T5" fmla="*/ 1 h 1"/>
              <a:gd name="T6" fmla="*/ 5 w 14"/>
              <a:gd name="T7" fmla="*/ 1 h 1"/>
              <a:gd name="T8" fmla="*/ 6 w 14"/>
              <a:gd name="T9" fmla="*/ 1 h 1"/>
              <a:gd name="T10" fmla="*/ 6 w 14"/>
              <a:gd name="T11" fmla="*/ 1 h 1"/>
              <a:gd name="T12" fmla="*/ 8 w 14"/>
              <a:gd name="T13" fmla="*/ 1 h 1"/>
              <a:gd name="T14" fmla="*/ 9 w 14"/>
              <a:gd name="T15" fmla="*/ 1 h 1"/>
              <a:gd name="T16" fmla="*/ 11 w 14"/>
              <a:gd name="T17" fmla="*/ 1 h 1"/>
              <a:gd name="T18" fmla="*/ 12 w 14"/>
              <a:gd name="T19" fmla="*/ 1 h 1"/>
              <a:gd name="T20" fmla="*/ 14 w 14"/>
              <a:gd name="T2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">
                <a:moveTo>
                  <a:pt x="0" y="0"/>
                </a:moveTo>
                <a:lnTo>
                  <a:pt x="2" y="1"/>
                </a:lnTo>
                <a:lnTo>
                  <a:pt x="3" y="1"/>
                </a:lnTo>
                <a:lnTo>
                  <a:pt x="5" y="1"/>
                </a:lnTo>
                <a:lnTo>
                  <a:pt x="6" y="1"/>
                </a:lnTo>
                <a:lnTo>
                  <a:pt x="6" y="1"/>
                </a:lnTo>
                <a:lnTo>
                  <a:pt x="8" y="1"/>
                </a:lnTo>
                <a:lnTo>
                  <a:pt x="9" y="1"/>
                </a:lnTo>
                <a:lnTo>
                  <a:pt x="11" y="1"/>
                </a:lnTo>
                <a:lnTo>
                  <a:pt x="12" y="1"/>
                </a:lnTo>
                <a:lnTo>
                  <a:pt x="14" y="1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78" name="Freeform 3484"/>
          <p:cNvSpPr>
            <a:spLocks/>
          </p:cNvSpPr>
          <p:nvPr/>
        </p:nvSpPr>
        <p:spPr bwMode="auto">
          <a:xfrm>
            <a:off x="4300538" y="6194425"/>
            <a:ext cx="19050" cy="0"/>
          </a:xfrm>
          <a:custGeom>
            <a:avLst/>
            <a:gdLst>
              <a:gd name="T0" fmla="*/ 12 w 12"/>
              <a:gd name="T1" fmla="*/ 11 w 12"/>
              <a:gd name="T2" fmla="*/ 11 w 12"/>
              <a:gd name="T3" fmla="*/ 9 w 12"/>
              <a:gd name="T4" fmla="*/ 8 w 12"/>
              <a:gd name="T5" fmla="*/ 6 w 12"/>
              <a:gd name="T6" fmla="*/ 5 w 12"/>
              <a:gd name="T7" fmla="*/ 3 w 12"/>
              <a:gd name="T8" fmla="*/ 3 w 12"/>
              <a:gd name="T9" fmla="*/ 2 w 12"/>
              <a:gd name="T10" fmla="*/ 0 w 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</a:cxnLst>
            <a:rect l="0" t="0" r="r" b="b"/>
            <a:pathLst>
              <a:path w="12">
                <a:moveTo>
                  <a:pt x="12" y="0"/>
                </a:move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8" y="0"/>
                </a:lnTo>
                <a:lnTo>
                  <a:pt x="6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79" name="Line 3485"/>
          <p:cNvSpPr>
            <a:spLocks noChangeShapeType="1"/>
          </p:cNvSpPr>
          <p:nvPr/>
        </p:nvSpPr>
        <p:spPr bwMode="auto">
          <a:xfrm flipH="1">
            <a:off x="4319588" y="6100763"/>
            <a:ext cx="7938" cy="889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80" name="Rectangle 3486"/>
          <p:cNvSpPr>
            <a:spLocks noChangeArrowheads="1"/>
          </p:cNvSpPr>
          <p:nvPr/>
        </p:nvSpPr>
        <p:spPr bwMode="auto">
          <a:xfrm rot="16560000">
            <a:off x="4041776" y="6429375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Copia-36_BG-I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1" name="Line 3487"/>
          <p:cNvSpPr>
            <a:spLocks noChangeShapeType="1"/>
          </p:cNvSpPr>
          <p:nvPr/>
        </p:nvSpPr>
        <p:spPr bwMode="auto">
          <a:xfrm flipH="1">
            <a:off x="4251326" y="6096000"/>
            <a:ext cx="20638" cy="1857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82" name="Freeform 3488"/>
          <p:cNvSpPr>
            <a:spLocks/>
          </p:cNvSpPr>
          <p:nvPr/>
        </p:nvSpPr>
        <p:spPr bwMode="auto">
          <a:xfrm>
            <a:off x="4300538" y="6094413"/>
            <a:ext cx="28575" cy="1588"/>
          </a:xfrm>
          <a:custGeom>
            <a:avLst/>
            <a:gdLst>
              <a:gd name="T0" fmla="*/ 0 w 18"/>
              <a:gd name="T1" fmla="*/ 0 h 1"/>
              <a:gd name="T2" fmla="*/ 2 w 18"/>
              <a:gd name="T3" fmla="*/ 0 h 1"/>
              <a:gd name="T4" fmla="*/ 3 w 18"/>
              <a:gd name="T5" fmla="*/ 0 h 1"/>
              <a:gd name="T6" fmla="*/ 5 w 18"/>
              <a:gd name="T7" fmla="*/ 1 h 1"/>
              <a:gd name="T8" fmla="*/ 8 w 18"/>
              <a:gd name="T9" fmla="*/ 1 h 1"/>
              <a:gd name="T10" fmla="*/ 9 w 18"/>
              <a:gd name="T11" fmla="*/ 1 h 1"/>
              <a:gd name="T12" fmla="*/ 11 w 18"/>
              <a:gd name="T13" fmla="*/ 1 h 1"/>
              <a:gd name="T14" fmla="*/ 12 w 18"/>
              <a:gd name="T15" fmla="*/ 1 h 1"/>
              <a:gd name="T16" fmla="*/ 14 w 18"/>
              <a:gd name="T17" fmla="*/ 1 h 1"/>
              <a:gd name="T18" fmla="*/ 17 w 18"/>
              <a:gd name="T19" fmla="*/ 1 h 1"/>
              <a:gd name="T20" fmla="*/ 18 w 18"/>
              <a:gd name="T2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5" y="1"/>
                </a:lnTo>
                <a:lnTo>
                  <a:pt x="8" y="1"/>
                </a:lnTo>
                <a:lnTo>
                  <a:pt x="9" y="1"/>
                </a:lnTo>
                <a:lnTo>
                  <a:pt x="11" y="1"/>
                </a:lnTo>
                <a:lnTo>
                  <a:pt x="12" y="1"/>
                </a:lnTo>
                <a:lnTo>
                  <a:pt x="14" y="1"/>
                </a:lnTo>
                <a:lnTo>
                  <a:pt x="17" y="1"/>
                </a:lnTo>
                <a:lnTo>
                  <a:pt x="18" y="1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83" name="Freeform 3489"/>
          <p:cNvSpPr>
            <a:spLocks/>
          </p:cNvSpPr>
          <p:nvPr/>
        </p:nvSpPr>
        <p:spPr bwMode="auto">
          <a:xfrm>
            <a:off x="4271963" y="6091238"/>
            <a:ext cx="28575" cy="3175"/>
          </a:xfrm>
          <a:custGeom>
            <a:avLst/>
            <a:gdLst>
              <a:gd name="T0" fmla="*/ 18 w 18"/>
              <a:gd name="T1" fmla="*/ 2 h 2"/>
              <a:gd name="T2" fmla="*/ 17 w 18"/>
              <a:gd name="T3" fmla="*/ 2 h 2"/>
              <a:gd name="T4" fmla="*/ 15 w 18"/>
              <a:gd name="T5" fmla="*/ 2 h 2"/>
              <a:gd name="T6" fmla="*/ 15 w 18"/>
              <a:gd name="T7" fmla="*/ 2 h 2"/>
              <a:gd name="T8" fmla="*/ 14 w 18"/>
              <a:gd name="T9" fmla="*/ 2 h 2"/>
              <a:gd name="T10" fmla="*/ 14 w 18"/>
              <a:gd name="T11" fmla="*/ 2 h 2"/>
              <a:gd name="T12" fmla="*/ 12 w 18"/>
              <a:gd name="T13" fmla="*/ 2 h 2"/>
              <a:gd name="T14" fmla="*/ 11 w 18"/>
              <a:gd name="T15" fmla="*/ 2 h 2"/>
              <a:gd name="T16" fmla="*/ 11 w 18"/>
              <a:gd name="T17" fmla="*/ 2 h 2"/>
              <a:gd name="T18" fmla="*/ 9 w 18"/>
              <a:gd name="T19" fmla="*/ 2 h 2"/>
              <a:gd name="T20" fmla="*/ 9 w 18"/>
              <a:gd name="T21" fmla="*/ 2 h 2"/>
              <a:gd name="T22" fmla="*/ 8 w 18"/>
              <a:gd name="T23" fmla="*/ 2 h 2"/>
              <a:gd name="T24" fmla="*/ 6 w 18"/>
              <a:gd name="T25" fmla="*/ 2 h 2"/>
              <a:gd name="T26" fmla="*/ 6 w 18"/>
              <a:gd name="T27" fmla="*/ 0 h 2"/>
              <a:gd name="T28" fmla="*/ 5 w 18"/>
              <a:gd name="T29" fmla="*/ 0 h 2"/>
              <a:gd name="T30" fmla="*/ 5 w 18"/>
              <a:gd name="T31" fmla="*/ 0 h 2"/>
              <a:gd name="T32" fmla="*/ 3 w 18"/>
              <a:gd name="T33" fmla="*/ 0 h 2"/>
              <a:gd name="T34" fmla="*/ 2 w 18"/>
              <a:gd name="T35" fmla="*/ 0 h 2"/>
              <a:gd name="T36" fmla="*/ 2 w 18"/>
              <a:gd name="T37" fmla="*/ 0 h 2"/>
              <a:gd name="T38" fmla="*/ 0 w 18"/>
              <a:gd name="T39" fmla="*/ 0 h 2"/>
              <a:gd name="T40" fmla="*/ 0 w 18"/>
              <a:gd name="T4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2">
                <a:moveTo>
                  <a:pt x="18" y="2"/>
                </a:moveTo>
                <a:lnTo>
                  <a:pt x="17" y="2"/>
                </a:lnTo>
                <a:lnTo>
                  <a:pt x="15" y="2"/>
                </a:lnTo>
                <a:lnTo>
                  <a:pt x="15" y="2"/>
                </a:lnTo>
                <a:lnTo>
                  <a:pt x="14" y="2"/>
                </a:lnTo>
                <a:lnTo>
                  <a:pt x="14" y="2"/>
                </a:lnTo>
                <a:lnTo>
                  <a:pt x="12" y="2"/>
                </a:lnTo>
                <a:lnTo>
                  <a:pt x="11" y="2"/>
                </a:lnTo>
                <a:lnTo>
                  <a:pt x="11" y="2"/>
                </a:lnTo>
                <a:lnTo>
                  <a:pt x="9" y="2"/>
                </a:lnTo>
                <a:lnTo>
                  <a:pt x="9" y="2"/>
                </a:lnTo>
                <a:lnTo>
                  <a:pt x="8" y="2"/>
                </a:lnTo>
                <a:lnTo>
                  <a:pt x="6" y="2"/>
                </a:lnTo>
                <a:lnTo>
                  <a:pt x="6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84" name="Rectangle 3490"/>
          <p:cNvSpPr>
            <a:spLocks noChangeArrowheads="1"/>
          </p:cNvSpPr>
          <p:nvPr/>
        </p:nvSpPr>
        <p:spPr bwMode="auto">
          <a:xfrm rot="16500000">
            <a:off x="4373221" y="601941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5" name="Line 3491"/>
          <p:cNvSpPr>
            <a:spLocks noChangeShapeType="1"/>
          </p:cNvSpPr>
          <p:nvPr/>
        </p:nvSpPr>
        <p:spPr bwMode="auto">
          <a:xfrm flipH="1">
            <a:off x="4300538" y="6000750"/>
            <a:ext cx="9525" cy="889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86" name="Rectangle 3492"/>
          <p:cNvSpPr>
            <a:spLocks noChangeArrowheads="1"/>
          </p:cNvSpPr>
          <p:nvPr/>
        </p:nvSpPr>
        <p:spPr bwMode="auto">
          <a:xfrm rot="16620000">
            <a:off x="3998913" y="6424612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Copia-46_BG-I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7" name="Line 3493"/>
          <p:cNvSpPr>
            <a:spLocks noChangeShapeType="1"/>
          </p:cNvSpPr>
          <p:nvPr/>
        </p:nvSpPr>
        <p:spPr bwMode="auto">
          <a:xfrm flipH="1">
            <a:off x="4210051" y="5994400"/>
            <a:ext cx="36513" cy="282575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88" name="Freeform 3494"/>
          <p:cNvSpPr>
            <a:spLocks/>
          </p:cNvSpPr>
          <p:nvPr/>
        </p:nvSpPr>
        <p:spPr bwMode="auto">
          <a:xfrm>
            <a:off x="4276726" y="5994400"/>
            <a:ext cx="33338" cy="1588"/>
          </a:xfrm>
          <a:custGeom>
            <a:avLst/>
            <a:gdLst>
              <a:gd name="T0" fmla="*/ 0 w 21"/>
              <a:gd name="T1" fmla="*/ 0 h 1"/>
              <a:gd name="T2" fmla="*/ 2 w 21"/>
              <a:gd name="T3" fmla="*/ 0 h 1"/>
              <a:gd name="T4" fmla="*/ 5 w 21"/>
              <a:gd name="T5" fmla="*/ 0 h 1"/>
              <a:gd name="T6" fmla="*/ 6 w 21"/>
              <a:gd name="T7" fmla="*/ 0 h 1"/>
              <a:gd name="T8" fmla="*/ 9 w 21"/>
              <a:gd name="T9" fmla="*/ 0 h 1"/>
              <a:gd name="T10" fmla="*/ 11 w 21"/>
              <a:gd name="T11" fmla="*/ 0 h 1"/>
              <a:gd name="T12" fmla="*/ 12 w 21"/>
              <a:gd name="T13" fmla="*/ 1 h 1"/>
              <a:gd name="T14" fmla="*/ 15 w 21"/>
              <a:gd name="T15" fmla="*/ 1 h 1"/>
              <a:gd name="T16" fmla="*/ 17 w 21"/>
              <a:gd name="T17" fmla="*/ 1 h 1"/>
              <a:gd name="T18" fmla="*/ 18 w 21"/>
              <a:gd name="T19" fmla="*/ 1 h 1"/>
              <a:gd name="T20" fmla="*/ 21 w 21"/>
              <a:gd name="T2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1">
                <a:moveTo>
                  <a:pt x="0" y="0"/>
                </a:moveTo>
                <a:lnTo>
                  <a:pt x="2" y="0"/>
                </a:lnTo>
                <a:lnTo>
                  <a:pt x="5" y="0"/>
                </a:lnTo>
                <a:lnTo>
                  <a:pt x="6" y="0"/>
                </a:lnTo>
                <a:lnTo>
                  <a:pt x="9" y="0"/>
                </a:lnTo>
                <a:lnTo>
                  <a:pt x="11" y="0"/>
                </a:lnTo>
                <a:lnTo>
                  <a:pt x="12" y="1"/>
                </a:lnTo>
                <a:lnTo>
                  <a:pt x="15" y="1"/>
                </a:lnTo>
                <a:lnTo>
                  <a:pt x="17" y="1"/>
                </a:lnTo>
                <a:lnTo>
                  <a:pt x="18" y="1"/>
                </a:lnTo>
                <a:lnTo>
                  <a:pt x="21" y="1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89" name="Freeform 3495"/>
          <p:cNvSpPr>
            <a:spLocks/>
          </p:cNvSpPr>
          <p:nvPr/>
        </p:nvSpPr>
        <p:spPr bwMode="auto">
          <a:xfrm>
            <a:off x="4246563" y="5989638"/>
            <a:ext cx="30163" cy="4763"/>
          </a:xfrm>
          <a:custGeom>
            <a:avLst/>
            <a:gdLst>
              <a:gd name="T0" fmla="*/ 19 w 19"/>
              <a:gd name="T1" fmla="*/ 3 h 3"/>
              <a:gd name="T2" fmla="*/ 19 w 19"/>
              <a:gd name="T3" fmla="*/ 3 h 3"/>
              <a:gd name="T4" fmla="*/ 18 w 19"/>
              <a:gd name="T5" fmla="*/ 3 h 3"/>
              <a:gd name="T6" fmla="*/ 18 w 19"/>
              <a:gd name="T7" fmla="*/ 3 h 3"/>
              <a:gd name="T8" fmla="*/ 16 w 19"/>
              <a:gd name="T9" fmla="*/ 3 h 3"/>
              <a:gd name="T10" fmla="*/ 16 w 19"/>
              <a:gd name="T11" fmla="*/ 1 h 3"/>
              <a:gd name="T12" fmla="*/ 15 w 19"/>
              <a:gd name="T13" fmla="*/ 1 h 3"/>
              <a:gd name="T14" fmla="*/ 15 w 19"/>
              <a:gd name="T15" fmla="*/ 1 h 3"/>
              <a:gd name="T16" fmla="*/ 15 w 19"/>
              <a:gd name="T17" fmla="*/ 1 h 3"/>
              <a:gd name="T18" fmla="*/ 13 w 19"/>
              <a:gd name="T19" fmla="*/ 1 h 3"/>
              <a:gd name="T20" fmla="*/ 13 w 19"/>
              <a:gd name="T21" fmla="*/ 1 h 3"/>
              <a:gd name="T22" fmla="*/ 12 w 19"/>
              <a:gd name="T23" fmla="*/ 1 h 3"/>
              <a:gd name="T24" fmla="*/ 12 w 19"/>
              <a:gd name="T25" fmla="*/ 1 h 3"/>
              <a:gd name="T26" fmla="*/ 10 w 19"/>
              <a:gd name="T27" fmla="*/ 1 h 3"/>
              <a:gd name="T28" fmla="*/ 10 w 19"/>
              <a:gd name="T29" fmla="*/ 1 h 3"/>
              <a:gd name="T30" fmla="*/ 9 w 19"/>
              <a:gd name="T31" fmla="*/ 1 h 3"/>
              <a:gd name="T32" fmla="*/ 9 w 19"/>
              <a:gd name="T33" fmla="*/ 1 h 3"/>
              <a:gd name="T34" fmla="*/ 7 w 19"/>
              <a:gd name="T35" fmla="*/ 1 h 3"/>
              <a:gd name="T36" fmla="*/ 7 w 19"/>
              <a:gd name="T37" fmla="*/ 1 h 3"/>
              <a:gd name="T38" fmla="*/ 7 w 19"/>
              <a:gd name="T39" fmla="*/ 1 h 3"/>
              <a:gd name="T40" fmla="*/ 6 w 19"/>
              <a:gd name="T41" fmla="*/ 1 h 3"/>
              <a:gd name="T42" fmla="*/ 6 w 19"/>
              <a:gd name="T43" fmla="*/ 1 h 3"/>
              <a:gd name="T44" fmla="*/ 4 w 19"/>
              <a:gd name="T45" fmla="*/ 1 h 3"/>
              <a:gd name="T46" fmla="*/ 4 w 19"/>
              <a:gd name="T47" fmla="*/ 1 h 3"/>
              <a:gd name="T48" fmla="*/ 3 w 19"/>
              <a:gd name="T49" fmla="*/ 1 h 3"/>
              <a:gd name="T50" fmla="*/ 3 w 19"/>
              <a:gd name="T51" fmla="*/ 0 h 3"/>
              <a:gd name="T52" fmla="*/ 1 w 19"/>
              <a:gd name="T53" fmla="*/ 0 h 3"/>
              <a:gd name="T54" fmla="*/ 1 w 19"/>
              <a:gd name="T55" fmla="*/ 0 h 3"/>
              <a:gd name="T56" fmla="*/ 1 w 19"/>
              <a:gd name="T57" fmla="*/ 0 h 3"/>
              <a:gd name="T58" fmla="*/ 0 w 19"/>
              <a:gd name="T59" fmla="*/ 0 h 3"/>
              <a:gd name="T60" fmla="*/ 0 w 19"/>
              <a:gd name="T6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" h="3">
                <a:moveTo>
                  <a:pt x="19" y="3"/>
                </a:moveTo>
                <a:lnTo>
                  <a:pt x="19" y="3"/>
                </a:lnTo>
                <a:lnTo>
                  <a:pt x="18" y="3"/>
                </a:lnTo>
                <a:lnTo>
                  <a:pt x="18" y="3"/>
                </a:lnTo>
                <a:lnTo>
                  <a:pt x="16" y="3"/>
                </a:lnTo>
                <a:lnTo>
                  <a:pt x="16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3" y="1"/>
                </a:lnTo>
                <a:lnTo>
                  <a:pt x="13" y="1"/>
                </a:lnTo>
                <a:lnTo>
                  <a:pt x="12" y="1"/>
                </a:lnTo>
                <a:lnTo>
                  <a:pt x="12" y="1"/>
                </a:lnTo>
                <a:lnTo>
                  <a:pt x="10" y="1"/>
                </a:lnTo>
                <a:lnTo>
                  <a:pt x="10" y="1"/>
                </a:lnTo>
                <a:lnTo>
                  <a:pt x="9" y="1"/>
                </a:lnTo>
                <a:lnTo>
                  <a:pt x="9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6" y="1"/>
                </a:lnTo>
                <a:lnTo>
                  <a:pt x="6" y="1"/>
                </a:lnTo>
                <a:lnTo>
                  <a:pt x="4" y="1"/>
                </a:lnTo>
                <a:lnTo>
                  <a:pt x="4" y="1"/>
                </a:lnTo>
                <a:lnTo>
                  <a:pt x="3" y="1"/>
                </a:lnTo>
                <a:lnTo>
                  <a:pt x="3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90" name="Rectangle 3496"/>
          <p:cNvSpPr>
            <a:spLocks noChangeArrowheads="1"/>
          </p:cNvSpPr>
          <p:nvPr/>
        </p:nvSpPr>
        <p:spPr bwMode="auto">
          <a:xfrm rot="16560000">
            <a:off x="4286490" y="5825686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91" name="Line 3497"/>
          <p:cNvSpPr>
            <a:spLocks noChangeShapeType="1"/>
          </p:cNvSpPr>
          <p:nvPr/>
        </p:nvSpPr>
        <p:spPr bwMode="auto">
          <a:xfrm flipH="1">
            <a:off x="4276726" y="5803900"/>
            <a:ext cx="22225" cy="1857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92" name="Rectangle 3498"/>
          <p:cNvSpPr>
            <a:spLocks noChangeArrowheads="1"/>
          </p:cNvSpPr>
          <p:nvPr/>
        </p:nvSpPr>
        <p:spPr bwMode="auto">
          <a:xfrm rot="16620000">
            <a:off x="3955956" y="6431934"/>
            <a:ext cx="34785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Copia-1_GDe-I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93" name="Line 3499"/>
          <p:cNvSpPr>
            <a:spLocks noChangeShapeType="1"/>
          </p:cNvSpPr>
          <p:nvPr/>
        </p:nvSpPr>
        <p:spPr bwMode="auto">
          <a:xfrm flipH="1">
            <a:off x="4167188" y="5891213"/>
            <a:ext cx="52388" cy="381000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94" name="Rectangle 3500"/>
          <p:cNvSpPr>
            <a:spLocks noChangeArrowheads="1"/>
          </p:cNvSpPr>
          <p:nvPr/>
        </p:nvSpPr>
        <p:spPr bwMode="auto">
          <a:xfrm rot="16680000">
            <a:off x="3987540" y="6352559"/>
            <a:ext cx="21800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CoOima4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95" name="Line 3501"/>
          <p:cNvSpPr>
            <a:spLocks noChangeShapeType="1"/>
          </p:cNvSpPr>
          <p:nvPr/>
        </p:nvSpPr>
        <p:spPr bwMode="auto">
          <a:xfrm flipH="1">
            <a:off x="4127501" y="5981700"/>
            <a:ext cx="42863" cy="284163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96" name="Rectangle 3502"/>
          <p:cNvSpPr>
            <a:spLocks noChangeArrowheads="1"/>
          </p:cNvSpPr>
          <p:nvPr/>
        </p:nvSpPr>
        <p:spPr bwMode="auto">
          <a:xfrm rot="16740000">
            <a:off x="3925449" y="6373197"/>
            <a:ext cx="25487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CoMelva-S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97" name="Line 3503"/>
          <p:cNvSpPr>
            <a:spLocks noChangeShapeType="1"/>
          </p:cNvSpPr>
          <p:nvPr/>
        </p:nvSpPr>
        <p:spPr bwMode="auto">
          <a:xfrm flipH="1">
            <a:off x="4086226" y="6075363"/>
            <a:ext cx="31750" cy="185738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198" name="Rectangle 3504"/>
          <p:cNvSpPr>
            <a:spLocks noChangeArrowheads="1"/>
          </p:cNvSpPr>
          <p:nvPr/>
        </p:nvSpPr>
        <p:spPr bwMode="auto">
          <a:xfrm rot="16800000">
            <a:off x="3885777" y="6363672"/>
            <a:ext cx="25167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CoChalo-S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99" name="Line 3505"/>
          <p:cNvSpPr>
            <a:spLocks noChangeShapeType="1"/>
          </p:cNvSpPr>
          <p:nvPr/>
        </p:nvSpPr>
        <p:spPr bwMode="auto">
          <a:xfrm flipH="1">
            <a:off x="4046538" y="6165850"/>
            <a:ext cx="15875" cy="87313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00" name="Rectangle 3506"/>
          <p:cNvSpPr>
            <a:spLocks noChangeArrowheads="1"/>
          </p:cNvSpPr>
          <p:nvPr/>
        </p:nvSpPr>
        <p:spPr bwMode="auto">
          <a:xfrm rot="16860000">
            <a:off x="3856517" y="6338272"/>
            <a:ext cx="22923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CoMebi-S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01" name="Line 3507"/>
          <p:cNvSpPr>
            <a:spLocks noChangeShapeType="1"/>
          </p:cNvSpPr>
          <p:nvPr/>
        </p:nvSpPr>
        <p:spPr bwMode="auto">
          <a:xfrm flipH="1">
            <a:off x="4005263" y="6157913"/>
            <a:ext cx="19050" cy="88900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02" name="Freeform 3508"/>
          <p:cNvSpPr>
            <a:spLocks/>
          </p:cNvSpPr>
          <p:nvPr/>
        </p:nvSpPr>
        <p:spPr bwMode="auto">
          <a:xfrm>
            <a:off x="4043363" y="6157913"/>
            <a:ext cx="19050" cy="3175"/>
          </a:xfrm>
          <a:custGeom>
            <a:avLst/>
            <a:gdLst>
              <a:gd name="T0" fmla="*/ 0 w 12"/>
              <a:gd name="T1" fmla="*/ 0 h 2"/>
              <a:gd name="T2" fmla="*/ 2 w 12"/>
              <a:gd name="T3" fmla="*/ 0 h 2"/>
              <a:gd name="T4" fmla="*/ 3 w 12"/>
              <a:gd name="T5" fmla="*/ 0 h 2"/>
              <a:gd name="T6" fmla="*/ 5 w 12"/>
              <a:gd name="T7" fmla="*/ 0 h 2"/>
              <a:gd name="T8" fmla="*/ 6 w 12"/>
              <a:gd name="T9" fmla="*/ 0 h 2"/>
              <a:gd name="T10" fmla="*/ 6 w 12"/>
              <a:gd name="T11" fmla="*/ 0 h 2"/>
              <a:gd name="T12" fmla="*/ 8 w 12"/>
              <a:gd name="T13" fmla="*/ 2 h 2"/>
              <a:gd name="T14" fmla="*/ 9 w 12"/>
              <a:gd name="T15" fmla="*/ 2 h 2"/>
              <a:gd name="T16" fmla="*/ 11 w 12"/>
              <a:gd name="T17" fmla="*/ 2 h 2"/>
              <a:gd name="T18" fmla="*/ 12 w 12"/>
              <a:gd name="T19" fmla="*/ 2 h 2"/>
              <a:gd name="T20" fmla="*/ 12 w 12"/>
              <a:gd name="T2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2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8" y="2"/>
                </a:lnTo>
                <a:lnTo>
                  <a:pt x="9" y="2"/>
                </a:lnTo>
                <a:lnTo>
                  <a:pt x="11" y="2"/>
                </a:lnTo>
                <a:lnTo>
                  <a:pt x="12" y="2"/>
                </a:lnTo>
                <a:lnTo>
                  <a:pt x="12" y="2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03" name="Freeform 3509"/>
          <p:cNvSpPr>
            <a:spLocks/>
          </p:cNvSpPr>
          <p:nvPr/>
        </p:nvSpPr>
        <p:spPr bwMode="auto">
          <a:xfrm>
            <a:off x="4024313" y="6153150"/>
            <a:ext cx="19050" cy="4763"/>
          </a:xfrm>
          <a:custGeom>
            <a:avLst/>
            <a:gdLst>
              <a:gd name="T0" fmla="*/ 12 w 12"/>
              <a:gd name="T1" fmla="*/ 3 h 3"/>
              <a:gd name="T2" fmla="*/ 11 w 12"/>
              <a:gd name="T3" fmla="*/ 2 h 3"/>
              <a:gd name="T4" fmla="*/ 9 w 12"/>
              <a:gd name="T5" fmla="*/ 2 h 3"/>
              <a:gd name="T6" fmla="*/ 9 w 12"/>
              <a:gd name="T7" fmla="*/ 2 h 3"/>
              <a:gd name="T8" fmla="*/ 8 w 12"/>
              <a:gd name="T9" fmla="*/ 2 h 3"/>
              <a:gd name="T10" fmla="*/ 6 w 12"/>
              <a:gd name="T11" fmla="*/ 2 h 3"/>
              <a:gd name="T12" fmla="*/ 5 w 12"/>
              <a:gd name="T13" fmla="*/ 2 h 3"/>
              <a:gd name="T14" fmla="*/ 3 w 12"/>
              <a:gd name="T15" fmla="*/ 0 h 3"/>
              <a:gd name="T16" fmla="*/ 2 w 12"/>
              <a:gd name="T17" fmla="*/ 0 h 3"/>
              <a:gd name="T18" fmla="*/ 0 w 12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3">
                <a:moveTo>
                  <a:pt x="12" y="3"/>
                </a:moveTo>
                <a:lnTo>
                  <a:pt x="11" y="2"/>
                </a:lnTo>
                <a:lnTo>
                  <a:pt x="9" y="2"/>
                </a:lnTo>
                <a:lnTo>
                  <a:pt x="9" y="2"/>
                </a:lnTo>
                <a:lnTo>
                  <a:pt x="8" y="2"/>
                </a:lnTo>
                <a:lnTo>
                  <a:pt x="6" y="2"/>
                </a:lnTo>
                <a:lnTo>
                  <a:pt x="5" y="2"/>
                </a:ln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04" name="Rectangle 3510"/>
          <p:cNvSpPr>
            <a:spLocks noChangeArrowheads="1"/>
          </p:cNvSpPr>
          <p:nvPr/>
        </p:nvSpPr>
        <p:spPr bwMode="auto">
          <a:xfrm rot="16800000">
            <a:off x="3989401" y="606957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96</a:t>
            </a:r>
          </a:p>
        </p:txBody>
      </p:sp>
      <p:sp>
        <p:nvSpPr>
          <p:cNvPr id="7205" name="Line 3511"/>
          <p:cNvSpPr>
            <a:spLocks noChangeShapeType="1"/>
          </p:cNvSpPr>
          <p:nvPr/>
        </p:nvSpPr>
        <p:spPr bwMode="auto">
          <a:xfrm flipH="1">
            <a:off x="4043363" y="6065838"/>
            <a:ext cx="17463" cy="87313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06" name="Freeform 3512"/>
          <p:cNvSpPr>
            <a:spLocks/>
          </p:cNvSpPr>
          <p:nvPr/>
        </p:nvSpPr>
        <p:spPr bwMode="auto">
          <a:xfrm>
            <a:off x="4090988" y="6065838"/>
            <a:ext cx="28575" cy="4763"/>
          </a:xfrm>
          <a:custGeom>
            <a:avLst/>
            <a:gdLst>
              <a:gd name="T0" fmla="*/ 0 w 18"/>
              <a:gd name="T1" fmla="*/ 0 h 3"/>
              <a:gd name="T2" fmla="*/ 0 w 18"/>
              <a:gd name="T3" fmla="*/ 0 h 3"/>
              <a:gd name="T4" fmla="*/ 2 w 18"/>
              <a:gd name="T5" fmla="*/ 0 h 3"/>
              <a:gd name="T6" fmla="*/ 2 w 18"/>
              <a:gd name="T7" fmla="*/ 1 h 3"/>
              <a:gd name="T8" fmla="*/ 3 w 18"/>
              <a:gd name="T9" fmla="*/ 1 h 3"/>
              <a:gd name="T10" fmla="*/ 5 w 18"/>
              <a:gd name="T11" fmla="*/ 1 h 3"/>
              <a:gd name="T12" fmla="*/ 5 w 18"/>
              <a:gd name="T13" fmla="*/ 1 h 3"/>
              <a:gd name="T14" fmla="*/ 6 w 18"/>
              <a:gd name="T15" fmla="*/ 1 h 3"/>
              <a:gd name="T16" fmla="*/ 6 w 18"/>
              <a:gd name="T17" fmla="*/ 1 h 3"/>
              <a:gd name="T18" fmla="*/ 8 w 18"/>
              <a:gd name="T19" fmla="*/ 1 h 3"/>
              <a:gd name="T20" fmla="*/ 8 w 18"/>
              <a:gd name="T21" fmla="*/ 1 h 3"/>
              <a:gd name="T22" fmla="*/ 9 w 18"/>
              <a:gd name="T23" fmla="*/ 1 h 3"/>
              <a:gd name="T24" fmla="*/ 11 w 18"/>
              <a:gd name="T25" fmla="*/ 1 h 3"/>
              <a:gd name="T26" fmla="*/ 11 w 18"/>
              <a:gd name="T27" fmla="*/ 3 h 3"/>
              <a:gd name="T28" fmla="*/ 12 w 18"/>
              <a:gd name="T29" fmla="*/ 3 h 3"/>
              <a:gd name="T30" fmla="*/ 12 w 18"/>
              <a:gd name="T31" fmla="*/ 3 h 3"/>
              <a:gd name="T32" fmla="*/ 14 w 18"/>
              <a:gd name="T33" fmla="*/ 3 h 3"/>
              <a:gd name="T34" fmla="*/ 14 w 18"/>
              <a:gd name="T35" fmla="*/ 3 h 3"/>
              <a:gd name="T36" fmla="*/ 15 w 18"/>
              <a:gd name="T37" fmla="*/ 3 h 3"/>
              <a:gd name="T38" fmla="*/ 17 w 18"/>
              <a:gd name="T39" fmla="*/ 3 h 3"/>
              <a:gd name="T40" fmla="*/ 17 w 18"/>
              <a:gd name="T41" fmla="*/ 3 h 3"/>
              <a:gd name="T42" fmla="*/ 18 w 18"/>
              <a:gd name="T4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" h="3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1"/>
                </a:lnTo>
                <a:lnTo>
                  <a:pt x="3" y="1"/>
                </a:lnTo>
                <a:lnTo>
                  <a:pt x="5" y="1"/>
                </a:lnTo>
                <a:lnTo>
                  <a:pt x="5" y="1"/>
                </a:lnTo>
                <a:lnTo>
                  <a:pt x="6" y="1"/>
                </a:lnTo>
                <a:lnTo>
                  <a:pt x="6" y="1"/>
                </a:lnTo>
                <a:lnTo>
                  <a:pt x="8" y="1"/>
                </a:lnTo>
                <a:lnTo>
                  <a:pt x="8" y="1"/>
                </a:lnTo>
                <a:lnTo>
                  <a:pt x="9" y="1"/>
                </a:lnTo>
                <a:lnTo>
                  <a:pt x="11" y="1"/>
                </a:lnTo>
                <a:lnTo>
                  <a:pt x="11" y="3"/>
                </a:lnTo>
                <a:lnTo>
                  <a:pt x="12" y="3"/>
                </a:lnTo>
                <a:lnTo>
                  <a:pt x="12" y="3"/>
                </a:lnTo>
                <a:lnTo>
                  <a:pt x="14" y="3"/>
                </a:lnTo>
                <a:lnTo>
                  <a:pt x="14" y="3"/>
                </a:lnTo>
                <a:lnTo>
                  <a:pt x="15" y="3"/>
                </a:lnTo>
                <a:lnTo>
                  <a:pt x="17" y="3"/>
                </a:lnTo>
                <a:lnTo>
                  <a:pt x="17" y="3"/>
                </a:lnTo>
                <a:lnTo>
                  <a:pt x="18" y="3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07" name="Freeform 3513"/>
          <p:cNvSpPr>
            <a:spLocks/>
          </p:cNvSpPr>
          <p:nvPr/>
        </p:nvSpPr>
        <p:spPr bwMode="auto">
          <a:xfrm>
            <a:off x="4062413" y="6061075"/>
            <a:ext cx="28575" cy="4763"/>
          </a:xfrm>
          <a:custGeom>
            <a:avLst/>
            <a:gdLst>
              <a:gd name="T0" fmla="*/ 18 w 18"/>
              <a:gd name="T1" fmla="*/ 3 h 3"/>
              <a:gd name="T2" fmla="*/ 15 w 18"/>
              <a:gd name="T3" fmla="*/ 3 h 3"/>
              <a:gd name="T4" fmla="*/ 14 w 18"/>
              <a:gd name="T5" fmla="*/ 3 h 3"/>
              <a:gd name="T6" fmla="*/ 12 w 18"/>
              <a:gd name="T7" fmla="*/ 3 h 3"/>
              <a:gd name="T8" fmla="*/ 11 w 18"/>
              <a:gd name="T9" fmla="*/ 1 h 3"/>
              <a:gd name="T10" fmla="*/ 8 w 18"/>
              <a:gd name="T11" fmla="*/ 1 h 3"/>
              <a:gd name="T12" fmla="*/ 6 w 18"/>
              <a:gd name="T13" fmla="*/ 1 h 3"/>
              <a:gd name="T14" fmla="*/ 5 w 18"/>
              <a:gd name="T15" fmla="*/ 1 h 3"/>
              <a:gd name="T16" fmla="*/ 2 w 18"/>
              <a:gd name="T17" fmla="*/ 0 h 3"/>
              <a:gd name="T18" fmla="*/ 0 w 18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">
                <a:moveTo>
                  <a:pt x="18" y="3"/>
                </a:moveTo>
                <a:lnTo>
                  <a:pt x="15" y="3"/>
                </a:lnTo>
                <a:lnTo>
                  <a:pt x="14" y="3"/>
                </a:lnTo>
                <a:lnTo>
                  <a:pt x="12" y="3"/>
                </a:lnTo>
                <a:lnTo>
                  <a:pt x="11" y="1"/>
                </a:lnTo>
                <a:lnTo>
                  <a:pt x="8" y="1"/>
                </a:lnTo>
                <a:lnTo>
                  <a:pt x="6" y="1"/>
                </a:lnTo>
                <a:lnTo>
                  <a:pt x="5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08" name="Rectangle 3514"/>
          <p:cNvSpPr>
            <a:spLocks noChangeArrowheads="1"/>
          </p:cNvSpPr>
          <p:nvPr/>
        </p:nvSpPr>
        <p:spPr bwMode="auto">
          <a:xfrm rot="16800000">
            <a:off x="4035986" y="597791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209" name="Line 3515"/>
          <p:cNvSpPr>
            <a:spLocks noChangeShapeType="1"/>
          </p:cNvSpPr>
          <p:nvPr/>
        </p:nvSpPr>
        <p:spPr bwMode="auto">
          <a:xfrm flipH="1">
            <a:off x="4090988" y="5972175"/>
            <a:ext cx="17463" cy="88900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10" name="Freeform 3516"/>
          <p:cNvSpPr>
            <a:spLocks/>
          </p:cNvSpPr>
          <p:nvPr/>
        </p:nvSpPr>
        <p:spPr bwMode="auto">
          <a:xfrm>
            <a:off x="4138613" y="5975350"/>
            <a:ext cx="33338" cy="4763"/>
          </a:xfrm>
          <a:custGeom>
            <a:avLst/>
            <a:gdLst>
              <a:gd name="T0" fmla="*/ 0 w 21"/>
              <a:gd name="T1" fmla="*/ 0 h 3"/>
              <a:gd name="T2" fmla="*/ 2 w 21"/>
              <a:gd name="T3" fmla="*/ 0 h 3"/>
              <a:gd name="T4" fmla="*/ 2 w 21"/>
              <a:gd name="T5" fmla="*/ 0 h 3"/>
              <a:gd name="T6" fmla="*/ 3 w 21"/>
              <a:gd name="T7" fmla="*/ 0 h 3"/>
              <a:gd name="T8" fmla="*/ 3 w 21"/>
              <a:gd name="T9" fmla="*/ 0 h 3"/>
              <a:gd name="T10" fmla="*/ 5 w 21"/>
              <a:gd name="T11" fmla="*/ 0 h 3"/>
              <a:gd name="T12" fmla="*/ 5 w 21"/>
              <a:gd name="T13" fmla="*/ 0 h 3"/>
              <a:gd name="T14" fmla="*/ 5 w 21"/>
              <a:gd name="T15" fmla="*/ 0 h 3"/>
              <a:gd name="T16" fmla="*/ 6 w 21"/>
              <a:gd name="T17" fmla="*/ 0 h 3"/>
              <a:gd name="T18" fmla="*/ 6 w 21"/>
              <a:gd name="T19" fmla="*/ 0 h 3"/>
              <a:gd name="T20" fmla="*/ 8 w 21"/>
              <a:gd name="T21" fmla="*/ 1 h 3"/>
              <a:gd name="T22" fmla="*/ 8 w 21"/>
              <a:gd name="T23" fmla="*/ 1 h 3"/>
              <a:gd name="T24" fmla="*/ 9 w 21"/>
              <a:gd name="T25" fmla="*/ 1 h 3"/>
              <a:gd name="T26" fmla="*/ 9 w 21"/>
              <a:gd name="T27" fmla="*/ 1 h 3"/>
              <a:gd name="T28" fmla="*/ 9 w 21"/>
              <a:gd name="T29" fmla="*/ 1 h 3"/>
              <a:gd name="T30" fmla="*/ 11 w 21"/>
              <a:gd name="T31" fmla="*/ 1 h 3"/>
              <a:gd name="T32" fmla="*/ 11 w 21"/>
              <a:gd name="T33" fmla="*/ 1 h 3"/>
              <a:gd name="T34" fmla="*/ 12 w 21"/>
              <a:gd name="T35" fmla="*/ 1 h 3"/>
              <a:gd name="T36" fmla="*/ 12 w 21"/>
              <a:gd name="T37" fmla="*/ 1 h 3"/>
              <a:gd name="T38" fmla="*/ 14 w 21"/>
              <a:gd name="T39" fmla="*/ 1 h 3"/>
              <a:gd name="T40" fmla="*/ 14 w 21"/>
              <a:gd name="T41" fmla="*/ 1 h 3"/>
              <a:gd name="T42" fmla="*/ 15 w 21"/>
              <a:gd name="T43" fmla="*/ 1 h 3"/>
              <a:gd name="T44" fmla="*/ 15 w 21"/>
              <a:gd name="T45" fmla="*/ 1 h 3"/>
              <a:gd name="T46" fmla="*/ 15 w 21"/>
              <a:gd name="T47" fmla="*/ 1 h 3"/>
              <a:gd name="T48" fmla="*/ 17 w 21"/>
              <a:gd name="T49" fmla="*/ 3 h 3"/>
              <a:gd name="T50" fmla="*/ 17 w 21"/>
              <a:gd name="T51" fmla="*/ 3 h 3"/>
              <a:gd name="T52" fmla="*/ 18 w 21"/>
              <a:gd name="T53" fmla="*/ 3 h 3"/>
              <a:gd name="T54" fmla="*/ 18 w 21"/>
              <a:gd name="T55" fmla="*/ 3 h 3"/>
              <a:gd name="T56" fmla="*/ 20 w 21"/>
              <a:gd name="T57" fmla="*/ 3 h 3"/>
              <a:gd name="T58" fmla="*/ 20 w 21"/>
              <a:gd name="T59" fmla="*/ 3 h 3"/>
              <a:gd name="T60" fmla="*/ 20 w 21"/>
              <a:gd name="T61" fmla="*/ 3 h 3"/>
              <a:gd name="T62" fmla="*/ 21 w 21"/>
              <a:gd name="T6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" h="3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8" y="1"/>
                </a:lnTo>
                <a:lnTo>
                  <a:pt x="8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11" y="1"/>
                </a:lnTo>
                <a:lnTo>
                  <a:pt x="11" y="1"/>
                </a:lnTo>
                <a:lnTo>
                  <a:pt x="12" y="1"/>
                </a:lnTo>
                <a:lnTo>
                  <a:pt x="12" y="1"/>
                </a:lnTo>
                <a:lnTo>
                  <a:pt x="14" y="1"/>
                </a:lnTo>
                <a:lnTo>
                  <a:pt x="14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7" y="3"/>
                </a:lnTo>
                <a:lnTo>
                  <a:pt x="17" y="3"/>
                </a:lnTo>
                <a:lnTo>
                  <a:pt x="18" y="3"/>
                </a:lnTo>
                <a:lnTo>
                  <a:pt x="18" y="3"/>
                </a:lnTo>
                <a:lnTo>
                  <a:pt x="20" y="3"/>
                </a:lnTo>
                <a:lnTo>
                  <a:pt x="20" y="3"/>
                </a:lnTo>
                <a:lnTo>
                  <a:pt x="20" y="3"/>
                </a:lnTo>
                <a:lnTo>
                  <a:pt x="21" y="3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11" name="Freeform 3517"/>
          <p:cNvSpPr>
            <a:spLocks/>
          </p:cNvSpPr>
          <p:nvPr/>
        </p:nvSpPr>
        <p:spPr bwMode="auto">
          <a:xfrm>
            <a:off x="4108451" y="5970588"/>
            <a:ext cx="30163" cy="4763"/>
          </a:xfrm>
          <a:custGeom>
            <a:avLst/>
            <a:gdLst>
              <a:gd name="T0" fmla="*/ 19 w 19"/>
              <a:gd name="T1" fmla="*/ 3 h 3"/>
              <a:gd name="T2" fmla="*/ 18 w 19"/>
              <a:gd name="T3" fmla="*/ 3 h 3"/>
              <a:gd name="T4" fmla="*/ 15 w 19"/>
              <a:gd name="T5" fmla="*/ 1 h 3"/>
              <a:gd name="T6" fmla="*/ 13 w 19"/>
              <a:gd name="T7" fmla="*/ 1 h 3"/>
              <a:gd name="T8" fmla="*/ 10 w 19"/>
              <a:gd name="T9" fmla="*/ 1 h 3"/>
              <a:gd name="T10" fmla="*/ 9 w 19"/>
              <a:gd name="T11" fmla="*/ 1 h 3"/>
              <a:gd name="T12" fmla="*/ 6 w 19"/>
              <a:gd name="T13" fmla="*/ 0 h 3"/>
              <a:gd name="T14" fmla="*/ 4 w 19"/>
              <a:gd name="T15" fmla="*/ 0 h 3"/>
              <a:gd name="T16" fmla="*/ 1 w 19"/>
              <a:gd name="T17" fmla="*/ 0 h 3"/>
              <a:gd name="T18" fmla="*/ 0 w 19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3">
                <a:moveTo>
                  <a:pt x="19" y="3"/>
                </a:moveTo>
                <a:lnTo>
                  <a:pt x="18" y="3"/>
                </a:lnTo>
                <a:lnTo>
                  <a:pt x="15" y="1"/>
                </a:lnTo>
                <a:lnTo>
                  <a:pt x="13" y="1"/>
                </a:lnTo>
                <a:lnTo>
                  <a:pt x="10" y="1"/>
                </a:lnTo>
                <a:lnTo>
                  <a:pt x="9" y="1"/>
                </a:lnTo>
                <a:lnTo>
                  <a:pt x="6" y="0"/>
                </a:lnTo>
                <a:lnTo>
                  <a:pt x="4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12" name="Rectangle 3518"/>
          <p:cNvSpPr>
            <a:spLocks noChangeArrowheads="1"/>
          </p:cNvSpPr>
          <p:nvPr/>
        </p:nvSpPr>
        <p:spPr bwMode="auto">
          <a:xfrm rot="16740000">
            <a:off x="4084950" y="588449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75</a:t>
            </a:r>
          </a:p>
        </p:txBody>
      </p:sp>
      <p:sp>
        <p:nvSpPr>
          <p:cNvPr id="7213" name="Line 3519"/>
          <p:cNvSpPr>
            <a:spLocks noChangeShapeType="1"/>
          </p:cNvSpPr>
          <p:nvPr/>
        </p:nvSpPr>
        <p:spPr bwMode="auto">
          <a:xfrm flipH="1">
            <a:off x="4138613" y="5881688"/>
            <a:ext cx="14288" cy="88900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14" name="Freeform 3520"/>
          <p:cNvSpPr>
            <a:spLocks/>
          </p:cNvSpPr>
          <p:nvPr/>
        </p:nvSpPr>
        <p:spPr bwMode="auto">
          <a:xfrm>
            <a:off x="4189413" y="5881688"/>
            <a:ext cx="33338" cy="4763"/>
          </a:xfrm>
          <a:custGeom>
            <a:avLst/>
            <a:gdLst>
              <a:gd name="T0" fmla="*/ 0 w 21"/>
              <a:gd name="T1" fmla="*/ 0 h 3"/>
              <a:gd name="T2" fmla="*/ 0 w 21"/>
              <a:gd name="T3" fmla="*/ 0 h 3"/>
              <a:gd name="T4" fmla="*/ 1 w 21"/>
              <a:gd name="T5" fmla="*/ 0 h 3"/>
              <a:gd name="T6" fmla="*/ 1 w 21"/>
              <a:gd name="T7" fmla="*/ 0 h 3"/>
              <a:gd name="T8" fmla="*/ 1 w 21"/>
              <a:gd name="T9" fmla="*/ 0 h 3"/>
              <a:gd name="T10" fmla="*/ 3 w 21"/>
              <a:gd name="T11" fmla="*/ 2 h 3"/>
              <a:gd name="T12" fmla="*/ 3 w 21"/>
              <a:gd name="T13" fmla="*/ 2 h 3"/>
              <a:gd name="T14" fmla="*/ 3 w 21"/>
              <a:gd name="T15" fmla="*/ 2 h 3"/>
              <a:gd name="T16" fmla="*/ 4 w 21"/>
              <a:gd name="T17" fmla="*/ 2 h 3"/>
              <a:gd name="T18" fmla="*/ 4 w 21"/>
              <a:gd name="T19" fmla="*/ 2 h 3"/>
              <a:gd name="T20" fmla="*/ 4 w 21"/>
              <a:gd name="T21" fmla="*/ 2 h 3"/>
              <a:gd name="T22" fmla="*/ 6 w 21"/>
              <a:gd name="T23" fmla="*/ 2 h 3"/>
              <a:gd name="T24" fmla="*/ 6 w 21"/>
              <a:gd name="T25" fmla="*/ 2 h 3"/>
              <a:gd name="T26" fmla="*/ 6 w 21"/>
              <a:gd name="T27" fmla="*/ 2 h 3"/>
              <a:gd name="T28" fmla="*/ 7 w 21"/>
              <a:gd name="T29" fmla="*/ 2 h 3"/>
              <a:gd name="T30" fmla="*/ 7 w 21"/>
              <a:gd name="T31" fmla="*/ 2 h 3"/>
              <a:gd name="T32" fmla="*/ 7 w 21"/>
              <a:gd name="T33" fmla="*/ 2 h 3"/>
              <a:gd name="T34" fmla="*/ 9 w 21"/>
              <a:gd name="T35" fmla="*/ 2 h 3"/>
              <a:gd name="T36" fmla="*/ 9 w 21"/>
              <a:gd name="T37" fmla="*/ 2 h 3"/>
              <a:gd name="T38" fmla="*/ 9 w 21"/>
              <a:gd name="T39" fmla="*/ 2 h 3"/>
              <a:gd name="T40" fmla="*/ 10 w 21"/>
              <a:gd name="T41" fmla="*/ 2 h 3"/>
              <a:gd name="T42" fmla="*/ 10 w 21"/>
              <a:gd name="T43" fmla="*/ 2 h 3"/>
              <a:gd name="T44" fmla="*/ 10 w 21"/>
              <a:gd name="T45" fmla="*/ 2 h 3"/>
              <a:gd name="T46" fmla="*/ 12 w 21"/>
              <a:gd name="T47" fmla="*/ 2 h 3"/>
              <a:gd name="T48" fmla="*/ 12 w 21"/>
              <a:gd name="T49" fmla="*/ 2 h 3"/>
              <a:gd name="T50" fmla="*/ 12 w 21"/>
              <a:gd name="T51" fmla="*/ 3 h 3"/>
              <a:gd name="T52" fmla="*/ 13 w 21"/>
              <a:gd name="T53" fmla="*/ 3 h 3"/>
              <a:gd name="T54" fmla="*/ 13 w 21"/>
              <a:gd name="T55" fmla="*/ 3 h 3"/>
              <a:gd name="T56" fmla="*/ 13 w 21"/>
              <a:gd name="T57" fmla="*/ 3 h 3"/>
              <a:gd name="T58" fmla="*/ 15 w 21"/>
              <a:gd name="T59" fmla="*/ 3 h 3"/>
              <a:gd name="T60" fmla="*/ 15 w 21"/>
              <a:gd name="T61" fmla="*/ 3 h 3"/>
              <a:gd name="T62" fmla="*/ 15 w 21"/>
              <a:gd name="T63" fmla="*/ 3 h 3"/>
              <a:gd name="T64" fmla="*/ 16 w 21"/>
              <a:gd name="T65" fmla="*/ 3 h 3"/>
              <a:gd name="T66" fmla="*/ 16 w 21"/>
              <a:gd name="T67" fmla="*/ 3 h 3"/>
              <a:gd name="T68" fmla="*/ 16 w 21"/>
              <a:gd name="T69" fmla="*/ 3 h 3"/>
              <a:gd name="T70" fmla="*/ 18 w 21"/>
              <a:gd name="T71" fmla="*/ 3 h 3"/>
              <a:gd name="T72" fmla="*/ 18 w 21"/>
              <a:gd name="T73" fmla="*/ 3 h 3"/>
              <a:gd name="T74" fmla="*/ 18 w 21"/>
              <a:gd name="T75" fmla="*/ 3 h 3"/>
              <a:gd name="T76" fmla="*/ 19 w 21"/>
              <a:gd name="T77" fmla="*/ 3 h 3"/>
              <a:gd name="T78" fmla="*/ 19 w 21"/>
              <a:gd name="T79" fmla="*/ 3 h 3"/>
              <a:gd name="T80" fmla="*/ 19 w 21"/>
              <a:gd name="T81" fmla="*/ 3 h 3"/>
              <a:gd name="T82" fmla="*/ 21 w 21"/>
              <a:gd name="T8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" h="3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2" y="2"/>
                </a:lnTo>
                <a:lnTo>
                  <a:pt x="12" y="2"/>
                </a:lnTo>
                <a:lnTo>
                  <a:pt x="12" y="3"/>
                </a:lnTo>
                <a:lnTo>
                  <a:pt x="13" y="3"/>
                </a:lnTo>
                <a:lnTo>
                  <a:pt x="13" y="3"/>
                </a:lnTo>
                <a:lnTo>
                  <a:pt x="13" y="3"/>
                </a:lnTo>
                <a:lnTo>
                  <a:pt x="15" y="3"/>
                </a:lnTo>
                <a:lnTo>
                  <a:pt x="15" y="3"/>
                </a:lnTo>
                <a:lnTo>
                  <a:pt x="15" y="3"/>
                </a:lnTo>
                <a:lnTo>
                  <a:pt x="16" y="3"/>
                </a:lnTo>
                <a:lnTo>
                  <a:pt x="16" y="3"/>
                </a:lnTo>
                <a:lnTo>
                  <a:pt x="16" y="3"/>
                </a:lnTo>
                <a:lnTo>
                  <a:pt x="18" y="3"/>
                </a:lnTo>
                <a:lnTo>
                  <a:pt x="18" y="3"/>
                </a:lnTo>
                <a:lnTo>
                  <a:pt x="18" y="3"/>
                </a:lnTo>
                <a:lnTo>
                  <a:pt x="19" y="3"/>
                </a:lnTo>
                <a:lnTo>
                  <a:pt x="19" y="3"/>
                </a:lnTo>
                <a:lnTo>
                  <a:pt x="19" y="3"/>
                </a:lnTo>
                <a:lnTo>
                  <a:pt x="21" y="3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15" name="Freeform 3521"/>
          <p:cNvSpPr>
            <a:spLocks/>
          </p:cNvSpPr>
          <p:nvPr/>
        </p:nvSpPr>
        <p:spPr bwMode="auto">
          <a:xfrm>
            <a:off x="4156076" y="5876925"/>
            <a:ext cx="33338" cy="4763"/>
          </a:xfrm>
          <a:custGeom>
            <a:avLst/>
            <a:gdLst>
              <a:gd name="T0" fmla="*/ 21 w 21"/>
              <a:gd name="T1" fmla="*/ 3 h 3"/>
              <a:gd name="T2" fmla="*/ 18 w 21"/>
              <a:gd name="T3" fmla="*/ 3 h 3"/>
              <a:gd name="T4" fmla="*/ 16 w 21"/>
              <a:gd name="T5" fmla="*/ 3 h 3"/>
              <a:gd name="T6" fmla="*/ 13 w 21"/>
              <a:gd name="T7" fmla="*/ 3 h 3"/>
              <a:gd name="T8" fmla="*/ 12 w 21"/>
              <a:gd name="T9" fmla="*/ 2 h 3"/>
              <a:gd name="T10" fmla="*/ 9 w 21"/>
              <a:gd name="T11" fmla="*/ 2 h 3"/>
              <a:gd name="T12" fmla="*/ 7 w 21"/>
              <a:gd name="T13" fmla="*/ 2 h 3"/>
              <a:gd name="T14" fmla="*/ 4 w 21"/>
              <a:gd name="T15" fmla="*/ 2 h 3"/>
              <a:gd name="T16" fmla="*/ 3 w 21"/>
              <a:gd name="T17" fmla="*/ 0 h 3"/>
              <a:gd name="T18" fmla="*/ 0 w 21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3">
                <a:moveTo>
                  <a:pt x="21" y="3"/>
                </a:moveTo>
                <a:lnTo>
                  <a:pt x="18" y="3"/>
                </a:lnTo>
                <a:lnTo>
                  <a:pt x="16" y="3"/>
                </a:lnTo>
                <a:lnTo>
                  <a:pt x="13" y="3"/>
                </a:lnTo>
                <a:lnTo>
                  <a:pt x="12" y="2"/>
                </a:lnTo>
                <a:lnTo>
                  <a:pt x="9" y="2"/>
                </a:lnTo>
                <a:lnTo>
                  <a:pt x="7" y="2"/>
                </a:lnTo>
                <a:lnTo>
                  <a:pt x="4" y="2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16" name="Rectangle 3522"/>
          <p:cNvSpPr>
            <a:spLocks noChangeArrowheads="1"/>
          </p:cNvSpPr>
          <p:nvPr/>
        </p:nvSpPr>
        <p:spPr bwMode="auto">
          <a:xfrm rot="16680000">
            <a:off x="4093601" y="5747893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17" name="Line 3523"/>
          <p:cNvSpPr>
            <a:spLocks noChangeShapeType="1"/>
          </p:cNvSpPr>
          <p:nvPr/>
        </p:nvSpPr>
        <p:spPr bwMode="auto">
          <a:xfrm flipH="1">
            <a:off x="4189413" y="5789613"/>
            <a:ext cx="14288" cy="87313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18" name="Freeform 3524"/>
          <p:cNvSpPr>
            <a:spLocks/>
          </p:cNvSpPr>
          <p:nvPr/>
        </p:nvSpPr>
        <p:spPr bwMode="auto">
          <a:xfrm>
            <a:off x="4251326" y="5791200"/>
            <a:ext cx="47625" cy="7938"/>
          </a:xfrm>
          <a:custGeom>
            <a:avLst/>
            <a:gdLst>
              <a:gd name="T0" fmla="*/ 0 w 30"/>
              <a:gd name="T1" fmla="*/ 0 h 5"/>
              <a:gd name="T2" fmla="*/ 1 w 30"/>
              <a:gd name="T3" fmla="*/ 0 h 5"/>
              <a:gd name="T4" fmla="*/ 3 w 30"/>
              <a:gd name="T5" fmla="*/ 0 h 5"/>
              <a:gd name="T6" fmla="*/ 4 w 30"/>
              <a:gd name="T7" fmla="*/ 2 h 5"/>
              <a:gd name="T8" fmla="*/ 6 w 30"/>
              <a:gd name="T9" fmla="*/ 2 h 5"/>
              <a:gd name="T10" fmla="*/ 7 w 30"/>
              <a:gd name="T11" fmla="*/ 2 h 5"/>
              <a:gd name="T12" fmla="*/ 9 w 30"/>
              <a:gd name="T13" fmla="*/ 2 h 5"/>
              <a:gd name="T14" fmla="*/ 10 w 30"/>
              <a:gd name="T15" fmla="*/ 2 h 5"/>
              <a:gd name="T16" fmla="*/ 12 w 30"/>
              <a:gd name="T17" fmla="*/ 2 h 5"/>
              <a:gd name="T18" fmla="*/ 13 w 30"/>
              <a:gd name="T19" fmla="*/ 2 h 5"/>
              <a:gd name="T20" fmla="*/ 15 w 30"/>
              <a:gd name="T21" fmla="*/ 2 h 5"/>
              <a:gd name="T22" fmla="*/ 16 w 30"/>
              <a:gd name="T23" fmla="*/ 3 h 5"/>
              <a:gd name="T24" fmla="*/ 18 w 30"/>
              <a:gd name="T25" fmla="*/ 3 h 5"/>
              <a:gd name="T26" fmla="*/ 18 w 30"/>
              <a:gd name="T27" fmla="*/ 3 h 5"/>
              <a:gd name="T28" fmla="*/ 19 w 30"/>
              <a:gd name="T29" fmla="*/ 3 h 5"/>
              <a:gd name="T30" fmla="*/ 21 w 30"/>
              <a:gd name="T31" fmla="*/ 3 h 5"/>
              <a:gd name="T32" fmla="*/ 22 w 30"/>
              <a:gd name="T33" fmla="*/ 3 h 5"/>
              <a:gd name="T34" fmla="*/ 24 w 30"/>
              <a:gd name="T35" fmla="*/ 3 h 5"/>
              <a:gd name="T36" fmla="*/ 25 w 30"/>
              <a:gd name="T37" fmla="*/ 3 h 5"/>
              <a:gd name="T38" fmla="*/ 27 w 30"/>
              <a:gd name="T39" fmla="*/ 3 h 5"/>
              <a:gd name="T40" fmla="*/ 28 w 30"/>
              <a:gd name="T41" fmla="*/ 5 h 5"/>
              <a:gd name="T42" fmla="*/ 30 w 30"/>
              <a:gd name="T4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" h="5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4" y="2"/>
                </a:lnTo>
                <a:lnTo>
                  <a:pt x="6" y="2"/>
                </a:lnTo>
                <a:lnTo>
                  <a:pt x="7" y="2"/>
                </a:lnTo>
                <a:lnTo>
                  <a:pt x="9" y="2"/>
                </a:lnTo>
                <a:lnTo>
                  <a:pt x="10" y="2"/>
                </a:lnTo>
                <a:lnTo>
                  <a:pt x="12" y="2"/>
                </a:lnTo>
                <a:lnTo>
                  <a:pt x="13" y="2"/>
                </a:lnTo>
                <a:lnTo>
                  <a:pt x="15" y="2"/>
                </a:lnTo>
                <a:lnTo>
                  <a:pt x="16" y="3"/>
                </a:lnTo>
                <a:lnTo>
                  <a:pt x="18" y="3"/>
                </a:lnTo>
                <a:lnTo>
                  <a:pt x="18" y="3"/>
                </a:lnTo>
                <a:lnTo>
                  <a:pt x="19" y="3"/>
                </a:lnTo>
                <a:lnTo>
                  <a:pt x="21" y="3"/>
                </a:lnTo>
                <a:lnTo>
                  <a:pt x="22" y="3"/>
                </a:lnTo>
                <a:lnTo>
                  <a:pt x="24" y="3"/>
                </a:lnTo>
                <a:lnTo>
                  <a:pt x="25" y="3"/>
                </a:lnTo>
                <a:lnTo>
                  <a:pt x="27" y="3"/>
                </a:lnTo>
                <a:lnTo>
                  <a:pt x="28" y="5"/>
                </a:lnTo>
                <a:lnTo>
                  <a:pt x="30" y="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19" name="Freeform 3525"/>
          <p:cNvSpPr>
            <a:spLocks/>
          </p:cNvSpPr>
          <p:nvPr/>
        </p:nvSpPr>
        <p:spPr bwMode="auto">
          <a:xfrm>
            <a:off x="4203701" y="5784850"/>
            <a:ext cx="47625" cy="6350"/>
          </a:xfrm>
          <a:custGeom>
            <a:avLst/>
            <a:gdLst>
              <a:gd name="T0" fmla="*/ 30 w 30"/>
              <a:gd name="T1" fmla="*/ 4 h 4"/>
              <a:gd name="T2" fmla="*/ 27 w 30"/>
              <a:gd name="T3" fmla="*/ 4 h 4"/>
              <a:gd name="T4" fmla="*/ 24 w 30"/>
              <a:gd name="T5" fmla="*/ 4 h 4"/>
              <a:gd name="T6" fmla="*/ 19 w 30"/>
              <a:gd name="T7" fmla="*/ 3 h 4"/>
              <a:gd name="T8" fmla="*/ 16 w 30"/>
              <a:gd name="T9" fmla="*/ 3 h 4"/>
              <a:gd name="T10" fmla="*/ 13 w 30"/>
              <a:gd name="T11" fmla="*/ 3 h 4"/>
              <a:gd name="T12" fmla="*/ 10 w 30"/>
              <a:gd name="T13" fmla="*/ 1 h 4"/>
              <a:gd name="T14" fmla="*/ 7 w 30"/>
              <a:gd name="T15" fmla="*/ 1 h 4"/>
              <a:gd name="T16" fmla="*/ 3 w 30"/>
              <a:gd name="T17" fmla="*/ 1 h 4"/>
              <a:gd name="T18" fmla="*/ 0 w 30"/>
              <a:gd name="T1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">
                <a:moveTo>
                  <a:pt x="30" y="4"/>
                </a:moveTo>
                <a:lnTo>
                  <a:pt x="27" y="4"/>
                </a:lnTo>
                <a:lnTo>
                  <a:pt x="24" y="4"/>
                </a:lnTo>
                <a:lnTo>
                  <a:pt x="19" y="3"/>
                </a:lnTo>
                <a:lnTo>
                  <a:pt x="16" y="3"/>
                </a:lnTo>
                <a:lnTo>
                  <a:pt x="13" y="3"/>
                </a:lnTo>
                <a:lnTo>
                  <a:pt x="10" y="1"/>
                </a:lnTo>
                <a:lnTo>
                  <a:pt x="7" y="1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20" name="Line 3526"/>
          <p:cNvSpPr>
            <a:spLocks noChangeShapeType="1"/>
          </p:cNvSpPr>
          <p:nvPr/>
        </p:nvSpPr>
        <p:spPr bwMode="auto">
          <a:xfrm flipH="1">
            <a:off x="4251326" y="5699125"/>
            <a:ext cx="11113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21" name="Freeform 3527"/>
          <p:cNvSpPr>
            <a:spLocks/>
          </p:cNvSpPr>
          <p:nvPr/>
        </p:nvSpPr>
        <p:spPr bwMode="auto">
          <a:xfrm>
            <a:off x="4379913" y="5705475"/>
            <a:ext cx="115888" cy="7938"/>
          </a:xfrm>
          <a:custGeom>
            <a:avLst/>
            <a:gdLst>
              <a:gd name="T0" fmla="*/ 0 w 73"/>
              <a:gd name="T1" fmla="*/ 0 h 5"/>
              <a:gd name="T2" fmla="*/ 3 w 73"/>
              <a:gd name="T3" fmla="*/ 2 h 5"/>
              <a:gd name="T4" fmla="*/ 7 w 73"/>
              <a:gd name="T5" fmla="*/ 2 h 5"/>
              <a:gd name="T6" fmla="*/ 10 w 73"/>
              <a:gd name="T7" fmla="*/ 2 h 5"/>
              <a:gd name="T8" fmla="*/ 13 w 73"/>
              <a:gd name="T9" fmla="*/ 2 h 5"/>
              <a:gd name="T10" fmla="*/ 16 w 73"/>
              <a:gd name="T11" fmla="*/ 2 h 5"/>
              <a:gd name="T12" fmla="*/ 21 w 73"/>
              <a:gd name="T13" fmla="*/ 2 h 5"/>
              <a:gd name="T14" fmla="*/ 24 w 73"/>
              <a:gd name="T15" fmla="*/ 2 h 5"/>
              <a:gd name="T16" fmla="*/ 27 w 73"/>
              <a:gd name="T17" fmla="*/ 3 h 5"/>
              <a:gd name="T18" fmla="*/ 31 w 73"/>
              <a:gd name="T19" fmla="*/ 3 h 5"/>
              <a:gd name="T20" fmla="*/ 34 w 73"/>
              <a:gd name="T21" fmla="*/ 3 h 5"/>
              <a:gd name="T22" fmla="*/ 37 w 73"/>
              <a:gd name="T23" fmla="*/ 3 h 5"/>
              <a:gd name="T24" fmla="*/ 42 w 73"/>
              <a:gd name="T25" fmla="*/ 3 h 5"/>
              <a:gd name="T26" fmla="*/ 45 w 73"/>
              <a:gd name="T27" fmla="*/ 3 h 5"/>
              <a:gd name="T28" fmla="*/ 48 w 73"/>
              <a:gd name="T29" fmla="*/ 3 h 5"/>
              <a:gd name="T30" fmla="*/ 52 w 73"/>
              <a:gd name="T31" fmla="*/ 3 h 5"/>
              <a:gd name="T32" fmla="*/ 55 w 73"/>
              <a:gd name="T33" fmla="*/ 3 h 5"/>
              <a:gd name="T34" fmla="*/ 58 w 73"/>
              <a:gd name="T35" fmla="*/ 5 h 5"/>
              <a:gd name="T36" fmla="*/ 63 w 73"/>
              <a:gd name="T37" fmla="*/ 5 h 5"/>
              <a:gd name="T38" fmla="*/ 66 w 73"/>
              <a:gd name="T39" fmla="*/ 5 h 5"/>
              <a:gd name="T40" fmla="*/ 69 w 73"/>
              <a:gd name="T41" fmla="*/ 5 h 5"/>
              <a:gd name="T42" fmla="*/ 73 w 73"/>
              <a:gd name="T4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5">
                <a:moveTo>
                  <a:pt x="0" y="0"/>
                </a:moveTo>
                <a:lnTo>
                  <a:pt x="3" y="2"/>
                </a:lnTo>
                <a:lnTo>
                  <a:pt x="7" y="2"/>
                </a:lnTo>
                <a:lnTo>
                  <a:pt x="10" y="2"/>
                </a:lnTo>
                <a:lnTo>
                  <a:pt x="13" y="2"/>
                </a:lnTo>
                <a:lnTo>
                  <a:pt x="16" y="2"/>
                </a:lnTo>
                <a:lnTo>
                  <a:pt x="21" y="2"/>
                </a:lnTo>
                <a:lnTo>
                  <a:pt x="24" y="2"/>
                </a:lnTo>
                <a:lnTo>
                  <a:pt x="27" y="3"/>
                </a:lnTo>
                <a:lnTo>
                  <a:pt x="31" y="3"/>
                </a:lnTo>
                <a:lnTo>
                  <a:pt x="34" y="3"/>
                </a:lnTo>
                <a:lnTo>
                  <a:pt x="37" y="3"/>
                </a:lnTo>
                <a:lnTo>
                  <a:pt x="42" y="3"/>
                </a:lnTo>
                <a:lnTo>
                  <a:pt x="45" y="3"/>
                </a:lnTo>
                <a:lnTo>
                  <a:pt x="48" y="3"/>
                </a:lnTo>
                <a:lnTo>
                  <a:pt x="52" y="3"/>
                </a:lnTo>
                <a:lnTo>
                  <a:pt x="55" y="3"/>
                </a:lnTo>
                <a:lnTo>
                  <a:pt x="58" y="5"/>
                </a:lnTo>
                <a:lnTo>
                  <a:pt x="63" y="5"/>
                </a:lnTo>
                <a:lnTo>
                  <a:pt x="66" y="5"/>
                </a:lnTo>
                <a:lnTo>
                  <a:pt x="69" y="5"/>
                </a:lnTo>
                <a:lnTo>
                  <a:pt x="73" y="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22" name="Freeform 3528"/>
          <p:cNvSpPr>
            <a:spLocks/>
          </p:cNvSpPr>
          <p:nvPr/>
        </p:nvSpPr>
        <p:spPr bwMode="auto">
          <a:xfrm>
            <a:off x="4262438" y="5694363"/>
            <a:ext cx="117475" cy="11113"/>
          </a:xfrm>
          <a:custGeom>
            <a:avLst/>
            <a:gdLst>
              <a:gd name="T0" fmla="*/ 74 w 74"/>
              <a:gd name="T1" fmla="*/ 7 h 7"/>
              <a:gd name="T2" fmla="*/ 68 w 74"/>
              <a:gd name="T3" fmla="*/ 7 h 7"/>
              <a:gd name="T4" fmla="*/ 62 w 74"/>
              <a:gd name="T5" fmla="*/ 7 h 7"/>
              <a:gd name="T6" fmla="*/ 57 w 74"/>
              <a:gd name="T7" fmla="*/ 6 h 7"/>
              <a:gd name="T8" fmla="*/ 51 w 74"/>
              <a:gd name="T9" fmla="*/ 6 h 7"/>
              <a:gd name="T10" fmla="*/ 45 w 74"/>
              <a:gd name="T11" fmla="*/ 6 h 7"/>
              <a:gd name="T12" fmla="*/ 39 w 74"/>
              <a:gd name="T13" fmla="*/ 4 h 7"/>
              <a:gd name="T14" fmla="*/ 35 w 74"/>
              <a:gd name="T15" fmla="*/ 4 h 7"/>
              <a:gd name="T16" fmla="*/ 29 w 74"/>
              <a:gd name="T17" fmla="*/ 4 h 7"/>
              <a:gd name="T18" fmla="*/ 23 w 74"/>
              <a:gd name="T19" fmla="*/ 3 h 7"/>
              <a:gd name="T20" fmla="*/ 18 w 74"/>
              <a:gd name="T21" fmla="*/ 3 h 7"/>
              <a:gd name="T22" fmla="*/ 12 w 74"/>
              <a:gd name="T23" fmla="*/ 1 h 7"/>
              <a:gd name="T24" fmla="*/ 6 w 74"/>
              <a:gd name="T25" fmla="*/ 1 h 7"/>
              <a:gd name="T26" fmla="*/ 0 w 74"/>
              <a:gd name="T2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4" h="7">
                <a:moveTo>
                  <a:pt x="74" y="7"/>
                </a:moveTo>
                <a:lnTo>
                  <a:pt x="68" y="7"/>
                </a:lnTo>
                <a:lnTo>
                  <a:pt x="62" y="7"/>
                </a:lnTo>
                <a:lnTo>
                  <a:pt x="57" y="6"/>
                </a:lnTo>
                <a:lnTo>
                  <a:pt x="51" y="6"/>
                </a:lnTo>
                <a:lnTo>
                  <a:pt x="45" y="6"/>
                </a:lnTo>
                <a:lnTo>
                  <a:pt x="39" y="4"/>
                </a:lnTo>
                <a:lnTo>
                  <a:pt x="35" y="4"/>
                </a:lnTo>
                <a:lnTo>
                  <a:pt x="29" y="4"/>
                </a:lnTo>
                <a:lnTo>
                  <a:pt x="23" y="3"/>
                </a:lnTo>
                <a:lnTo>
                  <a:pt x="18" y="3"/>
                </a:lnTo>
                <a:lnTo>
                  <a:pt x="12" y="1"/>
                </a:lnTo>
                <a:lnTo>
                  <a:pt x="6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23" name="Line 3529"/>
          <p:cNvSpPr>
            <a:spLocks noChangeShapeType="1"/>
          </p:cNvSpPr>
          <p:nvPr/>
        </p:nvSpPr>
        <p:spPr bwMode="auto">
          <a:xfrm flipH="1">
            <a:off x="4379913" y="5219700"/>
            <a:ext cx="38100" cy="4810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24" name="Freeform 3530"/>
          <p:cNvSpPr>
            <a:spLocks/>
          </p:cNvSpPr>
          <p:nvPr/>
        </p:nvSpPr>
        <p:spPr bwMode="auto">
          <a:xfrm>
            <a:off x="4533901" y="5219700"/>
            <a:ext cx="114300" cy="3175"/>
          </a:xfrm>
          <a:custGeom>
            <a:avLst/>
            <a:gdLst>
              <a:gd name="T0" fmla="*/ 0 w 72"/>
              <a:gd name="T1" fmla="*/ 2 h 2"/>
              <a:gd name="T2" fmla="*/ 6 w 72"/>
              <a:gd name="T3" fmla="*/ 2 h 2"/>
              <a:gd name="T4" fmla="*/ 12 w 72"/>
              <a:gd name="T5" fmla="*/ 2 h 2"/>
              <a:gd name="T6" fmla="*/ 18 w 72"/>
              <a:gd name="T7" fmla="*/ 2 h 2"/>
              <a:gd name="T8" fmla="*/ 24 w 72"/>
              <a:gd name="T9" fmla="*/ 2 h 2"/>
              <a:gd name="T10" fmla="*/ 30 w 72"/>
              <a:gd name="T11" fmla="*/ 2 h 2"/>
              <a:gd name="T12" fmla="*/ 36 w 72"/>
              <a:gd name="T13" fmla="*/ 2 h 2"/>
              <a:gd name="T14" fmla="*/ 42 w 72"/>
              <a:gd name="T15" fmla="*/ 0 h 2"/>
              <a:gd name="T16" fmla="*/ 48 w 72"/>
              <a:gd name="T17" fmla="*/ 0 h 2"/>
              <a:gd name="T18" fmla="*/ 54 w 72"/>
              <a:gd name="T19" fmla="*/ 0 h 2"/>
              <a:gd name="T20" fmla="*/ 60 w 72"/>
              <a:gd name="T21" fmla="*/ 0 h 2"/>
              <a:gd name="T22" fmla="*/ 66 w 72"/>
              <a:gd name="T23" fmla="*/ 0 h 2"/>
              <a:gd name="T24" fmla="*/ 72 w 72"/>
              <a:gd name="T2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" h="2">
                <a:moveTo>
                  <a:pt x="0" y="2"/>
                </a:moveTo>
                <a:lnTo>
                  <a:pt x="6" y="2"/>
                </a:lnTo>
                <a:lnTo>
                  <a:pt x="12" y="2"/>
                </a:lnTo>
                <a:lnTo>
                  <a:pt x="18" y="2"/>
                </a:lnTo>
                <a:lnTo>
                  <a:pt x="24" y="2"/>
                </a:lnTo>
                <a:lnTo>
                  <a:pt x="30" y="2"/>
                </a:lnTo>
                <a:lnTo>
                  <a:pt x="36" y="2"/>
                </a:lnTo>
                <a:lnTo>
                  <a:pt x="42" y="0"/>
                </a:lnTo>
                <a:lnTo>
                  <a:pt x="48" y="0"/>
                </a:lnTo>
                <a:lnTo>
                  <a:pt x="54" y="0"/>
                </a:lnTo>
                <a:lnTo>
                  <a:pt x="60" y="0"/>
                </a:lnTo>
                <a:lnTo>
                  <a:pt x="66" y="0"/>
                </a:lnTo>
                <a:lnTo>
                  <a:pt x="72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25" name="Freeform 3531"/>
          <p:cNvSpPr>
            <a:spLocks/>
          </p:cNvSpPr>
          <p:nvPr/>
        </p:nvSpPr>
        <p:spPr bwMode="auto">
          <a:xfrm>
            <a:off x="4418013" y="5214938"/>
            <a:ext cx="115888" cy="7938"/>
          </a:xfrm>
          <a:custGeom>
            <a:avLst/>
            <a:gdLst>
              <a:gd name="T0" fmla="*/ 73 w 73"/>
              <a:gd name="T1" fmla="*/ 5 h 5"/>
              <a:gd name="T2" fmla="*/ 72 w 73"/>
              <a:gd name="T3" fmla="*/ 5 h 5"/>
              <a:gd name="T4" fmla="*/ 70 w 73"/>
              <a:gd name="T5" fmla="*/ 5 h 5"/>
              <a:gd name="T6" fmla="*/ 69 w 73"/>
              <a:gd name="T7" fmla="*/ 5 h 5"/>
              <a:gd name="T8" fmla="*/ 67 w 73"/>
              <a:gd name="T9" fmla="*/ 5 h 5"/>
              <a:gd name="T10" fmla="*/ 66 w 73"/>
              <a:gd name="T11" fmla="*/ 5 h 5"/>
              <a:gd name="T12" fmla="*/ 64 w 73"/>
              <a:gd name="T13" fmla="*/ 5 h 5"/>
              <a:gd name="T14" fmla="*/ 63 w 73"/>
              <a:gd name="T15" fmla="*/ 5 h 5"/>
              <a:gd name="T16" fmla="*/ 61 w 73"/>
              <a:gd name="T17" fmla="*/ 5 h 5"/>
              <a:gd name="T18" fmla="*/ 60 w 73"/>
              <a:gd name="T19" fmla="*/ 5 h 5"/>
              <a:gd name="T20" fmla="*/ 58 w 73"/>
              <a:gd name="T21" fmla="*/ 3 h 5"/>
              <a:gd name="T22" fmla="*/ 57 w 73"/>
              <a:gd name="T23" fmla="*/ 3 h 5"/>
              <a:gd name="T24" fmla="*/ 55 w 73"/>
              <a:gd name="T25" fmla="*/ 3 h 5"/>
              <a:gd name="T26" fmla="*/ 54 w 73"/>
              <a:gd name="T27" fmla="*/ 3 h 5"/>
              <a:gd name="T28" fmla="*/ 52 w 73"/>
              <a:gd name="T29" fmla="*/ 3 h 5"/>
              <a:gd name="T30" fmla="*/ 51 w 73"/>
              <a:gd name="T31" fmla="*/ 3 h 5"/>
              <a:gd name="T32" fmla="*/ 49 w 73"/>
              <a:gd name="T33" fmla="*/ 3 h 5"/>
              <a:gd name="T34" fmla="*/ 48 w 73"/>
              <a:gd name="T35" fmla="*/ 3 h 5"/>
              <a:gd name="T36" fmla="*/ 46 w 73"/>
              <a:gd name="T37" fmla="*/ 3 h 5"/>
              <a:gd name="T38" fmla="*/ 45 w 73"/>
              <a:gd name="T39" fmla="*/ 3 h 5"/>
              <a:gd name="T40" fmla="*/ 43 w 73"/>
              <a:gd name="T41" fmla="*/ 3 h 5"/>
              <a:gd name="T42" fmla="*/ 42 w 73"/>
              <a:gd name="T43" fmla="*/ 3 h 5"/>
              <a:gd name="T44" fmla="*/ 40 w 73"/>
              <a:gd name="T45" fmla="*/ 3 h 5"/>
              <a:gd name="T46" fmla="*/ 39 w 73"/>
              <a:gd name="T47" fmla="*/ 3 h 5"/>
              <a:gd name="T48" fmla="*/ 37 w 73"/>
              <a:gd name="T49" fmla="*/ 3 h 5"/>
              <a:gd name="T50" fmla="*/ 36 w 73"/>
              <a:gd name="T51" fmla="*/ 3 h 5"/>
              <a:gd name="T52" fmla="*/ 34 w 73"/>
              <a:gd name="T53" fmla="*/ 3 h 5"/>
              <a:gd name="T54" fmla="*/ 33 w 73"/>
              <a:gd name="T55" fmla="*/ 3 h 5"/>
              <a:gd name="T56" fmla="*/ 31 w 73"/>
              <a:gd name="T57" fmla="*/ 3 h 5"/>
              <a:gd name="T58" fmla="*/ 30 w 73"/>
              <a:gd name="T59" fmla="*/ 3 h 5"/>
              <a:gd name="T60" fmla="*/ 28 w 73"/>
              <a:gd name="T61" fmla="*/ 3 h 5"/>
              <a:gd name="T62" fmla="*/ 27 w 73"/>
              <a:gd name="T63" fmla="*/ 3 h 5"/>
              <a:gd name="T64" fmla="*/ 25 w 73"/>
              <a:gd name="T65" fmla="*/ 3 h 5"/>
              <a:gd name="T66" fmla="*/ 24 w 73"/>
              <a:gd name="T67" fmla="*/ 3 h 5"/>
              <a:gd name="T68" fmla="*/ 22 w 73"/>
              <a:gd name="T69" fmla="*/ 3 h 5"/>
              <a:gd name="T70" fmla="*/ 22 w 73"/>
              <a:gd name="T71" fmla="*/ 2 h 5"/>
              <a:gd name="T72" fmla="*/ 21 w 73"/>
              <a:gd name="T73" fmla="*/ 2 h 5"/>
              <a:gd name="T74" fmla="*/ 19 w 73"/>
              <a:gd name="T75" fmla="*/ 2 h 5"/>
              <a:gd name="T76" fmla="*/ 18 w 73"/>
              <a:gd name="T77" fmla="*/ 2 h 5"/>
              <a:gd name="T78" fmla="*/ 16 w 73"/>
              <a:gd name="T79" fmla="*/ 2 h 5"/>
              <a:gd name="T80" fmla="*/ 15 w 73"/>
              <a:gd name="T81" fmla="*/ 2 h 5"/>
              <a:gd name="T82" fmla="*/ 13 w 73"/>
              <a:gd name="T83" fmla="*/ 2 h 5"/>
              <a:gd name="T84" fmla="*/ 12 w 73"/>
              <a:gd name="T85" fmla="*/ 2 h 5"/>
              <a:gd name="T86" fmla="*/ 10 w 73"/>
              <a:gd name="T87" fmla="*/ 2 h 5"/>
              <a:gd name="T88" fmla="*/ 9 w 73"/>
              <a:gd name="T89" fmla="*/ 2 h 5"/>
              <a:gd name="T90" fmla="*/ 7 w 73"/>
              <a:gd name="T91" fmla="*/ 2 h 5"/>
              <a:gd name="T92" fmla="*/ 6 w 73"/>
              <a:gd name="T93" fmla="*/ 2 h 5"/>
              <a:gd name="T94" fmla="*/ 4 w 73"/>
              <a:gd name="T95" fmla="*/ 2 h 5"/>
              <a:gd name="T96" fmla="*/ 3 w 73"/>
              <a:gd name="T97" fmla="*/ 2 h 5"/>
              <a:gd name="T98" fmla="*/ 1 w 73"/>
              <a:gd name="T99" fmla="*/ 2 h 5"/>
              <a:gd name="T100" fmla="*/ 0 w 73"/>
              <a:gd name="T10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3" h="5">
                <a:moveTo>
                  <a:pt x="73" y="5"/>
                </a:moveTo>
                <a:lnTo>
                  <a:pt x="72" y="5"/>
                </a:lnTo>
                <a:lnTo>
                  <a:pt x="70" y="5"/>
                </a:lnTo>
                <a:lnTo>
                  <a:pt x="69" y="5"/>
                </a:lnTo>
                <a:lnTo>
                  <a:pt x="67" y="5"/>
                </a:lnTo>
                <a:lnTo>
                  <a:pt x="66" y="5"/>
                </a:lnTo>
                <a:lnTo>
                  <a:pt x="64" y="5"/>
                </a:lnTo>
                <a:lnTo>
                  <a:pt x="63" y="5"/>
                </a:lnTo>
                <a:lnTo>
                  <a:pt x="61" y="5"/>
                </a:lnTo>
                <a:lnTo>
                  <a:pt x="60" y="5"/>
                </a:lnTo>
                <a:lnTo>
                  <a:pt x="58" y="3"/>
                </a:lnTo>
                <a:lnTo>
                  <a:pt x="57" y="3"/>
                </a:lnTo>
                <a:lnTo>
                  <a:pt x="55" y="3"/>
                </a:lnTo>
                <a:lnTo>
                  <a:pt x="54" y="3"/>
                </a:lnTo>
                <a:lnTo>
                  <a:pt x="52" y="3"/>
                </a:lnTo>
                <a:lnTo>
                  <a:pt x="51" y="3"/>
                </a:lnTo>
                <a:lnTo>
                  <a:pt x="49" y="3"/>
                </a:lnTo>
                <a:lnTo>
                  <a:pt x="48" y="3"/>
                </a:lnTo>
                <a:lnTo>
                  <a:pt x="46" y="3"/>
                </a:lnTo>
                <a:lnTo>
                  <a:pt x="45" y="3"/>
                </a:lnTo>
                <a:lnTo>
                  <a:pt x="43" y="3"/>
                </a:lnTo>
                <a:lnTo>
                  <a:pt x="42" y="3"/>
                </a:lnTo>
                <a:lnTo>
                  <a:pt x="40" y="3"/>
                </a:lnTo>
                <a:lnTo>
                  <a:pt x="39" y="3"/>
                </a:lnTo>
                <a:lnTo>
                  <a:pt x="37" y="3"/>
                </a:lnTo>
                <a:lnTo>
                  <a:pt x="36" y="3"/>
                </a:lnTo>
                <a:lnTo>
                  <a:pt x="34" y="3"/>
                </a:lnTo>
                <a:lnTo>
                  <a:pt x="33" y="3"/>
                </a:lnTo>
                <a:lnTo>
                  <a:pt x="31" y="3"/>
                </a:lnTo>
                <a:lnTo>
                  <a:pt x="30" y="3"/>
                </a:lnTo>
                <a:lnTo>
                  <a:pt x="28" y="3"/>
                </a:lnTo>
                <a:lnTo>
                  <a:pt x="27" y="3"/>
                </a:lnTo>
                <a:lnTo>
                  <a:pt x="25" y="3"/>
                </a:lnTo>
                <a:lnTo>
                  <a:pt x="24" y="3"/>
                </a:lnTo>
                <a:lnTo>
                  <a:pt x="22" y="3"/>
                </a:lnTo>
                <a:lnTo>
                  <a:pt x="22" y="2"/>
                </a:lnTo>
                <a:lnTo>
                  <a:pt x="21" y="2"/>
                </a:lnTo>
                <a:lnTo>
                  <a:pt x="19" y="2"/>
                </a:lnTo>
                <a:lnTo>
                  <a:pt x="18" y="2"/>
                </a:lnTo>
                <a:lnTo>
                  <a:pt x="16" y="2"/>
                </a:lnTo>
                <a:lnTo>
                  <a:pt x="15" y="2"/>
                </a:lnTo>
                <a:lnTo>
                  <a:pt x="13" y="2"/>
                </a:lnTo>
                <a:lnTo>
                  <a:pt x="12" y="2"/>
                </a:lnTo>
                <a:lnTo>
                  <a:pt x="10" y="2"/>
                </a:lnTo>
                <a:lnTo>
                  <a:pt x="9" y="2"/>
                </a:lnTo>
                <a:lnTo>
                  <a:pt x="7" y="2"/>
                </a:lnTo>
                <a:lnTo>
                  <a:pt x="6" y="2"/>
                </a:lnTo>
                <a:lnTo>
                  <a:pt x="4" y="2"/>
                </a:lnTo>
                <a:lnTo>
                  <a:pt x="3" y="2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26" name="Line 3532"/>
          <p:cNvSpPr>
            <a:spLocks noChangeShapeType="1"/>
          </p:cNvSpPr>
          <p:nvPr/>
        </p:nvSpPr>
        <p:spPr bwMode="auto">
          <a:xfrm flipH="1">
            <a:off x="4533901" y="4441825"/>
            <a:ext cx="9525" cy="7762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27" name="Freeform 3533"/>
          <p:cNvSpPr>
            <a:spLocks/>
          </p:cNvSpPr>
          <p:nvPr/>
        </p:nvSpPr>
        <p:spPr bwMode="auto">
          <a:xfrm>
            <a:off x="4843463" y="4260850"/>
            <a:ext cx="271463" cy="130175"/>
          </a:xfrm>
          <a:custGeom>
            <a:avLst/>
            <a:gdLst>
              <a:gd name="T0" fmla="*/ 0 w 171"/>
              <a:gd name="T1" fmla="*/ 82 h 82"/>
              <a:gd name="T2" fmla="*/ 5 w 171"/>
              <a:gd name="T3" fmla="*/ 81 h 82"/>
              <a:gd name="T4" fmla="*/ 11 w 171"/>
              <a:gd name="T5" fmla="*/ 79 h 82"/>
              <a:gd name="T6" fmla="*/ 15 w 171"/>
              <a:gd name="T7" fmla="*/ 78 h 82"/>
              <a:gd name="T8" fmla="*/ 21 w 171"/>
              <a:gd name="T9" fmla="*/ 76 h 82"/>
              <a:gd name="T10" fmla="*/ 27 w 171"/>
              <a:gd name="T11" fmla="*/ 75 h 82"/>
              <a:gd name="T12" fmla="*/ 32 w 171"/>
              <a:gd name="T13" fmla="*/ 72 h 82"/>
              <a:gd name="T14" fmla="*/ 38 w 171"/>
              <a:gd name="T15" fmla="*/ 70 h 82"/>
              <a:gd name="T16" fmla="*/ 42 w 171"/>
              <a:gd name="T17" fmla="*/ 69 h 82"/>
              <a:gd name="T18" fmla="*/ 48 w 171"/>
              <a:gd name="T19" fmla="*/ 66 h 82"/>
              <a:gd name="T20" fmla="*/ 53 w 171"/>
              <a:gd name="T21" fmla="*/ 64 h 82"/>
              <a:gd name="T22" fmla="*/ 59 w 171"/>
              <a:gd name="T23" fmla="*/ 61 h 82"/>
              <a:gd name="T24" fmla="*/ 63 w 171"/>
              <a:gd name="T25" fmla="*/ 60 h 82"/>
              <a:gd name="T26" fmla="*/ 69 w 171"/>
              <a:gd name="T27" fmla="*/ 58 h 82"/>
              <a:gd name="T28" fmla="*/ 74 w 171"/>
              <a:gd name="T29" fmla="*/ 55 h 82"/>
              <a:gd name="T30" fmla="*/ 78 w 171"/>
              <a:gd name="T31" fmla="*/ 52 h 82"/>
              <a:gd name="T32" fmla="*/ 84 w 171"/>
              <a:gd name="T33" fmla="*/ 51 h 82"/>
              <a:gd name="T34" fmla="*/ 89 w 171"/>
              <a:gd name="T35" fmla="*/ 48 h 82"/>
              <a:gd name="T36" fmla="*/ 95 w 171"/>
              <a:gd name="T37" fmla="*/ 46 h 82"/>
              <a:gd name="T38" fmla="*/ 99 w 171"/>
              <a:gd name="T39" fmla="*/ 43 h 82"/>
              <a:gd name="T40" fmla="*/ 104 w 171"/>
              <a:gd name="T41" fmla="*/ 40 h 82"/>
              <a:gd name="T42" fmla="*/ 110 w 171"/>
              <a:gd name="T43" fmla="*/ 37 h 82"/>
              <a:gd name="T44" fmla="*/ 114 w 171"/>
              <a:gd name="T45" fmla="*/ 36 h 82"/>
              <a:gd name="T46" fmla="*/ 119 w 171"/>
              <a:gd name="T47" fmla="*/ 33 h 82"/>
              <a:gd name="T48" fmla="*/ 125 w 171"/>
              <a:gd name="T49" fmla="*/ 30 h 82"/>
              <a:gd name="T50" fmla="*/ 129 w 171"/>
              <a:gd name="T51" fmla="*/ 27 h 82"/>
              <a:gd name="T52" fmla="*/ 134 w 171"/>
              <a:gd name="T53" fmla="*/ 24 h 82"/>
              <a:gd name="T54" fmla="*/ 138 w 171"/>
              <a:gd name="T55" fmla="*/ 21 h 82"/>
              <a:gd name="T56" fmla="*/ 144 w 171"/>
              <a:gd name="T57" fmla="*/ 18 h 82"/>
              <a:gd name="T58" fmla="*/ 149 w 171"/>
              <a:gd name="T59" fmla="*/ 15 h 82"/>
              <a:gd name="T60" fmla="*/ 153 w 171"/>
              <a:gd name="T61" fmla="*/ 12 h 82"/>
              <a:gd name="T62" fmla="*/ 158 w 171"/>
              <a:gd name="T63" fmla="*/ 9 h 82"/>
              <a:gd name="T64" fmla="*/ 162 w 171"/>
              <a:gd name="T65" fmla="*/ 6 h 82"/>
              <a:gd name="T66" fmla="*/ 167 w 171"/>
              <a:gd name="T67" fmla="*/ 3 h 82"/>
              <a:gd name="T68" fmla="*/ 171 w 171"/>
              <a:gd name="T6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1" h="82">
                <a:moveTo>
                  <a:pt x="0" y="82"/>
                </a:moveTo>
                <a:lnTo>
                  <a:pt x="5" y="81"/>
                </a:lnTo>
                <a:lnTo>
                  <a:pt x="11" y="79"/>
                </a:lnTo>
                <a:lnTo>
                  <a:pt x="15" y="78"/>
                </a:lnTo>
                <a:lnTo>
                  <a:pt x="21" y="76"/>
                </a:lnTo>
                <a:lnTo>
                  <a:pt x="27" y="75"/>
                </a:lnTo>
                <a:lnTo>
                  <a:pt x="32" y="72"/>
                </a:lnTo>
                <a:lnTo>
                  <a:pt x="38" y="70"/>
                </a:lnTo>
                <a:lnTo>
                  <a:pt x="42" y="69"/>
                </a:lnTo>
                <a:lnTo>
                  <a:pt x="48" y="66"/>
                </a:lnTo>
                <a:lnTo>
                  <a:pt x="53" y="64"/>
                </a:lnTo>
                <a:lnTo>
                  <a:pt x="59" y="61"/>
                </a:lnTo>
                <a:lnTo>
                  <a:pt x="63" y="60"/>
                </a:lnTo>
                <a:lnTo>
                  <a:pt x="69" y="58"/>
                </a:lnTo>
                <a:lnTo>
                  <a:pt x="74" y="55"/>
                </a:lnTo>
                <a:lnTo>
                  <a:pt x="78" y="52"/>
                </a:lnTo>
                <a:lnTo>
                  <a:pt x="84" y="51"/>
                </a:lnTo>
                <a:lnTo>
                  <a:pt x="89" y="48"/>
                </a:lnTo>
                <a:lnTo>
                  <a:pt x="95" y="46"/>
                </a:lnTo>
                <a:lnTo>
                  <a:pt x="99" y="43"/>
                </a:lnTo>
                <a:lnTo>
                  <a:pt x="104" y="40"/>
                </a:lnTo>
                <a:lnTo>
                  <a:pt x="110" y="37"/>
                </a:lnTo>
                <a:lnTo>
                  <a:pt x="114" y="36"/>
                </a:lnTo>
                <a:lnTo>
                  <a:pt x="119" y="33"/>
                </a:lnTo>
                <a:lnTo>
                  <a:pt x="125" y="30"/>
                </a:lnTo>
                <a:lnTo>
                  <a:pt x="129" y="27"/>
                </a:lnTo>
                <a:lnTo>
                  <a:pt x="134" y="24"/>
                </a:lnTo>
                <a:lnTo>
                  <a:pt x="138" y="21"/>
                </a:lnTo>
                <a:lnTo>
                  <a:pt x="144" y="18"/>
                </a:lnTo>
                <a:lnTo>
                  <a:pt x="149" y="15"/>
                </a:lnTo>
                <a:lnTo>
                  <a:pt x="153" y="12"/>
                </a:lnTo>
                <a:lnTo>
                  <a:pt x="158" y="9"/>
                </a:lnTo>
                <a:lnTo>
                  <a:pt x="162" y="6"/>
                </a:lnTo>
                <a:lnTo>
                  <a:pt x="167" y="3"/>
                </a:lnTo>
                <a:lnTo>
                  <a:pt x="171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28" name="Freeform 3534"/>
          <p:cNvSpPr>
            <a:spLocks/>
          </p:cNvSpPr>
          <p:nvPr/>
        </p:nvSpPr>
        <p:spPr bwMode="auto">
          <a:xfrm>
            <a:off x="4543426" y="4391025"/>
            <a:ext cx="300038" cy="42863"/>
          </a:xfrm>
          <a:custGeom>
            <a:avLst/>
            <a:gdLst>
              <a:gd name="T0" fmla="*/ 186 w 189"/>
              <a:gd name="T1" fmla="*/ 2 h 27"/>
              <a:gd name="T2" fmla="*/ 183 w 189"/>
              <a:gd name="T3" fmla="*/ 3 h 27"/>
              <a:gd name="T4" fmla="*/ 179 w 189"/>
              <a:gd name="T5" fmla="*/ 3 h 27"/>
              <a:gd name="T6" fmla="*/ 174 w 189"/>
              <a:gd name="T7" fmla="*/ 5 h 27"/>
              <a:gd name="T8" fmla="*/ 170 w 189"/>
              <a:gd name="T9" fmla="*/ 6 h 27"/>
              <a:gd name="T10" fmla="*/ 165 w 189"/>
              <a:gd name="T11" fmla="*/ 8 h 27"/>
              <a:gd name="T12" fmla="*/ 161 w 189"/>
              <a:gd name="T13" fmla="*/ 9 h 27"/>
              <a:gd name="T14" fmla="*/ 158 w 189"/>
              <a:gd name="T15" fmla="*/ 9 h 27"/>
              <a:gd name="T16" fmla="*/ 153 w 189"/>
              <a:gd name="T17" fmla="*/ 11 h 27"/>
              <a:gd name="T18" fmla="*/ 149 w 189"/>
              <a:gd name="T19" fmla="*/ 12 h 27"/>
              <a:gd name="T20" fmla="*/ 144 w 189"/>
              <a:gd name="T21" fmla="*/ 12 h 27"/>
              <a:gd name="T22" fmla="*/ 140 w 189"/>
              <a:gd name="T23" fmla="*/ 14 h 27"/>
              <a:gd name="T24" fmla="*/ 135 w 189"/>
              <a:gd name="T25" fmla="*/ 15 h 27"/>
              <a:gd name="T26" fmla="*/ 131 w 189"/>
              <a:gd name="T27" fmla="*/ 15 h 27"/>
              <a:gd name="T28" fmla="*/ 126 w 189"/>
              <a:gd name="T29" fmla="*/ 17 h 27"/>
              <a:gd name="T30" fmla="*/ 123 w 189"/>
              <a:gd name="T31" fmla="*/ 17 h 27"/>
              <a:gd name="T32" fmla="*/ 119 w 189"/>
              <a:gd name="T33" fmla="*/ 18 h 27"/>
              <a:gd name="T34" fmla="*/ 114 w 189"/>
              <a:gd name="T35" fmla="*/ 18 h 27"/>
              <a:gd name="T36" fmla="*/ 110 w 189"/>
              <a:gd name="T37" fmla="*/ 20 h 27"/>
              <a:gd name="T38" fmla="*/ 105 w 189"/>
              <a:gd name="T39" fmla="*/ 20 h 27"/>
              <a:gd name="T40" fmla="*/ 101 w 189"/>
              <a:gd name="T41" fmla="*/ 21 h 27"/>
              <a:gd name="T42" fmla="*/ 96 w 189"/>
              <a:gd name="T43" fmla="*/ 21 h 27"/>
              <a:gd name="T44" fmla="*/ 92 w 189"/>
              <a:gd name="T45" fmla="*/ 23 h 27"/>
              <a:gd name="T46" fmla="*/ 87 w 189"/>
              <a:gd name="T47" fmla="*/ 23 h 27"/>
              <a:gd name="T48" fmla="*/ 83 w 189"/>
              <a:gd name="T49" fmla="*/ 23 h 27"/>
              <a:gd name="T50" fmla="*/ 78 w 189"/>
              <a:gd name="T51" fmla="*/ 24 h 27"/>
              <a:gd name="T52" fmla="*/ 75 w 189"/>
              <a:gd name="T53" fmla="*/ 24 h 27"/>
              <a:gd name="T54" fmla="*/ 71 w 189"/>
              <a:gd name="T55" fmla="*/ 24 h 27"/>
              <a:gd name="T56" fmla="*/ 66 w 189"/>
              <a:gd name="T57" fmla="*/ 26 h 27"/>
              <a:gd name="T58" fmla="*/ 62 w 189"/>
              <a:gd name="T59" fmla="*/ 26 h 27"/>
              <a:gd name="T60" fmla="*/ 57 w 189"/>
              <a:gd name="T61" fmla="*/ 26 h 27"/>
              <a:gd name="T62" fmla="*/ 53 w 189"/>
              <a:gd name="T63" fmla="*/ 26 h 27"/>
              <a:gd name="T64" fmla="*/ 48 w 189"/>
              <a:gd name="T65" fmla="*/ 26 h 27"/>
              <a:gd name="T66" fmla="*/ 44 w 189"/>
              <a:gd name="T67" fmla="*/ 27 h 27"/>
              <a:gd name="T68" fmla="*/ 39 w 189"/>
              <a:gd name="T69" fmla="*/ 27 h 27"/>
              <a:gd name="T70" fmla="*/ 35 w 189"/>
              <a:gd name="T71" fmla="*/ 27 h 27"/>
              <a:gd name="T72" fmla="*/ 30 w 189"/>
              <a:gd name="T73" fmla="*/ 27 h 27"/>
              <a:gd name="T74" fmla="*/ 26 w 189"/>
              <a:gd name="T75" fmla="*/ 27 h 27"/>
              <a:gd name="T76" fmla="*/ 21 w 189"/>
              <a:gd name="T77" fmla="*/ 27 h 27"/>
              <a:gd name="T78" fmla="*/ 17 w 189"/>
              <a:gd name="T79" fmla="*/ 27 h 27"/>
              <a:gd name="T80" fmla="*/ 14 w 189"/>
              <a:gd name="T81" fmla="*/ 27 h 27"/>
              <a:gd name="T82" fmla="*/ 9 w 189"/>
              <a:gd name="T83" fmla="*/ 27 h 27"/>
              <a:gd name="T84" fmla="*/ 5 w 189"/>
              <a:gd name="T85" fmla="*/ 27 h 27"/>
              <a:gd name="T86" fmla="*/ 0 w 189"/>
              <a:gd name="T8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9" h="27">
                <a:moveTo>
                  <a:pt x="189" y="0"/>
                </a:moveTo>
                <a:lnTo>
                  <a:pt x="186" y="2"/>
                </a:lnTo>
                <a:lnTo>
                  <a:pt x="185" y="2"/>
                </a:lnTo>
                <a:lnTo>
                  <a:pt x="183" y="3"/>
                </a:lnTo>
                <a:lnTo>
                  <a:pt x="180" y="3"/>
                </a:lnTo>
                <a:lnTo>
                  <a:pt x="179" y="3"/>
                </a:lnTo>
                <a:lnTo>
                  <a:pt x="176" y="5"/>
                </a:lnTo>
                <a:lnTo>
                  <a:pt x="174" y="5"/>
                </a:lnTo>
                <a:lnTo>
                  <a:pt x="171" y="6"/>
                </a:lnTo>
                <a:lnTo>
                  <a:pt x="170" y="6"/>
                </a:lnTo>
                <a:lnTo>
                  <a:pt x="168" y="6"/>
                </a:lnTo>
                <a:lnTo>
                  <a:pt x="165" y="8"/>
                </a:lnTo>
                <a:lnTo>
                  <a:pt x="164" y="8"/>
                </a:lnTo>
                <a:lnTo>
                  <a:pt x="161" y="9"/>
                </a:lnTo>
                <a:lnTo>
                  <a:pt x="159" y="9"/>
                </a:lnTo>
                <a:lnTo>
                  <a:pt x="158" y="9"/>
                </a:lnTo>
                <a:lnTo>
                  <a:pt x="155" y="11"/>
                </a:lnTo>
                <a:lnTo>
                  <a:pt x="153" y="11"/>
                </a:lnTo>
                <a:lnTo>
                  <a:pt x="150" y="11"/>
                </a:lnTo>
                <a:lnTo>
                  <a:pt x="149" y="12"/>
                </a:lnTo>
                <a:lnTo>
                  <a:pt x="146" y="12"/>
                </a:lnTo>
                <a:lnTo>
                  <a:pt x="144" y="12"/>
                </a:lnTo>
                <a:lnTo>
                  <a:pt x="141" y="14"/>
                </a:lnTo>
                <a:lnTo>
                  <a:pt x="140" y="14"/>
                </a:lnTo>
                <a:lnTo>
                  <a:pt x="138" y="14"/>
                </a:lnTo>
                <a:lnTo>
                  <a:pt x="135" y="15"/>
                </a:lnTo>
                <a:lnTo>
                  <a:pt x="134" y="15"/>
                </a:lnTo>
                <a:lnTo>
                  <a:pt x="131" y="15"/>
                </a:lnTo>
                <a:lnTo>
                  <a:pt x="129" y="15"/>
                </a:lnTo>
                <a:lnTo>
                  <a:pt x="126" y="17"/>
                </a:lnTo>
                <a:lnTo>
                  <a:pt x="125" y="17"/>
                </a:lnTo>
                <a:lnTo>
                  <a:pt x="123" y="17"/>
                </a:lnTo>
                <a:lnTo>
                  <a:pt x="120" y="18"/>
                </a:lnTo>
                <a:lnTo>
                  <a:pt x="119" y="18"/>
                </a:lnTo>
                <a:lnTo>
                  <a:pt x="116" y="18"/>
                </a:lnTo>
                <a:lnTo>
                  <a:pt x="114" y="18"/>
                </a:lnTo>
                <a:lnTo>
                  <a:pt x="111" y="20"/>
                </a:lnTo>
                <a:lnTo>
                  <a:pt x="110" y="20"/>
                </a:lnTo>
                <a:lnTo>
                  <a:pt x="107" y="20"/>
                </a:lnTo>
                <a:lnTo>
                  <a:pt x="105" y="20"/>
                </a:lnTo>
                <a:lnTo>
                  <a:pt x="104" y="20"/>
                </a:lnTo>
                <a:lnTo>
                  <a:pt x="101" y="21"/>
                </a:lnTo>
                <a:lnTo>
                  <a:pt x="99" y="21"/>
                </a:lnTo>
                <a:lnTo>
                  <a:pt x="96" y="21"/>
                </a:lnTo>
                <a:lnTo>
                  <a:pt x="95" y="21"/>
                </a:lnTo>
                <a:lnTo>
                  <a:pt x="92" y="23"/>
                </a:lnTo>
                <a:lnTo>
                  <a:pt x="90" y="23"/>
                </a:lnTo>
                <a:lnTo>
                  <a:pt x="87" y="23"/>
                </a:lnTo>
                <a:lnTo>
                  <a:pt x="86" y="23"/>
                </a:lnTo>
                <a:lnTo>
                  <a:pt x="83" y="23"/>
                </a:lnTo>
                <a:lnTo>
                  <a:pt x="81" y="23"/>
                </a:lnTo>
                <a:lnTo>
                  <a:pt x="78" y="24"/>
                </a:lnTo>
                <a:lnTo>
                  <a:pt x="77" y="24"/>
                </a:lnTo>
                <a:lnTo>
                  <a:pt x="75" y="24"/>
                </a:lnTo>
                <a:lnTo>
                  <a:pt x="72" y="24"/>
                </a:lnTo>
                <a:lnTo>
                  <a:pt x="71" y="24"/>
                </a:lnTo>
                <a:lnTo>
                  <a:pt x="68" y="24"/>
                </a:lnTo>
                <a:lnTo>
                  <a:pt x="66" y="26"/>
                </a:lnTo>
                <a:lnTo>
                  <a:pt x="63" y="26"/>
                </a:lnTo>
                <a:lnTo>
                  <a:pt x="62" y="26"/>
                </a:lnTo>
                <a:lnTo>
                  <a:pt x="59" y="26"/>
                </a:lnTo>
                <a:lnTo>
                  <a:pt x="57" y="26"/>
                </a:lnTo>
                <a:lnTo>
                  <a:pt x="54" y="26"/>
                </a:lnTo>
                <a:lnTo>
                  <a:pt x="53" y="26"/>
                </a:lnTo>
                <a:lnTo>
                  <a:pt x="50" y="26"/>
                </a:lnTo>
                <a:lnTo>
                  <a:pt x="48" y="26"/>
                </a:lnTo>
                <a:lnTo>
                  <a:pt x="47" y="27"/>
                </a:lnTo>
                <a:lnTo>
                  <a:pt x="44" y="27"/>
                </a:lnTo>
                <a:lnTo>
                  <a:pt x="42" y="27"/>
                </a:lnTo>
                <a:lnTo>
                  <a:pt x="39" y="27"/>
                </a:lnTo>
                <a:lnTo>
                  <a:pt x="38" y="27"/>
                </a:lnTo>
                <a:lnTo>
                  <a:pt x="35" y="27"/>
                </a:lnTo>
                <a:lnTo>
                  <a:pt x="33" y="27"/>
                </a:lnTo>
                <a:lnTo>
                  <a:pt x="30" y="27"/>
                </a:lnTo>
                <a:lnTo>
                  <a:pt x="29" y="27"/>
                </a:lnTo>
                <a:lnTo>
                  <a:pt x="26" y="27"/>
                </a:lnTo>
                <a:lnTo>
                  <a:pt x="24" y="27"/>
                </a:lnTo>
                <a:lnTo>
                  <a:pt x="21" y="27"/>
                </a:lnTo>
                <a:lnTo>
                  <a:pt x="20" y="27"/>
                </a:lnTo>
                <a:lnTo>
                  <a:pt x="17" y="27"/>
                </a:lnTo>
                <a:lnTo>
                  <a:pt x="15" y="27"/>
                </a:lnTo>
                <a:lnTo>
                  <a:pt x="14" y="27"/>
                </a:lnTo>
                <a:lnTo>
                  <a:pt x="11" y="27"/>
                </a:lnTo>
                <a:lnTo>
                  <a:pt x="9" y="27"/>
                </a:lnTo>
                <a:lnTo>
                  <a:pt x="6" y="27"/>
                </a:lnTo>
                <a:lnTo>
                  <a:pt x="5" y="27"/>
                </a:lnTo>
                <a:lnTo>
                  <a:pt x="2" y="27"/>
                </a:lnTo>
                <a:lnTo>
                  <a:pt x="0" y="2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29" name="Line 3535"/>
          <p:cNvSpPr>
            <a:spLocks noChangeShapeType="1"/>
          </p:cNvSpPr>
          <p:nvPr/>
        </p:nvSpPr>
        <p:spPr bwMode="auto">
          <a:xfrm>
            <a:off x="4818063" y="4300538"/>
            <a:ext cx="23813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30" name="Rectangle 3536"/>
          <p:cNvSpPr>
            <a:spLocks noChangeArrowheads="1"/>
          </p:cNvSpPr>
          <p:nvPr/>
        </p:nvSpPr>
        <p:spPr bwMode="auto">
          <a:xfrm rot="16860000">
            <a:off x="3737652" y="6381134"/>
            <a:ext cx="352661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Copia-1_MPA-I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31" name="Line 3537"/>
          <p:cNvSpPr>
            <a:spLocks noChangeShapeType="1"/>
          </p:cNvSpPr>
          <p:nvPr/>
        </p:nvSpPr>
        <p:spPr bwMode="auto">
          <a:xfrm flipH="1">
            <a:off x="3965576" y="6151563"/>
            <a:ext cx="19050" cy="85725"/>
          </a:xfrm>
          <a:prstGeom prst="line">
            <a:avLst/>
          </a:pr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32" name="Rectangle 3538"/>
          <p:cNvSpPr>
            <a:spLocks noChangeArrowheads="1"/>
          </p:cNvSpPr>
          <p:nvPr/>
        </p:nvSpPr>
        <p:spPr bwMode="auto">
          <a:xfrm rot="16920000">
            <a:off x="3752420" y="6335097"/>
            <a:ext cx="253274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CoMagpo1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33" name="Line 3539"/>
          <p:cNvSpPr>
            <a:spLocks noChangeShapeType="1"/>
          </p:cNvSpPr>
          <p:nvPr/>
        </p:nvSpPr>
        <p:spPr bwMode="auto">
          <a:xfrm flipH="1">
            <a:off x="3924301" y="6142038"/>
            <a:ext cx="22225" cy="85725"/>
          </a:xfrm>
          <a:prstGeom prst="line">
            <a:avLst/>
          </a:pr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34" name="Freeform 3540"/>
          <p:cNvSpPr>
            <a:spLocks/>
          </p:cNvSpPr>
          <p:nvPr/>
        </p:nvSpPr>
        <p:spPr bwMode="auto">
          <a:xfrm>
            <a:off x="3965576" y="6142038"/>
            <a:ext cx="20638" cy="4763"/>
          </a:xfrm>
          <a:custGeom>
            <a:avLst/>
            <a:gdLst>
              <a:gd name="T0" fmla="*/ 0 w 13"/>
              <a:gd name="T1" fmla="*/ 0 h 3"/>
              <a:gd name="T2" fmla="*/ 1 w 13"/>
              <a:gd name="T3" fmla="*/ 0 h 3"/>
              <a:gd name="T4" fmla="*/ 3 w 13"/>
              <a:gd name="T5" fmla="*/ 0 h 3"/>
              <a:gd name="T6" fmla="*/ 4 w 13"/>
              <a:gd name="T7" fmla="*/ 0 h 3"/>
              <a:gd name="T8" fmla="*/ 6 w 13"/>
              <a:gd name="T9" fmla="*/ 1 h 3"/>
              <a:gd name="T10" fmla="*/ 7 w 13"/>
              <a:gd name="T11" fmla="*/ 1 h 3"/>
              <a:gd name="T12" fmla="*/ 7 w 13"/>
              <a:gd name="T13" fmla="*/ 1 h 3"/>
              <a:gd name="T14" fmla="*/ 9 w 13"/>
              <a:gd name="T15" fmla="*/ 1 h 3"/>
              <a:gd name="T16" fmla="*/ 10 w 13"/>
              <a:gd name="T17" fmla="*/ 1 h 3"/>
              <a:gd name="T18" fmla="*/ 12 w 13"/>
              <a:gd name="T19" fmla="*/ 3 h 3"/>
              <a:gd name="T20" fmla="*/ 13 w 13"/>
              <a:gd name="T2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3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6" y="1"/>
                </a:lnTo>
                <a:lnTo>
                  <a:pt x="7" y="1"/>
                </a:lnTo>
                <a:lnTo>
                  <a:pt x="7" y="1"/>
                </a:lnTo>
                <a:lnTo>
                  <a:pt x="9" y="1"/>
                </a:lnTo>
                <a:lnTo>
                  <a:pt x="10" y="1"/>
                </a:lnTo>
                <a:lnTo>
                  <a:pt x="12" y="3"/>
                </a:lnTo>
                <a:lnTo>
                  <a:pt x="13" y="3"/>
                </a:lnTo>
              </a:path>
            </a:pathLst>
          </a:cu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35" name="Freeform 3541"/>
          <p:cNvSpPr>
            <a:spLocks/>
          </p:cNvSpPr>
          <p:nvPr/>
        </p:nvSpPr>
        <p:spPr bwMode="auto">
          <a:xfrm>
            <a:off x="3946526" y="6137275"/>
            <a:ext cx="19050" cy="4763"/>
          </a:xfrm>
          <a:custGeom>
            <a:avLst/>
            <a:gdLst>
              <a:gd name="T0" fmla="*/ 12 w 12"/>
              <a:gd name="T1" fmla="*/ 3 h 3"/>
              <a:gd name="T2" fmla="*/ 12 w 12"/>
              <a:gd name="T3" fmla="*/ 3 h 3"/>
              <a:gd name="T4" fmla="*/ 10 w 12"/>
              <a:gd name="T5" fmla="*/ 3 h 3"/>
              <a:gd name="T6" fmla="*/ 9 w 12"/>
              <a:gd name="T7" fmla="*/ 1 h 3"/>
              <a:gd name="T8" fmla="*/ 7 w 12"/>
              <a:gd name="T9" fmla="*/ 1 h 3"/>
              <a:gd name="T10" fmla="*/ 6 w 12"/>
              <a:gd name="T11" fmla="*/ 1 h 3"/>
              <a:gd name="T12" fmla="*/ 4 w 12"/>
              <a:gd name="T13" fmla="*/ 1 h 3"/>
              <a:gd name="T14" fmla="*/ 3 w 12"/>
              <a:gd name="T15" fmla="*/ 1 h 3"/>
              <a:gd name="T16" fmla="*/ 1 w 12"/>
              <a:gd name="T17" fmla="*/ 0 h 3"/>
              <a:gd name="T18" fmla="*/ 0 w 12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3">
                <a:moveTo>
                  <a:pt x="12" y="3"/>
                </a:moveTo>
                <a:lnTo>
                  <a:pt x="12" y="3"/>
                </a:lnTo>
                <a:lnTo>
                  <a:pt x="10" y="3"/>
                </a:lnTo>
                <a:lnTo>
                  <a:pt x="9" y="1"/>
                </a:lnTo>
                <a:lnTo>
                  <a:pt x="7" y="1"/>
                </a:lnTo>
                <a:lnTo>
                  <a:pt x="6" y="1"/>
                </a:lnTo>
                <a:lnTo>
                  <a:pt x="4" y="1"/>
                </a:lnTo>
                <a:lnTo>
                  <a:pt x="3" y="1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36" name="Line 3542"/>
          <p:cNvSpPr>
            <a:spLocks noChangeShapeType="1"/>
          </p:cNvSpPr>
          <p:nvPr/>
        </p:nvSpPr>
        <p:spPr bwMode="auto">
          <a:xfrm flipH="1">
            <a:off x="3965576" y="6051550"/>
            <a:ext cx="19050" cy="85725"/>
          </a:xfrm>
          <a:prstGeom prst="line">
            <a:avLst/>
          </a:pr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37" name="Rectangle 3543"/>
          <p:cNvSpPr>
            <a:spLocks noChangeArrowheads="1"/>
          </p:cNvSpPr>
          <p:nvPr/>
        </p:nvSpPr>
        <p:spPr bwMode="auto">
          <a:xfrm rot="16980000">
            <a:off x="3721533" y="6322397"/>
            <a:ext cx="23884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CoGagra2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38" name="Line 3544"/>
          <p:cNvSpPr>
            <a:spLocks noChangeShapeType="1"/>
          </p:cNvSpPr>
          <p:nvPr/>
        </p:nvSpPr>
        <p:spPr bwMode="auto">
          <a:xfrm flipH="1">
            <a:off x="3884613" y="6037263"/>
            <a:ext cx="44450" cy="180975"/>
          </a:xfrm>
          <a:prstGeom prst="line">
            <a:avLst/>
          </a:pr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39" name="Freeform 3545"/>
          <p:cNvSpPr>
            <a:spLocks/>
          </p:cNvSpPr>
          <p:nvPr/>
        </p:nvSpPr>
        <p:spPr bwMode="auto">
          <a:xfrm>
            <a:off x="3957638" y="6038850"/>
            <a:ext cx="28575" cy="7938"/>
          </a:xfrm>
          <a:custGeom>
            <a:avLst/>
            <a:gdLst>
              <a:gd name="T0" fmla="*/ 0 w 18"/>
              <a:gd name="T1" fmla="*/ 0 h 5"/>
              <a:gd name="T2" fmla="*/ 3 w 18"/>
              <a:gd name="T3" fmla="*/ 0 h 5"/>
              <a:gd name="T4" fmla="*/ 5 w 18"/>
              <a:gd name="T5" fmla="*/ 0 h 5"/>
              <a:gd name="T6" fmla="*/ 6 w 18"/>
              <a:gd name="T7" fmla="*/ 2 h 5"/>
              <a:gd name="T8" fmla="*/ 8 w 18"/>
              <a:gd name="T9" fmla="*/ 2 h 5"/>
              <a:gd name="T10" fmla="*/ 9 w 18"/>
              <a:gd name="T11" fmla="*/ 2 h 5"/>
              <a:gd name="T12" fmla="*/ 12 w 18"/>
              <a:gd name="T13" fmla="*/ 3 h 5"/>
              <a:gd name="T14" fmla="*/ 14 w 18"/>
              <a:gd name="T15" fmla="*/ 3 h 5"/>
              <a:gd name="T16" fmla="*/ 15 w 18"/>
              <a:gd name="T17" fmla="*/ 3 h 5"/>
              <a:gd name="T18" fmla="*/ 17 w 18"/>
              <a:gd name="T19" fmla="*/ 3 h 5"/>
              <a:gd name="T20" fmla="*/ 18 w 18"/>
              <a:gd name="T2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5">
                <a:moveTo>
                  <a:pt x="0" y="0"/>
                </a:moveTo>
                <a:lnTo>
                  <a:pt x="3" y="0"/>
                </a:lnTo>
                <a:lnTo>
                  <a:pt x="5" y="0"/>
                </a:lnTo>
                <a:lnTo>
                  <a:pt x="6" y="2"/>
                </a:lnTo>
                <a:lnTo>
                  <a:pt x="8" y="2"/>
                </a:lnTo>
                <a:lnTo>
                  <a:pt x="9" y="2"/>
                </a:lnTo>
                <a:lnTo>
                  <a:pt x="12" y="3"/>
                </a:lnTo>
                <a:lnTo>
                  <a:pt x="14" y="3"/>
                </a:lnTo>
                <a:lnTo>
                  <a:pt x="15" y="3"/>
                </a:lnTo>
                <a:lnTo>
                  <a:pt x="17" y="3"/>
                </a:lnTo>
                <a:lnTo>
                  <a:pt x="18" y="5"/>
                </a:lnTo>
              </a:path>
            </a:pathLst>
          </a:cu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40" name="Freeform 3546"/>
          <p:cNvSpPr>
            <a:spLocks/>
          </p:cNvSpPr>
          <p:nvPr/>
        </p:nvSpPr>
        <p:spPr bwMode="auto">
          <a:xfrm>
            <a:off x="3932238" y="6032500"/>
            <a:ext cx="25400" cy="6350"/>
          </a:xfrm>
          <a:custGeom>
            <a:avLst/>
            <a:gdLst>
              <a:gd name="T0" fmla="*/ 16 w 16"/>
              <a:gd name="T1" fmla="*/ 4 h 4"/>
              <a:gd name="T2" fmla="*/ 16 w 16"/>
              <a:gd name="T3" fmla="*/ 4 h 4"/>
              <a:gd name="T4" fmla="*/ 15 w 16"/>
              <a:gd name="T5" fmla="*/ 4 h 4"/>
              <a:gd name="T6" fmla="*/ 15 w 16"/>
              <a:gd name="T7" fmla="*/ 4 h 4"/>
              <a:gd name="T8" fmla="*/ 13 w 16"/>
              <a:gd name="T9" fmla="*/ 3 h 4"/>
              <a:gd name="T10" fmla="*/ 12 w 16"/>
              <a:gd name="T11" fmla="*/ 3 h 4"/>
              <a:gd name="T12" fmla="*/ 12 w 16"/>
              <a:gd name="T13" fmla="*/ 3 h 4"/>
              <a:gd name="T14" fmla="*/ 10 w 16"/>
              <a:gd name="T15" fmla="*/ 3 h 4"/>
              <a:gd name="T16" fmla="*/ 10 w 16"/>
              <a:gd name="T17" fmla="*/ 3 h 4"/>
              <a:gd name="T18" fmla="*/ 9 w 16"/>
              <a:gd name="T19" fmla="*/ 3 h 4"/>
              <a:gd name="T20" fmla="*/ 7 w 16"/>
              <a:gd name="T21" fmla="*/ 3 h 4"/>
              <a:gd name="T22" fmla="*/ 7 w 16"/>
              <a:gd name="T23" fmla="*/ 1 h 4"/>
              <a:gd name="T24" fmla="*/ 6 w 16"/>
              <a:gd name="T25" fmla="*/ 1 h 4"/>
              <a:gd name="T26" fmla="*/ 4 w 16"/>
              <a:gd name="T27" fmla="*/ 1 h 4"/>
              <a:gd name="T28" fmla="*/ 4 w 16"/>
              <a:gd name="T29" fmla="*/ 1 h 4"/>
              <a:gd name="T30" fmla="*/ 3 w 16"/>
              <a:gd name="T31" fmla="*/ 1 h 4"/>
              <a:gd name="T32" fmla="*/ 3 w 16"/>
              <a:gd name="T33" fmla="*/ 1 h 4"/>
              <a:gd name="T34" fmla="*/ 1 w 16"/>
              <a:gd name="T35" fmla="*/ 0 h 4"/>
              <a:gd name="T36" fmla="*/ 0 w 16"/>
              <a:gd name="T37" fmla="*/ 0 h 4"/>
              <a:gd name="T38" fmla="*/ 0 w 16"/>
              <a:gd name="T3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" h="4">
                <a:moveTo>
                  <a:pt x="16" y="4"/>
                </a:moveTo>
                <a:lnTo>
                  <a:pt x="16" y="4"/>
                </a:lnTo>
                <a:lnTo>
                  <a:pt x="15" y="4"/>
                </a:lnTo>
                <a:lnTo>
                  <a:pt x="15" y="4"/>
                </a:lnTo>
                <a:lnTo>
                  <a:pt x="13" y="3"/>
                </a:lnTo>
                <a:lnTo>
                  <a:pt x="12" y="3"/>
                </a:lnTo>
                <a:lnTo>
                  <a:pt x="12" y="3"/>
                </a:lnTo>
                <a:lnTo>
                  <a:pt x="10" y="3"/>
                </a:lnTo>
                <a:lnTo>
                  <a:pt x="10" y="3"/>
                </a:lnTo>
                <a:lnTo>
                  <a:pt x="9" y="3"/>
                </a:lnTo>
                <a:lnTo>
                  <a:pt x="7" y="3"/>
                </a:lnTo>
                <a:lnTo>
                  <a:pt x="7" y="1"/>
                </a:lnTo>
                <a:lnTo>
                  <a:pt x="6" y="1"/>
                </a:lnTo>
                <a:lnTo>
                  <a:pt x="4" y="1"/>
                </a:lnTo>
                <a:lnTo>
                  <a:pt x="4" y="1"/>
                </a:lnTo>
                <a:lnTo>
                  <a:pt x="3" y="1"/>
                </a:lnTo>
                <a:lnTo>
                  <a:pt x="3" y="1"/>
                </a:lnTo>
                <a:lnTo>
                  <a:pt x="1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41" name="Rectangle 3547"/>
          <p:cNvSpPr>
            <a:spLocks noChangeArrowheads="1"/>
          </p:cNvSpPr>
          <p:nvPr/>
        </p:nvSpPr>
        <p:spPr bwMode="auto">
          <a:xfrm rot="16980000">
            <a:off x="3900955" y="595274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</a:p>
        </p:txBody>
      </p:sp>
      <p:sp>
        <p:nvSpPr>
          <p:cNvPr id="7242" name="Line 3548"/>
          <p:cNvSpPr>
            <a:spLocks noChangeShapeType="1"/>
          </p:cNvSpPr>
          <p:nvPr/>
        </p:nvSpPr>
        <p:spPr bwMode="auto">
          <a:xfrm flipH="1">
            <a:off x="3957638" y="5948363"/>
            <a:ext cx="22225" cy="85725"/>
          </a:xfrm>
          <a:prstGeom prst="line">
            <a:avLst/>
          </a:pr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43" name="Rectangle 3549"/>
          <p:cNvSpPr>
            <a:spLocks noChangeArrowheads="1"/>
          </p:cNvSpPr>
          <p:nvPr/>
        </p:nvSpPr>
        <p:spPr bwMode="auto">
          <a:xfrm rot="17040000">
            <a:off x="3677068" y="6311284"/>
            <a:ext cx="242054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CoMagor1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44" name="Line 3550"/>
          <p:cNvSpPr>
            <a:spLocks noChangeShapeType="1"/>
          </p:cNvSpPr>
          <p:nvPr/>
        </p:nvSpPr>
        <p:spPr bwMode="auto">
          <a:xfrm flipH="1">
            <a:off x="3843338" y="5932488"/>
            <a:ext cx="71438" cy="276225"/>
          </a:xfrm>
          <a:prstGeom prst="line">
            <a:avLst/>
          </a:pr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45" name="Freeform 3551"/>
          <p:cNvSpPr>
            <a:spLocks/>
          </p:cNvSpPr>
          <p:nvPr/>
        </p:nvSpPr>
        <p:spPr bwMode="auto">
          <a:xfrm>
            <a:off x="3951288" y="5937250"/>
            <a:ext cx="30163" cy="6350"/>
          </a:xfrm>
          <a:custGeom>
            <a:avLst/>
            <a:gdLst>
              <a:gd name="T0" fmla="*/ 0 w 19"/>
              <a:gd name="T1" fmla="*/ 0 h 4"/>
              <a:gd name="T2" fmla="*/ 1 w 19"/>
              <a:gd name="T3" fmla="*/ 0 h 4"/>
              <a:gd name="T4" fmla="*/ 3 w 19"/>
              <a:gd name="T5" fmla="*/ 0 h 4"/>
              <a:gd name="T6" fmla="*/ 4 w 19"/>
              <a:gd name="T7" fmla="*/ 1 h 4"/>
              <a:gd name="T8" fmla="*/ 7 w 19"/>
              <a:gd name="T9" fmla="*/ 1 h 4"/>
              <a:gd name="T10" fmla="*/ 9 w 19"/>
              <a:gd name="T11" fmla="*/ 1 h 4"/>
              <a:gd name="T12" fmla="*/ 10 w 19"/>
              <a:gd name="T13" fmla="*/ 1 h 4"/>
              <a:gd name="T14" fmla="*/ 13 w 19"/>
              <a:gd name="T15" fmla="*/ 3 h 4"/>
              <a:gd name="T16" fmla="*/ 15 w 19"/>
              <a:gd name="T17" fmla="*/ 3 h 4"/>
              <a:gd name="T18" fmla="*/ 16 w 19"/>
              <a:gd name="T19" fmla="*/ 3 h 4"/>
              <a:gd name="T20" fmla="*/ 19 w 19"/>
              <a:gd name="T2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4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4" y="1"/>
                </a:lnTo>
                <a:lnTo>
                  <a:pt x="7" y="1"/>
                </a:lnTo>
                <a:lnTo>
                  <a:pt x="9" y="1"/>
                </a:lnTo>
                <a:lnTo>
                  <a:pt x="10" y="1"/>
                </a:lnTo>
                <a:lnTo>
                  <a:pt x="13" y="3"/>
                </a:lnTo>
                <a:lnTo>
                  <a:pt x="15" y="3"/>
                </a:lnTo>
                <a:lnTo>
                  <a:pt x="16" y="3"/>
                </a:lnTo>
                <a:lnTo>
                  <a:pt x="19" y="4"/>
                </a:lnTo>
              </a:path>
            </a:pathLst>
          </a:cu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46" name="Freeform 3552"/>
          <p:cNvSpPr>
            <a:spLocks/>
          </p:cNvSpPr>
          <p:nvPr/>
        </p:nvSpPr>
        <p:spPr bwMode="auto">
          <a:xfrm>
            <a:off x="3917951" y="5927725"/>
            <a:ext cx="33338" cy="9525"/>
          </a:xfrm>
          <a:custGeom>
            <a:avLst/>
            <a:gdLst>
              <a:gd name="T0" fmla="*/ 21 w 21"/>
              <a:gd name="T1" fmla="*/ 6 h 6"/>
              <a:gd name="T2" fmla="*/ 19 w 21"/>
              <a:gd name="T3" fmla="*/ 4 h 6"/>
              <a:gd name="T4" fmla="*/ 19 w 21"/>
              <a:gd name="T5" fmla="*/ 4 h 6"/>
              <a:gd name="T6" fmla="*/ 18 w 21"/>
              <a:gd name="T7" fmla="*/ 4 h 6"/>
              <a:gd name="T8" fmla="*/ 18 w 21"/>
              <a:gd name="T9" fmla="*/ 4 h 6"/>
              <a:gd name="T10" fmla="*/ 16 w 21"/>
              <a:gd name="T11" fmla="*/ 4 h 6"/>
              <a:gd name="T12" fmla="*/ 16 w 21"/>
              <a:gd name="T13" fmla="*/ 4 h 6"/>
              <a:gd name="T14" fmla="*/ 15 w 21"/>
              <a:gd name="T15" fmla="*/ 4 h 6"/>
              <a:gd name="T16" fmla="*/ 15 w 21"/>
              <a:gd name="T17" fmla="*/ 4 h 6"/>
              <a:gd name="T18" fmla="*/ 13 w 21"/>
              <a:gd name="T19" fmla="*/ 4 h 6"/>
              <a:gd name="T20" fmla="*/ 13 w 21"/>
              <a:gd name="T21" fmla="*/ 3 h 6"/>
              <a:gd name="T22" fmla="*/ 12 w 21"/>
              <a:gd name="T23" fmla="*/ 3 h 6"/>
              <a:gd name="T24" fmla="*/ 12 w 21"/>
              <a:gd name="T25" fmla="*/ 3 h 6"/>
              <a:gd name="T26" fmla="*/ 12 w 21"/>
              <a:gd name="T27" fmla="*/ 3 h 6"/>
              <a:gd name="T28" fmla="*/ 10 w 21"/>
              <a:gd name="T29" fmla="*/ 3 h 6"/>
              <a:gd name="T30" fmla="*/ 10 w 21"/>
              <a:gd name="T31" fmla="*/ 3 h 6"/>
              <a:gd name="T32" fmla="*/ 9 w 21"/>
              <a:gd name="T33" fmla="*/ 3 h 6"/>
              <a:gd name="T34" fmla="*/ 9 w 21"/>
              <a:gd name="T35" fmla="*/ 3 h 6"/>
              <a:gd name="T36" fmla="*/ 7 w 21"/>
              <a:gd name="T37" fmla="*/ 3 h 6"/>
              <a:gd name="T38" fmla="*/ 7 w 21"/>
              <a:gd name="T39" fmla="*/ 1 h 6"/>
              <a:gd name="T40" fmla="*/ 6 w 21"/>
              <a:gd name="T41" fmla="*/ 1 h 6"/>
              <a:gd name="T42" fmla="*/ 6 w 21"/>
              <a:gd name="T43" fmla="*/ 1 h 6"/>
              <a:gd name="T44" fmla="*/ 4 w 21"/>
              <a:gd name="T45" fmla="*/ 1 h 6"/>
              <a:gd name="T46" fmla="*/ 4 w 21"/>
              <a:gd name="T47" fmla="*/ 1 h 6"/>
              <a:gd name="T48" fmla="*/ 4 w 21"/>
              <a:gd name="T49" fmla="*/ 1 h 6"/>
              <a:gd name="T50" fmla="*/ 3 w 21"/>
              <a:gd name="T51" fmla="*/ 1 h 6"/>
              <a:gd name="T52" fmla="*/ 3 w 21"/>
              <a:gd name="T53" fmla="*/ 1 h 6"/>
              <a:gd name="T54" fmla="*/ 1 w 21"/>
              <a:gd name="T55" fmla="*/ 1 h 6"/>
              <a:gd name="T56" fmla="*/ 1 w 21"/>
              <a:gd name="T57" fmla="*/ 0 h 6"/>
              <a:gd name="T58" fmla="*/ 0 w 21"/>
              <a:gd name="T5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" h="6">
                <a:moveTo>
                  <a:pt x="21" y="6"/>
                </a:moveTo>
                <a:lnTo>
                  <a:pt x="19" y="4"/>
                </a:lnTo>
                <a:lnTo>
                  <a:pt x="19" y="4"/>
                </a:lnTo>
                <a:lnTo>
                  <a:pt x="18" y="4"/>
                </a:lnTo>
                <a:lnTo>
                  <a:pt x="18" y="4"/>
                </a:lnTo>
                <a:lnTo>
                  <a:pt x="16" y="4"/>
                </a:lnTo>
                <a:lnTo>
                  <a:pt x="16" y="4"/>
                </a:lnTo>
                <a:lnTo>
                  <a:pt x="15" y="4"/>
                </a:lnTo>
                <a:lnTo>
                  <a:pt x="15" y="4"/>
                </a:lnTo>
                <a:lnTo>
                  <a:pt x="13" y="4"/>
                </a:lnTo>
                <a:lnTo>
                  <a:pt x="13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0" y="3"/>
                </a:lnTo>
                <a:lnTo>
                  <a:pt x="10" y="3"/>
                </a:lnTo>
                <a:lnTo>
                  <a:pt x="9" y="3"/>
                </a:lnTo>
                <a:lnTo>
                  <a:pt x="9" y="3"/>
                </a:lnTo>
                <a:lnTo>
                  <a:pt x="7" y="3"/>
                </a:lnTo>
                <a:lnTo>
                  <a:pt x="7" y="1"/>
                </a:lnTo>
                <a:lnTo>
                  <a:pt x="6" y="1"/>
                </a:lnTo>
                <a:lnTo>
                  <a:pt x="6" y="1"/>
                </a:lnTo>
                <a:lnTo>
                  <a:pt x="4" y="1"/>
                </a:lnTo>
                <a:lnTo>
                  <a:pt x="4" y="1"/>
                </a:lnTo>
                <a:lnTo>
                  <a:pt x="4" y="1"/>
                </a:lnTo>
                <a:lnTo>
                  <a:pt x="3" y="1"/>
                </a:lnTo>
                <a:lnTo>
                  <a:pt x="3" y="1"/>
                </a:ln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47" name="Rectangle 3553"/>
          <p:cNvSpPr>
            <a:spLocks noChangeArrowheads="1"/>
          </p:cNvSpPr>
          <p:nvPr/>
        </p:nvSpPr>
        <p:spPr bwMode="auto">
          <a:xfrm rot="16980000">
            <a:off x="3900765" y="584559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248" name="Line 3554"/>
          <p:cNvSpPr>
            <a:spLocks noChangeShapeType="1"/>
          </p:cNvSpPr>
          <p:nvPr/>
        </p:nvSpPr>
        <p:spPr bwMode="auto">
          <a:xfrm flipH="1">
            <a:off x="3951288" y="5846763"/>
            <a:ext cx="20638" cy="85725"/>
          </a:xfrm>
          <a:prstGeom prst="line">
            <a:avLst/>
          </a:pr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49" name="Rectangle 3555"/>
          <p:cNvSpPr>
            <a:spLocks noChangeArrowheads="1"/>
          </p:cNvSpPr>
          <p:nvPr/>
        </p:nvSpPr>
        <p:spPr bwMode="auto">
          <a:xfrm rot="17100000">
            <a:off x="3641380" y="6303347"/>
            <a:ext cx="23564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CoCogra1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50" name="Line 3556"/>
          <p:cNvSpPr>
            <a:spLocks noChangeShapeType="1"/>
          </p:cNvSpPr>
          <p:nvPr/>
        </p:nvSpPr>
        <p:spPr bwMode="auto">
          <a:xfrm flipH="1">
            <a:off x="3808413" y="5829300"/>
            <a:ext cx="100013" cy="369888"/>
          </a:xfrm>
          <a:prstGeom prst="line">
            <a:avLst/>
          </a:pr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51" name="Freeform 3557"/>
          <p:cNvSpPr>
            <a:spLocks/>
          </p:cNvSpPr>
          <p:nvPr/>
        </p:nvSpPr>
        <p:spPr bwMode="auto">
          <a:xfrm>
            <a:off x="3941763" y="5832475"/>
            <a:ext cx="30163" cy="6350"/>
          </a:xfrm>
          <a:custGeom>
            <a:avLst/>
            <a:gdLst>
              <a:gd name="T0" fmla="*/ 0 w 19"/>
              <a:gd name="T1" fmla="*/ 0 h 4"/>
              <a:gd name="T2" fmla="*/ 1 w 19"/>
              <a:gd name="T3" fmla="*/ 0 h 4"/>
              <a:gd name="T4" fmla="*/ 3 w 19"/>
              <a:gd name="T5" fmla="*/ 1 h 4"/>
              <a:gd name="T6" fmla="*/ 4 w 19"/>
              <a:gd name="T7" fmla="*/ 1 h 4"/>
              <a:gd name="T8" fmla="*/ 7 w 19"/>
              <a:gd name="T9" fmla="*/ 1 h 4"/>
              <a:gd name="T10" fmla="*/ 9 w 19"/>
              <a:gd name="T11" fmla="*/ 3 h 4"/>
              <a:gd name="T12" fmla="*/ 10 w 19"/>
              <a:gd name="T13" fmla="*/ 3 h 4"/>
              <a:gd name="T14" fmla="*/ 12 w 19"/>
              <a:gd name="T15" fmla="*/ 3 h 4"/>
              <a:gd name="T16" fmla="*/ 15 w 19"/>
              <a:gd name="T17" fmla="*/ 4 h 4"/>
              <a:gd name="T18" fmla="*/ 16 w 19"/>
              <a:gd name="T19" fmla="*/ 4 h 4"/>
              <a:gd name="T20" fmla="*/ 18 w 19"/>
              <a:gd name="T21" fmla="*/ 4 h 4"/>
              <a:gd name="T22" fmla="*/ 19 w 19"/>
              <a:gd name="T2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4">
                <a:moveTo>
                  <a:pt x="0" y="0"/>
                </a:moveTo>
                <a:lnTo>
                  <a:pt x="1" y="0"/>
                </a:lnTo>
                <a:lnTo>
                  <a:pt x="3" y="1"/>
                </a:lnTo>
                <a:lnTo>
                  <a:pt x="4" y="1"/>
                </a:lnTo>
                <a:lnTo>
                  <a:pt x="7" y="1"/>
                </a:lnTo>
                <a:lnTo>
                  <a:pt x="9" y="3"/>
                </a:lnTo>
                <a:lnTo>
                  <a:pt x="10" y="3"/>
                </a:lnTo>
                <a:lnTo>
                  <a:pt x="12" y="3"/>
                </a:lnTo>
                <a:lnTo>
                  <a:pt x="15" y="4"/>
                </a:lnTo>
                <a:lnTo>
                  <a:pt x="16" y="4"/>
                </a:lnTo>
                <a:lnTo>
                  <a:pt x="18" y="4"/>
                </a:lnTo>
                <a:lnTo>
                  <a:pt x="19" y="4"/>
                </a:lnTo>
              </a:path>
            </a:pathLst>
          </a:cu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52" name="Freeform 3558"/>
          <p:cNvSpPr>
            <a:spLocks/>
          </p:cNvSpPr>
          <p:nvPr/>
        </p:nvSpPr>
        <p:spPr bwMode="auto">
          <a:xfrm>
            <a:off x="3908426" y="5822950"/>
            <a:ext cx="33338" cy="9525"/>
          </a:xfrm>
          <a:custGeom>
            <a:avLst/>
            <a:gdLst>
              <a:gd name="T0" fmla="*/ 21 w 21"/>
              <a:gd name="T1" fmla="*/ 6 h 6"/>
              <a:gd name="T2" fmla="*/ 19 w 21"/>
              <a:gd name="T3" fmla="*/ 6 h 6"/>
              <a:gd name="T4" fmla="*/ 19 w 21"/>
              <a:gd name="T5" fmla="*/ 6 h 6"/>
              <a:gd name="T6" fmla="*/ 19 w 21"/>
              <a:gd name="T7" fmla="*/ 6 h 6"/>
              <a:gd name="T8" fmla="*/ 18 w 21"/>
              <a:gd name="T9" fmla="*/ 6 h 6"/>
              <a:gd name="T10" fmla="*/ 18 w 21"/>
              <a:gd name="T11" fmla="*/ 6 h 6"/>
              <a:gd name="T12" fmla="*/ 18 w 21"/>
              <a:gd name="T13" fmla="*/ 6 h 6"/>
              <a:gd name="T14" fmla="*/ 16 w 21"/>
              <a:gd name="T15" fmla="*/ 4 h 6"/>
              <a:gd name="T16" fmla="*/ 16 w 21"/>
              <a:gd name="T17" fmla="*/ 4 h 6"/>
              <a:gd name="T18" fmla="*/ 16 w 21"/>
              <a:gd name="T19" fmla="*/ 4 h 6"/>
              <a:gd name="T20" fmla="*/ 15 w 21"/>
              <a:gd name="T21" fmla="*/ 4 h 6"/>
              <a:gd name="T22" fmla="*/ 15 w 21"/>
              <a:gd name="T23" fmla="*/ 4 h 6"/>
              <a:gd name="T24" fmla="*/ 15 w 21"/>
              <a:gd name="T25" fmla="*/ 4 h 6"/>
              <a:gd name="T26" fmla="*/ 13 w 21"/>
              <a:gd name="T27" fmla="*/ 4 h 6"/>
              <a:gd name="T28" fmla="*/ 13 w 21"/>
              <a:gd name="T29" fmla="*/ 4 h 6"/>
              <a:gd name="T30" fmla="*/ 12 w 21"/>
              <a:gd name="T31" fmla="*/ 4 h 6"/>
              <a:gd name="T32" fmla="*/ 12 w 21"/>
              <a:gd name="T33" fmla="*/ 4 h 6"/>
              <a:gd name="T34" fmla="*/ 12 w 21"/>
              <a:gd name="T35" fmla="*/ 4 h 6"/>
              <a:gd name="T36" fmla="*/ 10 w 21"/>
              <a:gd name="T37" fmla="*/ 3 h 6"/>
              <a:gd name="T38" fmla="*/ 10 w 21"/>
              <a:gd name="T39" fmla="*/ 3 h 6"/>
              <a:gd name="T40" fmla="*/ 10 w 21"/>
              <a:gd name="T41" fmla="*/ 3 h 6"/>
              <a:gd name="T42" fmla="*/ 9 w 21"/>
              <a:gd name="T43" fmla="*/ 3 h 6"/>
              <a:gd name="T44" fmla="*/ 9 w 21"/>
              <a:gd name="T45" fmla="*/ 3 h 6"/>
              <a:gd name="T46" fmla="*/ 9 w 21"/>
              <a:gd name="T47" fmla="*/ 3 h 6"/>
              <a:gd name="T48" fmla="*/ 7 w 21"/>
              <a:gd name="T49" fmla="*/ 3 h 6"/>
              <a:gd name="T50" fmla="*/ 7 w 21"/>
              <a:gd name="T51" fmla="*/ 3 h 6"/>
              <a:gd name="T52" fmla="*/ 7 w 21"/>
              <a:gd name="T53" fmla="*/ 3 h 6"/>
              <a:gd name="T54" fmla="*/ 6 w 21"/>
              <a:gd name="T55" fmla="*/ 3 h 6"/>
              <a:gd name="T56" fmla="*/ 6 w 21"/>
              <a:gd name="T57" fmla="*/ 1 h 6"/>
              <a:gd name="T58" fmla="*/ 6 w 21"/>
              <a:gd name="T59" fmla="*/ 1 h 6"/>
              <a:gd name="T60" fmla="*/ 4 w 21"/>
              <a:gd name="T61" fmla="*/ 1 h 6"/>
              <a:gd name="T62" fmla="*/ 4 w 21"/>
              <a:gd name="T63" fmla="*/ 1 h 6"/>
              <a:gd name="T64" fmla="*/ 4 w 21"/>
              <a:gd name="T65" fmla="*/ 1 h 6"/>
              <a:gd name="T66" fmla="*/ 3 w 21"/>
              <a:gd name="T67" fmla="*/ 1 h 6"/>
              <a:gd name="T68" fmla="*/ 3 w 21"/>
              <a:gd name="T69" fmla="*/ 1 h 6"/>
              <a:gd name="T70" fmla="*/ 3 w 21"/>
              <a:gd name="T71" fmla="*/ 1 h 6"/>
              <a:gd name="T72" fmla="*/ 1 w 21"/>
              <a:gd name="T73" fmla="*/ 1 h 6"/>
              <a:gd name="T74" fmla="*/ 1 w 21"/>
              <a:gd name="T75" fmla="*/ 1 h 6"/>
              <a:gd name="T76" fmla="*/ 0 w 21"/>
              <a:gd name="T77" fmla="*/ 1 h 6"/>
              <a:gd name="T78" fmla="*/ 0 w 21"/>
              <a:gd name="T7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" h="6">
                <a:moveTo>
                  <a:pt x="21" y="6"/>
                </a:moveTo>
                <a:lnTo>
                  <a:pt x="19" y="6"/>
                </a:lnTo>
                <a:lnTo>
                  <a:pt x="19" y="6"/>
                </a:lnTo>
                <a:lnTo>
                  <a:pt x="19" y="6"/>
                </a:lnTo>
                <a:lnTo>
                  <a:pt x="18" y="6"/>
                </a:lnTo>
                <a:lnTo>
                  <a:pt x="18" y="6"/>
                </a:lnTo>
                <a:lnTo>
                  <a:pt x="18" y="6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5" y="4"/>
                </a:lnTo>
                <a:lnTo>
                  <a:pt x="15" y="4"/>
                </a:lnTo>
                <a:lnTo>
                  <a:pt x="15" y="4"/>
                </a:lnTo>
                <a:lnTo>
                  <a:pt x="13" y="4"/>
                </a:lnTo>
                <a:lnTo>
                  <a:pt x="13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6" y="3"/>
                </a:lnTo>
                <a:lnTo>
                  <a:pt x="6" y="1"/>
                </a:lnTo>
                <a:lnTo>
                  <a:pt x="6" y="1"/>
                </a:lnTo>
                <a:lnTo>
                  <a:pt x="4" y="1"/>
                </a:lnTo>
                <a:lnTo>
                  <a:pt x="4" y="1"/>
                </a:lnTo>
                <a:lnTo>
                  <a:pt x="4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1" y="1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53" name="Rectangle 3559"/>
          <p:cNvSpPr>
            <a:spLocks noChangeArrowheads="1"/>
          </p:cNvSpPr>
          <p:nvPr/>
        </p:nvSpPr>
        <p:spPr bwMode="auto">
          <a:xfrm rot="17040000">
            <a:off x="3945837" y="572274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71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54" name="Line 3560"/>
          <p:cNvSpPr>
            <a:spLocks noChangeShapeType="1"/>
          </p:cNvSpPr>
          <p:nvPr/>
        </p:nvSpPr>
        <p:spPr bwMode="auto">
          <a:xfrm flipH="1">
            <a:off x="3941763" y="5741988"/>
            <a:ext cx="23813" cy="85725"/>
          </a:xfrm>
          <a:prstGeom prst="line">
            <a:avLst/>
          </a:pr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55" name="Rectangle 3561"/>
          <p:cNvSpPr>
            <a:spLocks noChangeArrowheads="1"/>
          </p:cNvSpPr>
          <p:nvPr/>
        </p:nvSpPr>
        <p:spPr bwMode="auto">
          <a:xfrm rot="17160000">
            <a:off x="3603626" y="6278562"/>
            <a:ext cx="2286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CoHypo1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56" name="Line 3562"/>
          <p:cNvSpPr>
            <a:spLocks noChangeShapeType="1"/>
          </p:cNvSpPr>
          <p:nvPr/>
        </p:nvSpPr>
        <p:spPr bwMode="auto">
          <a:xfrm flipH="1">
            <a:off x="3767138" y="5913438"/>
            <a:ext cx="79375" cy="27305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57" name="Rectangle 3563"/>
          <p:cNvSpPr>
            <a:spLocks noChangeArrowheads="1"/>
          </p:cNvSpPr>
          <p:nvPr/>
        </p:nvSpPr>
        <p:spPr bwMode="auto">
          <a:xfrm rot="17160000">
            <a:off x="3479801" y="6315075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Copia-23_BG-I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58" name="Line 3564"/>
          <p:cNvSpPr>
            <a:spLocks noChangeShapeType="1"/>
          </p:cNvSpPr>
          <p:nvPr/>
        </p:nvSpPr>
        <p:spPr bwMode="auto">
          <a:xfrm flipH="1">
            <a:off x="3727451" y="5995988"/>
            <a:ext cx="52388" cy="17938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59" name="Rectangle 3565"/>
          <p:cNvSpPr>
            <a:spLocks noChangeArrowheads="1"/>
          </p:cNvSpPr>
          <p:nvPr/>
        </p:nvSpPr>
        <p:spPr bwMode="auto">
          <a:xfrm rot="17220000">
            <a:off x="3438526" y="6300787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Copia-59_BG-I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60" name="Line 3566"/>
          <p:cNvSpPr>
            <a:spLocks noChangeShapeType="1"/>
          </p:cNvSpPr>
          <p:nvPr/>
        </p:nvSpPr>
        <p:spPr bwMode="auto">
          <a:xfrm flipH="1">
            <a:off x="3689351" y="6080125"/>
            <a:ext cx="25400" cy="8255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61" name="Rectangle 3567"/>
          <p:cNvSpPr>
            <a:spLocks noChangeArrowheads="1"/>
          </p:cNvSpPr>
          <p:nvPr/>
        </p:nvSpPr>
        <p:spPr bwMode="auto">
          <a:xfrm rot="17280000">
            <a:off x="3416301" y="6273800"/>
            <a:ext cx="3286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Copia-9_BG-I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62" name="Line 3568"/>
          <p:cNvSpPr>
            <a:spLocks noChangeShapeType="1"/>
          </p:cNvSpPr>
          <p:nvPr/>
        </p:nvSpPr>
        <p:spPr bwMode="auto">
          <a:xfrm flipH="1">
            <a:off x="3648076" y="6067425"/>
            <a:ext cx="26988" cy="8413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63" name="Freeform 3569"/>
          <p:cNvSpPr>
            <a:spLocks/>
          </p:cNvSpPr>
          <p:nvPr/>
        </p:nvSpPr>
        <p:spPr bwMode="auto">
          <a:xfrm>
            <a:off x="3698876" y="6067425"/>
            <a:ext cx="15875" cy="7938"/>
          </a:xfrm>
          <a:custGeom>
            <a:avLst/>
            <a:gdLst>
              <a:gd name="T0" fmla="*/ 0 w 10"/>
              <a:gd name="T1" fmla="*/ 0 h 5"/>
              <a:gd name="T2" fmla="*/ 0 w 10"/>
              <a:gd name="T3" fmla="*/ 0 h 5"/>
              <a:gd name="T4" fmla="*/ 1 w 10"/>
              <a:gd name="T5" fmla="*/ 2 h 5"/>
              <a:gd name="T6" fmla="*/ 3 w 10"/>
              <a:gd name="T7" fmla="*/ 2 h 5"/>
              <a:gd name="T8" fmla="*/ 4 w 10"/>
              <a:gd name="T9" fmla="*/ 2 h 5"/>
              <a:gd name="T10" fmla="*/ 4 w 10"/>
              <a:gd name="T11" fmla="*/ 2 h 5"/>
              <a:gd name="T12" fmla="*/ 6 w 10"/>
              <a:gd name="T13" fmla="*/ 3 h 5"/>
              <a:gd name="T14" fmla="*/ 7 w 10"/>
              <a:gd name="T15" fmla="*/ 3 h 5"/>
              <a:gd name="T16" fmla="*/ 9 w 10"/>
              <a:gd name="T17" fmla="*/ 3 h 5"/>
              <a:gd name="T18" fmla="*/ 10 w 10"/>
              <a:gd name="T19" fmla="*/ 5 h 5"/>
              <a:gd name="T20" fmla="*/ 10 w 10"/>
              <a:gd name="T2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5">
                <a:moveTo>
                  <a:pt x="0" y="0"/>
                </a:moveTo>
                <a:lnTo>
                  <a:pt x="0" y="0"/>
                </a:lnTo>
                <a:lnTo>
                  <a:pt x="1" y="2"/>
                </a:lnTo>
                <a:lnTo>
                  <a:pt x="3" y="2"/>
                </a:lnTo>
                <a:lnTo>
                  <a:pt x="4" y="2"/>
                </a:lnTo>
                <a:lnTo>
                  <a:pt x="4" y="2"/>
                </a:lnTo>
                <a:lnTo>
                  <a:pt x="6" y="3"/>
                </a:lnTo>
                <a:lnTo>
                  <a:pt x="7" y="3"/>
                </a:lnTo>
                <a:lnTo>
                  <a:pt x="9" y="3"/>
                </a:lnTo>
                <a:lnTo>
                  <a:pt x="10" y="5"/>
                </a:lnTo>
                <a:lnTo>
                  <a:pt x="10" y="5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64" name="Freeform 3570"/>
          <p:cNvSpPr>
            <a:spLocks/>
          </p:cNvSpPr>
          <p:nvPr/>
        </p:nvSpPr>
        <p:spPr bwMode="auto">
          <a:xfrm>
            <a:off x="3679826" y="6062663"/>
            <a:ext cx="19050" cy="4763"/>
          </a:xfrm>
          <a:custGeom>
            <a:avLst/>
            <a:gdLst>
              <a:gd name="T0" fmla="*/ 12 w 12"/>
              <a:gd name="T1" fmla="*/ 3 h 3"/>
              <a:gd name="T2" fmla="*/ 10 w 12"/>
              <a:gd name="T3" fmla="*/ 3 h 3"/>
              <a:gd name="T4" fmla="*/ 9 w 12"/>
              <a:gd name="T5" fmla="*/ 3 h 3"/>
              <a:gd name="T6" fmla="*/ 7 w 12"/>
              <a:gd name="T7" fmla="*/ 2 h 3"/>
              <a:gd name="T8" fmla="*/ 6 w 12"/>
              <a:gd name="T9" fmla="*/ 2 h 3"/>
              <a:gd name="T10" fmla="*/ 4 w 12"/>
              <a:gd name="T11" fmla="*/ 2 h 3"/>
              <a:gd name="T12" fmla="*/ 3 w 12"/>
              <a:gd name="T13" fmla="*/ 0 h 3"/>
              <a:gd name="T14" fmla="*/ 1 w 12"/>
              <a:gd name="T15" fmla="*/ 0 h 3"/>
              <a:gd name="T16" fmla="*/ 0 w 12"/>
              <a:gd name="T17" fmla="*/ 0 h 3"/>
              <a:gd name="T18" fmla="*/ 0 w 12"/>
              <a:gd name="T1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3">
                <a:moveTo>
                  <a:pt x="12" y="3"/>
                </a:moveTo>
                <a:lnTo>
                  <a:pt x="10" y="3"/>
                </a:lnTo>
                <a:lnTo>
                  <a:pt x="9" y="3"/>
                </a:lnTo>
                <a:lnTo>
                  <a:pt x="7" y="2"/>
                </a:lnTo>
                <a:lnTo>
                  <a:pt x="6" y="2"/>
                </a:lnTo>
                <a:lnTo>
                  <a:pt x="4" y="2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65" name="Rectangle 3571"/>
          <p:cNvSpPr>
            <a:spLocks noChangeArrowheads="1"/>
          </p:cNvSpPr>
          <p:nvPr/>
        </p:nvSpPr>
        <p:spPr bwMode="auto">
          <a:xfrm rot="17280000">
            <a:off x="3650846" y="5981939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83</a:t>
            </a:r>
          </a:p>
        </p:txBody>
      </p:sp>
      <p:sp>
        <p:nvSpPr>
          <p:cNvPr id="7266" name="Line 3572"/>
          <p:cNvSpPr>
            <a:spLocks noChangeShapeType="1"/>
          </p:cNvSpPr>
          <p:nvPr/>
        </p:nvSpPr>
        <p:spPr bwMode="auto">
          <a:xfrm flipH="1">
            <a:off x="3700463" y="5980113"/>
            <a:ext cx="26988" cy="8255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67" name="Freeform 3573"/>
          <p:cNvSpPr>
            <a:spLocks/>
          </p:cNvSpPr>
          <p:nvPr/>
        </p:nvSpPr>
        <p:spPr bwMode="auto">
          <a:xfrm>
            <a:off x="3756026" y="5984875"/>
            <a:ext cx="25400" cy="6350"/>
          </a:xfrm>
          <a:custGeom>
            <a:avLst/>
            <a:gdLst>
              <a:gd name="T0" fmla="*/ 0 w 16"/>
              <a:gd name="T1" fmla="*/ 0 h 4"/>
              <a:gd name="T2" fmla="*/ 0 w 16"/>
              <a:gd name="T3" fmla="*/ 0 h 4"/>
              <a:gd name="T4" fmla="*/ 1 w 16"/>
              <a:gd name="T5" fmla="*/ 0 h 4"/>
              <a:gd name="T6" fmla="*/ 3 w 16"/>
              <a:gd name="T7" fmla="*/ 0 h 4"/>
              <a:gd name="T8" fmla="*/ 3 w 16"/>
              <a:gd name="T9" fmla="*/ 0 h 4"/>
              <a:gd name="T10" fmla="*/ 4 w 16"/>
              <a:gd name="T11" fmla="*/ 1 h 4"/>
              <a:gd name="T12" fmla="*/ 4 w 16"/>
              <a:gd name="T13" fmla="*/ 1 h 4"/>
              <a:gd name="T14" fmla="*/ 6 w 16"/>
              <a:gd name="T15" fmla="*/ 1 h 4"/>
              <a:gd name="T16" fmla="*/ 6 w 16"/>
              <a:gd name="T17" fmla="*/ 1 h 4"/>
              <a:gd name="T18" fmla="*/ 7 w 16"/>
              <a:gd name="T19" fmla="*/ 1 h 4"/>
              <a:gd name="T20" fmla="*/ 9 w 16"/>
              <a:gd name="T21" fmla="*/ 1 h 4"/>
              <a:gd name="T22" fmla="*/ 9 w 16"/>
              <a:gd name="T23" fmla="*/ 3 h 4"/>
              <a:gd name="T24" fmla="*/ 10 w 16"/>
              <a:gd name="T25" fmla="*/ 3 h 4"/>
              <a:gd name="T26" fmla="*/ 10 w 16"/>
              <a:gd name="T27" fmla="*/ 3 h 4"/>
              <a:gd name="T28" fmla="*/ 12 w 16"/>
              <a:gd name="T29" fmla="*/ 3 h 4"/>
              <a:gd name="T30" fmla="*/ 13 w 16"/>
              <a:gd name="T31" fmla="*/ 3 h 4"/>
              <a:gd name="T32" fmla="*/ 13 w 16"/>
              <a:gd name="T33" fmla="*/ 4 h 4"/>
              <a:gd name="T34" fmla="*/ 15 w 16"/>
              <a:gd name="T35" fmla="*/ 4 h 4"/>
              <a:gd name="T36" fmla="*/ 15 w 16"/>
              <a:gd name="T37" fmla="*/ 4 h 4"/>
              <a:gd name="T38" fmla="*/ 16 w 16"/>
              <a:gd name="T39" fmla="*/ 4 h 4"/>
              <a:gd name="T40" fmla="*/ 16 w 16"/>
              <a:gd name="T4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" h="4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3" y="0"/>
                </a:lnTo>
                <a:lnTo>
                  <a:pt x="4" y="1"/>
                </a:lnTo>
                <a:lnTo>
                  <a:pt x="4" y="1"/>
                </a:lnTo>
                <a:lnTo>
                  <a:pt x="6" y="1"/>
                </a:lnTo>
                <a:lnTo>
                  <a:pt x="6" y="1"/>
                </a:lnTo>
                <a:lnTo>
                  <a:pt x="7" y="1"/>
                </a:lnTo>
                <a:lnTo>
                  <a:pt x="9" y="1"/>
                </a:lnTo>
                <a:lnTo>
                  <a:pt x="9" y="3"/>
                </a:lnTo>
                <a:lnTo>
                  <a:pt x="10" y="3"/>
                </a:lnTo>
                <a:lnTo>
                  <a:pt x="10" y="3"/>
                </a:lnTo>
                <a:lnTo>
                  <a:pt x="12" y="3"/>
                </a:lnTo>
                <a:lnTo>
                  <a:pt x="13" y="3"/>
                </a:lnTo>
                <a:lnTo>
                  <a:pt x="13" y="4"/>
                </a:lnTo>
                <a:lnTo>
                  <a:pt x="15" y="4"/>
                </a:lnTo>
                <a:lnTo>
                  <a:pt x="15" y="4"/>
                </a:lnTo>
                <a:lnTo>
                  <a:pt x="16" y="4"/>
                </a:lnTo>
                <a:lnTo>
                  <a:pt x="16" y="4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68" name="Freeform 3574"/>
          <p:cNvSpPr>
            <a:spLocks/>
          </p:cNvSpPr>
          <p:nvPr/>
        </p:nvSpPr>
        <p:spPr bwMode="auto">
          <a:xfrm>
            <a:off x="3727451" y="5975350"/>
            <a:ext cx="28575" cy="9525"/>
          </a:xfrm>
          <a:custGeom>
            <a:avLst/>
            <a:gdLst>
              <a:gd name="T0" fmla="*/ 18 w 18"/>
              <a:gd name="T1" fmla="*/ 6 h 6"/>
              <a:gd name="T2" fmla="*/ 15 w 18"/>
              <a:gd name="T3" fmla="*/ 4 h 6"/>
              <a:gd name="T4" fmla="*/ 13 w 18"/>
              <a:gd name="T5" fmla="*/ 4 h 6"/>
              <a:gd name="T6" fmla="*/ 12 w 18"/>
              <a:gd name="T7" fmla="*/ 3 h 6"/>
              <a:gd name="T8" fmla="*/ 9 w 18"/>
              <a:gd name="T9" fmla="*/ 3 h 6"/>
              <a:gd name="T10" fmla="*/ 7 w 18"/>
              <a:gd name="T11" fmla="*/ 1 h 6"/>
              <a:gd name="T12" fmla="*/ 4 w 18"/>
              <a:gd name="T13" fmla="*/ 1 h 6"/>
              <a:gd name="T14" fmla="*/ 3 w 18"/>
              <a:gd name="T15" fmla="*/ 0 h 6"/>
              <a:gd name="T16" fmla="*/ 0 w 18"/>
              <a:gd name="T1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6">
                <a:moveTo>
                  <a:pt x="18" y="6"/>
                </a:moveTo>
                <a:lnTo>
                  <a:pt x="15" y="4"/>
                </a:lnTo>
                <a:lnTo>
                  <a:pt x="13" y="4"/>
                </a:lnTo>
                <a:lnTo>
                  <a:pt x="12" y="3"/>
                </a:lnTo>
                <a:lnTo>
                  <a:pt x="9" y="3"/>
                </a:lnTo>
                <a:lnTo>
                  <a:pt x="7" y="1"/>
                </a:lnTo>
                <a:lnTo>
                  <a:pt x="4" y="1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69" name="Rectangle 3575"/>
          <p:cNvSpPr>
            <a:spLocks noChangeArrowheads="1"/>
          </p:cNvSpPr>
          <p:nvPr/>
        </p:nvSpPr>
        <p:spPr bwMode="auto">
          <a:xfrm rot="17220000">
            <a:off x="3710712" y="589666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270" name="Line 3576"/>
          <p:cNvSpPr>
            <a:spLocks noChangeShapeType="1"/>
          </p:cNvSpPr>
          <p:nvPr/>
        </p:nvSpPr>
        <p:spPr bwMode="auto">
          <a:xfrm flipH="1">
            <a:off x="3757613" y="5895975"/>
            <a:ext cx="26988" cy="8413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71" name="Freeform 3577"/>
          <p:cNvSpPr>
            <a:spLocks/>
          </p:cNvSpPr>
          <p:nvPr/>
        </p:nvSpPr>
        <p:spPr bwMode="auto">
          <a:xfrm>
            <a:off x="3814763" y="5899150"/>
            <a:ext cx="31750" cy="9525"/>
          </a:xfrm>
          <a:custGeom>
            <a:avLst/>
            <a:gdLst>
              <a:gd name="T0" fmla="*/ 0 w 20"/>
              <a:gd name="T1" fmla="*/ 0 h 6"/>
              <a:gd name="T2" fmla="*/ 2 w 20"/>
              <a:gd name="T3" fmla="*/ 0 h 6"/>
              <a:gd name="T4" fmla="*/ 2 w 20"/>
              <a:gd name="T5" fmla="*/ 1 h 6"/>
              <a:gd name="T6" fmla="*/ 3 w 20"/>
              <a:gd name="T7" fmla="*/ 1 h 6"/>
              <a:gd name="T8" fmla="*/ 3 w 20"/>
              <a:gd name="T9" fmla="*/ 1 h 6"/>
              <a:gd name="T10" fmla="*/ 3 w 20"/>
              <a:gd name="T11" fmla="*/ 1 h 6"/>
              <a:gd name="T12" fmla="*/ 5 w 20"/>
              <a:gd name="T13" fmla="*/ 1 h 6"/>
              <a:gd name="T14" fmla="*/ 5 w 20"/>
              <a:gd name="T15" fmla="*/ 1 h 6"/>
              <a:gd name="T16" fmla="*/ 6 w 20"/>
              <a:gd name="T17" fmla="*/ 1 h 6"/>
              <a:gd name="T18" fmla="*/ 6 w 20"/>
              <a:gd name="T19" fmla="*/ 1 h 6"/>
              <a:gd name="T20" fmla="*/ 8 w 20"/>
              <a:gd name="T21" fmla="*/ 3 h 6"/>
              <a:gd name="T22" fmla="*/ 8 w 20"/>
              <a:gd name="T23" fmla="*/ 3 h 6"/>
              <a:gd name="T24" fmla="*/ 8 w 20"/>
              <a:gd name="T25" fmla="*/ 3 h 6"/>
              <a:gd name="T26" fmla="*/ 9 w 20"/>
              <a:gd name="T27" fmla="*/ 3 h 6"/>
              <a:gd name="T28" fmla="*/ 9 w 20"/>
              <a:gd name="T29" fmla="*/ 3 h 6"/>
              <a:gd name="T30" fmla="*/ 11 w 20"/>
              <a:gd name="T31" fmla="*/ 3 h 6"/>
              <a:gd name="T32" fmla="*/ 11 w 20"/>
              <a:gd name="T33" fmla="*/ 3 h 6"/>
              <a:gd name="T34" fmla="*/ 12 w 20"/>
              <a:gd name="T35" fmla="*/ 3 h 6"/>
              <a:gd name="T36" fmla="*/ 12 w 20"/>
              <a:gd name="T37" fmla="*/ 4 h 6"/>
              <a:gd name="T38" fmla="*/ 14 w 20"/>
              <a:gd name="T39" fmla="*/ 4 h 6"/>
              <a:gd name="T40" fmla="*/ 14 w 20"/>
              <a:gd name="T41" fmla="*/ 4 h 6"/>
              <a:gd name="T42" fmla="*/ 14 w 20"/>
              <a:gd name="T43" fmla="*/ 4 h 6"/>
              <a:gd name="T44" fmla="*/ 15 w 20"/>
              <a:gd name="T45" fmla="*/ 4 h 6"/>
              <a:gd name="T46" fmla="*/ 15 w 20"/>
              <a:gd name="T47" fmla="*/ 4 h 6"/>
              <a:gd name="T48" fmla="*/ 17 w 20"/>
              <a:gd name="T49" fmla="*/ 4 h 6"/>
              <a:gd name="T50" fmla="*/ 17 w 20"/>
              <a:gd name="T51" fmla="*/ 4 h 6"/>
              <a:gd name="T52" fmla="*/ 18 w 20"/>
              <a:gd name="T53" fmla="*/ 6 h 6"/>
              <a:gd name="T54" fmla="*/ 18 w 20"/>
              <a:gd name="T55" fmla="*/ 6 h 6"/>
              <a:gd name="T56" fmla="*/ 18 w 20"/>
              <a:gd name="T57" fmla="*/ 6 h 6"/>
              <a:gd name="T58" fmla="*/ 20 w 20"/>
              <a:gd name="T59" fmla="*/ 6 h 6"/>
              <a:gd name="T60" fmla="*/ 20 w 20"/>
              <a:gd name="T6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" h="6">
                <a:moveTo>
                  <a:pt x="0" y="0"/>
                </a:moveTo>
                <a:lnTo>
                  <a:pt x="2" y="0"/>
                </a:lnTo>
                <a:lnTo>
                  <a:pt x="2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5" y="1"/>
                </a:lnTo>
                <a:lnTo>
                  <a:pt x="5" y="1"/>
                </a:lnTo>
                <a:lnTo>
                  <a:pt x="6" y="1"/>
                </a:lnTo>
                <a:lnTo>
                  <a:pt x="6" y="1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9" y="3"/>
                </a:lnTo>
                <a:lnTo>
                  <a:pt x="9" y="3"/>
                </a:lnTo>
                <a:lnTo>
                  <a:pt x="11" y="3"/>
                </a:lnTo>
                <a:lnTo>
                  <a:pt x="11" y="3"/>
                </a:lnTo>
                <a:lnTo>
                  <a:pt x="12" y="3"/>
                </a:lnTo>
                <a:lnTo>
                  <a:pt x="12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5" y="4"/>
                </a:lnTo>
                <a:lnTo>
                  <a:pt x="15" y="4"/>
                </a:lnTo>
                <a:lnTo>
                  <a:pt x="17" y="4"/>
                </a:lnTo>
                <a:lnTo>
                  <a:pt x="17" y="4"/>
                </a:lnTo>
                <a:lnTo>
                  <a:pt x="18" y="6"/>
                </a:lnTo>
                <a:lnTo>
                  <a:pt x="18" y="6"/>
                </a:lnTo>
                <a:lnTo>
                  <a:pt x="18" y="6"/>
                </a:lnTo>
                <a:lnTo>
                  <a:pt x="20" y="6"/>
                </a:lnTo>
                <a:lnTo>
                  <a:pt x="20" y="6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72" name="Freeform 3578"/>
          <p:cNvSpPr>
            <a:spLocks/>
          </p:cNvSpPr>
          <p:nvPr/>
        </p:nvSpPr>
        <p:spPr bwMode="auto">
          <a:xfrm>
            <a:off x="3784601" y="5889625"/>
            <a:ext cx="30163" cy="9525"/>
          </a:xfrm>
          <a:custGeom>
            <a:avLst/>
            <a:gdLst>
              <a:gd name="T0" fmla="*/ 19 w 19"/>
              <a:gd name="T1" fmla="*/ 6 h 6"/>
              <a:gd name="T2" fmla="*/ 18 w 19"/>
              <a:gd name="T3" fmla="*/ 6 h 6"/>
              <a:gd name="T4" fmla="*/ 15 w 19"/>
              <a:gd name="T5" fmla="*/ 4 h 6"/>
              <a:gd name="T6" fmla="*/ 13 w 19"/>
              <a:gd name="T7" fmla="*/ 4 h 6"/>
              <a:gd name="T8" fmla="*/ 12 w 19"/>
              <a:gd name="T9" fmla="*/ 4 h 6"/>
              <a:gd name="T10" fmla="*/ 9 w 19"/>
              <a:gd name="T11" fmla="*/ 3 h 6"/>
              <a:gd name="T12" fmla="*/ 7 w 19"/>
              <a:gd name="T13" fmla="*/ 3 h 6"/>
              <a:gd name="T14" fmla="*/ 4 w 19"/>
              <a:gd name="T15" fmla="*/ 1 h 6"/>
              <a:gd name="T16" fmla="*/ 3 w 19"/>
              <a:gd name="T17" fmla="*/ 1 h 6"/>
              <a:gd name="T18" fmla="*/ 0 w 19"/>
              <a:gd name="T1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6">
                <a:moveTo>
                  <a:pt x="19" y="6"/>
                </a:moveTo>
                <a:lnTo>
                  <a:pt x="18" y="6"/>
                </a:lnTo>
                <a:lnTo>
                  <a:pt x="15" y="4"/>
                </a:lnTo>
                <a:lnTo>
                  <a:pt x="13" y="4"/>
                </a:lnTo>
                <a:lnTo>
                  <a:pt x="12" y="4"/>
                </a:lnTo>
                <a:lnTo>
                  <a:pt x="9" y="3"/>
                </a:lnTo>
                <a:lnTo>
                  <a:pt x="7" y="3"/>
                </a:lnTo>
                <a:lnTo>
                  <a:pt x="4" y="1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73" name="Rectangle 3579"/>
          <p:cNvSpPr>
            <a:spLocks noChangeArrowheads="1"/>
          </p:cNvSpPr>
          <p:nvPr/>
        </p:nvSpPr>
        <p:spPr bwMode="auto">
          <a:xfrm rot="17160000">
            <a:off x="3576168" y="595354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4" name="Line 3580"/>
          <p:cNvSpPr>
            <a:spLocks noChangeShapeType="1"/>
          </p:cNvSpPr>
          <p:nvPr/>
        </p:nvSpPr>
        <p:spPr bwMode="auto">
          <a:xfrm flipH="1">
            <a:off x="3817938" y="5715000"/>
            <a:ext cx="52388" cy="17938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75" name="Freeform 3581"/>
          <p:cNvSpPr>
            <a:spLocks/>
          </p:cNvSpPr>
          <p:nvPr/>
        </p:nvSpPr>
        <p:spPr bwMode="auto">
          <a:xfrm>
            <a:off x="3919538" y="5724525"/>
            <a:ext cx="46038" cy="12700"/>
          </a:xfrm>
          <a:custGeom>
            <a:avLst/>
            <a:gdLst>
              <a:gd name="T0" fmla="*/ 0 w 29"/>
              <a:gd name="T1" fmla="*/ 0 h 8"/>
              <a:gd name="T2" fmla="*/ 2 w 29"/>
              <a:gd name="T3" fmla="*/ 0 h 8"/>
              <a:gd name="T4" fmla="*/ 5 w 29"/>
              <a:gd name="T5" fmla="*/ 2 h 8"/>
              <a:gd name="T6" fmla="*/ 8 w 29"/>
              <a:gd name="T7" fmla="*/ 2 h 8"/>
              <a:gd name="T8" fmla="*/ 11 w 29"/>
              <a:gd name="T9" fmla="*/ 3 h 8"/>
              <a:gd name="T10" fmla="*/ 12 w 29"/>
              <a:gd name="T11" fmla="*/ 3 h 8"/>
              <a:gd name="T12" fmla="*/ 15 w 29"/>
              <a:gd name="T13" fmla="*/ 5 h 8"/>
              <a:gd name="T14" fmla="*/ 18 w 29"/>
              <a:gd name="T15" fmla="*/ 5 h 8"/>
              <a:gd name="T16" fmla="*/ 21 w 29"/>
              <a:gd name="T17" fmla="*/ 6 h 8"/>
              <a:gd name="T18" fmla="*/ 23 w 29"/>
              <a:gd name="T19" fmla="*/ 6 h 8"/>
              <a:gd name="T20" fmla="*/ 26 w 29"/>
              <a:gd name="T21" fmla="*/ 8 h 8"/>
              <a:gd name="T22" fmla="*/ 29 w 29"/>
              <a:gd name="T2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8">
                <a:moveTo>
                  <a:pt x="0" y="0"/>
                </a:moveTo>
                <a:lnTo>
                  <a:pt x="2" y="0"/>
                </a:lnTo>
                <a:lnTo>
                  <a:pt x="5" y="2"/>
                </a:lnTo>
                <a:lnTo>
                  <a:pt x="8" y="2"/>
                </a:lnTo>
                <a:lnTo>
                  <a:pt x="11" y="3"/>
                </a:lnTo>
                <a:lnTo>
                  <a:pt x="12" y="3"/>
                </a:lnTo>
                <a:lnTo>
                  <a:pt x="15" y="5"/>
                </a:lnTo>
                <a:lnTo>
                  <a:pt x="18" y="5"/>
                </a:lnTo>
                <a:lnTo>
                  <a:pt x="21" y="6"/>
                </a:lnTo>
                <a:lnTo>
                  <a:pt x="23" y="6"/>
                </a:lnTo>
                <a:lnTo>
                  <a:pt x="26" y="8"/>
                </a:lnTo>
                <a:lnTo>
                  <a:pt x="29" y="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76" name="Freeform 3582"/>
          <p:cNvSpPr>
            <a:spLocks/>
          </p:cNvSpPr>
          <p:nvPr/>
        </p:nvSpPr>
        <p:spPr bwMode="auto">
          <a:xfrm>
            <a:off x="3871913" y="5710238"/>
            <a:ext cx="47625" cy="14288"/>
          </a:xfrm>
          <a:custGeom>
            <a:avLst/>
            <a:gdLst>
              <a:gd name="T0" fmla="*/ 30 w 30"/>
              <a:gd name="T1" fmla="*/ 9 h 9"/>
              <a:gd name="T2" fmla="*/ 27 w 30"/>
              <a:gd name="T3" fmla="*/ 9 h 9"/>
              <a:gd name="T4" fmla="*/ 26 w 30"/>
              <a:gd name="T5" fmla="*/ 8 h 9"/>
              <a:gd name="T6" fmla="*/ 24 w 30"/>
              <a:gd name="T7" fmla="*/ 8 h 9"/>
              <a:gd name="T8" fmla="*/ 23 w 30"/>
              <a:gd name="T9" fmla="*/ 8 h 9"/>
              <a:gd name="T10" fmla="*/ 21 w 30"/>
              <a:gd name="T11" fmla="*/ 6 h 9"/>
              <a:gd name="T12" fmla="*/ 20 w 30"/>
              <a:gd name="T13" fmla="*/ 6 h 9"/>
              <a:gd name="T14" fmla="*/ 18 w 30"/>
              <a:gd name="T15" fmla="*/ 6 h 9"/>
              <a:gd name="T16" fmla="*/ 17 w 30"/>
              <a:gd name="T17" fmla="*/ 5 h 9"/>
              <a:gd name="T18" fmla="*/ 15 w 30"/>
              <a:gd name="T19" fmla="*/ 5 h 9"/>
              <a:gd name="T20" fmla="*/ 14 w 30"/>
              <a:gd name="T21" fmla="*/ 5 h 9"/>
              <a:gd name="T22" fmla="*/ 12 w 30"/>
              <a:gd name="T23" fmla="*/ 3 h 9"/>
              <a:gd name="T24" fmla="*/ 11 w 30"/>
              <a:gd name="T25" fmla="*/ 3 h 9"/>
              <a:gd name="T26" fmla="*/ 9 w 30"/>
              <a:gd name="T27" fmla="*/ 3 h 9"/>
              <a:gd name="T28" fmla="*/ 6 w 30"/>
              <a:gd name="T29" fmla="*/ 2 h 9"/>
              <a:gd name="T30" fmla="*/ 5 w 30"/>
              <a:gd name="T31" fmla="*/ 2 h 9"/>
              <a:gd name="T32" fmla="*/ 3 w 30"/>
              <a:gd name="T33" fmla="*/ 2 h 9"/>
              <a:gd name="T34" fmla="*/ 2 w 30"/>
              <a:gd name="T35" fmla="*/ 2 h 9"/>
              <a:gd name="T36" fmla="*/ 0 w 30"/>
              <a:gd name="T3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9">
                <a:moveTo>
                  <a:pt x="30" y="9"/>
                </a:moveTo>
                <a:lnTo>
                  <a:pt x="27" y="9"/>
                </a:lnTo>
                <a:lnTo>
                  <a:pt x="26" y="8"/>
                </a:lnTo>
                <a:lnTo>
                  <a:pt x="24" y="8"/>
                </a:lnTo>
                <a:lnTo>
                  <a:pt x="23" y="8"/>
                </a:lnTo>
                <a:lnTo>
                  <a:pt x="21" y="6"/>
                </a:lnTo>
                <a:lnTo>
                  <a:pt x="20" y="6"/>
                </a:lnTo>
                <a:lnTo>
                  <a:pt x="18" y="6"/>
                </a:lnTo>
                <a:lnTo>
                  <a:pt x="17" y="5"/>
                </a:lnTo>
                <a:lnTo>
                  <a:pt x="15" y="5"/>
                </a:lnTo>
                <a:lnTo>
                  <a:pt x="14" y="5"/>
                </a:lnTo>
                <a:lnTo>
                  <a:pt x="12" y="3"/>
                </a:lnTo>
                <a:lnTo>
                  <a:pt x="11" y="3"/>
                </a:lnTo>
                <a:lnTo>
                  <a:pt x="9" y="3"/>
                </a:lnTo>
                <a:lnTo>
                  <a:pt x="6" y="2"/>
                </a:lnTo>
                <a:lnTo>
                  <a:pt x="5" y="2"/>
                </a:lnTo>
                <a:lnTo>
                  <a:pt x="3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77" name="Line 3583"/>
          <p:cNvSpPr>
            <a:spLocks noChangeShapeType="1"/>
          </p:cNvSpPr>
          <p:nvPr/>
        </p:nvSpPr>
        <p:spPr bwMode="auto">
          <a:xfrm flipH="1">
            <a:off x="3922713" y="5634038"/>
            <a:ext cx="23813" cy="857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78" name="Rectangle 3584"/>
          <p:cNvSpPr>
            <a:spLocks noChangeArrowheads="1"/>
          </p:cNvSpPr>
          <p:nvPr/>
        </p:nvSpPr>
        <p:spPr bwMode="auto">
          <a:xfrm rot="17340000">
            <a:off x="3355976" y="6273800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Copia-65_BG-I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9" name="Line 3585"/>
          <p:cNvSpPr>
            <a:spLocks noChangeShapeType="1"/>
          </p:cNvSpPr>
          <p:nvPr/>
        </p:nvSpPr>
        <p:spPr bwMode="auto">
          <a:xfrm flipH="1">
            <a:off x="3609976" y="6053138"/>
            <a:ext cx="28575" cy="841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80" name="Rectangle 3586"/>
          <p:cNvSpPr>
            <a:spLocks noChangeArrowheads="1"/>
          </p:cNvSpPr>
          <p:nvPr/>
        </p:nvSpPr>
        <p:spPr bwMode="auto">
          <a:xfrm rot="17400000">
            <a:off x="3316288" y="6256337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Copia-73_BG-I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81" name="Line 3587"/>
          <p:cNvSpPr>
            <a:spLocks noChangeShapeType="1"/>
          </p:cNvSpPr>
          <p:nvPr/>
        </p:nvSpPr>
        <p:spPr bwMode="auto">
          <a:xfrm flipH="1">
            <a:off x="3571876" y="6038850"/>
            <a:ext cx="31750" cy="841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82" name="Freeform 3588"/>
          <p:cNvSpPr>
            <a:spLocks/>
          </p:cNvSpPr>
          <p:nvPr/>
        </p:nvSpPr>
        <p:spPr bwMode="auto">
          <a:xfrm>
            <a:off x="3622676" y="6042025"/>
            <a:ext cx="19050" cy="6350"/>
          </a:xfrm>
          <a:custGeom>
            <a:avLst/>
            <a:gdLst>
              <a:gd name="T0" fmla="*/ 0 w 12"/>
              <a:gd name="T1" fmla="*/ 0 h 4"/>
              <a:gd name="T2" fmla="*/ 1 w 12"/>
              <a:gd name="T3" fmla="*/ 1 h 4"/>
              <a:gd name="T4" fmla="*/ 1 w 12"/>
              <a:gd name="T5" fmla="*/ 1 h 4"/>
              <a:gd name="T6" fmla="*/ 3 w 12"/>
              <a:gd name="T7" fmla="*/ 1 h 4"/>
              <a:gd name="T8" fmla="*/ 4 w 12"/>
              <a:gd name="T9" fmla="*/ 1 h 4"/>
              <a:gd name="T10" fmla="*/ 6 w 12"/>
              <a:gd name="T11" fmla="*/ 3 h 4"/>
              <a:gd name="T12" fmla="*/ 7 w 12"/>
              <a:gd name="T13" fmla="*/ 3 h 4"/>
              <a:gd name="T14" fmla="*/ 7 w 12"/>
              <a:gd name="T15" fmla="*/ 3 h 4"/>
              <a:gd name="T16" fmla="*/ 9 w 12"/>
              <a:gd name="T17" fmla="*/ 4 h 4"/>
              <a:gd name="T18" fmla="*/ 10 w 12"/>
              <a:gd name="T19" fmla="*/ 4 h 4"/>
              <a:gd name="T20" fmla="*/ 12 w 12"/>
              <a:gd name="T2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4">
                <a:moveTo>
                  <a:pt x="0" y="0"/>
                </a:moveTo>
                <a:lnTo>
                  <a:pt x="1" y="1"/>
                </a:lnTo>
                <a:lnTo>
                  <a:pt x="1" y="1"/>
                </a:lnTo>
                <a:lnTo>
                  <a:pt x="3" y="1"/>
                </a:lnTo>
                <a:lnTo>
                  <a:pt x="4" y="1"/>
                </a:lnTo>
                <a:lnTo>
                  <a:pt x="6" y="3"/>
                </a:lnTo>
                <a:lnTo>
                  <a:pt x="7" y="3"/>
                </a:lnTo>
                <a:lnTo>
                  <a:pt x="7" y="3"/>
                </a:lnTo>
                <a:lnTo>
                  <a:pt x="9" y="4"/>
                </a:lnTo>
                <a:lnTo>
                  <a:pt x="10" y="4"/>
                </a:lnTo>
                <a:lnTo>
                  <a:pt x="12" y="4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83" name="Freeform 3589"/>
          <p:cNvSpPr>
            <a:spLocks/>
          </p:cNvSpPr>
          <p:nvPr/>
        </p:nvSpPr>
        <p:spPr bwMode="auto">
          <a:xfrm>
            <a:off x="3603626" y="6034088"/>
            <a:ext cx="19050" cy="7938"/>
          </a:xfrm>
          <a:custGeom>
            <a:avLst/>
            <a:gdLst>
              <a:gd name="T0" fmla="*/ 12 w 12"/>
              <a:gd name="T1" fmla="*/ 5 h 5"/>
              <a:gd name="T2" fmla="*/ 10 w 12"/>
              <a:gd name="T3" fmla="*/ 5 h 5"/>
              <a:gd name="T4" fmla="*/ 9 w 12"/>
              <a:gd name="T5" fmla="*/ 5 h 5"/>
              <a:gd name="T6" fmla="*/ 7 w 12"/>
              <a:gd name="T7" fmla="*/ 3 h 5"/>
              <a:gd name="T8" fmla="*/ 6 w 12"/>
              <a:gd name="T9" fmla="*/ 3 h 5"/>
              <a:gd name="T10" fmla="*/ 4 w 12"/>
              <a:gd name="T11" fmla="*/ 3 h 5"/>
              <a:gd name="T12" fmla="*/ 4 w 12"/>
              <a:gd name="T13" fmla="*/ 2 h 5"/>
              <a:gd name="T14" fmla="*/ 3 w 12"/>
              <a:gd name="T15" fmla="*/ 2 h 5"/>
              <a:gd name="T16" fmla="*/ 1 w 12"/>
              <a:gd name="T17" fmla="*/ 2 h 5"/>
              <a:gd name="T18" fmla="*/ 0 w 12"/>
              <a:gd name="T1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5">
                <a:moveTo>
                  <a:pt x="12" y="5"/>
                </a:moveTo>
                <a:lnTo>
                  <a:pt x="10" y="5"/>
                </a:lnTo>
                <a:lnTo>
                  <a:pt x="9" y="5"/>
                </a:lnTo>
                <a:lnTo>
                  <a:pt x="7" y="3"/>
                </a:lnTo>
                <a:lnTo>
                  <a:pt x="6" y="3"/>
                </a:lnTo>
                <a:lnTo>
                  <a:pt x="4" y="3"/>
                </a:lnTo>
                <a:lnTo>
                  <a:pt x="4" y="2"/>
                </a:lnTo>
                <a:lnTo>
                  <a:pt x="3" y="2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84" name="Rectangle 3590"/>
          <p:cNvSpPr>
            <a:spLocks noChangeArrowheads="1"/>
          </p:cNvSpPr>
          <p:nvPr/>
        </p:nvSpPr>
        <p:spPr bwMode="auto">
          <a:xfrm rot="17340000">
            <a:off x="3738010" y="5731231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85" name="Line 3591"/>
          <p:cNvSpPr>
            <a:spLocks noChangeShapeType="1"/>
          </p:cNvSpPr>
          <p:nvPr/>
        </p:nvSpPr>
        <p:spPr bwMode="auto">
          <a:xfrm flipH="1">
            <a:off x="3624263" y="5584825"/>
            <a:ext cx="161925" cy="4524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86" name="Freeform 3592"/>
          <p:cNvSpPr>
            <a:spLocks/>
          </p:cNvSpPr>
          <p:nvPr/>
        </p:nvSpPr>
        <p:spPr bwMode="auto">
          <a:xfrm>
            <a:off x="3865563" y="5605463"/>
            <a:ext cx="80963" cy="23813"/>
          </a:xfrm>
          <a:custGeom>
            <a:avLst/>
            <a:gdLst>
              <a:gd name="T0" fmla="*/ 0 w 51"/>
              <a:gd name="T1" fmla="*/ 0 h 15"/>
              <a:gd name="T2" fmla="*/ 4 w 51"/>
              <a:gd name="T3" fmla="*/ 2 h 15"/>
              <a:gd name="T4" fmla="*/ 9 w 51"/>
              <a:gd name="T5" fmla="*/ 3 h 15"/>
              <a:gd name="T6" fmla="*/ 13 w 51"/>
              <a:gd name="T7" fmla="*/ 5 h 15"/>
              <a:gd name="T8" fmla="*/ 16 w 51"/>
              <a:gd name="T9" fmla="*/ 6 h 15"/>
              <a:gd name="T10" fmla="*/ 21 w 51"/>
              <a:gd name="T11" fmla="*/ 6 h 15"/>
              <a:gd name="T12" fmla="*/ 25 w 51"/>
              <a:gd name="T13" fmla="*/ 8 h 15"/>
              <a:gd name="T14" fmla="*/ 30 w 51"/>
              <a:gd name="T15" fmla="*/ 9 h 15"/>
              <a:gd name="T16" fmla="*/ 34 w 51"/>
              <a:gd name="T17" fmla="*/ 11 h 15"/>
              <a:gd name="T18" fmla="*/ 37 w 51"/>
              <a:gd name="T19" fmla="*/ 12 h 15"/>
              <a:gd name="T20" fmla="*/ 42 w 51"/>
              <a:gd name="T21" fmla="*/ 12 h 15"/>
              <a:gd name="T22" fmla="*/ 46 w 51"/>
              <a:gd name="T23" fmla="*/ 14 h 15"/>
              <a:gd name="T24" fmla="*/ 51 w 51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15">
                <a:moveTo>
                  <a:pt x="0" y="0"/>
                </a:moveTo>
                <a:lnTo>
                  <a:pt x="4" y="2"/>
                </a:lnTo>
                <a:lnTo>
                  <a:pt x="9" y="3"/>
                </a:lnTo>
                <a:lnTo>
                  <a:pt x="13" y="5"/>
                </a:lnTo>
                <a:lnTo>
                  <a:pt x="16" y="6"/>
                </a:lnTo>
                <a:lnTo>
                  <a:pt x="21" y="6"/>
                </a:lnTo>
                <a:lnTo>
                  <a:pt x="25" y="8"/>
                </a:lnTo>
                <a:lnTo>
                  <a:pt x="30" y="9"/>
                </a:lnTo>
                <a:lnTo>
                  <a:pt x="34" y="11"/>
                </a:lnTo>
                <a:lnTo>
                  <a:pt x="37" y="12"/>
                </a:lnTo>
                <a:lnTo>
                  <a:pt x="42" y="12"/>
                </a:lnTo>
                <a:lnTo>
                  <a:pt x="46" y="14"/>
                </a:lnTo>
                <a:lnTo>
                  <a:pt x="51" y="1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87" name="Freeform 3593"/>
          <p:cNvSpPr>
            <a:spLocks/>
          </p:cNvSpPr>
          <p:nvPr/>
        </p:nvSpPr>
        <p:spPr bwMode="auto">
          <a:xfrm>
            <a:off x="3789363" y="5580063"/>
            <a:ext cx="76200" cy="25400"/>
          </a:xfrm>
          <a:custGeom>
            <a:avLst/>
            <a:gdLst>
              <a:gd name="T0" fmla="*/ 48 w 48"/>
              <a:gd name="T1" fmla="*/ 16 h 16"/>
              <a:gd name="T2" fmla="*/ 48 w 48"/>
              <a:gd name="T3" fmla="*/ 16 h 16"/>
              <a:gd name="T4" fmla="*/ 46 w 48"/>
              <a:gd name="T5" fmla="*/ 16 h 16"/>
              <a:gd name="T6" fmla="*/ 45 w 48"/>
              <a:gd name="T7" fmla="*/ 15 h 16"/>
              <a:gd name="T8" fmla="*/ 45 w 48"/>
              <a:gd name="T9" fmla="*/ 15 h 16"/>
              <a:gd name="T10" fmla="*/ 43 w 48"/>
              <a:gd name="T11" fmla="*/ 15 h 16"/>
              <a:gd name="T12" fmla="*/ 42 w 48"/>
              <a:gd name="T13" fmla="*/ 15 h 16"/>
              <a:gd name="T14" fmla="*/ 40 w 48"/>
              <a:gd name="T15" fmla="*/ 13 h 16"/>
              <a:gd name="T16" fmla="*/ 40 w 48"/>
              <a:gd name="T17" fmla="*/ 13 h 16"/>
              <a:gd name="T18" fmla="*/ 39 w 48"/>
              <a:gd name="T19" fmla="*/ 13 h 16"/>
              <a:gd name="T20" fmla="*/ 37 w 48"/>
              <a:gd name="T21" fmla="*/ 13 h 16"/>
              <a:gd name="T22" fmla="*/ 36 w 48"/>
              <a:gd name="T23" fmla="*/ 13 h 16"/>
              <a:gd name="T24" fmla="*/ 36 w 48"/>
              <a:gd name="T25" fmla="*/ 12 h 16"/>
              <a:gd name="T26" fmla="*/ 34 w 48"/>
              <a:gd name="T27" fmla="*/ 12 h 16"/>
              <a:gd name="T28" fmla="*/ 33 w 48"/>
              <a:gd name="T29" fmla="*/ 12 h 16"/>
              <a:gd name="T30" fmla="*/ 33 w 48"/>
              <a:gd name="T31" fmla="*/ 12 h 16"/>
              <a:gd name="T32" fmla="*/ 31 w 48"/>
              <a:gd name="T33" fmla="*/ 10 h 16"/>
              <a:gd name="T34" fmla="*/ 30 w 48"/>
              <a:gd name="T35" fmla="*/ 10 h 16"/>
              <a:gd name="T36" fmla="*/ 28 w 48"/>
              <a:gd name="T37" fmla="*/ 10 h 16"/>
              <a:gd name="T38" fmla="*/ 28 w 48"/>
              <a:gd name="T39" fmla="*/ 10 h 16"/>
              <a:gd name="T40" fmla="*/ 27 w 48"/>
              <a:gd name="T41" fmla="*/ 9 h 16"/>
              <a:gd name="T42" fmla="*/ 25 w 48"/>
              <a:gd name="T43" fmla="*/ 9 h 16"/>
              <a:gd name="T44" fmla="*/ 24 w 48"/>
              <a:gd name="T45" fmla="*/ 9 h 16"/>
              <a:gd name="T46" fmla="*/ 24 w 48"/>
              <a:gd name="T47" fmla="*/ 9 h 16"/>
              <a:gd name="T48" fmla="*/ 22 w 48"/>
              <a:gd name="T49" fmla="*/ 7 h 16"/>
              <a:gd name="T50" fmla="*/ 21 w 48"/>
              <a:gd name="T51" fmla="*/ 7 h 16"/>
              <a:gd name="T52" fmla="*/ 21 w 48"/>
              <a:gd name="T53" fmla="*/ 7 h 16"/>
              <a:gd name="T54" fmla="*/ 19 w 48"/>
              <a:gd name="T55" fmla="*/ 7 h 16"/>
              <a:gd name="T56" fmla="*/ 18 w 48"/>
              <a:gd name="T57" fmla="*/ 6 h 16"/>
              <a:gd name="T58" fmla="*/ 16 w 48"/>
              <a:gd name="T59" fmla="*/ 6 h 16"/>
              <a:gd name="T60" fmla="*/ 16 w 48"/>
              <a:gd name="T61" fmla="*/ 6 h 16"/>
              <a:gd name="T62" fmla="*/ 15 w 48"/>
              <a:gd name="T63" fmla="*/ 6 h 16"/>
              <a:gd name="T64" fmla="*/ 13 w 48"/>
              <a:gd name="T65" fmla="*/ 4 h 16"/>
              <a:gd name="T66" fmla="*/ 12 w 48"/>
              <a:gd name="T67" fmla="*/ 4 h 16"/>
              <a:gd name="T68" fmla="*/ 12 w 48"/>
              <a:gd name="T69" fmla="*/ 4 h 16"/>
              <a:gd name="T70" fmla="*/ 10 w 48"/>
              <a:gd name="T71" fmla="*/ 4 h 16"/>
              <a:gd name="T72" fmla="*/ 9 w 48"/>
              <a:gd name="T73" fmla="*/ 3 h 16"/>
              <a:gd name="T74" fmla="*/ 9 w 48"/>
              <a:gd name="T75" fmla="*/ 3 h 16"/>
              <a:gd name="T76" fmla="*/ 7 w 48"/>
              <a:gd name="T77" fmla="*/ 3 h 16"/>
              <a:gd name="T78" fmla="*/ 6 w 48"/>
              <a:gd name="T79" fmla="*/ 3 h 16"/>
              <a:gd name="T80" fmla="*/ 4 w 48"/>
              <a:gd name="T81" fmla="*/ 1 h 16"/>
              <a:gd name="T82" fmla="*/ 4 w 48"/>
              <a:gd name="T83" fmla="*/ 1 h 16"/>
              <a:gd name="T84" fmla="*/ 3 w 48"/>
              <a:gd name="T85" fmla="*/ 1 h 16"/>
              <a:gd name="T86" fmla="*/ 1 w 48"/>
              <a:gd name="T87" fmla="*/ 1 h 16"/>
              <a:gd name="T88" fmla="*/ 0 w 48"/>
              <a:gd name="T89" fmla="*/ 0 h 16"/>
              <a:gd name="T90" fmla="*/ 0 w 48"/>
              <a:gd name="T9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" h="16">
                <a:moveTo>
                  <a:pt x="48" y="16"/>
                </a:moveTo>
                <a:lnTo>
                  <a:pt x="48" y="16"/>
                </a:lnTo>
                <a:lnTo>
                  <a:pt x="46" y="16"/>
                </a:lnTo>
                <a:lnTo>
                  <a:pt x="45" y="15"/>
                </a:lnTo>
                <a:lnTo>
                  <a:pt x="45" y="15"/>
                </a:lnTo>
                <a:lnTo>
                  <a:pt x="43" y="15"/>
                </a:lnTo>
                <a:lnTo>
                  <a:pt x="42" y="15"/>
                </a:lnTo>
                <a:lnTo>
                  <a:pt x="40" y="13"/>
                </a:lnTo>
                <a:lnTo>
                  <a:pt x="40" y="13"/>
                </a:lnTo>
                <a:lnTo>
                  <a:pt x="39" y="13"/>
                </a:lnTo>
                <a:lnTo>
                  <a:pt x="37" y="13"/>
                </a:lnTo>
                <a:lnTo>
                  <a:pt x="36" y="13"/>
                </a:lnTo>
                <a:lnTo>
                  <a:pt x="36" y="12"/>
                </a:lnTo>
                <a:lnTo>
                  <a:pt x="34" y="12"/>
                </a:lnTo>
                <a:lnTo>
                  <a:pt x="33" y="12"/>
                </a:lnTo>
                <a:lnTo>
                  <a:pt x="33" y="12"/>
                </a:lnTo>
                <a:lnTo>
                  <a:pt x="31" y="10"/>
                </a:lnTo>
                <a:lnTo>
                  <a:pt x="30" y="10"/>
                </a:lnTo>
                <a:lnTo>
                  <a:pt x="28" y="10"/>
                </a:lnTo>
                <a:lnTo>
                  <a:pt x="28" y="10"/>
                </a:lnTo>
                <a:lnTo>
                  <a:pt x="27" y="9"/>
                </a:lnTo>
                <a:lnTo>
                  <a:pt x="25" y="9"/>
                </a:lnTo>
                <a:lnTo>
                  <a:pt x="24" y="9"/>
                </a:lnTo>
                <a:lnTo>
                  <a:pt x="24" y="9"/>
                </a:lnTo>
                <a:lnTo>
                  <a:pt x="22" y="7"/>
                </a:lnTo>
                <a:lnTo>
                  <a:pt x="21" y="7"/>
                </a:lnTo>
                <a:lnTo>
                  <a:pt x="21" y="7"/>
                </a:lnTo>
                <a:lnTo>
                  <a:pt x="19" y="7"/>
                </a:lnTo>
                <a:lnTo>
                  <a:pt x="18" y="6"/>
                </a:lnTo>
                <a:lnTo>
                  <a:pt x="16" y="6"/>
                </a:lnTo>
                <a:lnTo>
                  <a:pt x="16" y="6"/>
                </a:lnTo>
                <a:lnTo>
                  <a:pt x="15" y="6"/>
                </a:lnTo>
                <a:lnTo>
                  <a:pt x="13" y="4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9" y="3"/>
                </a:lnTo>
                <a:lnTo>
                  <a:pt x="9" y="3"/>
                </a:lnTo>
                <a:lnTo>
                  <a:pt x="7" y="3"/>
                </a:lnTo>
                <a:lnTo>
                  <a:pt x="6" y="3"/>
                </a:lnTo>
                <a:lnTo>
                  <a:pt x="4" y="1"/>
                </a:lnTo>
                <a:lnTo>
                  <a:pt x="4" y="1"/>
                </a:lnTo>
                <a:lnTo>
                  <a:pt x="3" y="1"/>
                </a:lnTo>
                <a:lnTo>
                  <a:pt x="1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88" name="Line 3594"/>
          <p:cNvSpPr>
            <a:spLocks noChangeShapeType="1"/>
          </p:cNvSpPr>
          <p:nvPr/>
        </p:nvSpPr>
        <p:spPr bwMode="auto">
          <a:xfrm flipH="1">
            <a:off x="3867151" y="5329238"/>
            <a:ext cx="85725" cy="2714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89" name="Rectangle 3595"/>
          <p:cNvSpPr>
            <a:spLocks noChangeArrowheads="1"/>
          </p:cNvSpPr>
          <p:nvPr/>
        </p:nvSpPr>
        <p:spPr bwMode="auto">
          <a:xfrm rot="17460000">
            <a:off x="3276601" y="6240462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Copia-70_BG-I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90" name="Line 3596"/>
          <p:cNvSpPr>
            <a:spLocks noChangeShapeType="1"/>
          </p:cNvSpPr>
          <p:nvPr/>
        </p:nvSpPr>
        <p:spPr bwMode="auto">
          <a:xfrm flipH="1">
            <a:off x="3533776" y="6024563"/>
            <a:ext cx="31750" cy="841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91" name="Rectangle 3597"/>
          <p:cNvSpPr>
            <a:spLocks noChangeArrowheads="1"/>
          </p:cNvSpPr>
          <p:nvPr/>
        </p:nvSpPr>
        <p:spPr bwMode="auto">
          <a:xfrm rot="17460000">
            <a:off x="3232151" y="6226175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Copia-78_BG-I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92" name="Line 3598"/>
          <p:cNvSpPr>
            <a:spLocks noChangeShapeType="1"/>
          </p:cNvSpPr>
          <p:nvPr/>
        </p:nvSpPr>
        <p:spPr bwMode="auto">
          <a:xfrm flipH="1">
            <a:off x="3494088" y="6013450"/>
            <a:ext cx="33338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93" name="Freeform 3599"/>
          <p:cNvSpPr>
            <a:spLocks/>
          </p:cNvSpPr>
          <p:nvPr/>
        </p:nvSpPr>
        <p:spPr bwMode="auto">
          <a:xfrm>
            <a:off x="3548063" y="6015038"/>
            <a:ext cx="17463" cy="7938"/>
          </a:xfrm>
          <a:custGeom>
            <a:avLst/>
            <a:gdLst>
              <a:gd name="T0" fmla="*/ 0 w 11"/>
              <a:gd name="T1" fmla="*/ 0 h 5"/>
              <a:gd name="T2" fmla="*/ 0 w 11"/>
              <a:gd name="T3" fmla="*/ 0 h 5"/>
              <a:gd name="T4" fmla="*/ 2 w 11"/>
              <a:gd name="T5" fmla="*/ 0 h 5"/>
              <a:gd name="T6" fmla="*/ 3 w 11"/>
              <a:gd name="T7" fmla="*/ 0 h 5"/>
              <a:gd name="T8" fmla="*/ 5 w 11"/>
              <a:gd name="T9" fmla="*/ 2 h 5"/>
              <a:gd name="T10" fmla="*/ 5 w 11"/>
              <a:gd name="T11" fmla="*/ 2 h 5"/>
              <a:gd name="T12" fmla="*/ 6 w 11"/>
              <a:gd name="T13" fmla="*/ 2 h 5"/>
              <a:gd name="T14" fmla="*/ 8 w 11"/>
              <a:gd name="T15" fmla="*/ 3 h 5"/>
              <a:gd name="T16" fmla="*/ 9 w 11"/>
              <a:gd name="T17" fmla="*/ 3 h 5"/>
              <a:gd name="T18" fmla="*/ 11 w 11"/>
              <a:gd name="T19" fmla="*/ 3 h 5"/>
              <a:gd name="T20" fmla="*/ 11 w 11"/>
              <a:gd name="T2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5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5" y="2"/>
                </a:lnTo>
                <a:lnTo>
                  <a:pt x="5" y="2"/>
                </a:lnTo>
                <a:lnTo>
                  <a:pt x="6" y="2"/>
                </a:lnTo>
                <a:lnTo>
                  <a:pt x="8" y="3"/>
                </a:lnTo>
                <a:lnTo>
                  <a:pt x="9" y="3"/>
                </a:lnTo>
                <a:lnTo>
                  <a:pt x="11" y="3"/>
                </a:lnTo>
                <a:lnTo>
                  <a:pt x="11" y="5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94" name="Freeform 3600"/>
          <p:cNvSpPr>
            <a:spLocks/>
          </p:cNvSpPr>
          <p:nvPr/>
        </p:nvSpPr>
        <p:spPr bwMode="auto">
          <a:xfrm>
            <a:off x="3529013" y="6005513"/>
            <a:ext cx="19050" cy="9525"/>
          </a:xfrm>
          <a:custGeom>
            <a:avLst/>
            <a:gdLst>
              <a:gd name="T0" fmla="*/ 12 w 12"/>
              <a:gd name="T1" fmla="*/ 6 h 6"/>
              <a:gd name="T2" fmla="*/ 11 w 12"/>
              <a:gd name="T3" fmla="*/ 5 h 6"/>
              <a:gd name="T4" fmla="*/ 9 w 12"/>
              <a:gd name="T5" fmla="*/ 5 h 6"/>
              <a:gd name="T6" fmla="*/ 8 w 12"/>
              <a:gd name="T7" fmla="*/ 3 h 6"/>
              <a:gd name="T8" fmla="*/ 6 w 12"/>
              <a:gd name="T9" fmla="*/ 3 h 6"/>
              <a:gd name="T10" fmla="*/ 5 w 12"/>
              <a:gd name="T11" fmla="*/ 3 h 6"/>
              <a:gd name="T12" fmla="*/ 3 w 12"/>
              <a:gd name="T13" fmla="*/ 2 h 6"/>
              <a:gd name="T14" fmla="*/ 2 w 12"/>
              <a:gd name="T15" fmla="*/ 2 h 6"/>
              <a:gd name="T16" fmla="*/ 0 w 12"/>
              <a:gd name="T1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6">
                <a:moveTo>
                  <a:pt x="12" y="6"/>
                </a:moveTo>
                <a:lnTo>
                  <a:pt x="11" y="5"/>
                </a:lnTo>
                <a:lnTo>
                  <a:pt x="9" y="5"/>
                </a:lnTo>
                <a:lnTo>
                  <a:pt x="8" y="3"/>
                </a:lnTo>
                <a:lnTo>
                  <a:pt x="6" y="3"/>
                </a:lnTo>
                <a:lnTo>
                  <a:pt x="5" y="3"/>
                </a:lnTo>
                <a:lnTo>
                  <a:pt x="3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95" name="Rectangle 3601"/>
          <p:cNvSpPr>
            <a:spLocks noChangeArrowheads="1"/>
          </p:cNvSpPr>
          <p:nvPr/>
        </p:nvSpPr>
        <p:spPr bwMode="auto">
          <a:xfrm rot="17460000">
            <a:off x="3505519" y="593120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96" name="Line 3602"/>
          <p:cNvSpPr>
            <a:spLocks noChangeShapeType="1"/>
          </p:cNvSpPr>
          <p:nvPr/>
        </p:nvSpPr>
        <p:spPr bwMode="auto">
          <a:xfrm flipH="1">
            <a:off x="3551238" y="5927725"/>
            <a:ext cx="30163" cy="825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97" name="Rectangle 3603"/>
          <p:cNvSpPr>
            <a:spLocks noChangeArrowheads="1"/>
          </p:cNvSpPr>
          <p:nvPr/>
        </p:nvSpPr>
        <p:spPr bwMode="auto">
          <a:xfrm rot="17520000">
            <a:off x="3189288" y="6216650"/>
            <a:ext cx="3603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Copia-2_GDe-I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98" name="Line 3604"/>
          <p:cNvSpPr>
            <a:spLocks noChangeShapeType="1"/>
          </p:cNvSpPr>
          <p:nvPr/>
        </p:nvSpPr>
        <p:spPr bwMode="auto">
          <a:xfrm flipH="1">
            <a:off x="3455988" y="5905500"/>
            <a:ext cx="71438" cy="1714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299" name="Freeform 3605"/>
          <p:cNvSpPr>
            <a:spLocks/>
          </p:cNvSpPr>
          <p:nvPr/>
        </p:nvSpPr>
        <p:spPr bwMode="auto">
          <a:xfrm>
            <a:off x="3556001" y="5913438"/>
            <a:ext cx="28575" cy="9525"/>
          </a:xfrm>
          <a:custGeom>
            <a:avLst/>
            <a:gdLst>
              <a:gd name="T0" fmla="*/ 0 w 18"/>
              <a:gd name="T1" fmla="*/ 0 h 6"/>
              <a:gd name="T2" fmla="*/ 3 w 18"/>
              <a:gd name="T3" fmla="*/ 0 h 6"/>
              <a:gd name="T4" fmla="*/ 4 w 18"/>
              <a:gd name="T5" fmla="*/ 1 h 6"/>
              <a:gd name="T6" fmla="*/ 6 w 18"/>
              <a:gd name="T7" fmla="*/ 1 h 6"/>
              <a:gd name="T8" fmla="*/ 7 w 18"/>
              <a:gd name="T9" fmla="*/ 1 h 6"/>
              <a:gd name="T10" fmla="*/ 9 w 18"/>
              <a:gd name="T11" fmla="*/ 3 h 6"/>
              <a:gd name="T12" fmla="*/ 10 w 18"/>
              <a:gd name="T13" fmla="*/ 3 h 6"/>
              <a:gd name="T14" fmla="*/ 12 w 18"/>
              <a:gd name="T15" fmla="*/ 4 h 6"/>
              <a:gd name="T16" fmla="*/ 13 w 18"/>
              <a:gd name="T17" fmla="*/ 4 h 6"/>
              <a:gd name="T18" fmla="*/ 16 w 18"/>
              <a:gd name="T19" fmla="*/ 6 h 6"/>
              <a:gd name="T20" fmla="*/ 18 w 18"/>
              <a:gd name="T2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6">
                <a:moveTo>
                  <a:pt x="0" y="0"/>
                </a:moveTo>
                <a:lnTo>
                  <a:pt x="3" y="0"/>
                </a:lnTo>
                <a:lnTo>
                  <a:pt x="4" y="1"/>
                </a:lnTo>
                <a:lnTo>
                  <a:pt x="6" y="1"/>
                </a:lnTo>
                <a:lnTo>
                  <a:pt x="7" y="1"/>
                </a:lnTo>
                <a:lnTo>
                  <a:pt x="9" y="3"/>
                </a:lnTo>
                <a:lnTo>
                  <a:pt x="10" y="3"/>
                </a:lnTo>
                <a:lnTo>
                  <a:pt x="12" y="4"/>
                </a:lnTo>
                <a:lnTo>
                  <a:pt x="13" y="4"/>
                </a:lnTo>
                <a:lnTo>
                  <a:pt x="16" y="6"/>
                </a:lnTo>
                <a:lnTo>
                  <a:pt x="18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00" name="Freeform 3606"/>
          <p:cNvSpPr>
            <a:spLocks/>
          </p:cNvSpPr>
          <p:nvPr/>
        </p:nvSpPr>
        <p:spPr bwMode="auto">
          <a:xfrm>
            <a:off x="3529013" y="5900738"/>
            <a:ext cx="26988" cy="12700"/>
          </a:xfrm>
          <a:custGeom>
            <a:avLst/>
            <a:gdLst>
              <a:gd name="T0" fmla="*/ 17 w 17"/>
              <a:gd name="T1" fmla="*/ 8 h 8"/>
              <a:gd name="T2" fmla="*/ 17 w 17"/>
              <a:gd name="T3" fmla="*/ 6 h 8"/>
              <a:gd name="T4" fmla="*/ 15 w 17"/>
              <a:gd name="T5" fmla="*/ 6 h 8"/>
              <a:gd name="T6" fmla="*/ 14 w 17"/>
              <a:gd name="T7" fmla="*/ 6 h 8"/>
              <a:gd name="T8" fmla="*/ 14 w 17"/>
              <a:gd name="T9" fmla="*/ 6 h 8"/>
              <a:gd name="T10" fmla="*/ 12 w 17"/>
              <a:gd name="T11" fmla="*/ 5 h 8"/>
              <a:gd name="T12" fmla="*/ 11 w 17"/>
              <a:gd name="T13" fmla="*/ 5 h 8"/>
              <a:gd name="T14" fmla="*/ 11 w 17"/>
              <a:gd name="T15" fmla="*/ 5 h 8"/>
              <a:gd name="T16" fmla="*/ 9 w 17"/>
              <a:gd name="T17" fmla="*/ 3 h 8"/>
              <a:gd name="T18" fmla="*/ 8 w 17"/>
              <a:gd name="T19" fmla="*/ 3 h 8"/>
              <a:gd name="T20" fmla="*/ 8 w 17"/>
              <a:gd name="T21" fmla="*/ 3 h 8"/>
              <a:gd name="T22" fmla="*/ 6 w 17"/>
              <a:gd name="T23" fmla="*/ 3 h 8"/>
              <a:gd name="T24" fmla="*/ 5 w 17"/>
              <a:gd name="T25" fmla="*/ 2 h 8"/>
              <a:gd name="T26" fmla="*/ 5 w 17"/>
              <a:gd name="T27" fmla="*/ 2 h 8"/>
              <a:gd name="T28" fmla="*/ 3 w 17"/>
              <a:gd name="T29" fmla="*/ 2 h 8"/>
              <a:gd name="T30" fmla="*/ 3 w 17"/>
              <a:gd name="T31" fmla="*/ 2 h 8"/>
              <a:gd name="T32" fmla="*/ 2 w 17"/>
              <a:gd name="T33" fmla="*/ 0 h 8"/>
              <a:gd name="T34" fmla="*/ 0 w 17"/>
              <a:gd name="T3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" h="8">
                <a:moveTo>
                  <a:pt x="17" y="8"/>
                </a:moveTo>
                <a:lnTo>
                  <a:pt x="17" y="6"/>
                </a:lnTo>
                <a:lnTo>
                  <a:pt x="15" y="6"/>
                </a:lnTo>
                <a:lnTo>
                  <a:pt x="14" y="6"/>
                </a:lnTo>
                <a:lnTo>
                  <a:pt x="14" y="6"/>
                </a:lnTo>
                <a:lnTo>
                  <a:pt x="12" y="5"/>
                </a:lnTo>
                <a:lnTo>
                  <a:pt x="11" y="5"/>
                </a:lnTo>
                <a:lnTo>
                  <a:pt x="11" y="5"/>
                </a:lnTo>
                <a:lnTo>
                  <a:pt x="9" y="3"/>
                </a:lnTo>
                <a:lnTo>
                  <a:pt x="8" y="3"/>
                </a:lnTo>
                <a:lnTo>
                  <a:pt x="8" y="3"/>
                </a:lnTo>
                <a:lnTo>
                  <a:pt x="6" y="3"/>
                </a:lnTo>
                <a:lnTo>
                  <a:pt x="5" y="2"/>
                </a:lnTo>
                <a:lnTo>
                  <a:pt x="5" y="2"/>
                </a:lnTo>
                <a:lnTo>
                  <a:pt x="3" y="2"/>
                </a:lnTo>
                <a:lnTo>
                  <a:pt x="3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01" name="Line 3607"/>
          <p:cNvSpPr>
            <a:spLocks noChangeShapeType="1"/>
          </p:cNvSpPr>
          <p:nvPr/>
        </p:nvSpPr>
        <p:spPr bwMode="auto">
          <a:xfrm flipH="1">
            <a:off x="3557588" y="5827713"/>
            <a:ext cx="33338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02" name="Rectangle 3608"/>
          <p:cNvSpPr>
            <a:spLocks noChangeArrowheads="1"/>
          </p:cNvSpPr>
          <p:nvPr/>
        </p:nvSpPr>
        <p:spPr bwMode="auto">
          <a:xfrm rot="17580000">
            <a:off x="3152776" y="6189662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Copia-28_BG-I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03" name="Line 3609"/>
          <p:cNvSpPr>
            <a:spLocks noChangeShapeType="1"/>
          </p:cNvSpPr>
          <p:nvPr/>
        </p:nvSpPr>
        <p:spPr bwMode="auto">
          <a:xfrm flipH="1">
            <a:off x="3417888" y="5799138"/>
            <a:ext cx="114300" cy="2619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04" name="Freeform 3610"/>
          <p:cNvSpPr>
            <a:spLocks/>
          </p:cNvSpPr>
          <p:nvPr/>
        </p:nvSpPr>
        <p:spPr bwMode="auto">
          <a:xfrm>
            <a:off x="3562351" y="5808663"/>
            <a:ext cx="31750" cy="11113"/>
          </a:xfrm>
          <a:custGeom>
            <a:avLst/>
            <a:gdLst>
              <a:gd name="T0" fmla="*/ 0 w 20"/>
              <a:gd name="T1" fmla="*/ 0 h 7"/>
              <a:gd name="T2" fmla="*/ 2 w 20"/>
              <a:gd name="T3" fmla="*/ 1 h 7"/>
              <a:gd name="T4" fmla="*/ 5 w 20"/>
              <a:gd name="T5" fmla="*/ 1 h 7"/>
              <a:gd name="T6" fmla="*/ 6 w 20"/>
              <a:gd name="T7" fmla="*/ 3 h 7"/>
              <a:gd name="T8" fmla="*/ 8 w 20"/>
              <a:gd name="T9" fmla="*/ 3 h 7"/>
              <a:gd name="T10" fmla="*/ 9 w 20"/>
              <a:gd name="T11" fmla="*/ 4 h 7"/>
              <a:gd name="T12" fmla="*/ 11 w 20"/>
              <a:gd name="T13" fmla="*/ 4 h 7"/>
              <a:gd name="T14" fmla="*/ 12 w 20"/>
              <a:gd name="T15" fmla="*/ 4 h 7"/>
              <a:gd name="T16" fmla="*/ 14 w 20"/>
              <a:gd name="T17" fmla="*/ 6 h 7"/>
              <a:gd name="T18" fmla="*/ 17 w 20"/>
              <a:gd name="T19" fmla="*/ 6 h 7"/>
              <a:gd name="T20" fmla="*/ 18 w 20"/>
              <a:gd name="T21" fmla="*/ 7 h 7"/>
              <a:gd name="T22" fmla="*/ 20 w 20"/>
              <a:gd name="T2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7">
                <a:moveTo>
                  <a:pt x="0" y="0"/>
                </a:moveTo>
                <a:lnTo>
                  <a:pt x="2" y="1"/>
                </a:lnTo>
                <a:lnTo>
                  <a:pt x="5" y="1"/>
                </a:lnTo>
                <a:lnTo>
                  <a:pt x="6" y="3"/>
                </a:lnTo>
                <a:lnTo>
                  <a:pt x="8" y="3"/>
                </a:lnTo>
                <a:lnTo>
                  <a:pt x="9" y="4"/>
                </a:lnTo>
                <a:lnTo>
                  <a:pt x="11" y="4"/>
                </a:lnTo>
                <a:lnTo>
                  <a:pt x="12" y="4"/>
                </a:lnTo>
                <a:lnTo>
                  <a:pt x="14" y="6"/>
                </a:lnTo>
                <a:lnTo>
                  <a:pt x="17" y="6"/>
                </a:lnTo>
                <a:lnTo>
                  <a:pt x="18" y="7"/>
                </a:lnTo>
                <a:lnTo>
                  <a:pt x="20" y="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05" name="Freeform 3611"/>
          <p:cNvSpPr>
            <a:spLocks/>
          </p:cNvSpPr>
          <p:nvPr/>
        </p:nvSpPr>
        <p:spPr bwMode="auto">
          <a:xfrm>
            <a:off x="3533776" y="5795963"/>
            <a:ext cx="28575" cy="12700"/>
          </a:xfrm>
          <a:custGeom>
            <a:avLst/>
            <a:gdLst>
              <a:gd name="T0" fmla="*/ 18 w 18"/>
              <a:gd name="T1" fmla="*/ 8 h 8"/>
              <a:gd name="T2" fmla="*/ 18 w 18"/>
              <a:gd name="T3" fmla="*/ 8 h 8"/>
              <a:gd name="T4" fmla="*/ 17 w 18"/>
              <a:gd name="T5" fmla="*/ 8 h 8"/>
              <a:gd name="T6" fmla="*/ 17 w 18"/>
              <a:gd name="T7" fmla="*/ 8 h 8"/>
              <a:gd name="T8" fmla="*/ 15 w 18"/>
              <a:gd name="T9" fmla="*/ 6 h 8"/>
              <a:gd name="T10" fmla="*/ 15 w 18"/>
              <a:gd name="T11" fmla="*/ 6 h 8"/>
              <a:gd name="T12" fmla="*/ 15 w 18"/>
              <a:gd name="T13" fmla="*/ 6 h 8"/>
              <a:gd name="T14" fmla="*/ 14 w 18"/>
              <a:gd name="T15" fmla="*/ 6 h 8"/>
              <a:gd name="T16" fmla="*/ 14 w 18"/>
              <a:gd name="T17" fmla="*/ 6 h 8"/>
              <a:gd name="T18" fmla="*/ 12 w 18"/>
              <a:gd name="T19" fmla="*/ 5 h 8"/>
              <a:gd name="T20" fmla="*/ 12 w 18"/>
              <a:gd name="T21" fmla="*/ 5 h 8"/>
              <a:gd name="T22" fmla="*/ 11 w 18"/>
              <a:gd name="T23" fmla="*/ 5 h 8"/>
              <a:gd name="T24" fmla="*/ 11 w 18"/>
              <a:gd name="T25" fmla="*/ 5 h 8"/>
              <a:gd name="T26" fmla="*/ 9 w 18"/>
              <a:gd name="T27" fmla="*/ 5 h 8"/>
              <a:gd name="T28" fmla="*/ 9 w 18"/>
              <a:gd name="T29" fmla="*/ 3 h 8"/>
              <a:gd name="T30" fmla="*/ 8 w 18"/>
              <a:gd name="T31" fmla="*/ 3 h 8"/>
              <a:gd name="T32" fmla="*/ 8 w 18"/>
              <a:gd name="T33" fmla="*/ 3 h 8"/>
              <a:gd name="T34" fmla="*/ 6 w 18"/>
              <a:gd name="T35" fmla="*/ 3 h 8"/>
              <a:gd name="T36" fmla="*/ 6 w 18"/>
              <a:gd name="T37" fmla="*/ 3 h 8"/>
              <a:gd name="T38" fmla="*/ 6 w 18"/>
              <a:gd name="T39" fmla="*/ 2 h 8"/>
              <a:gd name="T40" fmla="*/ 5 w 18"/>
              <a:gd name="T41" fmla="*/ 2 h 8"/>
              <a:gd name="T42" fmla="*/ 5 w 18"/>
              <a:gd name="T43" fmla="*/ 2 h 8"/>
              <a:gd name="T44" fmla="*/ 3 w 18"/>
              <a:gd name="T45" fmla="*/ 2 h 8"/>
              <a:gd name="T46" fmla="*/ 3 w 18"/>
              <a:gd name="T47" fmla="*/ 2 h 8"/>
              <a:gd name="T48" fmla="*/ 2 w 18"/>
              <a:gd name="T49" fmla="*/ 0 h 8"/>
              <a:gd name="T50" fmla="*/ 2 w 18"/>
              <a:gd name="T51" fmla="*/ 0 h 8"/>
              <a:gd name="T52" fmla="*/ 0 w 18"/>
              <a:gd name="T53" fmla="*/ 0 h 8"/>
              <a:gd name="T54" fmla="*/ 0 w 18"/>
              <a:gd name="T5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" h="8">
                <a:moveTo>
                  <a:pt x="18" y="8"/>
                </a:moveTo>
                <a:lnTo>
                  <a:pt x="18" y="8"/>
                </a:lnTo>
                <a:lnTo>
                  <a:pt x="17" y="8"/>
                </a:lnTo>
                <a:lnTo>
                  <a:pt x="17" y="8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4" y="6"/>
                </a:lnTo>
                <a:lnTo>
                  <a:pt x="14" y="6"/>
                </a:lnTo>
                <a:lnTo>
                  <a:pt x="12" y="5"/>
                </a:lnTo>
                <a:lnTo>
                  <a:pt x="12" y="5"/>
                </a:lnTo>
                <a:lnTo>
                  <a:pt x="11" y="5"/>
                </a:lnTo>
                <a:lnTo>
                  <a:pt x="11" y="5"/>
                </a:lnTo>
                <a:lnTo>
                  <a:pt x="9" y="5"/>
                </a:lnTo>
                <a:lnTo>
                  <a:pt x="9" y="3"/>
                </a:lnTo>
                <a:lnTo>
                  <a:pt x="8" y="3"/>
                </a:lnTo>
                <a:lnTo>
                  <a:pt x="8" y="3"/>
                </a:lnTo>
                <a:lnTo>
                  <a:pt x="6" y="3"/>
                </a:lnTo>
                <a:lnTo>
                  <a:pt x="6" y="3"/>
                </a:lnTo>
                <a:lnTo>
                  <a:pt x="6" y="2"/>
                </a:lnTo>
                <a:lnTo>
                  <a:pt x="5" y="2"/>
                </a:lnTo>
                <a:lnTo>
                  <a:pt x="5" y="2"/>
                </a:lnTo>
                <a:lnTo>
                  <a:pt x="3" y="2"/>
                </a:lnTo>
                <a:lnTo>
                  <a:pt x="3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06" name="Line 3612"/>
          <p:cNvSpPr>
            <a:spLocks noChangeShapeType="1"/>
          </p:cNvSpPr>
          <p:nvPr/>
        </p:nvSpPr>
        <p:spPr bwMode="auto">
          <a:xfrm flipH="1">
            <a:off x="3565526" y="5722938"/>
            <a:ext cx="33338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07" name="Rectangle 3613"/>
          <p:cNvSpPr>
            <a:spLocks noChangeArrowheads="1"/>
          </p:cNvSpPr>
          <p:nvPr/>
        </p:nvSpPr>
        <p:spPr bwMode="auto">
          <a:xfrm rot="17640000">
            <a:off x="3136901" y="6157912"/>
            <a:ext cx="3286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08" name="Line 3614"/>
          <p:cNvSpPr>
            <a:spLocks noChangeShapeType="1"/>
          </p:cNvSpPr>
          <p:nvPr/>
        </p:nvSpPr>
        <p:spPr bwMode="auto">
          <a:xfrm flipH="1">
            <a:off x="3381376" y="5694363"/>
            <a:ext cx="157163" cy="3492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09" name="Freeform 3615"/>
          <p:cNvSpPr>
            <a:spLocks/>
          </p:cNvSpPr>
          <p:nvPr/>
        </p:nvSpPr>
        <p:spPr bwMode="auto">
          <a:xfrm>
            <a:off x="3570288" y="5705475"/>
            <a:ext cx="30163" cy="12700"/>
          </a:xfrm>
          <a:custGeom>
            <a:avLst/>
            <a:gdLst>
              <a:gd name="T0" fmla="*/ 0 w 19"/>
              <a:gd name="T1" fmla="*/ 0 h 8"/>
              <a:gd name="T2" fmla="*/ 3 w 19"/>
              <a:gd name="T3" fmla="*/ 0 h 8"/>
              <a:gd name="T4" fmla="*/ 4 w 19"/>
              <a:gd name="T5" fmla="*/ 2 h 8"/>
              <a:gd name="T6" fmla="*/ 6 w 19"/>
              <a:gd name="T7" fmla="*/ 2 h 8"/>
              <a:gd name="T8" fmla="*/ 9 w 19"/>
              <a:gd name="T9" fmla="*/ 3 h 8"/>
              <a:gd name="T10" fmla="*/ 10 w 19"/>
              <a:gd name="T11" fmla="*/ 3 h 8"/>
              <a:gd name="T12" fmla="*/ 12 w 19"/>
              <a:gd name="T13" fmla="*/ 5 h 8"/>
              <a:gd name="T14" fmla="*/ 13 w 19"/>
              <a:gd name="T15" fmla="*/ 5 h 8"/>
              <a:gd name="T16" fmla="*/ 16 w 19"/>
              <a:gd name="T17" fmla="*/ 6 h 8"/>
              <a:gd name="T18" fmla="*/ 18 w 19"/>
              <a:gd name="T19" fmla="*/ 8 h 8"/>
              <a:gd name="T20" fmla="*/ 19 w 19"/>
              <a:gd name="T2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8">
                <a:moveTo>
                  <a:pt x="0" y="0"/>
                </a:moveTo>
                <a:lnTo>
                  <a:pt x="3" y="0"/>
                </a:lnTo>
                <a:lnTo>
                  <a:pt x="4" y="2"/>
                </a:lnTo>
                <a:lnTo>
                  <a:pt x="6" y="2"/>
                </a:lnTo>
                <a:lnTo>
                  <a:pt x="9" y="3"/>
                </a:lnTo>
                <a:lnTo>
                  <a:pt x="10" y="3"/>
                </a:lnTo>
                <a:lnTo>
                  <a:pt x="12" y="5"/>
                </a:lnTo>
                <a:lnTo>
                  <a:pt x="13" y="5"/>
                </a:lnTo>
                <a:lnTo>
                  <a:pt x="16" y="6"/>
                </a:lnTo>
                <a:lnTo>
                  <a:pt x="18" y="8"/>
                </a:lnTo>
                <a:lnTo>
                  <a:pt x="19" y="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10" name="Freeform 3616"/>
          <p:cNvSpPr>
            <a:spLocks/>
          </p:cNvSpPr>
          <p:nvPr/>
        </p:nvSpPr>
        <p:spPr bwMode="auto">
          <a:xfrm>
            <a:off x="3541713" y="5691188"/>
            <a:ext cx="28575" cy="14288"/>
          </a:xfrm>
          <a:custGeom>
            <a:avLst/>
            <a:gdLst>
              <a:gd name="T0" fmla="*/ 18 w 18"/>
              <a:gd name="T1" fmla="*/ 9 h 9"/>
              <a:gd name="T2" fmla="*/ 18 w 18"/>
              <a:gd name="T3" fmla="*/ 8 h 9"/>
              <a:gd name="T4" fmla="*/ 18 w 18"/>
              <a:gd name="T5" fmla="*/ 8 h 9"/>
              <a:gd name="T6" fmla="*/ 16 w 18"/>
              <a:gd name="T7" fmla="*/ 8 h 9"/>
              <a:gd name="T8" fmla="*/ 16 w 18"/>
              <a:gd name="T9" fmla="*/ 8 h 9"/>
              <a:gd name="T10" fmla="*/ 16 w 18"/>
              <a:gd name="T11" fmla="*/ 8 h 9"/>
              <a:gd name="T12" fmla="*/ 15 w 18"/>
              <a:gd name="T13" fmla="*/ 8 h 9"/>
              <a:gd name="T14" fmla="*/ 15 w 18"/>
              <a:gd name="T15" fmla="*/ 6 h 9"/>
              <a:gd name="T16" fmla="*/ 15 w 18"/>
              <a:gd name="T17" fmla="*/ 6 h 9"/>
              <a:gd name="T18" fmla="*/ 13 w 18"/>
              <a:gd name="T19" fmla="*/ 6 h 9"/>
              <a:gd name="T20" fmla="*/ 13 w 18"/>
              <a:gd name="T21" fmla="*/ 6 h 9"/>
              <a:gd name="T22" fmla="*/ 13 w 18"/>
              <a:gd name="T23" fmla="*/ 6 h 9"/>
              <a:gd name="T24" fmla="*/ 12 w 18"/>
              <a:gd name="T25" fmla="*/ 6 h 9"/>
              <a:gd name="T26" fmla="*/ 12 w 18"/>
              <a:gd name="T27" fmla="*/ 6 h 9"/>
              <a:gd name="T28" fmla="*/ 10 w 18"/>
              <a:gd name="T29" fmla="*/ 5 h 9"/>
              <a:gd name="T30" fmla="*/ 10 w 18"/>
              <a:gd name="T31" fmla="*/ 5 h 9"/>
              <a:gd name="T32" fmla="*/ 10 w 18"/>
              <a:gd name="T33" fmla="*/ 5 h 9"/>
              <a:gd name="T34" fmla="*/ 9 w 18"/>
              <a:gd name="T35" fmla="*/ 5 h 9"/>
              <a:gd name="T36" fmla="*/ 9 w 18"/>
              <a:gd name="T37" fmla="*/ 5 h 9"/>
              <a:gd name="T38" fmla="*/ 9 w 18"/>
              <a:gd name="T39" fmla="*/ 5 h 9"/>
              <a:gd name="T40" fmla="*/ 7 w 18"/>
              <a:gd name="T41" fmla="*/ 3 h 9"/>
              <a:gd name="T42" fmla="*/ 7 w 18"/>
              <a:gd name="T43" fmla="*/ 3 h 9"/>
              <a:gd name="T44" fmla="*/ 7 w 18"/>
              <a:gd name="T45" fmla="*/ 3 h 9"/>
              <a:gd name="T46" fmla="*/ 6 w 18"/>
              <a:gd name="T47" fmla="*/ 3 h 9"/>
              <a:gd name="T48" fmla="*/ 6 w 18"/>
              <a:gd name="T49" fmla="*/ 3 h 9"/>
              <a:gd name="T50" fmla="*/ 6 w 18"/>
              <a:gd name="T51" fmla="*/ 3 h 9"/>
              <a:gd name="T52" fmla="*/ 4 w 18"/>
              <a:gd name="T53" fmla="*/ 2 h 9"/>
              <a:gd name="T54" fmla="*/ 4 w 18"/>
              <a:gd name="T55" fmla="*/ 2 h 9"/>
              <a:gd name="T56" fmla="*/ 3 w 18"/>
              <a:gd name="T57" fmla="*/ 2 h 9"/>
              <a:gd name="T58" fmla="*/ 3 w 18"/>
              <a:gd name="T59" fmla="*/ 2 h 9"/>
              <a:gd name="T60" fmla="*/ 3 w 18"/>
              <a:gd name="T61" fmla="*/ 2 h 9"/>
              <a:gd name="T62" fmla="*/ 1 w 18"/>
              <a:gd name="T63" fmla="*/ 2 h 9"/>
              <a:gd name="T64" fmla="*/ 1 w 18"/>
              <a:gd name="T65" fmla="*/ 2 h 9"/>
              <a:gd name="T66" fmla="*/ 1 w 18"/>
              <a:gd name="T67" fmla="*/ 0 h 9"/>
              <a:gd name="T68" fmla="*/ 0 w 18"/>
              <a:gd name="T69" fmla="*/ 0 h 9"/>
              <a:gd name="T70" fmla="*/ 0 w 18"/>
              <a:gd name="T71" fmla="*/ 0 h 9"/>
              <a:gd name="T72" fmla="*/ 0 w 18"/>
              <a:gd name="T7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" h="9">
                <a:moveTo>
                  <a:pt x="18" y="9"/>
                </a:moveTo>
                <a:lnTo>
                  <a:pt x="18" y="8"/>
                </a:lnTo>
                <a:lnTo>
                  <a:pt x="18" y="8"/>
                </a:lnTo>
                <a:lnTo>
                  <a:pt x="16" y="8"/>
                </a:lnTo>
                <a:lnTo>
                  <a:pt x="16" y="8"/>
                </a:lnTo>
                <a:lnTo>
                  <a:pt x="16" y="8"/>
                </a:lnTo>
                <a:lnTo>
                  <a:pt x="15" y="8"/>
                </a:lnTo>
                <a:lnTo>
                  <a:pt x="15" y="6"/>
                </a:lnTo>
                <a:lnTo>
                  <a:pt x="15" y="6"/>
                </a:lnTo>
                <a:lnTo>
                  <a:pt x="13" y="6"/>
                </a:lnTo>
                <a:lnTo>
                  <a:pt x="13" y="6"/>
                </a:lnTo>
                <a:lnTo>
                  <a:pt x="13" y="6"/>
                </a:lnTo>
                <a:lnTo>
                  <a:pt x="12" y="6"/>
                </a:lnTo>
                <a:lnTo>
                  <a:pt x="12" y="6"/>
                </a:lnTo>
                <a:lnTo>
                  <a:pt x="10" y="5"/>
                </a:lnTo>
                <a:lnTo>
                  <a:pt x="10" y="5"/>
                </a:lnTo>
                <a:lnTo>
                  <a:pt x="10" y="5"/>
                </a:lnTo>
                <a:lnTo>
                  <a:pt x="9" y="5"/>
                </a:lnTo>
                <a:lnTo>
                  <a:pt x="9" y="5"/>
                </a:lnTo>
                <a:lnTo>
                  <a:pt x="9" y="5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4" y="2"/>
                </a:lnTo>
                <a:lnTo>
                  <a:pt x="4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1" y="2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11" name="Line 3617"/>
          <p:cNvSpPr>
            <a:spLocks noChangeShapeType="1"/>
          </p:cNvSpPr>
          <p:nvPr/>
        </p:nvSpPr>
        <p:spPr bwMode="auto">
          <a:xfrm flipH="1">
            <a:off x="3571876" y="5619750"/>
            <a:ext cx="36513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12" name="Rectangle 3618"/>
          <p:cNvSpPr>
            <a:spLocks noChangeArrowheads="1"/>
          </p:cNvSpPr>
          <p:nvPr/>
        </p:nvSpPr>
        <p:spPr bwMode="auto">
          <a:xfrm rot="17700000">
            <a:off x="3163888" y="6100762"/>
            <a:ext cx="2333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CoOima5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13" name="Line 3619"/>
          <p:cNvSpPr>
            <a:spLocks noChangeShapeType="1"/>
          </p:cNvSpPr>
          <p:nvPr/>
        </p:nvSpPr>
        <p:spPr bwMode="auto">
          <a:xfrm flipH="1">
            <a:off x="3343276" y="5591175"/>
            <a:ext cx="204788" cy="4365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14" name="Freeform 3620"/>
          <p:cNvSpPr>
            <a:spLocks/>
          </p:cNvSpPr>
          <p:nvPr/>
        </p:nvSpPr>
        <p:spPr bwMode="auto">
          <a:xfrm>
            <a:off x="3579813" y="5600700"/>
            <a:ext cx="30163" cy="14288"/>
          </a:xfrm>
          <a:custGeom>
            <a:avLst/>
            <a:gdLst>
              <a:gd name="T0" fmla="*/ 0 w 19"/>
              <a:gd name="T1" fmla="*/ 0 h 9"/>
              <a:gd name="T2" fmla="*/ 1 w 19"/>
              <a:gd name="T3" fmla="*/ 2 h 9"/>
              <a:gd name="T4" fmla="*/ 4 w 19"/>
              <a:gd name="T5" fmla="*/ 2 h 9"/>
              <a:gd name="T6" fmla="*/ 6 w 19"/>
              <a:gd name="T7" fmla="*/ 3 h 9"/>
              <a:gd name="T8" fmla="*/ 7 w 19"/>
              <a:gd name="T9" fmla="*/ 3 h 9"/>
              <a:gd name="T10" fmla="*/ 9 w 19"/>
              <a:gd name="T11" fmla="*/ 5 h 9"/>
              <a:gd name="T12" fmla="*/ 10 w 19"/>
              <a:gd name="T13" fmla="*/ 5 h 9"/>
              <a:gd name="T14" fmla="*/ 12 w 19"/>
              <a:gd name="T15" fmla="*/ 6 h 9"/>
              <a:gd name="T16" fmla="*/ 13 w 19"/>
              <a:gd name="T17" fmla="*/ 6 h 9"/>
              <a:gd name="T18" fmla="*/ 16 w 19"/>
              <a:gd name="T19" fmla="*/ 8 h 9"/>
              <a:gd name="T20" fmla="*/ 18 w 19"/>
              <a:gd name="T21" fmla="*/ 8 h 9"/>
              <a:gd name="T22" fmla="*/ 19 w 19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9">
                <a:moveTo>
                  <a:pt x="0" y="0"/>
                </a:moveTo>
                <a:lnTo>
                  <a:pt x="1" y="2"/>
                </a:lnTo>
                <a:lnTo>
                  <a:pt x="4" y="2"/>
                </a:lnTo>
                <a:lnTo>
                  <a:pt x="6" y="3"/>
                </a:lnTo>
                <a:lnTo>
                  <a:pt x="7" y="3"/>
                </a:lnTo>
                <a:lnTo>
                  <a:pt x="9" y="5"/>
                </a:lnTo>
                <a:lnTo>
                  <a:pt x="10" y="5"/>
                </a:lnTo>
                <a:lnTo>
                  <a:pt x="12" y="6"/>
                </a:lnTo>
                <a:lnTo>
                  <a:pt x="13" y="6"/>
                </a:lnTo>
                <a:lnTo>
                  <a:pt x="16" y="8"/>
                </a:lnTo>
                <a:lnTo>
                  <a:pt x="18" y="8"/>
                </a:lnTo>
                <a:lnTo>
                  <a:pt x="19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15" name="Freeform 3621"/>
          <p:cNvSpPr>
            <a:spLocks/>
          </p:cNvSpPr>
          <p:nvPr/>
        </p:nvSpPr>
        <p:spPr bwMode="auto">
          <a:xfrm>
            <a:off x="3551238" y="5586413"/>
            <a:ext cx="28575" cy="14288"/>
          </a:xfrm>
          <a:custGeom>
            <a:avLst/>
            <a:gdLst>
              <a:gd name="T0" fmla="*/ 18 w 18"/>
              <a:gd name="T1" fmla="*/ 9 h 9"/>
              <a:gd name="T2" fmla="*/ 18 w 18"/>
              <a:gd name="T3" fmla="*/ 9 h 9"/>
              <a:gd name="T4" fmla="*/ 18 w 18"/>
              <a:gd name="T5" fmla="*/ 9 h 9"/>
              <a:gd name="T6" fmla="*/ 16 w 18"/>
              <a:gd name="T7" fmla="*/ 9 h 9"/>
              <a:gd name="T8" fmla="*/ 16 w 18"/>
              <a:gd name="T9" fmla="*/ 9 h 9"/>
              <a:gd name="T10" fmla="*/ 16 w 18"/>
              <a:gd name="T11" fmla="*/ 8 h 9"/>
              <a:gd name="T12" fmla="*/ 16 w 18"/>
              <a:gd name="T13" fmla="*/ 8 h 9"/>
              <a:gd name="T14" fmla="*/ 15 w 18"/>
              <a:gd name="T15" fmla="*/ 8 h 9"/>
              <a:gd name="T16" fmla="*/ 15 w 18"/>
              <a:gd name="T17" fmla="*/ 8 h 9"/>
              <a:gd name="T18" fmla="*/ 15 w 18"/>
              <a:gd name="T19" fmla="*/ 8 h 9"/>
              <a:gd name="T20" fmla="*/ 13 w 18"/>
              <a:gd name="T21" fmla="*/ 8 h 9"/>
              <a:gd name="T22" fmla="*/ 13 w 18"/>
              <a:gd name="T23" fmla="*/ 8 h 9"/>
              <a:gd name="T24" fmla="*/ 13 w 18"/>
              <a:gd name="T25" fmla="*/ 8 h 9"/>
              <a:gd name="T26" fmla="*/ 13 w 18"/>
              <a:gd name="T27" fmla="*/ 6 h 9"/>
              <a:gd name="T28" fmla="*/ 12 w 18"/>
              <a:gd name="T29" fmla="*/ 6 h 9"/>
              <a:gd name="T30" fmla="*/ 12 w 18"/>
              <a:gd name="T31" fmla="*/ 6 h 9"/>
              <a:gd name="T32" fmla="*/ 12 w 18"/>
              <a:gd name="T33" fmla="*/ 6 h 9"/>
              <a:gd name="T34" fmla="*/ 10 w 18"/>
              <a:gd name="T35" fmla="*/ 6 h 9"/>
              <a:gd name="T36" fmla="*/ 10 w 18"/>
              <a:gd name="T37" fmla="*/ 6 h 9"/>
              <a:gd name="T38" fmla="*/ 10 w 18"/>
              <a:gd name="T39" fmla="*/ 6 h 9"/>
              <a:gd name="T40" fmla="*/ 10 w 18"/>
              <a:gd name="T41" fmla="*/ 6 h 9"/>
              <a:gd name="T42" fmla="*/ 9 w 18"/>
              <a:gd name="T43" fmla="*/ 5 h 9"/>
              <a:gd name="T44" fmla="*/ 9 w 18"/>
              <a:gd name="T45" fmla="*/ 5 h 9"/>
              <a:gd name="T46" fmla="*/ 9 w 18"/>
              <a:gd name="T47" fmla="*/ 5 h 9"/>
              <a:gd name="T48" fmla="*/ 9 w 18"/>
              <a:gd name="T49" fmla="*/ 5 h 9"/>
              <a:gd name="T50" fmla="*/ 7 w 18"/>
              <a:gd name="T51" fmla="*/ 5 h 9"/>
              <a:gd name="T52" fmla="*/ 7 w 18"/>
              <a:gd name="T53" fmla="*/ 5 h 9"/>
              <a:gd name="T54" fmla="*/ 7 w 18"/>
              <a:gd name="T55" fmla="*/ 5 h 9"/>
              <a:gd name="T56" fmla="*/ 6 w 18"/>
              <a:gd name="T57" fmla="*/ 3 h 9"/>
              <a:gd name="T58" fmla="*/ 6 w 18"/>
              <a:gd name="T59" fmla="*/ 3 h 9"/>
              <a:gd name="T60" fmla="*/ 6 w 18"/>
              <a:gd name="T61" fmla="*/ 3 h 9"/>
              <a:gd name="T62" fmla="*/ 6 w 18"/>
              <a:gd name="T63" fmla="*/ 3 h 9"/>
              <a:gd name="T64" fmla="*/ 4 w 18"/>
              <a:gd name="T65" fmla="*/ 3 h 9"/>
              <a:gd name="T66" fmla="*/ 4 w 18"/>
              <a:gd name="T67" fmla="*/ 3 h 9"/>
              <a:gd name="T68" fmla="*/ 4 w 18"/>
              <a:gd name="T69" fmla="*/ 3 h 9"/>
              <a:gd name="T70" fmla="*/ 3 w 18"/>
              <a:gd name="T71" fmla="*/ 3 h 9"/>
              <a:gd name="T72" fmla="*/ 3 w 18"/>
              <a:gd name="T73" fmla="*/ 2 h 9"/>
              <a:gd name="T74" fmla="*/ 3 w 18"/>
              <a:gd name="T75" fmla="*/ 2 h 9"/>
              <a:gd name="T76" fmla="*/ 3 w 18"/>
              <a:gd name="T77" fmla="*/ 2 h 9"/>
              <a:gd name="T78" fmla="*/ 1 w 18"/>
              <a:gd name="T79" fmla="*/ 2 h 9"/>
              <a:gd name="T80" fmla="*/ 1 w 18"/>
              <a:gd name="T81" fmla="*/ 2 h 9"/>
              <a:gd name="T82" fmla="*/ 1 w 18"/>
              <a:gd name="T83" fmla="*/ 2 h 9"/>
              <a:gd name="T84" fmla="*/ 0 w 18"/>
              <a:gd name="T85" fmla="*/ 2 h 9"/>
              <a:gd name="T86" fmla="*/ 0 w 18"/>
              <a:gd name="T87" fmla="*/ 2 h 9"/>
              <a:gd name="T88" fmla="*/ 0 w 18"/>
              <a:gd name="T89" fmla="*/ 0 h 9"/>
              <a:gd name="T90" fmla="*/ 0 w 18"/>
              <a:gd name="T9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" h="9">
                <a:moveTo>
                  <a:pt x="18" y="9"/>
                </a:moveTo>
                <a:lnTo>
                  <a:pt x="18" y="9"/>
                </a:lnTo>
                <a:lnTo>
                  <a:pt x="18" y="9"/>
                </a:lnTo>
                <a:lnTo>
                  <a:pt x="16" y="9"/>
                </a:lnTo>
                <a:lnTo>
                  <a:pt x="16" y="9"/>
                </a:lnTo>
                <a:lnTo>
                  <a:pt x="16" y="8"/>
                </a:lnTo>
                <a:lnTo>
                  <a:pt x="16" y="8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3" y="8"/>
                </a:lnTo>
                <a:lnTo>
                  <a:pt x="13" y="8"/>
                </a:lnTo>
                <a:lnTo>
                  <a:pt x="13" y="8"/>
                </a:lnTo>
                <a:lnTo>
                  <a:pt x="13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9" y="5"/>
                </a:lnTo>
                <a:lnTo>
                  <a:pt x="9" y="5"/>
                </a:lnTo>
                <a:lnTo>
                  <a:pt x="9" y="5"/>
                </a:lnTo>
                <a:lnTo>
                  <a:pt x="9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3" y="3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16" name="Line 3622"/>
          <p:cNvSpPr>
            <a:spLocks noChangeShapeType="1"/>
          </p:cNvSpPr>
          <p:nvPr/>
        </p:nvSpPr>
        <p:spPr bwMode="auto">
          <a:xfrm flipH="1">
            <a:off x="3581401" y="5514975"/>
            <a:ext cx="36513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17" name="Rectangle 3623"/>
          <p:cNvSpPr>
            <a:spLocks noChangeArrowheads="1"/>
          </p:cNvSpPr>
          <p:nvPr/>
        </p:nvSpPr>
        <p:spPr bwMode="auto">
          <a:xfrm rot="17760000">
            <a:off x="3125788" y="6083300"/>
            <a:ext cx="2333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CoOima1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18" name="Line 3624"/>
          <p:cNvSpPr>
            <a:spLocks noChangeShapeType="1"/>
          </p:cNvSpPr>
          <p:nvPr/>
        </p:nvSpPr>
        <p:spPr bwMode="auto">
          <a:xfrm flipH="1">
            <a:off x="3305176" y="5489575"/>
            <a:ext cx="255588" cy="5207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19" name="Freeform 3625"/>
          <p:cNvSpPr>
            <a:spLocks/>
          </p:cNvSpPr>
          <p:nvPr/>
        </p:nvSpPr>
        <p:spPr bwMode="auto">
          <a:xfrm>
            <a:off x="3590926" y="5499100"/>
            <a:ext cx="28575" cy="11113"/>
          </a:xfrm>
          <a:custGeom>
            <a:avLst/>
            <a:gdLst>
              <a:gd name="T0" fmla="*/ 0 w 18"/>
              <a:gd name="T1" fmla="*/ 0 h 7"/>
              <a:gd name="T2" fmla="*/ 2 w 18"/>
              <a:gd name="T3" fmla="*/ 0 h 7"/>
              <a:gd name="T4" fmla="*/ 3 w 18"/>
              <a:gd name="T5" fmla="*/ 1 h 7"/>
              <a:gd name="T6" fmla="*/ 6 w 18"/>
              <a:gd name="T7" fmla="*/ 3 h 7"/>
              <a:gd name="T8" fmla="*/ 8 w 18"/>
              <a:gd name="T9" fmla="*/ 3 h 7"/>
              <a:gd name="T10" fmla="*/ 9 w 18"/>
              <a:gd name="T11" fmla="*/ 4 h 7"/>
              <a:gd name="T12" fmla="*/ 11 w 18"/>
              <a:gd name="T13" fmla="*/ 4 h 7"/>
              <a:gd name="T14" fmla="*/ 14 w 18"/>
              <a:gd name="T15" fmla="*/ 6 h 7"/>
              <a:gd name="T16" fmla="*/ 15 w 18"/>
              <a:gd name="T17" fmla="*/ 6 h 7"/>
              <a:gd name="T18" fmla="*/ 17 w 18"/>
              <a:gd name="T19" fmla="*/ 7 h 7"/>
              <a:gd name="T20" fmla="*/ 18 w 18"/>
              <a:gd name="T2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7">
                <a:moveTo>
                  <a:pt x="0" y="0"/>
                </a:moveTo>
                <a:lnTo>
                  <a:pt x="2" y="0"/>
                </a:lnTo>
                <a:lnTo>
                  <a:pt x="3" y="1"/>
                </a:lnTo>
                <a:lnTo>
                  <a:pt x="6" y="3"/>
                </a:lnTo>
                <a:lnTo>
                  <a:pt x="8" y="3"/>
                </a:lnTo>
                <a:lnTo>
                  <a:pt x="9" y="4"/>
                </a:lnTo>
                <a:lnTo>
                  <a:pt x="11" y="4"/>
                </a:lnTo>
                <a:lnTo>
                  <a:pt x="14" y="6"/>
                </a:lnTo>
                <a:lnTo>
                  <a:pt x="15" y="6"/>
                </a:lnTo>
                <a:lnTo>
                  <a:pt x="17" y="7"/>
                </a:lnTo>
                <a:lnTo>
                  <a:pt x="18" y="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20" name="Freeform 3626"/>
          <p:cNvSpPr>
            <a:spLocks/>
          </p:cNvSpPr>
          <p:nvPr/>
        </p:nvSpPr>
        <p:spPr bwMode="auto">
          <a:xfrm>
            <a:off x="3562351" y="5484813"/>
            <a:ext cx="28575" cy="14288"/>
          </a:xfrm>
          <a:custGeom>
            <a:avLst/>
            <a:gdLst>
              <a:gd name="T0" fmla="*/ 18 w 18"/>
              <a:gd name="T1" fmla="*/ 9 h 9"/>
              <a:gd name="T2" fmla="*/ 18 w 18"/>
              <a:gd name="T3" fmla="*/ 9 h 9"/>
              <a:gd name="T4" fmla="*/ 18 w 18"/>
              <a:gd name="T5" fmla="*/ 9 h 9"/>
              <a:gd name="T6" fmla="*/ 17 w 18"/>
              <a:gd name="T7" fmla="*/ 7 h 9"/>
              <a:gd name="T8" fmla="*/ 17 w 18"/>
              <a:gd name="T9" fmla="*/ 7 h 9"/>
              <a:gd name="T10" fmla="*/ 17 w 18"/>
              <a:gd name="T11" fmla="*/ 7 h 9"/>
              <a:gd name="T12" fmla="*/ 17 w 18"/>
              <a:gd name="T13" fmla="*/ 7 h 9"/>
              <a:gd name="T14" fmla="*/ 15 w 18"/>
              <a:gd name="T15" fmla="*/ 7 h 9"/>
              <a:gd name="T16" fmla="*/ 15 w 18"/>
              <a:gd name="T17" fmla="*/ 7 h 9"/>
              <a:gd name="T18" fmla="*/ 15 w 18"/>
              <a:gd name="T19" fmla="*/ 7 h 9"/>
              <a:gd name="T20" fmla="*/ 15 w 18"/>
              <a:gd name="T21" fmla="*/ 7 h 9"/>
              <a:gd name="T22" fmla="*/ 15 w 18"/>
              <a:gd name="T23" fmla="*/ 7 h 9"/>
              <a:gd name="T24" fmla="*/ 14 w 18"/>
              <a:gd name="T25" fmla="*/ 7 h 9"/>
              <a:gd name="T26" fmla="*/ 14 w 18"/>
              <a:gd name="T27" fmla="*/ 6 h 9"/>
              <a:gd name="T28" fmla="*/ 14 w 18"/>
              <a:gd name="T29" fmla="*/ 6 h 9"/>
              <a:gd name="T30" fmla="*/ 14 w 18"/>
              <a:gd name="T31" fmla="*/ 6 h 9"/>
              <a:gd name="T32" fmla="*/ 12 w 18"/>
              <a:gd name="T33" fmla="*/ 6 h 9"/>
              <a:gd name="T34" fmla="*/ 12 w 18"/>
              <a:gd name="T35" fmla="*/ 6 h 9"/>
              <a:gd name="T36" fmla="*/ 12 w 18"/>
              <a:gd name="T37" fmla="*/ 6 h 9"/>
              <a:gd name="T38" fmla="*/ 12 w 18"/>
              <a:gd name="T39" fmla="*/ 6 h 9"/>
              <a:gd name="T40" fmla="*/ 11 w 18"/>
              <a:gd name="T41" fmla="*/ 6 h 9"/>
              <a:gd name="T42" fmla="*/ 11 w 18"/>
              <a:gd name="T43" fmla="*/ 6 h 9"/>
              <a:gd name="T44" fmla="*/ 11 w 18"/>
              <a:gd name="T45" fmla="*/ 4 h 9"/>
              <a:gd name="T46" fmla="*/ 11 w 18"/>
              <a:gd name="T47" fmla="*/ 4 h 9"/>
              <a:gd name="T48" fmla="*/ 11 w 18"/>
              <a:gd name="T49" fmla="*/ 4 h 9"/>
              <a:gd name="T50" fmla="*/ 9 w 18"/>
              <a:gd name="T51" fmla="*/ 4 h 9"/>
              <a:gd name="T52" fmla="*/ 9 w 18"/>
              <a:gd name="T53" fmla="*/ 4 h 9"/>
              <a:gd name="T54" fmla="*/ 9 w 18"/>
              <a:gd name="T55" fmla="*/ 4 h 9"/>
              <a:gd name="T56" fmla="*/ 9 w 18"/>
              <a:gd name="T57" fmla="*/ 4 h 9"/>
              <a:gd name="T58" fmla="*/ 8 w 18"/>
              <a:gd name="T59" fmla="*/ 4 h 9"/>
              <a:gd name="T60" fmla="*/ 8 w 18"/>
              <a:gd name="T61" fmla="*/ 4 h 9"/>
              <a:gd name="T62" fmla="*/ 8 w 18"/>
              <a:gd name="T63" fmla="*/ 3 h 9"/>
              <a:gd name="T64" fmla="*/ 8 w 18"/>
              <a:gd name="T65" fmla="*/ 3 h 9"/>
              <a:gd name="T66" fmla="*/ 8 w 18"/>
              <a:gd name="T67" fmla="*/ 3 h 9"/>
              <a:gd name="T68" fmla="*/ 6 w 18"/>
              <a:gd name="T69" fmla="*/ 3 h 9"/>
              <a:gd name="T70" fmla="*/ 6 w 18"/>
              <a:gd name="T71" fmla="*/ 3 h 9"/>
              <a:gd name="T72" fmla="*/ 6 w 18"/>
              <a:gd name="T73" fmla="*/ 3 h 9"/>
              <a:gd name="T74" fmla="*/ 6 w 18"/>
              <a:gd name="T75" fmla="*/ 3 h 9"/>
              <a:gd name="T76" fmla="*/ 5 w 18"/>
              <a:gd name="T77" fmla="*/ 3 h 9"/>
              <a:gd name="T78" fmla="*/ 5 w 18"/>
              <a:gd name="T79" fmla="*/ 3 h 9"/>
              <a:gd name="T80" fmla="*/ 5 w 18"/>
              <a:gd name="T81" fmla="*/ 1 h 9"/>
              <a:gd name="T82" fmla="*/ 5 w 18"/>
              <a:gd name="T83" fmla="*/ 1 h 9"/>
              <a:gd name="T84" fmla="*/ 3 w 18"/>
              <a:gd name="T85" fmla="*/ 1 h 9"/>
              <a:gd name="T86" fmla="*/ 3 w 18"/>
              <a:gd name="T87" fmla="*/ 1 h 9"/>
              <a:gd name="T88" fmla="*/ 3 w 18"/>
              <a:gd name="T89" fmla="*/ 1 h 9"/>
              <a:gd name="T90" fmla="*/ 3 w 18"/>
              <a:gd name="T91" fmla="*/ 1 h 9"/>
              <a:gd name="T92" fmla="*/ 3 w 18"/>
              <a:gd name="T93" fmla="*/ 1 h 9"/>
              <a:gd name="T94" fmla="*/ 2 w 18"/>
              <a:gd name="T95" fmla="*/ 1 h 9"/>
              <a:gd name="T96" fmla="*/ 2 w 18"/>
              <a:gd name="T97" fmla="*/ 1 h 9"/>
              <a:gd name="T98" fmla="*/ 2 w 18"/>
              <a:gd name="T99" fmla="*/ 1 h 9"/>
              <a:gd name="T100" fmla="*/ 2 w 18"/>
              <a:gd name="T101" fmla="*/ 0 h 9"/>
              <a:gd name="T102" fmla="*/ 0 w 18"/>
              <a:gd name="T103" fmla="*/ 0 h 9"/>
              <a:gd name="T104" fmla="*/ 0 w 18"/>
              <a:gd name="T105" fmla="*/ 0 h 9"/>
              <a:gd name="T106" fmla="*/ 0 w 18"/>
              <a:gd name="T107" fmla="*/ 0 h 9"/>
              <a:gd name="T108" fmla="*/ 0 w 18"/>
              <a:gd name="T10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" h="9">
                <a:moveTo>
                  <a:pt x="18" y="9"/>
                </a:moveTo>
                <a:lnTo>
                  <a:pt x="18" y="9"/>
                </a:lnTo>
                <a:lnTo>
                  <a:pt x="18" y="9"/>
                </a:lnTo>
                <a:lnTo>
                  <a:pt x="17" y="7"/>
                </a:lnTo>
                <a:lnTo>
                  <a:pt x="17" y="7"/>
                </a:lnTo>
                <a:lnTo>
                  <a:pt x="17" y="7"/>
                </a:lnTo>
                <a:lnTo>
                  <a:pt x="17" y="7"/>
                </a:lnTo>
                <a:lnTo>
                  <a:pt x="15" y="7"/>
                </a:lnTo>
                <a:lnTo>
                  <a:pt x="15" y="7"/>
                </a:lnTo>
                <a:lnTo>
                  <a:pt x="15" y="7"/>
                </a:lnTo>
                <a:lnTo>
                  <a:pt x="15" y="7"/>
                </a:lnTo>
                <a:lnTo>
                  <a:pt x="15" y="7"/>
                </a:lnTo>
                <a:lnTo>
                  <a:pt x="14" y="7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1" y="6"/>
                </a:lnTo>
                <a:lnTo>
                  <a:pt x="11" y="6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8" y="4"/>
                </a:lnTo>
                <a:lnTo>
                  <a:pt x="8" y="4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5" y="3"/>
                </a:lnTo>
                <a:lnTo>
                  <a:pt x="5" y="3"/>
                </a:lnTo>
                <a:lnTo>
                  <a:pt x="5" y="1"/>
                </a:lnTo>
                <a:lnTo>
                  <a:pt x="5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21" name="Line 3627"/>
          <p:cNvSpPr>
            <a:spLocks noChangeShapeType="1"/>
          </p:cNvSpPr>
          <p:nvPr/>
        </p:nvSpPr>
        <p:spPr bwMode="auto">
          <a:xfrm flipH="1">
            <a:off x="3594101" y="5413375"/>
            <a:ext cx="38100" cy="809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22" name="Rectangle 3628"/>
          <p:cNvSpPr>
            <a:spLocks noChangeArrowheads="1"/>
          </p:cNvSpPr>
          <p:nvPr/>
        </p:nvSpPr>
        <p:spPr bwMode="auto">
          <a:xfrm rot="17760000">
            <a:off x="2995613" y="6118225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Copia-11_BG-I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23" name="Line 3629"/>
          <p:cNvSpPr>
            <a:spLocks noChangeShapeType="1"/>
          </p:cNvSpPr>
          <p:nvPr/>
        </p:nvSpPr>
        <p:spPr bwMode="auto">
          <a:xfrm flipH="1">
            <a:off x="3270251" y="5386388"/>
            <a:ext cx="304800" cy="6048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24" name="Freeform 3630"/>
          <p:cNvSpPr>
            <a:spLocks/>
          </p:cNvSpPr>
          <p:nvPr/>
        </p:nvSpPr>
        <p:spPr bwMode="auto">
          <a:xfrm>
            <a:off x="3605213" y="5395913"/>
            <a:ext cx="28575" cy="12700"/>
          </a:xfrm>
          <a:custGeom>
            <a:avLst/>
            <a:gdLst>
              <a:gd name="T0" fmla="*/ 0 w 18"/>
              <a:gd name="T1" fmla="*/ 0 h 8"/>
              <a:gd name="T2" fmla="*/ 2 w 18"/>
              <a:gd name="T3" fmla="*/ 0 h 8"/>
              <a:gd name="T4" fmla="*/ 3 w 18"/>
              <a:gd name="T5" fmla="*/ 2 h 8"/>
              <a:gd name="T6" fmla="*/ 5 w 18"/>
              <a:gd name="T7" fmla="*/ 2 h 8"/>
              <a:gd name="T8" fmla="*/ 6 w 18"/>
              <a:gd name="T9" fmla="*/ 3 h 8"/>
              <a:gd name="T10" fmla="*/ 9 w 18"/>
              <a:gd name="T11" fmla="*/ 5 h 8"/>
              <a:gd name="T12" fmla="*/ 11 w 18"/>
              <a:gd name="T13" fmla="*/ 5 h 8"/>
              <a:gd name="T14" fmla="*/ 12 w 18"/>
              <a:gd name="T15" fmla="*/ 6 h 8"/>
              <a:gd name="T16" fmla="*/ 14 w 18"/>
              <a:gd name="T17" fmla="*/ 6 h 8"/>
              <a:gd name="T18" fmla="*/ 15 w 18"/>
              <a:gd name="T19" fmla="*/ 8 h 8"/>
              <a:gd name="T20" fmla="*/ 18 w 18"/>
              <a:gd name="T2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8">
                <a:moveTo>
                  <a:pt x="0" y="0"/>
                </a:moveTo>
                <a:lnTo>
                  <a:pt x="2" y="0"/>
                </a:lnTo>
                <a:lnTo>
                  <a:pt x="3" y="2"/>
                </a:lnTo>
                <a:lnTo>
                  <a:pt x="5" y="2"/>
                </a:lnTo>
                <a:lnTo>
                  <a:pt x="6" y="3"/>
                </a:lnTo>
                <a:lnTo>
                  <a:pt x="9" y="5"/>
                </a:lnTo>
                <a:lnTo>
                  <a:pt x="11" y="5"/>
                </a:lnTo>
                <a:lnTo>
                  <a:pt x="12" y="6"/>
                </a:lnTo>
                <a:lnTo>
                  <a:pt x="14" y="6"/>
                </a:lnTo>
                <a:lnTo>
                  <a:pt x="15" y="8"/>
                </a:lnTo>
                <a:lnTo>
                  <a:pt x="18" y="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25" name="Freeform 3631"/>
          <p:cNvSpPr>
            <a:spLocks/>
          </p:cNvSpPr>
          <p:nvPr/>
        </p:nvSpPr>
        <p:spPr bwMode="auto">
          <a:xfrm>
            <a:off x="3576638" y="5381625"/>
            <a:ext cx="28575" cy="14288"/>
          </a:xfrm>
          <a:custGeom>
            <a:avLst/>
            <a:gdLst>
              <a:gd name="T0" fmla="*/ 18 w 18"/>
              <a:gd name="T1" fmla="*/ 9 h 9"/>
              <a:gd name="T2" fmla="*/ 17 w 18"/>
              <a:gd name="T3" fmla="*/ 9 h 9"/>
              <a:gd name="T4" fmla="*/ 17 w 18"/>
              <a:gd name="T5" fmla="*/ 8 h 9"/>
              <a:gd name="T6" fmla="*/ 15 w 18"/>
              <a:gd name="T7" fmla="*/ 8 h 9"/>
              <a:gd name="T8" fmla="*/ 15 w 18"/>
              <a:gd name="T9" fmla="*/ 8 h 9"/>
              <a:gd name="T10" fmla="*/ 15 w 18"/>
              <a:gd name="T11" fmla="*/ 8 h 9"/>
              <a:gd name="T12" fmla="*/ 14 w 18"/>
              <a:gd name="T13" fmla="*/ 8 h 9"/>
              <a:gd name="T14" fmla="*/ 14 w 18"/>
              <a:gd name="T15" fmla="*/ 6 h 9"/>
              <a:gd name="T16" fmla="*/ 14 w 18"/>
              <a:gd name="T17" fmla="*/ 6 h 9"/>
              <a:gd name="T18" fmla="*/ 12 w 18"/>
              <a:gd name="T19" fmla="*/ 6 h 9"/>
              <a:gd name="T20" fmla="*/ 12 w 18"/>
              <a:gd name="T21" fmla="*/ 6 h 9"/>
              <a:gd name="T22" fmla="*/ 12 w 18"/>
              <a:gd name="T23" fmla="*/ 6 h 9"/>
              <a:gd name="T24" fmla="*/ 11 w 18"/>
              <a:gd name="T25" fmla="*/ 6 h 9"/>
              <a:gd name="T26" fmla="*/ 11 w 18"/>
              <a:gd name="T27" fmla="*/ 5 h 9"/>
              <a:gd name="T28" fmla="*/ 9 w 18"/>
              <a:gd name="T29" fmla="*/ 5 h 9"/>
              <a:gd name="T30" fmla="*/ 9 w 18"/>
              <a:gd name="T31" fmla="*/ 5 h 9"/>
              <a:gd name="T32" fmla="*/ 9 w 18"/>
              <a:gd name="T33" fmla="*/ 5 h 9"/>
              <a:gd name="T34" fmla="*/ 8 w 18"/>
              <a:gd name="T35" fmla="*/ 5 h 9"/>
              <a:gd name="T36" fmla="*/ 8 w 18"/>
              <a:gd name="T37" fmla="*/ 3 h 9"/>
              <a:gd name="T38" fmla="*/ 8 w 18"/>
              <a:gd name="T39" fmla="*/ 3 h 9"/>
              <a:gd name="T40" fmla="*/ 6 w 18"/>
              <a:gd name="T41" fmla="*/ 3 h 9"/>
              <a:gd name="T42" fmla="*/ 6 w 18"/>
              <a:gd name="T43" fmla="*/ 3 h 9"/>
              <a:gd name="T44" fmla="*/ 5 w 18"/>
              <a:gd name="T45" fmla="*/ 3 h 9"/>
              <a:gd name="T46" fmla="*/ 5 w 18"/>
              <a:gd name="T47" fmla="*/ 2 h 9"/>
              <a:gd name="T48" fmla="*/ 5 w 18"/>
              <a:gd name="T49" fmla="*/ 2 h 9"/>
              <a:gd name="T50" fmla="*/ 3 w 18"/>
              <a:gd name="T51" fmla="*/ 2 h 9"/>
              <a:gd name="T52" fmla="*/ 3 w 18"/>
              <a:gd name="T53" fmla="*/ 2 h 9"/>
              <a:gd name="T54" fmla="*/ 3 w 18"/>
              <a:gd name="T55" fmla="*/ 2 h 9"/>
              <a:gd name="T56" fmla="*/ 2 w 18"/>
              <a:gd name="T57" fmla="*/ 2 h 9"/>
              <a:gd name="T58" fmla="*/ 2 w 18"/>
              <a:gd name="T59" fmla="*/ 0 h 9"/>
              <a:gd name="T60" fmla="*/ 0 w 18"/>
              <a:gd name="T61" fmla="*/ 0 h 9"/>
              <a:gd name="T62" fmla="*/ 0 w 18"/>
              <a:gd name="T6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" h="9">
                <a:moveTo>
                  <a:pt x="18" y="9"/>
                </a:moveTo>
                <a:lnTo>
                  <a:pt x="18" y="9"/>
                </a:lnTo>
                <a:lnTo>
                  <a:pt x="17" y="9"/>
                </a:lnTo>
                <a:lnTo>
                  <a:pt x="17" y="9"/>
                </a:lnTo>
                <a:lnTo>
                  <a:pt x="17" y="8"/>
                </a:lnTo>
                <a:lnTo>
                  <a:pt x="17" y="8"/>
                </a:lnTo>
                <a:lnTo>
                  <a:pt x="17" y="8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4" y="8"/>
                </a:lnTo>
                <a:lnTo>
                  <a:pt x="14" y="8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1" y="6"/>
                </a:lnTo>
                <a:lnTo>
                  <a:pt x="11" y="6"/>
                </a:lnTo>
                <a:lnTo>
                  <a:pt x="11" y="5"/>
                </a:lnTo>
                <a:lnTo>
                  <a:pt x="11" y="5"/>
                </a:lnTo>
                <a:lnTo>
                  <a:pt x="11" y="5"/>
                </a:lnTo>
                <a:lnTo>
                  <a:pt x="9" y="5"/>
                </a:lnTo>
                <a:lnTo>
                  <a:pt x="9" y="5"/>
                </a:lnTo>
                <a:lnTo>
                  <a:pt x="9" y="5"/>
                </a:lnTo>
                <a:lnTo>
                  <a:pt x="9" y="5"/>
                </a:lnTo>
                <a:lnTo>
                  <a:pt x="9" y="5"/>
                </a:lnTo>
                <a:lnTo>
                  <a:pt x="8" y="5"/>
                </a:lnTo>
                <a:lnTo>
                  <a:pt x="8" y="5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5" y="3"/>
                </a:lnTo>
                <a:lnTo>
                  <a:pt x="5" y="3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26" name="Line 3632"/>
          <p:cNvSpPr>
            <a:spLocks noChangeShapeType="1"/>
          </p:cNvSpPr>
          <p:nvPr/>
        </p:nvSpPr>
        <p:spPr bwMode="auto">
          <a:xfrm flipH="1">
            <a:off x="3608388" y="5313363"/>
            <a:ext cx="38100" cy="777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27" name="Rectangle 3633"/>
          <p:cNvSpPr>
            <a:spLocks noChangeArrowheads="1"/>
          </p:cNvSpPr>
          <p:nvPr/>
        </p:nvSpPr>
        <p:spPr bwMode="auto">
          <a:xfrm rot="17820000">
            <a:off x="3035301" y="6053137"/>
            <a:ext cx="2460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CoMelva3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28" name="Line 3634"/>
          <p:cNvSpPr>
            <a:spLocks noChangeShapeType="1"/>
          </p:cNvSpPr>
          <p:nvPr/>
        </p:nvSpPr>
        <p:spPr bwMode="auto">
          <a:xfrm flipH="1">
            <a:off x="3232151" y="5894388"/>
            <a:ext cx="39688" cy="77788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29" name="Rectangle 3635"/>
          <p:cNvSpPr>
            <a:spLocks noChangeArrowheads="1"/>
          </p:cNvSpPr>
          <p:nvPr/>
        </p:nvSpPr>
        <p:spPr bwMode="auto">
          <a:xfrm rot="17880000">
            <a:off x="3028951" y="6008687"/>
            <a:ext cx="2047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CoNefi1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30" name="Line 3636"/>
          <p:cNvSpPr>
            <a:spLocks noChangeShapeType="1"/>
          </p:cNvSpPr>
          <p:nvPr/>
        </p:nvSpPr>
        <p:spPr bwMode="auto">
          <a:xfrm flipH="1">
            <a:off x="3195638" y="5875338"/>
            <a:ext cx="42863" cy="77788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31" name="Freeform 3637"/>
          <p:cNvSpPr>
            <a:spLocks/>
          </p:cNvSpPr>
          <p:nvPr/>
        </p:nvSpPr>
        <p:spPr bwMode="auto">
          <a:xfrm>
            <a:off x="3257551" y="5881688"/>
            <a:ext cx="17463" cy="7938"/>
          </a:xfrm>
          <a:custGeom>
            <a:avLst/>
            <a:gdLst>
              <a:gd name="T0" fmla="*/ 0 w 11"/>
              <a:gd name="T1" fmla="*/ 0 h 5"/>
              <a:gd name="T2" fmla="*/ 2 w 11"/>
              <a:gd name="T3" fmla="*/ 0 h 5"/>
              <a:gd name="T4" fmla="*/ 3 w 11"/>
              <a:gd name="T5" fmla="*/ 0 h 5"/>
              <a:gd name="T6" fmla="*/ 3 w 11"/>
              <a:gd name="T7" fmla="*/ 2 h 5"/>
              <a:gd name="T8" fmla="*/ 5 w 11"/>
              <a:gd name="T9" fmla="*/ 2 h 5"/>
              <a:gd name="T10" fmla="*/ 6 w 11"/>
              <a:gd name="T11" fmla="*/ 3 h 5"/>
              <a:gd name="T12" fmla="*/ 8 w 11"/>
              <a:gd name="T13" fmla="*/ 3 h 5"/>
              <a:gd name="T14" fmla="*/ 8 w 11"/>
              <a:gd name="T15" fmla="*/ 3 h 5"/>
              <a:gd name="T16" fmla="*/ 9 w 11"/>
              <a:gd name="T17" fmla="*/ 5 h 5"/>
              <a:gd name="T18" fmla="*/ 11 w 11"/>
              <a:gd name="T19" fmla="*/ 5 h 5"/>
              <a:gd name="T20" fmla="*/ 11 w 11"/>
              <a:gd name="T2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5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3" y="2"/>
                </a:lnTo>
                <a:lnTo>
                  <a:pt x="5" y="2"/>
                </a:lnTo>
                <a:lnTo>
                  <a:pt x="6" y="3"/>
                </a:lnTo>
                <a:lnTo>
                  <a:pt x="8" y="3"/>
                </a:lnTo>
                <a:lnTo>
                  <a:pt x="8" y="3"/>
                </a:lnTo>
                <a:lnTo>
                  <a:pt x="9" y="5"/>
                </a:lnTo>
                <a:lnTo>
                  <a:pt x="11" y="5"/>
                </a:lnTo>
                <a:lnTo>
                  <a:pt x="11" y="5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32" name="Freeform 3638"/>
          <p:cNvSpPr>
            <a:spLocks/>
          </p:cNvSpPr>
          <p:nvPr/>
        </p:nvSpPr>
        <p:spPr bwMode="auto">
          <a:xfrm>
            <a:off x="3241676" y="5872163"/>
            <a:ext cx="15875" cy="9525"/>
          </a:xfrm>
          <a:custGeom>
            <a:avLst/>
            <a:gdLst>
              <a:gd name="T0" fmla="*/ 10 w 10"/>
              <a:gd name="T1" fmla="*/ 6 h 6"/>
              <a:gd name="T2" fmla="*/ 9 w 10"/>
              <a:gd name="T3" fmla="*/ 5 h 6"/>
              <a:gd name="T4" fmla="*/ 7 w 10"/>
              <a:gd name="T5" fmla="*/ 5 h 6"/>
              <a:gd name="T6" fmla="*/ 6 w 10"/>
              <a:gd name="T7" fmla="*/ 3 h 6"/>
              <a:gd name="T8" fmla="*/ 4 w 10"/>
              <a:gd name="T9" fmla="*/ 3 h 6"/>
              <a:gd name="T10" fmla="*/ 3 w 10"/>
              <a:gd name="T11" fmla="*/ 2 h 6"/>
              <a:gd name="T12" fmla="*/ 3 w 10"/>
              <a:gd name="T13" fmla="*/ 2 h 6"/>
              <a:gd name="T14" fmla="*/ 1 w 10"/>
              <a:gd name="T15" fmla="*/ 0 h 6"/>
              <a:gd name="T16" fmla="*/ 0 w 10"/>
              <a:gd name="T1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6">
                <a:moveTo>
                  <a:pt x="10" y="6"/>
                </a:moveTo>
                <a:lnTo>
                  <a:pt x="9" y="5"/>
                </a:lnTo>
                <a:lnTo>
                  <a:pt x="7" y="5"/>
                </a:lnTo>
                <a:lnTo>
                  <a:pt x="6" y="3"/>
                </a:lnTo>
                <a:lnTo>
                  <a:pt x="4" y="3"/>
                </a:lnTo>
                <a:lnTo>
                  <a:pt x="3" y="2"/>
                </a:lnTo>
                <a:lnTo>
                  <a:pt x="3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33" name="Line 3639"/>
          <p:cNvSpPr>
            <a:spLocks noChangeShapeType="1"/>
          </p:cNvSpPr>
          <p:nvPr/>
        </p:nvSpPr>
        <p:spPr bwMode="auto">
          <a:xfrm flipH="1">
            <a:off x="3260726" y="5799138"/>
            <a:ext cx="39688" cy="77788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34" name="Rectangle 3640"/>
          <p:cNvSpPr>
            <a:spLocks noChangeArrowheads="1"/>
          </p:cNvSpPr>
          <p:nvPr/>
        </p:nvSpPr>
        <p:spPr bwMode="auto">
          <a:xfrm rot="17940000">
            <a:off x="2954338" y="6021387"/>
            <a:ext cx="2476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CoCogra2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35" name="Line 3641"/>
          <p:cNvSpPr>
            <a:spLocks noChangeShapeType="1"/>
          </p:cNvSpPr>
          <p:nvPr/>
        </p:nvSpPr>
        <p:spPr bwMode="auto">
          <a:xfrm flipH="1">
            <a:off x="3160713" y="5772150"/>
            <a:ext cx="90488" cy="161925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36" name="Freeform 3642"/>
          <p:cNvSpPr>
            <a:spLocks/>
          </p:cNvSpPr>
          <p:nvPr/>
        </p:nvSpPr>
        <p:spPr bwMode="auto">
          <a:xfrm>
            <a:off x="3279776" y="5780088"/>
            <a:ext cx="23813" cy="14288"/>
          </a:xfrm>
          <a:custGeom>
            <a:avLst/>
            <a:gdLst>
              <a:gd name="T0" fmla="*/ 0 w 15"/>
              <a:gd name="T1" fmla="*/ 0 h 9"/>
              <a:gd name="T2" fmla="*/ 1 w 15"/>
              <a:gd name="T3" fmla="*/ 1 h 9"/>
              <a:gd name="T4" fmla="*/ 3 w 15"/>
              <a:gd name="T5" fmla="*/ 3 h 9"/>
              <a:gd name="T6" fmla="*/ 4 w 15"/>
              <a:gd name="T7" fmla="*/ 3 h 9"/>
              <a:gd name="T8" fmla="*/ 6 w 15"/>
              <a:gd name="T9" fmla="*/ 4 h 9"/>
              <a:gd name="T10" fmla="*/ 7 w 15"/>
              <a:gd name="T11" fmla="*/ 4 h 9"/>
              <a:gd name="T12" fmla="*/ 9 w 15"/>
              <a:gd name="T13" fmla="*/ 6 h 9"/>
              <a:gd name="T14" fmla="*/ 10 w 15"/>
              <a:gd name="T15" fmla="*/ 6 h 9"/>
              <a:gd name="T16" fmla="*/ 12 w 15"/>
              <a:gd name="T17" fmla="*/ 7 h 9"/>
              <a:gd name="T18" fmla="*/ 13 w 15"/>
              <a:gd name="T19" fmla="*/ 9 h 9"/>
              <a:gd name="T20" fmla="*/ 15 w 15"/>
              <a:gd name="T2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9">
                <a:moveTo>
                  <a:pt x="0" y="0"/>
                </a:moveTo>
                <a:lnTo>
                  <a:pt x="1" y="1"/>
                </a:lnTo>
                <a:lnTo>
                  <a:pt x="3" y="3"/>
                </a:lnTo>
                <a:lnTo>
                  <a:pt x="4" y="3"/>
                </a:lnTo>
                <a:lnTo>
                  <a:pt x="6" y="4"/>
                </a:lnTo>
                <a:lnTo>
                  <a:pt x="7" y="4"/>
                </a:lnTo>
                <a:lnTo>
                  <a:pt x="9" y="6"/>
                </a:lnTo>
                <a:lnTo>
                  <a:pt x="10" y="6"/>
                </a:lnTo>
                <a:lnTo>
                  <a:pt x="12" y="7"/>
                </a:lnTo>
                <a:lnTo>
                  <a:pt x="13" y="9"/>
                </a:lnTo>
                <a:lnTo>
                  <a:pt x="15" y="9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37" name="Freeform 3643"/>
          <p:cNvSpPr>
            <a:spLocks/>
          </p:cNvSpPr>
          <p:nvPr/>
        </p:nvSpPr>
        <p:spPr bwMode="auto">
          <a:xfrm>
            <a:off x="3252788" y="5767388"/>
            <a:ext cx="26988" cy="12700"/>
          </a:xfrm>
          <a:custGeom>
            <a:avLst/>
            <a:gdLst>
              <a:gd name="T0" fmla="*/ 17 w 17"/>
              <a:gd name="T1" fmla="*/ 8 h 8"/>
              <a:gd name="T2" fmla="*/ 15 w 17"/>
              <a:gd name="T3" fmla="*/ 8 h 8"/>
              <a:gd name="T4" fmla="*/ 15 w 17"/>
              <a:gd name="T5" fmla="*/ 8 h 8"/>
              <a:gd name="T6" fmla="*/ 14 w 17"/>
              <a:gd name="T7" fmla="*/ 6 h 8"/>
              <a:gd name="T8" fmla="*/ 12 w 17"/>
              <a:gd name="T9" fmla="*/ 6 h 8"/>
              <a:gd name="T10" fmla="*/ 12 w 17"/>
              <a:gd name="T11" fmla="*/ 6 h 8"/>
              <a:gd name="T12" fmla="*/ 11 w 17"/>
              <a:gd name="T13" fmla="*/ 5 h 8"/>
              <a:gd name="T14" fmla="*/ 9 w 17"/>
              <a:gd name="T15" fmla="*/ 5 h 8"/>
              <a:gd name="T16" fmla="*/ 9 w 17"/>
              <a:gd name="T17" fmla="*/ 3 h 8"/>
              <a:gd name="T18" fmla="*/ 8 w 17"/>
              <a:gd name="T19" fmla="*/ 3 h 8"/>
              <a:gd name="T20" fmla="*/ 6 w 17"/>
              <a:gd name="T21" fmla="*/ 3 h 8"/>
              <a:gd name="T22" fmla="*/ 6 w 17"/>
              <a:gd name="T23" fmla="*/ 2 h 8"/>
              <a:gd name="T24" fmla="*/ 5 w 17"/>
              <a:gd name="T25" fmla="*/ 2 h 8"/>
              <a:gd name="T26" fmla="*/ 3 w 17"/>
              <a:gd name="T27" fmla="*/ 2 h 8"/>
              <a:gd name="T28" fmla="*/ 3 w 17"/>
              <a:gd name="T29" fmla="*/ 0 h 8"/>
              <a:gd name="T30" fmla="*/ 2 w 17"/>
              <a:gd name="T31" fmla="*/ 0 h 8"/>
              <a:gd name="T32" fmla="*/ 0 w 17"/>
              <a:gd name="T3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" h="8">
                <a:moveTo>
                  <a:pt x="17" y="8"/>
                </a:moveTo>
                <a:lnTo>
                  <a:pt x="15" y="8"/>
                </a:lnTo>
                <a:lnTo>
                  <a:pt x="15" y="8"/>
                </a:lnTo>
                <a:lnTo>
                  <a:pt x="14" y="6"/>
                </a:lnTo>
                <a:lnTo>
                  <a:pt x="12" y="6"/>
                </a:lnTo>
                <a:lnTo>
                  <a:pt x="12" y="6"/>
                </a:lnTo>
                <a:lnTo>
                  <a:pt x="11" y="5"/>
                </a:lnTo>
                <a:lnTo>
                  <a:pt x="9" y="5"/>
                </a:lnTo>
                <a:lnTo>
                  <a:pt x="9" y="3"/>
                </a:lnTo>
                <a:lnTo>
                  <a:pt x="8" y="3"/>
                </a:lnTo>
                <a:lnTo>
                  <a:pt x="6" y="3"/>
                </a:lnTo>
                <a:lnTo>
                  <a:pt x="6" y="2"/>
                </a:lnTo>
                <a:lnTo>
                  <a:pt x="5" y="2"/>
                </a:lnTo>
                <a:lnTo>
                  <a:pt x="3" y="2"/>
                </a:ln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38" name="Rectangle 3644"/>
          <p:cNvSpPr>
            <a:spLocks noChangeArrowheads="1"/>
          </p:cNvSpPr>
          <p:nvPr/>
        </p:nvSpPr>
        <p:spPr bwMode="auto">
          <a:xfrm rot="17880000">
            <a:off x="3234206" y="569398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90</a:t>
            </a:r>
          </a:p>
        </p:txBody>
      </p:sp>
      <p:sp>
        <p:nvSpPr>
          <p:cNvPr id="7339" name="Line 3645"/>
          <p:cNvSpPr>
            <a:spLocks noChangeShapeType="1"/>
          </p:cNvSpPr>
          <p:nvPr/>
        </p:nvSpPr>
        <p:spPr bwMode="auto">
          <a:xfrm flipH="1">
            <a:off x="3281363" y="5699125"/>
            <a:ext cx="42863" cy="7620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40" name="Rectangle 3646"/>
          <p:cNvSpPr>
            <a:spLocks noChangeArrowheads="1"/>
          </p:cNvSpPr>
          <p:nvPr/>
        </p:nvSpPr>
        <p:spPr bwMode="auto">
          <a:xfrm rot="18000000">
            <a:off x="2911476" y="6002337"/>
            <a:ext cx="2571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CoCegeo7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41" name="Line 3647"/>
          <p:cNvSpPr>
            <a:spLocks noChangeShapeType="1"/>
          </p:cNvSpPr>
          <p:nvPr/>
        </p:nvSpPr>
        <p:spPr bwMode="auto">
          <a:xfrm flipH="1">
            <a:off x="3124201" y="5667375"/>
            <a:ext cx="142875" cy="246063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42" name="Freeform 3648"/>
          <p:cNvSpPr>
            <a:spLocks/>
          </p:cNvSpPr>
          <p:nvPr/>
        </p:nvSpPr>
        <p:spPr bwMode="auto">
          <a:xfrm>
            <a:off x="3298826" y="5680075"/>
            <a:ext cx="28575" cy="14288"/>
          </a:xfrm>
          <a:custGeom>
            <a:avLst/>
            <a:gdLst>
              <a:gd name="T0" fmla="*/ 0 w 18"/>
              <a:gd name="T1" fmla="*/ 0 h 9"/>
              <a:gd name="T2" fmla="*/ 1 w 18"/>
              <a:gd name="T3" fmla="*/ 0 h 9"/>
              <a:gd name="T4" fmla="*/ 3 w 18"/>
              <a:gd name="T5" fmla="*/ 1 h 9"/>
              <a:gd name="T6" fmla="*/ 4 w 18"/>
              <a:gd name="T7" fmla="*/ 3 h 9"/>
              <a:gd name="T8" fmla="*/ 7 w 18"/>
              <a:gd name="T9" fmla="*/ 3 h 9"/>
              <a:gd name="T10" fmla="*/ 9 w 18"/>
              <a:gd name="T11" fmla="*/ 4 h 9"/>
              <a:gd name="T12" fmla="*/ 10 w 18"/>
              <a:gd name="T13" fmla="*/ 6 h 9"/>
              <a:gd name="T14" fmla="*/ 12 w 18"/>
              <a:gd name="T15" fmla="*/ 6 h 9"/>
              <a:gd name="T16" fmla="*/ 13 w 18"/>
              <a:gd name="T17" fmla="*/ 7 h 9"/>
              <a:gd name="T18" fmla="*/ 15 w 18"/>
              <a:gd name="T19" fmla="*/ 7 h 9"/>
              <a:gd name="T20" fmla="*/ 18 w 18"/>
              <a:gd name="T2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9">
                <a:moveTo>
                  <a:pt x="0" y="0"/>
                </a:moveTo>
                <a:lnTo>
                  <a:pt x="1" y="0"/>
                </a:lnTo>
                <a:lnTo>
                  <a:pt x="3" y="1"/>
                </a:lnTo>
                <a:lnTo>
                  <a:pt x="4" y="3"/>
                </a:lnTo>
                <a:lnTo>
                  <a:pt x="7" y="3"/>
                </a:lnTo>
                <a:lnTo>
                  <a:pt x="9" y="4"/>
                </a:lnTo>
                <a:lnTo>
                  <a:pt x="10" y="6"/>
                </a:lnTo>
                <a:lnTo>
                  <a:pt x="12" y="6"/>
                </a:lnTo>
                <a:lnTo>
                  <a:pt x="13" y="7"/>
                </a:lnTo>
                <a:lnTo>
                  <a:pt x="15" y="7"/>
                </a:lnTo>
                <a:lnTo>
                  <a:pt x="18" y="9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43" name="Freeform 3649"/>
          <p:cNvSpPr>
            <a:spLocks/>
          </p:cNvSpPr>
          <p:nvPr/>
        </p:nvSpPr>
        <p:spPr bwMode="auto">
          <a:xfrm>
            <a:off x="3270251" y="5662613"/>
            <a:ext cx="28575" cy="17463"/>
          </a:xfrm>
          <a:custGeom>
            <a:avLst/>
            <a:gdLst>
              <a:gd name="T0" fmla="*/ 18 w 18"/>
              <a:gd name="T1" fmla="*/ 11 h 11"/>
              <a:gd name="T2" fmla="*/ 16 w 18"/>
              <a:gd name="T3" fmla="*/ 9 h 11"/>
              <a:gd name="T4" fmla="*/ 16 w 18"/>
              <a:gd name="T5" fmla="*/ 9 h 11"/>
              <a:gd name="T6" fmla="*/ 15 w 18"/>
              <a:gd name="T7" fmla="*/ 9 h 11"/>
              <a:gd name="T8" fmla="*/ 15 w 18"/>
              <a:gd name="T9" fmla="*/ 8 h 11"/>
              <a:gd name="T10" fmla="*/ 13 w 18"/>
              <a:gd name="T11" fmla="*/ 8 h 11"/>
              <a:gd name="T12" fmla="*/ 13 w 18"/>
              <a:gd name="T13" fmla="*/ 8 h 11"/>
              <a:gd name="T14" fmla="*/ 12 w 18"/>
              <a:gd name="T15" fmla="*/ 8 h 11"/>
              <a:gd name="T16" fmla="*/ 12 w 18"/>
              <a:gd name="T17" fmla="*/ 6 h 11"/>
              <a:gd name="T18" fmla="*/ 12 w 18"/>
              <a:gd name="T19" fmla="*/ 6 h 11"/>
              <a:gd name="T20" fmla="*/ 10 w 18"/>
              <a:gd name="T21" fmla="*/ 6 h 11"/>
              <a:gd name="T22" fmla="*/ 10 w 18"/>
              <a:gd name="T23" fmla="*/ 6 h 11"/>
              <a:gd name="T24" fmla="*/ 9 w 18"/>
              <a:gd name="T25" fmla="*/ 5 h 11"/>
              <a:gd name="T26" fmla="*/ 9 w 18"/>
              <a:gd name="T27" fmla="*/ 5 h 11"/>
              <a:gd name="T28" fmla="*/ 7 w 18"/>
              <a:gd name="T29" fmla="*/ 5 h 11"/>
              <a:gd name="T30" fmla="*/ 7 w 18"/>
              <a:gd name="T31" fmla="*/ 5 h 11"/>
              <a:gd name="T32" fmla="*/ 6 w 18"/>
              <a:gd name="T33" fmla="*/ 3 h 11"/>
              <a:gd name="T34" fmla="*/ 6 w 18"/>
              <a:gd name="T35" fmla="*/ 3 h 11"/>
              <a:gd name="T36" fmla="*/ 4 w 18"/>
              <a:gd name="T37" fmla="*/ 3 h 11"/>
              <a:gd name="T38" fmla="*/ 4 w 18"/>
              <a:gd name="T39" fmla="*/ 2 h 11"/>
              <a:gd name="T40" fmla="*/ 3 w 18"/>
              <a:gd name="T41" fmla="*/ 2 h 11"/>
              <a:gd name="T42" fmla="*/ 3 w 18"/>
              <a:gd name="T43" fmla="*/ 2 h 11"/>
              <a:gd name="T44" fmla="*/ 1 w 18"/>
              <a:gd name="T45" fmla="*/ 2 h 11"/>
              <a:gd name="T46" fmla="*/ 1 w 18"/>
              <a:gd name="T47" fmla="*/ 0 h 11"/>
              <a:gd name="T48" fmla="*/ 0 w 18"/>
              <a:gd name="T49" fmla="*/ 0 h 11"/>
              <a:gd name="T50" fmla="*/ 0 w 18"/>
              <a:gd name="T5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" h="11">
                <a:moveTo>
                  <a:pt x="18" y="11"/>
                </a:moveTo>
                <a:lnTo>
                  <a:pt x="16" y="9"/>
                </a:lnTo>
                <a:lnTo>
                  <a:pt x="16" y="9"/>
                </a:lnTo>
                <a:lnTo>
                  <a:pt x="15" y="9"/>
                </a:lnTo>
                <a:lnTo>
                  <a:pt x="15" y="8"/>
                </a:lnTo>
                <a:lnTo>
                  <a:pt x="13" y="8"/>
                </a:lnTo>
                <a:lnTo>
                  <a:pt x="13" y="8"/>
                </a:lnTo>
                <a:lnTo>
                  <a:pt x="12" y="8"/>
                </a:lnTo>
                <a:lnTo>
                  <a:pt x="12" y="6"/>
                </a:lnTo>
                <a:lnTo>
                  <a:pt x="12" y="6"/>
                </a:lnTo>
                <a:lnTo>
                  <a:pt x="10" y="6"/>
                </a:lnTo>
                <a:lnTo>
                  <a:pt x="10" y="6"/>
                </a:lnTo>
                <a:lnTo>
                  <a:pt x="9" y="5"/>
                </a:lnTo>
                <a:lnTo>
                  <a:pt x="9" y="5"/>
                </a:lnTo>
                <a:lnTo>
                  <a:pt x="7" y="5"/>
                </a:lnTo>
                <a:lnTo>
                  <a:pt x="7" y="5"/>
                </a:lnTo>
                <a:lnTo>
                  <a:pt x="6" y="3"/>
                </a:lnTo>
                <a:lnTo>
                  <a:pt x="6" y="3"/>
                </a:lnTo>
                <a:lnTo>
                  <a:pt x="4" y="3"/>
                </a:lnTo>
                <a:lnTo>
                  <a:pt x="4" y="2"/>
                </a:lnTo>
                <a:lnTo>
                  <a:pt x="3" y="2"/>
                </a:lnTo>
                <a:lnTo>
                  <a:pt x="3" y="2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44" name="Rectangle 3650"/>
          <p:cNvSpPr>
            <a:spLocks noChangeArrowheads="1"/>
          </p:cNvSpPr>
          <p:nvPr/>
        </p:nvSpPr>
        <p:spPr bwMode="auto">
          <a:xfrm rot="17940000">
            <a:off x="3261193" y="558048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72</a:t>
            </a:r>
          </a:p>
        </p:txBody>
      </p:sp>
      <p:sp>
        <p:nvSpPr>
          <p:cNvPr id="7345" name="Line 3651"/>
          <p:cNvSpPr>
            <a:spLocks noChangeShapeType="1"/>
          </p:cNvSpPr>
          <p:nvPr/>
        </p:nvSpPr>
        <p:spPr bwMode="auto">
          <a:xfrm flipH="1">
            <a:off x="3300413" y="5599113"/>
            <a:ext cx="42863" cy="76200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46" name="Rectangle 3652"/>
          <p:cNvSpPr>
            <a:spLocks noChangeArrowheads="1"/>
          </p:cNvSpPr>
          <p:nvPr/>
        </p:nvSpPr>
        <p:spPr bwMode="auto">
          <a:xfrm rot="18000000">
            <a:off x="2841626" y="5994400"/>
            <a:ext cx="2984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Copia-2_CH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47" name="Line 3653"/>
          <p:cNvSpPr>
            <a:spLocks noChangeShapeType="1"/>
          </p:cNvSpPr>
          <p:nvPr/>
        </p:nvSpPr>
        <p:spPr bwMode="auto">
          <a:xfrm flipH="1">
            <a:off x="3089276" y="5562600"/>
            <a:ext cx="196850" cy="328613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48" name="Freeform 3654"/>
          <p:cNvSpPr>
            <a:spLocks/>
          </p:cNvSpPr>
          <p:nvPr/>
        </p:nvSpPr>
        <p:spPr bwMode="auto">
          <a:xfrm>
            <a:off x="3317876" y="5576888"/>
            <a:ext cx="28575" cy="17463"/>
          </a:xfrm>
          <a:custGeom>
            <a:avLst/>
            <a:gdLst>
              <a:gd name="T0" fmla="*/ 0 w 18"/>
              <a:gd name="T1" fmla="*/ 0 h 11"/>
              <a:gd name="T2" fmla="*/ 1 w 18"/>
              <a:gd name="T3" fmla="*/ 0 h 11"/>
              <a:gd name="T4" fmla="*/ 3 w 18"/>
              <a:gd name="T5" fmla="*/ 2 h 11"/>
              <a:gd name="T6" fmla="*/ 6 w 18"/>
              <a:gd name="T7" fmla="*/ 3 h 11"/>
              <a:gd name="T8" fmla="*/ 7 w 18"/>
              <a:gd name="T9" fmla="*/ 3 h 11"/>
              <a:gd name="T10" fmla="*/ 9 w 18"/>
              <a:gd name="T11" fmla="*/ 5 h 11"/>
              <a:gd name="T12" fmla="*/ 10 w 18"/>
              <a:gd name="T13" fmla="*/ 6 h 11"/>
              <a:gd name="T14" fmla="*/ 12 w 18"/>
              <a:gd name="T15" fmla="*/ 6 h 11"/>
              <a:gd name="T16" fmla="*/ 15 w 18"/>
              <a:gd name="T17" fmla="*/ 8 h 11"/>
              <a:gd name="T18" fmla="*/ 16 w 18"/>
              <a:gd name="T19" fmla="*/ 9 h 11"/>
              <a:gd name="T20" fmla="*/ 18 w 18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1">
                <a:moveTo>
                  <a:pt x="0" y="0"/>
                </a:moveTo>
                <a:lnTo>
                  <a:pt x="1" y="0"/>
                </a:lnTo>
                <a:lnTo>
                  <a:pt x="3" y="2"/>
                </a:lnTo>
                <a:lnTo>
                  <a:pt x="6" y="3"/>
                </a:lnTo>
                <a:lnTo>
                  <a:pt x="7" y="3"/>
                </a:lnTo>
                <a:lnTo>
                  <a:pt x="9" y="5"/>
                </a:lnTo>
                <a:lnTo>
                  <a:pt x="10" y="6"/>
                </a:lnTo>
                <a:lnTo>
                  <a:pt x="12" y="6"/>
                </a:lnTo>
                <a:lnTo>
                  <a:pt x="15" y="8"/>
                </a:lnTo>
                <a:lnTo>
                  <a:pt x="16" y="9"/>
                </a:lnTo>
                <a:lnTo>
                  <a:pt x="18" y="11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49" name="Freeform 3655"/>
          <p:cNvSpPr>
            <a:spLocks/>
          </p:cNvSpPr>
          <p:nvPr/>
        </p:nvSpPr>
        <p:spPr bwMode="auto">
          <a:xfrm>
            <a:off x="3289301" y="5557838"/>
            <a:ext cx="28575" cy="19050"/>
          </a:xfrm>
          <a:custGeom>
            <a:avLst/>
            <a:gdLst>
              <a:gd name="T0" fmla="*/ 18 w 18"/>
              <a:gd name="T1" fmla="*/ 12 h 12"/>
              <a:gd name="T2" fmla="*/ 18 w 18"/>
              <a:gd name="T3" fmla="*/ 11 h 12"/>
              <a:gd name="T4" fmla="*/ 16 w 18"/>
              <a:gd name="T5" fmla="*/ 11 h 12"/>
              <a:gd name="T6" fmla="*/ 16 w 18"/>
              <a:gd name="T7" fmla="*/ 11 h 12"/>
              <a:gd name="T8" fmla="*/ 15 w 18"/>
              <a:gd name="T9" fmla="*/ 11 h 12"/>
              <a:gd name="T10" fmla="*/ 15 w 18"/>
              <a:gd name="T11" fmla="*/ 11 h 12"/>
              <a:gd name="T12" fmla="*/ 15 w 18"/>
              <a:gd name="T13" fmla="*/ 9 h 12"/>
              <a:gd name="T14" fmla="*/ 13 w 18"/>
              <a:gd name="T15" fmla="*/ 9 h 12"/>
              <a:gd name="T16" fmla="*/ 13 w 18"/>
              <a:gd name="T17" fmla="*/ 9 h 12"/>
              <a:gd name="T18" fmla="*/ 13 w 18"/>
              <a:gd name="T19" fmla="*/ 9 h 12"/>
              <a:gd name="T20" fmla="*/ 12 w 18"/>
              <a:gd name="T21" fmla="*/ 8 h 12"/>
              <a:gd name="T22" fmla="*/ 12 w 18"/>
              <a:gd name="T23" fmla="*/ 8 h 12"/>
              <a:gd name="T24" fmla="*/ 10 w 18"/>
              <a:gd name="T25" fmla="*/ 8 h 12"/>
              <a:gd name="T26" fmla="*/ 10 w 18"/>
              <a:gd name="T27" fmla="*/ 8 h 12"/>
              <a:gd name="T28" fmla="*/ 10 w 18"/>
              <a:gd name="T29" fmla="*/ 8 h 12"/>
              <a:gd name="T30" fmla="*/ 9 w 18"/>
              <a:gd name="T31" fmla="*/ 6 h 12"/>
              <a:gd name="T32" fmla="*/ 9 w 18"/>
              <a:gd name="T33" fmla="*/ 6 h 12"/>
              <a:gd name="T34" fmla="*/ 9 w 18"/>
              <a:gd name="T35" fmla="*/ 6 h 12"/>
              <a:gd name="T36" fmla="*/ 7 w 18"/>
              <a:gd name="T37" fmla="*/ 6 h 12"/>
              <a:gd name="T38" fmla="*/ 7 w 18"/>
              <a:gd name="T39" fmla="*/ 6 h 12"/>
              <a:gd name="T40" fmla="*/ 7 w 18"/>
              <a:gd name="T41" fmla="*/ 5 h 12"/>
              <a:gd name="T42" fmla="*/ 6 w 18"/>
              <a:gd name="T43" fmla="*/ 5 h 12"/>
              <a:gd name="T44" fmla="*/ 6 w 18"/>
              <a:gd name="T45" fmla="*/ 5 h 12"/>
              <a:gd name="T46" fmla="*/ 4 w 18"/>
              <a:gd name="T47" fmla="*/ 5 h 12"/>
              <a:gd name="T48" fmla="*/ 4 w 18"/>
              <a:gd name="T49" fmla="*/ 3 h 12"/>
              <a:gd name="T50" fmla="*/ 4 w 18"/>
              <a:gd name="T51" fmla="*/ 3 h 12"/>
              <a:gd name="T52" fmla="*/ 3 w 18"/>
              <a:gd name="T53" fmla="*/ 3 h 12"/>
              <a:gd name="T54" fmla="*/ 3 w 18"/>
              <a:gd name="T55" fmla="*/ 3 h 12"/>
              <a:gd name="T56" fmla="*/ 3 w 18"/>
              <a:gd name="T57" fmla="*/ 3 h 12"/>
              <a:gd name="T58" fmla="*/ 1 w 18"/>
              <a:gd name="T59" fmla="*/ 2 h 12"/>
              <a:gd name="T60" fmla="*/ 1 w 18"/>
              <a:gd name="T61" fmla="*/ 2 h 12"/>
              <a:gd name="T62" fmla="*/ 1 w 18"/>
              <a:gd name="T63" fmla="*/ 2 h 12"/>
              <a:gd name="T64" fmla="*/ 0 w 18"/>
              <a:gd name="T65" fmla="*/ 2 h 12"/>
              <a:gd name="T66" fmla="*/ 0 w 18"/>
              <a:gd name="T6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12">
                <a:moveTo>
                  <a:pt x="18" y="12"/>
                </a:moveTo>
                <a:lnTo>
                  <a:pt x="18" y="11"/>
                </a:lnTo>
                <a:lnTo>
                  <a:pt x="16" y="11"/>
                </a:lnTo>
                <a:lnTo>
                  <a:pt x="16" y="11"/>
                </a:lnTo>
                <a:lnTo>
                  <a:pt x="15" y="11"/>
                </a:lnTo>
                <a:lnTo>
                  <a:pt x="15" y="11"/>
                </a:lnTo>
                <a:lnTo>
                  <a:pt x="15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2" y="8"/>
                </a:lnTo>
                <a:lnTo>
                  <a:pt x="12" y="8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7" y="6"/>
                </a:lnTo>
                <a:lnTo>
                  <a:pt x="7" y="6"/>
                </a:lnTo>
                <a:lnTo>
                  <a:pt x="7" y="5"/>
                </a:lnTo>
                <a:lnTo>
                  <a:pt x="6" y="5"/>
                </a:lnTo>
                <a:lnTo>
                  <a:pt x="6" y="5"/>
                </a:lnTo>
                <a:lnTo>
                  <a:pt x="4" y="5"/>
                </a:lnTo>
                <a:lnTo>
                  <a:pt x="4" y="3"/>
                </a:lnTo>
                <a:lnTo>
                  <a:pt x="4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50" name="Rectangle 3656"/>
          <p:cNvSpPr>
            <a:spLocks noChangeArrowheads="1"/>
          </p:cNvSpPr>
          <p:nvPr/>
        </p:nvSpPr>
        <p:spPr bwMode="auto">
          <a:xfrm rot="18000000">
            <a:off x="3257007" y="5435958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75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51" name="Line 3657"/>
          <p:cNvSpPr>
            <a:spLocks noChangeShapeType="1"/>
          </p:cNvSpPr>
          <p:nvPr/>
        </p:nvSpPr>
        <p:spPr bwMode="auto">
          <a:xfrm flipH="1">
            <a:off x="3319463" y="5327650"/>
            <a:ext cx="142875" cy="244475"/>
          </a:xfrm>
          <a:prstGeom prst="line">
            <a:avLst/>
          </a:prstGeom>
          <a:noFill/>
          <a:ln w="6" cap="sq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52" name="Rectangle 3658"/>
          <p:cNvSpPr>
            <a:spLocks noChangeArrowheads="1"/>
          </p:cNvSpPr>
          <p:nvPr/>
        </p:nvSpPr>
        <p:spPr bwMode="auto">
          <a:xfrm rot="18060000">
            <a:off x="2803526" y="5965825"/>
            <a:ext cx="3095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copia-1-I_AF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53" name="Line 3659"/>
          <p:cNvSpPr>
            <a:spLocks noChangeShapeType="1"/>
          </p:cNvSpPr>
          <p:nvPr/>
        </p:nvSpPr>
        <p:spPr bwMode="auto">
          <a:xfrm flipH="1">
            <a:off x="3052763" y="5795963"/>
            <a:ext cx="47625" cy="746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7354" name="Rectangle 3660"/>
          <p:cNvSpPr>
            <a:spLocks noChangeArrowheads="1"/>
          </p:cNvSpPr>
          <p:nvPr/>
        </p:nvSpPr>
        <p:spPr bwMode="auto">
          <a:xfrm rot="18120000">
            <a:off x="2825751" y="5916612"/>
            <a:ext cx="2238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CoAssa1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55" name="Line 3662"/>
          <p:cNvSpPr>
            <a:spLocks noChangeShapeType="1"/>
          </p:cNvSpPr>
          <p:nvPr/>
        </p:nvSpPr>
        <p:spPr bwMode="auto">
          <a:xfrm flipH="1">
            <a:off x="3017838" y="5775325"/>
            <a:ext cx="47625" cy="730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6956" name="Freeform 3663"/>
          <p:cNvSpPr>
            <a:spLocks/>
          </p:cNvSpPr>
          <p:nvPr/>
        </p:nvSpPr>
        <p:spPr bwMode="auto">
          <a:xfrm>
            <a:off x="3086100" y="5781675"/>
            <a:ext cx="17463" cy="9525"/>
          </a:xfrm>
          <a:custGeom>
            <a:avLst/>
            <a:gdLst>
              <a:gd name="T0" fmla="*/ 0 w 11"/>
              <a:gd name="T1" fmla="*/ 0 h 6"/>
              <a:gd name="T2" fmla="*/ 2 w 11"/>
              <a:gd name="T3" fmla="*/ 0 h 6"/>
              <a:gd name="T4" fmla="*/ 2 w 11"/>
              <a:gd name="T5" fmla="*/ 2 h 6"/>
              <a:gd name="T6" fmla="*/ 3 w 11"/>
              <a:gd name="T7" fmla="*/ 2 h 6"/>
              <a:gd name="T8" fmla="*/ 5 w 11"/>
              <a:gd name="T9" fmla="*/ 3 h 6"/>
              <a:gd name="T10" fmla="*/ 6 w 11"/>
              <a:gd name="T11" fmla="*/ 3 h 6"/>
              <a:gd name="T12" fmla="*/ 6 w 11"/>
              <a:gd name="T13" fmla="*/ 5 h 6"/>
              <a:gd name="T14" fmla="*/ 8 w 11"/>
              <a:gd name="T15" fmla="*/ 5 h 6"/>
              <a:gd name="T16" fmla="*/ 9 w 11"/>
              <a:gd name="T17" fmla="*/ 6 h 6"/>
              <a:gd name="T18" fmla="*/ 11 w 11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6">
                <a:moveTo>
                  <a:pt x="0" y="0"/>
                </a:moveTo>
                <a:lnTo>
                  <a:pt x="2" y="0"/>
                </a:lnTo>
                <a:lnTo>
                  <a:pt x="2" y="2"/>
                </a:lnTo>
                <a:lnTo>
                  <a:pt x="3" y="2"/>
                </a:lnTo>
                <a:lnTo>
                  <a:pt x="5" y="3"/>
                </a:lnTo>
                <a:lnTo>
                  <a:pt x="6" y="3"/>
                </a:lnTo>
                <a:lnTo>
                  <a:pt x="6" y="5"/>
                </a:lnTo>
                <a:lnTo>
                  <a:pt x="8" y="5"/>
                </a:lnTo>
                <a:lnTo>
                  <a:pt x="9" y="6"/>
                </a:lnTo>
                <a:lnTo>
                  <a:pt x="11" y="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6957" name="Freeform 3664"/>
          <p:cNvSpPr>
            <a:spLocks/>
          </p:cNvSpPr>
          <p:nvPr/>
        </p:nvSpPr>
        <p:spPr bwMode="auto">
          <a:xfrm>
            <a:off x="3070225" y="5770563"/>
            <a:ext cx="15875" cy="11113"/>
          </a:xfrm>
          <a:custGeom>
            <a:avLst/>
            <a:gdLst>
              <a:gd name="T0" fmla="*/ 10 w 10"/>
              <a:gd name="T1" fmla="*/ 7 h 7"/>
              <a:gd name="T2" fmla="*/ 9 w 10"/>
              <a:gd name="T3" fmla="*/ 6 h 7"/>
              <a:gd name="T4" fmla="*/ 7 w 10"/>
              <a:gd name="T5" fmla="*/ 4 h 7"/>
              <a:gd name="T6" fmla="*/ 6 w 10"/>
              <a:gd name="T7" fmla="*/ 4 h 7"/>
              <a:gd name="T8" fmla="*/ 4 w 10"/>
              <a:gd name="T9" fmla="*/ 3 h 7"/>
              <a:gd name="T10" fmla="*/ 3 w 10"/>
              <a:gd name="T11" fmla="*/ 1 h 7"/>
              <a:gd name="T12" fmla="*/ 1 w 10"/>
              <a:gd name="T13" fmla="*/ 1 h 7"/>
              <a:gd name="T14" fmla="*/ 0 w 10"/>
              <a:gd name="T1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7">
                <a:moveTo>
                  <a:pt x="10" y="7"/>
                </a:moveTo>
                <a:lnTo>
                  <a:pt x="9" y="6"/>
                </a:lnTo>
                <a:lnTo>
                  <a:pt x="7" y="4"/>
                </a:lnTo>
                <a:lnTo>
                  <a:pt x="6" y="4"/>
                </a:lnTo>
                <a:lnTo>
                  <a:pt x="4" y="3"/>
                </a:lnTo>
                <a:lnTo>
                  <a:pt x="3" y="1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6958" name="Line 3665"/>
          <p:cNvSpPr>
            <a:spLocks noChangeShapeType="1"/>
          </p:cNvSpPr>
          <p:nvPr/>
        </p:nvSpPr>
        <p:spPr bwMode="auto">
          <a:xfrm flipH="1">
            <a:off x="3089275" y="5703888"/>
            <a:ext cx="47625" cy="730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6959" name="Rectangle 3666"/>
          <p:cNvSpPr>
            <a:spLocks noChangeArrowheads="1"/>
          </p:cNvSpPr>
          <p:nvPr/>
        </p:nvSpPr>
        <p:spPr bwMode="auto">
          <a:xfrm rot="18180000">
            <a:off x="2776538" y="5895975"/>
            <a:ext cx="242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CoChalo1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60" name="Line 3667"/>
          <p:cNvSpPr>
            <a:spLocks noChangeShapeType="1"/>
          </p:cNvSpPr>
          <p:nvPr/>
        </p:nvSpPr>
        <p:spPr bwMode="auto">
          <a:xfrm flipH="1">
            <a:off x="2984500" y="5670550"/>
            <a:ext cx="101600" cy="1539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6961" name="Freeform 3668"/>
          <p:cNvSpPr>
            <a:spLocks/>
          </p:cNvSpPr>
          <p:nvPr/>
        </p:nvSpPr>
        <p:spPr bwMode="auto">
          <a:xfrm>
            <a:off x="3114675" y="5681663"/>
            <a:ext cx="23813" cy="17463"/>
          </a:xfrm>
          <a:custGeom>
            <a:avLst/>
            <a:gdLst>
              <a:gd name="T0" fmla="*/ 0 w 15"/>
              <a:gd name="T1" fmla="*/ 0 h 11"/>
              <a:gd name="T2" fmla="*/ 2 w 15"/>
              <a:gd name="T3" fmla="*/ 2 h 11"/>
              <a:gd name="T4" fmla="*/ 3 w 15"/>
              <a:gd name="T5" fmla="*/ 2 h 11"/>
              <a:gd name="T6" fmla="*/ 5 w 15"/>
              <a:gd name="T7" fmla="*/ 3 h 11"/>
              <a:gd name="T8" fmla="*/ 6 w 15"/>
              <a:gd name="T9" fmla="*/ 5 h 11"/>
              <a:gd name="T10" fmla="*/ 8 w 15"/>
              <a:gd name="T11" fmla="*/ 5 h 11"/>
              <a:gd name="T12" fmla="*/ 9 w 15"/>
              <a:gd name="T13" fmla="*/ 6 h 11"/>
              <a:gd name="T14" fmla="*/ 11 w 15"/>
              <a:gd name="T15" fmla="*/ 8 h 11"/>
              <a:gd name="T16" fmla="*/ 12 w 15"/>
              <a:gd name="T17" fmla="*/ 8 h 11"/>
              <a:gd name="T18" fmla="*/ 14 w 15"/>
              <a:gd name="T19" fmla="*/ 9 h 11"/>
              <a:gd name="T20" fmla="*/ 15 w 15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11">
                <a:moveTo>
                  <a:pt x="0" y="0"/>
                </a:moveTo>
                <a:lnTo>
                  <a:pt x="2" y="2"/>
                </a:lnTo>
                <a:lnTo>
                  <a:pt x="3" y="2"/>
                </a:lnTo>
                <a:lnTo>
                  <a:pt x="5" y="3"/>
                </a:lnTo>
                <a:lnTo>
                  <a:pt x="6" y="5"/>
                </a:lnTo>
                <a:lnTo>
                  <a:pt x="8" y="5"/>
                </a:lnTo>
                <a:lnTo>
                  <a:pt x="9" y="6"/>
                </a:lnTo>
                <a:lnTo>
                  <a:pt x="11" y="8"/>
                </a:lnTo>
                <a:lnTo>
                  <a:pt x="12" y="8"/>
                </a:lnTo>
                <a:lnTo>
                  <a:pt x="14" y="9"/>
                </a:lnTo>
                <a:lnTo>
                  <a:pt x="15" y="1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6962" name="Freeform 3669"/>
          <p:cNvSpPr>
            <a:spLocks/>
          </p:cNvSpPr>
          <p:nvPr/>
        </p:nvSpPr>
        <p:spPr bwMode="auto">
          <a:xfrm>
            <a:off x="3089275" y="5667375"/>
            <a:ext cx="25400" cy="14288"/>
          </a:xfrm>
          <a:custGeom>
            <a:avLst/>
            <a:gdLst>
              <a:gd name="T0" fmla="*/ 16 w 16"/>
              <a:gd name="T1" fmla="*/ 9 h 9"/>
              <a:gd name="T2" fmla="*/ 15 w 16"/>
              <a:gd name="T3" fmla="*/ 9 h 9"/>
              <a:gd name="T4" fmla="*/ 13 w 16"/>
              <a:gd name="T5" fmla="*/ 8 h 9"/>
              <a:gd name="T6" fmla="*/ 12 w 16"/>
              <a:gd name="T7" fmla="*/ 8 h 9"/>
              <a:gd name="T8" fmla="*/ 12 w 16"/>
              <a:gd name="T9" fmla="*/ 6 h 9"/>
              <a:gd name="T10" fmla="*/ 10 w 16"/>
              <a:gd name="T11" fmla="*/ 6 h 9"/>
              <a:gd name="T12" fmla="*/ 9 w 16"/>
              <a:gd name="T13" fmla="*/ 6 h 9"/>
              <a:gd name="T14" fmla="*/ 9 w 16"/>
              <a:gd name="T15" fmla="*/ 5 h 9"/>
              <a:gd name="T16" fmla="*/ 7 w 16"/>
              <a:gd name="T17" fmla="*/ 5 h 9"/>
              <a:gd name="T18" fmla="*/ 6 w 16"/>
              <a:gd name="T19" fmla="*/ 3 h 9"/>
              <a:gd name="T20" fmla="*/ 6 w 16"/>
              <a:gd name="T21" fmla="*/ 3 h 9"/>
              <a:gd name="T22" fmla="*/ 4 w 16"/>
              <a:gd name="T23" fmla="*/ 2 h 9"/>
              <a:gd name="T24" fmla="*/ 3 w 16"/>
              <a:gd name="T25" fmla="*/ 2 h 9"/>
              <a:gd name="T26" fmla="*/ 3 w 16"/>
              <a:gd name="T27" fmla="*/ 0 h 9"/>
              <a:gd name="T28" fmla="*/ 1 w 16"/>
              <a:gd name="T29" fmla="*/ 0 h 9"/>
              <a:gd name="T30" fmla="*/ 0 w 16"/>
              <a:gd name="T3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" h="9">
                <a:moveTo>
                  <a:pt x="16" y="9"/>
                </a:moveTo>
                <a:lnTo>
                  <a:pt x="15" y="9"/>
                </a:lnTo>
                <a:lnTo>
                  <a:pt x="13" y="8"/>
                </a:lnTo>
                <a:lnTo>
                  <a:pt x="12" y="8"/>
                </a:lnTo>
                <a:lnTo>
                  <a:pt x="12" y="6"/>
                </a:lnTo>
                <a:lnTo>
                  <a:pt x="10" y="6"/>
                </a:lnTo>
                <a:lnTo>
                  <a:pt x="9" y="6"/>
                </a:lnTo>
                <a:lnTo>
                  <a:pt x="9" y="5"/>
                </a:lnTo>
                <a:lnTo>
                  <a:pt x="7" y="5"/>
                </a:lnTo>
                <a:lnTo>
                  <a:pt x="6" y="3"/>
                </a:lnTo>
                <a:lnTo>
                  <a:pt x="6" y="3"/>
                </a:lnTo>
                <a:lnTo>
                  <a:pt x="4" y="2"/>
                </a:lnTo>
                <a:lnTo>
                  <a:pt x="3" y="2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6963" name="Line 3670"/>
          <p:cNvSpPr>
            <a:spLocks noChangeShapeType="1"/>
          </p:cNvSpPr>
          <p:nvPr/>
        </p:nvSpPr>
        <p:spPr bwMode="auto">
          <a:xfrm flipH="1">
            <a:off x="3117850" y="5356225"/>
            <a:ext cx="206375" cy="320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6964" name="Rectangle 3671"/>
          <p:cNvSpPr>
            <a:spLocks noChangeArrowheads="1"/>
          </p:cNvSpPr>
          <p:nvPr/>
        </p:nvSpPr>
        <p:spPr bwMode="auto">
          <a:xfrm rot="18240000">
            <a:off x="2660650" y="5910262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Copia-1_MGI-I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65" name="Line 3672"/>
          <p:cNvSpPr>
            <a:spLocks noChangeShapeType="1"/>
          </p:cNvSpPr>
          <p:nvPr/>
        </p:nvSpPr>
        <p:spPr bwMode="auto">
          <a:xfrm flipH="1">
            <a:off x="2947988" y="5405438"/>
            <a:ext cx="271463" cy="3984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6966" name="Rectangle 3673"/>
          <p:cNvSpPr>
            <a:spLocks noChangeArrowheads="1"/>
          </p:cNvSpPr>
          <p:nvPr/>
        </p:nvSpPr>
        <p:spPr bwMode="auto">
          <a:xfrm rot="18300000">
            <a:off x="2668588" y="5872162"/>
            <a:ext cx="2857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CoCegeo15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67" name="Line 3674"/>
          <p:cNvSpPr>
            <a:spLocks noChangeShapeType="1"/>
          </p:cNvSpPr>
          <p:nvPr/>
        </p:nvSpPr>
        <p:spPr bwMode="auto">
          <a:xfrm flipH="1">
            <a:off x="2914650" y="5708650"/>
            <a:ext cx="52388" cy="714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6968" name="Rectangle 3675"/>
          <p:cNvSpPr>
            <a:spLocks noChangeArrowheads="1"/>
          </p:cNvSpPr>
          <p:nvPr/>
        </p:nvSpPr>
        <p:spPr bwMode="auto">
          <a:xfrm rot="18300000">
            <a:off x="2655888" y="5835650"/>
            <a:ext cx="2571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CoCegeo9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69" name="Line 3676"/>
          <p:cNvSpPr>
            <a:spLocks noChangeShapeType="1"/>
          </p:cNvSpPr>
          <p:nvPr/>
        </p:nvSpPr>
        <p:spPr bwMode="auto">
          <a:xfrm flipH="1">
            <a:off x="2881313" y="5684838"/>
            <a:ext cx="52388" cy="714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6970" name="Freeform 3677"/>
          <p:cNvSpPr>
            <a:spLocks/>
          </p:cNvSpPr>
          <p:nvPr/>
        </p:nvSpPr>
        <p:spPr bwMode="auto">
          <a:xfrm>
            <a:off x="2952750" y="5691188"/>
            <a:ext cx="17463" cy="12700"/>
          </a:xfrm>
          <a:custGeom>
            <a:avLst/>
            <a:gdLst>
              <a:gd name="T0" fmla="*/ 0 w 11"/>
              <a:gd name="T1" fmla="*/ 0 h 8"/>
              <a:gd name="T2" fmla="*/ 2 w 11"/>
              <a:gd name="T3" fmla="*/ 2 h 8"/>
              <a:gd name="T4" fmla="*/ 3 w 11"/>
              <a:gd name="T5" fmla="*/ 2 h 8"/>
              <a:gd name="T6" fmla="*/ 3 w 11"/>
              <a:gd name="T7" fmla="*/ 3 h 8"/>
              <a:gd name="T8" fmla="*/ 5 w 11"/>
              <a:gd name="T9" fmla="*/ 3 h 8"/>
              <a:gd name="T10" fmla="*/ 6 w 11"/>
              <a:gd name="T11" fmla="*/ 5 h 8"/>
              <a:gd name="T12" fmla="*/ 8 w 11"/>
              <a:gd name="T13" fmla="*/ 6 h 8"/>
              <a:gd name="T14" fmla="*/ 8 w 11"/>
              <a:gd name="T15" fmla="*/ 6 h 8"/>
              <a:gd name="T16" fmla="*/ 9 w 11"/>
              <a:gd name="T17" fmla="*/ 8 h 8"/>
              <a:gd name="T18" fmla="*/ 11 w 11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8">
                <a:moveTo>
                  <a:pt x="0" y="0"/>
                </a:moveTo>
                <a:lnTo>
                  <a:pt x="2" y="2"/>
                </a:lnTo>
                <a:lnTo>
                  <a:pt x="3" y="2"/>
                </a:lnTo>
                <a:lnTo>
                  <a:pt x="3" y="3"/>
                </a:lnTo>
                <a:lnTo>
                  <a:pt x="5" y="3"/>
                </a:lnTo>
                <a:lnTo>
                  <a:pt x="6" y="5"/>
                </a:lnTo>
                <a:lnTo>
                  <a:pt x="8" y="6"/>
                </a:lnTo>
                <a:lnTo>
                  <a:pt x="8" y="6"/>
                </a:lnTo>
                <a:lnTo>
                  <a:pt x="9" y="8"/>
                </a:lnTo>
                <a:lnTo>
                  <a:pt x="11" y="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6971" name="Freeform 3678"/>
          <p:cNvSpPr>
            <a:spLocks/>
          </p:cNvSpPr>
          <p:nvPr/>
        </p:nvSpPr>
        <p:spPr bwMode="auto">
          <a:xfrm>
            <a:off x="2936875" y="5680075"/>
            <a:ext cx="15875" cy="11113"/>
          </a:xfrm>
          <a:custGeom>
            <a:avLst/>
            <a:gdLst>
              <a:gd name="T0" fmla="*/ 10 w 10"/>
              <a:gd name="T1" fmla="*/ 7 h 7"/>
              <a:gd name="T2" fmla="*/ 9 w 10"/>
              <a:gd name="T3" fmla="*/ 7 h 7"/>
              <a:gd name="T4" fmla="*/ 7 w 10"/>
              <a:gd name="T5" fmla="*/ 6 h 7"/>
              <a:gd name="T6" fmla="*/ 6 w 10"/>
              <a:gd name="T7" fmla="*/ 4 h 7"/>
              <a:gd name="T8" fmla="*/ 4 w 10"/>
              <a:gd name="T9" fmla="*/ 4 h 7"/>
              <a:gd name="T10" fmla="*/ 3 w 10"/>
              <a:gd name="T11" fmla="*/ 3 h 7"/>
              <a:gd name="T12" fmla="*/ 1 w 10"/>
              <a:gd name="T13" fmla="*/ 1 h 7"/>
              <a:gd name="T14" fmla="*/ 0 w 10"/>
              <a:gd name="T1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7">
                <a:moveTo>
                  <a:pt x="10" y="7"/>
                </a:moveTo>
                <a:lnTo>
                  <a:pt x="9" y="7"/>
                </a:lnTo>
                <a:lnTo>
                  <a:pt x="7" y="6"/>
                </a:lnTo>
                <a:lnTo>
                  <a:pt x="6" y="4"/>
                </a:lnTo>
                <a:lnTo>
                  <a:pt x="4" y="4"/>
                </a:lnTo>
                <a:lnTo>
                  <a:pt x="3" y="3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6972" name="Rectangle 3679"/>
          <p:cNvSpPr>
            <a:spLocks noChangeArrowheads="1"/>
          </p:cNvSpPr>
          <p:nvPr/>
        </p:nvSpPr>
        <p:spPr bwMode="auto">
          <a:xfrm rot="18300000">
            <a:off x="2918131" y="560735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79</a:t>
            </a:r>
            <a:endParaRPr kumimoji="0" lang="fr-FR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73" name="Line 3680"/>
          <p:cNvSpPr>
            <a:spLocks noChangeShapeType="1"/>
          </p:cNvSpPr>
          <p:nvPr/>
        </p:nvSpPr>
        <p:spPr bwMode="auto">
          <a:xfrm flipH="1">
            <a:off x="2955925" y="5456238"/>
            <a:ext cx="166688" cy="2301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 dirty="0"/>
          </a:p>
        </p:txBody>
      </p:sp>
      <p:sp>
        <p:nvSpPr>
          <p:cNvPr id="6974" name="Rectangle 3681"/>
          <p:cNvSpPr>
            <a:spLocks noChangeArrowheads="1"/>
          </p:cNvSpPr>
          <p:nvPr/>
        </p:nvSpPr>
        <p:spPr bwMode="auto">
          <a:xfrm rot="18360000">
            <a:off x="2643188" y="5795962"/>
            <a:ext cx="2365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CoTasti</a:t>
            </a: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75" name="Line 3682"/>
          <p:cNvSpPr>
            <a:spLocks noChangeShapeType="1"/>
          </p:cNvSpPr>
          <p:nvPr/>
        </p:nvSpPr>
        <p:spPr bwMode="auto">
          <a:xfrm flipH="1">
            <a:off x="2847975" y="5662613"/>
            <a:ext cx="55563" cy="698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76" name="Rectangle 3683"/>
          <p:cNvSpPr>
            <a:spLocks noChangeArrowheads="1"/>
          </p:cNvSpPr>
          <p:nvPr/>
        </p:nvSpPr>
        <p:spPr bwMode="auto">
          <a:xfrm rot="18420000">
            <a:off x="2595563" y="5780087"/>
            <a:ext cx="2476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CoTalac-s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77" name="Line 3684"/>
          <p:cNvSpPr>
            <a:spLocks noChangeShapeType="1"/>
          </p:cNvSpPr>
          <p:nvPr/>
        </p:nvSpPr>
        <p:spPr bwMode="auto">
          <a:xfrm flipH="1">
            <a:off x="2814638" y="5637213"/>
            <a:ext cx="55563" cy="682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78" name="Freeform 3685"/>
          <p:cNvSpPr>
            <a:spLocks/>
          </p:cNvSpPr>
          <p:nvPr/>
        </p:nvSpPr>
        <p:spPr bwMode="auto">
          <a:xfrm>
            <a:off x="2889250" y="5646738"/>
            <a:ext cx="15875" cy="11113"/>
          </a:xfrm>
          <a:custGeom>
            <a:avLst/>
            <a:gdLst>
              <a:gd name="T0" fmla="*/ 0 w 10"/>
              <a:gd name="T1" fmla="*/ 0 h 7"/>
              <a:gd name="T2" fmla="*/ 1 w 10"/>
              <a:gd name="T3" fmla="*/ 0 h 7"/>
              <a:gd name="T4" fmla="*/ 3 w 10"/>
              <a:gd name="T5" fmla="*/ 1 h 7"/>
              <a:gd name="T6" fmla="*/ 3 w 10"/>
              <a:gd name="T7" fmla="*/ 1 h 7"/>
              <a:gd name="T8" fmla="*/ 4 w 10"/>
              <a:gd name="T9" fmla="*/ 3 h 7"/>
              <a:gd name="T10" fmla="*/ 6 w 10"/>
              <a:gd name="T11" fmla="*/ 3 h 7"/>
              <a:gd name="T12" fmla="*/ 7 w 10"/>
              <a:gd name="T13" fmla="*/ 4 h 7"/>
              <a:gd name="T14" fmla="*/ 7 w 10"/>
              <a:gd name="T15" fmla="*/ 4 h 7"/>
              <a:gd name="T16" fmla="*/ 9 w 10"/>
              <a:gd name="T17" fmla="*/ 6 h 7"/>
              <a:gd name="T18" fmla="*/ 10 w 10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7">
                <a:moveTo>
                  <a:pt x="0" y="0"/>
                </a:moveTo>
                <a:lnTo>
                  <a:pt x="1" y="0"/>
                </a:lnTo>
                <a:lnTo>
                  <a:pt x="3" y="1"/>
                </a:lnTo>
                <a:lnTo>
                  <a:pt x="3" y="1"/>
                </a:lnTo>
                <a:lnTo>
                  <a:pt x="4" y="3"/>
                </a:lnTo>
                <a:lnTo>
                  <a:pt x="6" y="3"/>
                </a:lnTo>
                <a:lnTo>
                  <a:pt x="7" y="4"/>
                </a:lnTo>
                <a:lnTo>
                  <a:pt x="7" y="4"/>
                </a:lnTo>
                <a:lnTo>
                  <a:pt x="9" y="6"/>
                </a:lnTo>
                <a:lnTo>
                  <a:pt x="10" y="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79" name="Freeform 3686"/>
          <p:cNvSpPr>
            <a:spLocks/>
          </p:cNvSpPr>
          <p:nvPr/>
        </p:nvSpPr>
        <p:spPr bwMode="auto">
          <a:xfrm>
            <a:off x="2874963" y="5632450"/>
            <a:ext cx="14288" cy="14288"/>
          </a:xfrm>
          <a:custGeom>
            <a:avLst/>
            <a:gdLst>
              <a:gd name="T0" fmla="*/ 9 w 9"/>
              <a:gd name="T1" fmla="*/ 9 h 9"/>
              <a:gd name="T2" fmla="*/ 7 w 9"/>
              <a:gd name="T3" fmla="*/ 7 h 9"/>
              <a:gd name="T4" fmla="*/ 7 w 9"/>
              <a:gd name="T5" fmla="*/ 6 h 9"/>
              <a:gd name="T6" fmla="*/ 6 w 9"/>
              <a:gd name="T7" fmla="*/ 6 h 9"/>
              <a:gd name="T8" fmla="*/ 4 w 9"/>
              <a:gd name="T9" fmla="*/ 4 h 9"/>
              <a:gd name="T10" fmla="*/ 3 w 9"/>
              <a:gd name="T11" fmla="*/ 3 h 9"/>
              <a:gd name="T12" fmla="*/ 1 w 9"/>
              <a:gd name="T13" fmla="*/ 3 h 9"/>
              <a:gd name="T14" fmla="*/ 0 w 9"/>
              <a:gd name="T15" fmla="*/ 1 h 9"/>
              <a:gd name="T16" fmla="*/ 0 w 9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9"/>
                </a:moveTo>
                <a:lnTo>
                  <a:pt x="7" y="7"/>
                </a:lnTo>
                <a:lnTo>
                  <a:pt x="7" y="6"/>
                </a:lnTo>
                <a:lnTo>
                  <a:pt x="6" y="6"/>
                </a:lnTo>
                <a:lnTo>
                  <a:pt x="4" y="4"/>
                </a:lnTo>
                <a:lnTo>
                  <a:pt x="3" y="3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80" name="Rectangle 3687"/>
          <p:cNvSpPr>
            <a:spLocks noChangeArrowheads="1"/>
          </p:cNvSpPr>
          <p:nvPr/>
        </p:nvSpPr>
        <p:spPr bwMode="auto">
          <a:xfrm rot="18420000">
            <a:off x="2859896" y="555639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81</a:t>
            </a:r>
            <a:endParaRPr kumimoji="0" lang="fr-FR" sz="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81" name="Line 3688"/>
          <p:cNvSpPr>
            <a:spLocks noChangeShapeType="1"/>
          </p:cNvSpPr>
          <p:nvPr/>
        </p:nvSpPr>
        <p:spPr bwMode="auto">
          <a:xfrm flipH="1">
            <a:off x="2890838" y="5494338"/>
            <a:ext cx="114300" cy="1476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82" name="Rectangle 3689"/>
          <p:cNvSpPr>
            <a:spLocks noChangeArrowheads="1"/>
          </p:cNvSpPr>
          <p:nvPr/>
        </p:nvSpPr>
        <p:spPr bwMode="auto">
          <a:xfrm rot="18480000">
            <a:off x="2527300" y="5770562"/>
            <a:ext cx="2857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CoCegeo12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83" name="Line 3690"/>
          <p:cNvSpPr>
            <a:spLocks noChangeShapeType="1"/>
          </p:cNvSpPr>
          <p:nvPr/>
        </p:nvSpPr>
        <p:spPr bwMode="auto">
          <a:xfrm flipH="1">
            <a:off x="2784475" y="5537200"/>
            <a:ext cx="115888" cy="1444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84" name="Rectangle 3691"/>
          <p:cNvSpPr>
            <a:spLocks noChangeArrowheads="1"/>
          </p:cNvSpPr>
          <p:nvPr/>
        </p:nvSpPr>
        <p:spPr bwMode="auto">
          <a:xfrm rot="18540000">
            <a:off x="2495550" y="5741987"/>
            <a:ext cx="2857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CoCegeo17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85" name="Line 3692"/>
          <p:cNvSpPr>
            <a:spLocks noChangeShapeType="1"/>
          </p:cNvSpPr>
          <p:nvPr/>
        </p:nvSpPr>
        <p:spPr bwMode="auto">
          <a:xfrm flipH="1">
            <a:off x="2751138" y="5589588"/>
            <a:ext cx="57150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86" name="Rectangle 3693"/>
          <p:cNvSpPr>
            <a:spLocks noChangeArrowheads="1"/>
          </p:cNvSpPr>
          <p:nvPr/>
        </p:nvSpPr>
        <p:spPr bwMode="auto">
          <a:xfrm rot="18600000">
            <a:off x="2487613" y="5705475"/>
            <a:ext cx="2571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CoCegeo8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87" name="Line 3694"/>
          <p:cNvSpPr>
            <a:spLocks noChangeShapeType="1"/>
          </p:cNvSpPr>
          <p:nvPr/>
        </p:nvSpPr>
        <p:spPr bwMode="auto">
          <a:xfrm flipH="1">
            <a:off x="2719388" y="5562600"/>
            <a:ext cx="57150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88" name="Freeform 3695"/>
          <p:cNvSpPr>
            <a:spLocks/>
          </p:cNvSpPr>
          <p:nvPr/>
        </p:nvSpPr>
        <p:spPr bwMode="auto">
          <a:xfrm>
            <a:off x="2795588" y="5570538"/>
            <a:ext cx="14288" cy="14288"/>
          </a:xfrm>
          <a:custGeom>
            <a:avLst/>
            <a:gdLst>
              <a:gd name="T0" fmla="*/ 0 w 9"/>
              <a:gd name="T1" fmla="*/ 0 h 9"/>
              <a:gd name="T2" fmla="*/ 2 w 9"/>
              <a:gd name="T3" fmla="*/ 1 h 9"/>
              <a:gd name="T4" fmla="*/ 2 w 9"/>
              <a:gd name="T5" fmla="*/ 3 h 9"/>
              <a:gd name="T6" fmla="*/ 3 w 9"/>
              <a:gd name="T7" fmla="*/ 3 h 9"/>
              <a:gd name="T8" fmla="*/ 5 w 9"/>
              <a:gd name="T9" fmla="*/ 4 h 9"/>
              <a:gd name="T10" fmla="*/ 5 w 9"/>
              <a:gd name="T11" fmla="*/ 4 h 9"/>
              <a:gd name="T12" fmla="*/ 6 w 9"/>
              <a:gd name="T13" fmla="*/ 6 h 9"/>
              <a:gd name="T14" fmla="*/ 8 w 9"/>
              <a:gd name="T15" fmla="*/ 6 h 9"/>
              <a:gd name="T16" fmla="*/ 9 w 9"/>
              <a:gd name="T17" fmla="*/ 7 h 9"/>
              <a:gd name="T18" fmla="*/ 9 w 9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0" y="0"/>
                </a:moveTo>
                <a:lnTo>
                  <a:pt x="2" y="1"/>
                </a:lnTo>
                <a:lnTo>
                  <a:pt x="2" y="3"/>
                </a:lnTo>
                <a:lnTo>
                  <a:pt x="3" y="3"/>
                </a:lnTo>
                <a:lnTo>
                  <a:pt x="5" y="4"/>
                </a:lnTo>
                <a:lnTo>
                  <a:pt x="5" y="4"/>
                </a:lnTo>
                <a:lnTo>
                  <a:pt x="6" y="6"/>
                </a:lnTo>
                <a:lnTo>
                  <a:pt x="8" y="6"/>
                </a:lnTo>
                <a:lnTo>
                  <a:pt x="9" y="7"/>
                </a:lnTo>
                <a:lnTo>
                  <a:pt x="9" y="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89" name="Freeform 3696"/>
          <p:cNvSpPr>
            <a:spLocks/>
          </p:cNvSpPr>
          <p:nvPr/>
        </p:nvSpPr>
        <p:spPr bwMode="auto">
          <a:xfrm>
            <a:off x="2779713" y="5557838"/>
            <a:ext cx="15875" cy="12700"/>
          </a:xfrm>
          <a:custGeom>
            <a:avLst/>
            <a:gdLst>
              <a:gd name="T0" fmla="*/ 10 w 10"/>
              <a:gd name="T1" fmla="*/ 8 h 8"/>
              <a:gd name="T2" fmla="*/ 9 w 10"/>
              <a:gd name="T3" fmla="*/ 8 h 8"/>
              <a:gd name="T4" fmla="*/ 7 w 10"/>
              <a:gd name="T5" fmla="*/ 6 h 8"/>
              <a:gd name="T6" fmla="*/ 6 w 10"/>
              <a:gd name="T7" fmla="*/ 5 h 8"/>
              <a:gd name="T8" fmla="*/ 6 w 10"/>
              <a:gd name="T9" fmla="*/ 5 h 8"/>
              <a:gd name="T10" fmla="*/ 4 w 10"/>
              <a:gd name="T11" fmla="*/ 3 h 8"/>
              <a:gd name="T12" fmla="*/ 3 w 10"/>
              <a:gd name="T13" fmla="*/ 2 h 8"/>
              <a:gd name="T14" fmla="*/ 1 w 10"/>
              <a:gd name="T15" fmla="*/ 2 h 8"/>
              <a:gd name="T16" fmla="*/ 0 w 10"/>
              <a:gd name="T1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8">
                <a:moveTo>
                  <a:pt x="10" y="8"/>
                </a:moveTo>
                <a:lnTo>
                  <a:pt x="9" y="8"/>
                </a:lnTo>
                <a:lnTo>
                  <a:pt x="7" y="6"/>
                </a:lnTo>
                <a:lnTo>
                  <a:pt x="6" y="5"/>
                </a:lnTo>
                <a:lnTo>
                  <a:pt x="6" y="5"/>
                </a:lnTo>
                <a:lnTo>
                  <a:pt x="4" y="3"/>
                </a:lnTo>
                <a:lnTo>
                  <a:pt x="3" y="2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90" name="Line 3697"/>
          <p:cNvSpPr>
            <a:spLocks noChangeShapeType="1"/>
          </p:cNvSpPr>
          <p:nvPr/>
        </p:nvSpPr>
        <p:spPr bwMode="auto">
          <a:xfrm flipH="1">
            <a:off x="2798763" y="5499100"/>
            <a:ext cx="57150" cy="666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91" name="Freeform 3698"/>
          <p:cNvSpPr>
            <a:spLocks/>
          </p:cNvSpPr>
          <p:nvPr/>
        </p:nvSpPr>
        <p:spPr bwMode="auto">
          <a:xfrm>
            <a:off x="2881313" y="5513388"/>
            <a:ext cx="22225" cy="19050"/>
          </a:xfrm>
          <a:custGeom>
            <a:avLst/>
            <a:gdLst>
              <a:gd name="T0" fmla="*/ 0 w 14"/>
              <a:gd name="T1" fmla="*/ 0 h 12"/>
              <a:gd name="T2" fmla="*/ 0 w 14"/>
              <a:gd name="T3" fmla="*/ 1 h 12"/>
              <a:gd name="T4" fmla="*/ 2 w 14"/>
              <a:gd name="T5" fmla="*/ 1 h 12"/>
              <a:gd name="T6" fmla="*/ 2 w 14"/>
              <a:gd name="T7" fmla="*/ 1 h 12"/>
              <a:gd name="T8" fmla="*/ 3 w 14"/>
              <a:gd name="T9" fmla="*/ 3 h 12"/>
              <a:gd name="T10" fmla="*/ 3 w 14"/>
              <a:gd name="T11" fmla="*/ 3 h 12"/>
              <a:gd name="T12" fmla="*/ 5 w 14"/>
              <a:gd name="T13" fmla="*/ 4 h 12"/>
              <a:gd name="T14" fmla="*/ 5 w 14"/>
              <a:gd name="T15" fmla="*/ 4 h 12"/>
              <a:gd name="T16" fmla="*/ 6 w 14"/>
              <a:gd name="T17" fmla="*/ 6 h 12"/>
              <a:gd name="T18" fmla="*/ 6 w 14"/>
              <a:gd name="T19" fmla="*/ 6 h 12"/>
              <a:gd name="T20" fmla="*/ 8 w 14"/>
              <a:gd name="T21" fmla="*/ 6 h 12"/>
              <a:gd name="T22" fmla="*/ 8 w 14"/>
              <a:gd name="T23" fmla="*/ 7 h 12"/>
              <a:gd name="T24" fmla="*/ 9 w 14"/>
              <a:gd name="T25" fmla="*/ 7 h 12"/>
              <a:gd name="T26" fmla="*/ 9 w 14"/>
              <a:gd name="T27" fmla="*/ 9 h 12"/>
              <a:gd name="T28" fmla="*/ 11 w 14"/>
              <a:gd name="T29" fmla="*/ 9 h 12"/>
              <a:gd name="T30" fmla="*/ 11 w 14"/>
              <a:gd name="T31" fmla="*/ 10 h 12"/>
              <a:gd name="T32" fmla="*/ 12 w 14"/>
              <a:gd name="T33" fmla="*/ 10 h 12"/>
              <a:gd name="T34" fmla="*/ 12 w 14"/>
              <a:gd name="T35" fmla="*/ 10 h 12"/>
              <a:gd name="T36" fmla="*/ 14 w 14"/>
              <a:gd name="T3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2">
                <a:moveTo>
                  <a:pt x="0" y="0"/>
                </a:moveTo>
                <a:lnTo>
                  <a:pt x="0" y="1"/>
                </a:lnTo>
                <a:lnTo>
                  <a:pt x="2" y="1"/>
                </a:lnTo>
                <a:lnTo>
                  <a:pt x="2" y="1"/>
                </a:lnTo>
                <a:lnTo>
                  <a:pt x="3" y="3"/>
                </a:lnTo>
                <a:lnTo>
                  <a:pt x="3" y="3"/>
                </a:lnTo>
                <a:lnTo>
                  <a:pt x="5" y="4"/>
                </a:lnTo>
                <a:lnTo>
                  <a:pt x="5" y="4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7"/>
                </a:lnTo>
                <a:lnTo>
                  <a:pt x="9" y="7"/>
                </a:lnTo>
                <a:lnTo>
                  <a:pt x="9" y="9"/>
                </a:lnTo>
                <a:lnTo>
                  <a:pt x="11" y="9"/>
                </a:lnTo>
                <a:lnTo>
                  <a:pt x="11" y="10"/>
                </a:lnTo>
                <a:lnTo>
                  <a:pt x="12" y="10"/>
                </a:lnTo>
                <a:lnTo>
                  <a:pt x="12" y="10"/>
                </a:lnTo>
                <a:lnTo>
                  <a:pt x="14" y="1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92" name="Freeform 3699"/>
          <p:cNvSpPr>
            <a:spLocks/>
          </p:cNvSpPr>
          <p:nvPr/>
        </p:nvSpPr>
        <p:spPr bwMode="auto">
          <a:xfrm>
            <a:off x="2857500" y="5495925"/>
            <a:ext cx="23813" cy="17463"/>
          </a:xfrm>
          <a:custGeom>
            <a:avLst/>
            <a:gdLst>
              <a:gd name="T0" fmla="*/ 15 w 15"/>
              <a:gd name="T1" fmla="*/ 11 h 11"/>
              <a:gd name="T2" fmla="*/ 14 w 15"/>
              <a:gd name="T3" fmla="*/ 9 h 11"/>
              <a:gd name="T4" fmla="*/ 11 w 15"/>
              <a:gd name="T5" fmla="*/ 9 h 11"/>
              <a:gd name="T6" fmla="*/ 9 w 15"/>
              <a:gd name="T7" fmla="*/ 8 h 11"/>
              <a:gd name="T8" fmla="*/ 8 w 15"/>
              <a:gd name="T9" fmla="*/ 6 h 11"/>
              <a:gd name="T10" fmla="*/ 6 w 15"/>
              <a:gd name="T11" fmla="*/ 5 h 11"/>
              <a:gd name="T12" fmla="*/ 5 w 15"/>
              <a:gd name="T13" fmla="*/ 3 h 11"/>
              <a:gd name="T14" fmla="*/ 3 w 15"/>
              <a:gd name="T15" fmla="*/ 2 h 11"/>
              <a:gd name="T16" fmla="*/ 2 w 15"/>
              <a:gd name="T17" fmla="*/ 0 h 11"/>
              <a:gd name="T18" fmla="*/ 0 w 15"/>
              <a:gd name="T1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1">
                <a:moveTo>
                  <a:pt x="15" y="11"/>
                </a:moveTo>
                <a:lnTo>
                  <a:pt x="14" y="9"/>
                </a:lnTo>
                <a:lnTo>
                  <a:pt x="11" y="9"/>
                </a:lnTo>
                <a:lnTo>
                  <a:pt x="9" y="8"/>
                </a:lnTo>
                <a:lnTo>
                  <a:pt x="8" y="6"/>
                </a:lnTo>
                <a:lnTo>
                  <a:pt x="6" y="5"/>
                </a:lnTo>
                <a:lnTo>
                  <a:pt x="5" y="3"/>
                </a:lnTo>
                <a:lnTo>
                  <a:pt x="3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6993" name="Line 3700"/>
          <p:cNvSpPr>
            <a:spLocks noChangeShapeType="1"/>
          </p:cNvSpPr>
          <p:nvPr/>
        </p:nvSpPr>
        <p:spPr bwMode="auto">
          <a:xfrm flipH="1">
            <a:off x="2884488" y="5438775"/>
            <a:ext cx="57150" cy="698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6994" name="Freeform 3701"/>
          <p:cNvSpPr>
            <a:spLocks/>
          </p:cNvSpPr>
          <p:nvPr/>
        </p:nvSpPr>
        <p:spPr bwMode="auto">
          <a:xfrm>
            <a:off x="2974975" y="5462588"/>
            <a:ext cx="33338" cy="26988"/>
          </a:xfrm>
          <a:custGeom>
            <a:avLst/>
            <a:gdLst>
              <a:gd name="T0" fmla="*/ 0 w 21"/>
              <a:gd name="T1" fmla="*/ 0 h 17"/>
              <a:gd name="T2" fmla="*/ 1 w 21"/>
              <a:gd name="T3" fmla="*/ 2 h 17"/>
              <a:gd name="T4" fmla="*/ 3 w 21"/>
              <a:gd name="T5" fmla="*/ 2 h 17"/>
              <a:gd name="T6" fmla="*/ 3 w 21"/>
              <a:gd name="T7" fmla="*/ 3 h 17"/>
              <a:gd name="T8" fmla="*/ 4 w 21"/>
              <a:gd name="T9" fmla="*/ 3 h 17"/>
              <a:gd name="T10" fmla="*/ 6 w 21"/>
              <a:gd name="T11" fmla="*/ 5 h 17"/>
              <a:gd name="T12" fmla="*/ 7 w 21"/>
              <a:gd name="T13" fmla="*/ 5 h 17"/>
              <a:gd name="T14" fmla="*/ 7 w 21"/>
              <a:gd name="T15" fmla="*/ 6 h 17"/>
              <a:gd name="T16" fmla="*/ 9 w 21"/>
              <a:gd name="T17" fmla="*/ 8 h 17"/>
              <a:gd name="T18" fmla="*/ 10 w 21"/>
              <a:gd name="T19" fmla="*/ 8 h 17"/>
              <a:gd name="T20" fmla="*/ 12 w 21"/>
              <a:gd name="T21" fmla="*/ 9 h 17"/>
              <a:gd name="T22" fmla="*/ 12 w 21"/>
              <a:gd name="T23" fmla="*/ 9 h 17"/>
              <a:gd name="T24" fmla="*/ 13 w 21"/>
              <a:gd name="T25" fmla="*/ 11 h 17"/>
              <a:gd name="T26" fmla="*/ 15 w 21"/>
              <a:gd name="T27" fmla="*/ 11 h 17"/>
              <a:gd name="T28" fmla="*/ 15 w 21"/>
              <a:gd name="T29" fmla="*/ 12 h 17"/>
              <a:gd name="T30" fmla="*/ 16 w 21"/>
              <a:gd name="T31" fmla="*/ 12 h 17"/>
              <a:gd name="T32" fmla="*/ 18 w 21"/>
              <a:gd name="T33" fmla="*/ 14 h 17"/>
              <a:gd name="T34" fmla="*/ 19 w 21"/>
              <a:gd name="T35" fmla="*/ 15 h 17"/>
              <a:gd name="T36" fmla="*/ 19 w 21"/>
              <a:gd name="T37" fmla="*/ 15 h 17"/>
              <a:gd name="T38" fmla="*/ 21 w 21"/>
              <a:gd name="T3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" h="17">
                <a:moveTo>
                  <a:pt x="0" y="0"/>
                </a:moveTo>
                <a:lnTo>
                  <a:pt x="1" y="2"/>
                </a:lnTo>
                <a:lnTo>
                  <a:pt x="3" y="2"/>
                </a:lnTo>
                <a:lnTo>
                  <a:pt x="3" y="3"/>
                </a:lnTo>
                <a:lnTo>
                  <a:pt x="4" y="3"/>
                </a:lnTo>
                <a:lnTo>
                  <a:pt x="6" y="5"/>
                </a:lnTo>
                <a:lnTo>
                  <a:pt x="7" y="5"/>
                </a:lnTo>
                <a:lnTo>
                  <a:pt x="7" y="6"/>
                </a:lnTo>
                <a:lnTo>
                  <a:pt x="9" y="8"/>
                </a:lnTo>
                <a:lnTo>
                  <a:pt x="10" y="8"/>
                </a:lnTo>
                <a:lnTo>
                  <a:pt x="12" y="9"/>
                </a:lnTo>
                <a:lnTo>
                  <a:pt x="12" y="9"/>
                </a:lnTo>
                <a:lnTo>
                  <a:pt x="13" y="11"/>
                </a:lnTo>
                <a:lnTo>
                  <a:pt x="15" y="11"/>
                </a:lnTo>
                <a:lnTo>
                  <a:pt x="15" y="12"/>
                </a:lnTo>
                <a:lnTo>
                  <a:pt x="16" y="12"/>
                </a:lnTo>
                <a:lnTo>
                  <a:pt x="18" y="14"/>
                </a:lnTo>
                <a:lnTo>
                  <a:pt x="19" y="15"/>
                </a:lnTo>
                <a:lnTo>
                  <a:pt x="19" y="15"/>
                </a:lnTo>
                <a:lnTo>
                  <a:pt x="21" y="1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6995" name="Freeform 3702"/>
          <p:cNvSpPr>
            <a:spLocks/>
          </p:cNvSpPr>
          <p:nvPr/>
        </p:nvSpPr>
        <p:spPr bwMode="auto">
          <a:xfrm>
            <a:off x="2943225" y="5437188"/>
            <a:ext cx="31750" cy="25400"/>
          </a:xfrm>
          <a:custGeom>
            <a:avLst/>
            <a:gdLst>
              <a:gd name="T0" fmla="*/ 20 w 20"/>
              <a:gd name="T1" fmla="*/ 16 h 16"/>
              <a:gd name="T2" fmla="*/ 18 w 20"/>
              <a:gd name="T3" fmla="*/ 15 h 16"/>
              <a:gd name="T4" fmla="*/ 15 w 20"/>
              <a:gd name="T5" fmla="*/ 13 h 16"/>
              <a:gd name="T6" fmla="*/ 14 w 20"/>
              <a:gd name="T7" fmla="*/ 10 h 16"/>
              <a:gd name="T8" fmla="*/ 11 w 20"/>
              <a:gd name="T9" fmla="*/ 9 h 16"/>
              <a:gd name="T10" fmla="*/ 9 w 20"/>
              <a:gd name="T11" fmla="*/ 7 h 16"/>
              <a:gd name="T12" fmla="*/ 6 w 20"/>
              <a:gd name="T13" fmla="*/ 6 h 16"/>
              <a:gd name="T14" fmla="*/ 5 w 20"/>
              <a:gd name="T15" fmla="*/ 4 h 16"/>
              <a:gd name="T16" fmla="*/ 2 w 20"/>
              <a:gd name="T17" fmla="*/ 1 h 16"/>
              <a:gd name="T18" fmla="*/ 0 w 20"/>
              <a:gd name="T1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16">
                <a:moveTo>
                  <a:pt x="20" y="16"/>
                </a:moveTo>
                <a:lnTo>
                  <a:pt x="18" y="15"/>
                </a:lnTo>
                <a:lnTo>
                  <a:pt x="15" y="13"/>
                </a:lnTo>
                <a:lnTo>
                  <a:pt x="14" y="10"/>
                </a:lnTo>
                <a:lnTo>
                  <a:pt x="11" y="9"/>
                </a:lnTo>
                <a:lnTo>
                  <a:pt x="9" y="7"/>
                </a:lnTo>
                <a:lnTo>
                  <a:pt x="6" y="6"/>
                </a:lnTo>
                <a:lnTo>
                  <a:pt x="5" y="4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6996" name="Line 3703"/>
          <p:cNvSpPr>
            <a:spLocks noChangeShapeType="1"/>
          </p:cNvSpPr>
          <p:nvPr/>
        </p:nvSpPr>
        <p:spPr bwMode="auto">
          <a:xfrm flipH="1">
            <a:off x="2976563" y="5389563"/>
            <a:ext cx="55563" cy="682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6997" name="Freeform 3704"/>
          <p:cNvSpPr>
            <a:spLocks/>
          </p:cNvSpPr>
          <p:nvPr/>
        </p:nvSpPr>
        <p:spPr bwMode="auto">
          <a:xfrm>
            <a:off x="3079750" y="5419725"/>
            <a:ext cx="44450" cy="31750"/>
          </a:xfrm>
          <a:custGeom>
            <a:avLst/>
            <a:gdLst>
              <a:gd name="T0" fmla="*/ 0 w 28"/>
              <a:gd name="T1" fmla="*/ 0 h 20"/>
              <a:gd name="T2" fmla="*/ 1 w 28"/>
              <a:gd name="T3" fmla="*/ 0 h 20"/>
              <a:gd name="T4" fmla="*/ 3 w 28"/>
              <a:gd name="T5" fmla="*/ 2 h 20"/>
              <a:gd name="T6" fmla="*/ 3 w 28"/>
              <a:gd name="T7" fmla="*/ 2 h 20"/>
              <a:gd name="T8" fmla="*/ 4 w 28"/>
              <a:gd name="T9" fmla="*/ 3 h 20"/>
              <a:gd name="T10" fmla="*/ 6 w 28"/>
              <a:gd name="T11" fmla="*/ 3 h 20"/>
              <a:gd name="T12" fmla="*/ 6 w 28"/>
              <a:gd name="T13" fmla="*/ 5 h 20"/>
              <a:gd name="T14" fmla="*/ 7 w 28"/>
              <a:gd name="T15" fmla="*/ 5 h 20"/>
              <a:gd name="T16" fmla="*/ 9 w 28"/>
              <a:gd name="T17" fmla="*/ 6 h 20"/>
              <a:gd name="T18" fmla="*/ 9 w 28"/>
              <a:gd name="T19" fmla="*/ 6 h 20"/>
              <a:gd name="T20" fmla="*/ 10 w 28"/>
              <a:gd name="T21" fmla="*/ 8 h 20"/>
              <a:gd name="T22" fmla="*/ 12 w 28"/>
              <a:gd name="T23" fmla="*/ 8 h 20"/>
              <a:gd name="T24" fmla="*/ 12 w 28"/>
              <a:gd name="T25" fmla="*/ 9 h 20"/>
              <a:gd name="T26" fmla="*/ 13 w 28"/>
              <a:gd name="T27" fmla="*/ 9 h 20"/>
              <a:gd name="T28" fmla="*/ 15 w 28"/>
              <a:gd name="T29" fmla="*/ 11 h 20"/>
              <a:gd name="T30" fmla="*/ 15 w 28"/>
              <a:gd name="T31" fmla="*/ 11 h 20"/>
              <a:gd name="T32" fmla="*/ 16 w 28"/>
              <a:gd name="T33" fmla="*/ 12 h 20"/>
              <a:gd name="T34" fmla="*/ 18 w 28"/>
              <a:gd name="T35" fmla="*/ 12 h 20"/>
              <a:gd name="T36" fmla="*/ 18 w 28"/>
              <a:gd name="T37" fmla="*/ 14 h 20"/>
              <a:gd name="T38" fmla="*/ 19 w 28"/>
              <a:gd name="T39" fmla="*/ 14 h 20"/>
              <a:gd name="T40" fmla="*/ 21 w 28"/>
              <a:gd name="T41" fmla="*/ 15 h 20"/>
              <a:gd name="T42" fmla="*/ 21 w 28"/>
              <a:gd name="T43" fmla="*/ 15 h 20"/>
              <a:gd name="T44" fmla="*/ 22 w 28"/>
              <a:gd name="T45" fmla="*/ 17 h 20"/>
              <a:gd name="T46" fmla="*/ 24 w 28"/>
              <a:gd name="T47" fmla="*/ 17 h 20"/>
              <a:gd name="T48" fmla="*/ 24 w 28"/>
              <a:gd name="T49" fmla="*/ 18 h 20"/>
              <a:gd name="T50" fmla="*/ 25 w 28"/>
              <a:gd name="T51" fmla="*/ 18 h 20"/>
              <a:gd name="T52" fmla="*/ 27 w 28"/>
              <a:gd name="T53" fmla="*/ 20 h 20"/>
              <a:gd name="T54" fmla="*/ 27 w 28"/>
              <a:gd name="T55" fmla="*/ 20 h 20"/>
              <a:gd name="T56" fmla="*/ 28 w 28"/>
              <a:gd name="T5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0">
                <a:moveTo>
                  <a:pt x="0" y="0"/>
                </a:moveTo>
                <a:lnTo>
                  <a:pt x="1" y="0"/>
                </a:lnTo>
                <a:lnTo>
                  <a:pt x="3" y="2"/>
                </a:lnTo>
                <a:lnTo>
                  <a:pt x="3" y="2"/>
                </a:lnTo>
                <a:lnTo>
                  <a:pt x="4" y="3"/>
                </a:lnTo>
                <a:lnTo>
                  <a:pt x="6" y="3"/>
                </a:lnTo>
                <a:lnTo>
                  <a:pt x="6" y="5"/>
                </a:lnTo>
                <a:lnTo>
                  <a:pt x="7" y="5"/>
                </a:lnTo>
                <a:lnTo>
                  <a:pt x="9" y="6"/>
                </a:lnTo>
                <a:lnTo>
                  <a:pt x="9" y="6"/>
                </a:lnTo>
                <a:lnTo>
                  <a:pt x="10" y="8"/>
                </a:lnTo>
                <a:lnTo>
                  <a:pt x="12" y="8"/>
                </a:lnTo>
                <a:lnTo>
                  <a:pt x="12" y="9"/>
                </a:lnTo>
                <a:lnTo>
                  <a:pt x="13" y="9"/>
                </a:lnTo>
                <a:lnTo>
                  <a:pt x="15" y="11"/>
                </a:lnTo>
                <a:lnTo>
                  <a:pt x="15" y="11"/>
                </a:lnTo>
                <a:lnTo>
                  <a:pt x="16" y="12"/>
                </a:lnTo>
                <a:lnTo>
                  <a:pt x="18" y="12"/>
                </a:lnTo>
                <a:lnTo>
                  <a:pt x="18" y="14"/>
                </a:lnTo>
                <a:lnTo>
                  <a:pt x="19" y="14"/>
                </a:lnTo>
                <a:lnTo>
                  <a:pt x="21" y="15"/>
                </a:lnTo>
                <a:lnTo>
                  <a:pt x="21" y="15"/>
                </a:lnTo>
                <a:lnTo>
                  <a:pt x="22" y="17"/>
                </a:lnTo>
                <a:lnTo>
                  <a:pt x="24" y="17"/>
                </a:lnTo>
                <a:lnTo>
                  <a:pt x="24" y="18"/>
                </a:lnTo>
                <a:lnTo>
                  <a:pt x="25" y="18"/>
                </a:lnTo>
                <a:lnTo>
                  <a:pt x="27" y="20"/>
                </a:lnTo>
                <a:lnTo>
                  <a:pt x="27" y="20"/>
                </a:lnTo>
                <a:lnTo>
                  <a:pt x="28" y="2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6998" name="Freeform 3705"/>
          <p:cNvSpPr>
            <a:spLocks/>
          </p:cNvSpPr>
          <p:nvPr/>
        </p:nvSpPr>
        <p:spPr bwMode="auto">
          <a:xfrm>
            <a:off x="3036888" y="5386388"/>
            <a:ext cx="42863" cy="33338"/>
          </a:xfrm>
          <a:custGeom>
            <a:avLst/>
            <a:gdLst>
              <a:gd name="T0" fmla="*/ 27 w 27"/>
              <a:gd name="T1" fmla="*/ 21 h 21"/>
              <a:gd name="T2" fmla="*/ 25 w 27"/>
              <a:gd name="T3" fmla="*/ 18 h 21"/>
              <a:gd name="T4" fmla="*/ 22 w 27"/>
              <a:gd name="T5" fmla="*/ 17 h 21"/>
              <a:gd name="T6" fmla="*/ 19 w 27"/>
              <a:gd name="T7" fmla="*/ 15 h 21"/>
              <a:gd name="T8" fmla="*/ 16 w 27"/>
              <a:gd name="T9" fmla="*/ 14 h 21"/>
              <a:gd name="T10" fmla="*/ 15 w 27"/>
              <a:gd name="T11" fmla="*/ 11 h 21"/>
              <a:gd name="T12" fmla="*/ 12 w 27"/>
              <a:gd name="T13" fmla="*/ 9 h 21"/>
              <a:gd name="T14" fmla="*/ 9 w 27"/>
              <a:gd name="T15" fmla="*/ 8 h 21"/>
              <a:gd name="T16" fmla="*/ 7 w 27"/>
              <a:gd name="T17" fmla="*/ 5 h 21"/>
              <a:gd name="T18" fmla="*/ 4 w 27"/>
              <a:gd name="T19" fmla="*/ 3 h 21"/>
              <a:gd name="T20" fmla="*/ 1 w 27"/>
              <a:gd name="T21" fmla="*/ 2 h 21"/>
              <a:gd name="T22" fmla="*/ 0 w 27"/>
              <a:gd name="T2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21">
                <a:moveTo>
                  <a:pt x="27" y="21"/>
                </a:moveTo>
                <a:lnTo>
                  <a:pt x="25" y="18"/>
                </a:lnTo>
                <a:lnTo>
                  <a:pt x="22" y="17"/>
                </a:lnTo>
                <a:lnTo>
                  <a:pt x="19" y="15"/>
                </a:lnTo>
                <a:lnTo>
                  <a:pt x="16" y="14"/>
                </a:lnTo>
                <a:lnTo>
                  <a:pt x="15" y="11"/>
                </a:lnTo>
                <a:lnTo>
                  <a:pt x="12" y="9"/>
                </a:lnTo>
                <a:lnTo>
                  <a:pt x="9" y="8"/>
                </a:lnTo>
                <a:lnTo>
                  <a:pt x="7" y="5"/>
                </a:lnTo>
                <a:lnTo>
                  <a:pt x="4" y="3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6999" name="Line 3706"/>
          <p:cNvSpPr>
            <a:spLocks noChangeShapeType="1"/>
          </p:cNvSpPr>
          <p:nvPr/>
        </p:nvSpPr>
        <p:spPr bwMode="auto">
          <a:xfrm flipH="1">
            <a:off x="3081338" y="5346700"/>
            <a:ext cx="55563" cy="682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00" name="Freeform 3707"/>
          <p:cNvSpPr>
            <a:spLocks/>
          </p:cNvSpPr>
          <p:nvPr/>
        </p:nvSpPr>
        <p:spPr bwMode="auto">
          <a:xfrm>
            <a:off x="3181350" y="5372100"/>
            <a:ext cx="42863" cy="28575"/>
          </a:xfrm>
          <a:custGeom>
            <a:avLst/>
            <a:gdLst>
              <a:gd name="T0" fmla="*/ 0 w 27"/>
              <a:gd name="T1" fmla="*/ 0 h 18"/>
              <a:gd name="T2" fmla="*/ 0 w 27"/>
              <a:gd name="T3" fmla="*/ 0 h 18"/>
              <a:gd name="T4" fmla="*/ 2 w 27"/>
              <a:gd name="T5" fmla="*/ 0 h 18"/>
              <a:gd name="T6" fmla="*/ 2 w 27"/>
              <a:gd name="T7" fmla="*/ 0 h 18"/>
              <a:gd name="T8" fmla="*/ 2 w 27"/>
              <a:gd name="T9" fmla="*/ 2 h 18"/>
              <a:gd name="T10" fmla="*/ 3 w 27"/>
              <a:gd name="T11" fmla="*/ 2 h 18"/>
              <a:gd name="T12" fmla="*/ 3 w 27"/>
              <a:gd name="T13" fmla="*/ 2 h 18"/>
              <a:gd name="T14" fmla="*/ 3 w 27"/>
              <a:gd name="T15" fmla="*/ 3 h 18"/>
              <a:gd name="T16" fmla="*/ 5 w 27"/>
              <a:gd name="T17" fmla="*/ 3 h 18"/>
              <a:gd name="T18" fmla="*/ 5 w 27"/>
              <a:gd name="T19" fmla="*/ 3 h 18"/>
              <a:gd name="T20" fmla="*/ 6 w 27"/>
              <a:gd name="T21" fmla="*/ 3 h 18"/>
              <a:gd name="T22" fmla="*/ 6 w 27"/>
              <a:gd name="T23" fmla="*/ 5 h 18"/>
              <a:gd name="T24" fmla="*/ 6 w 27"/>
              <a:gd name="T25" fmla="*/ 5 h 18"/>
              <a:gd name="T26" fmla="*/ 8 w 27"/>
              <a:gd name="T27" fmla="*/ 5 h 18"/>
              <a:gd name="T28" fmla="*/ 8 w 27"/>
              <a:gd name="T29" fmla="*/ 6 h 18"/>
              <a:gd name="T30" fmla="*/ 9 w 27"/>
              <a:gd name="T31" fmla="*/ 6 h 18"/>
              <a:gd name="T32" fmla="*/ 9 w 27"/>
              <a:gd name="T33" fmla="*/ 6 h 18"/>
              <a:gd name="T34" fmla="*/ 9 w 27"/>
              <a:gd name="T35" fmla="*/ 6 h 18"/>
              <a:gd name="T36" fmla="*/ 11 w 27"/>
              <a:gd name="T37" fmla="*/ 8 h 18"/>
              <a:gd name="T38" fmla="*/ 11 w 27"/>
              <a:gd name="T39" fmla="*/ 8 h 18"/>
              <a:gd name="T40" fmla="*/ 12 w 27"/>
              <a:gd name="T41" fmla="*/ 8 h 18"/>
              <a:gd name="T42" fmla="*/ 12 w 27"/>
              <a:gd name="T43" fmla="*/ 9 h 18"/>
              <a:gd name="T44" fmla="*/ 12 w 27"/>
              <a:gd name="T45" fmla="*/ 9 h 18"/>
              <a:gd name="T46" fmla="*/ 14 w 27"/>
              <a:gd name="T47" fmla="*/ 9 h 18"/>
              <a:gd name="T48" fmla="*/ 14 w 27"/>
              <a:gd name="T49" fmla="*/ 9 h 18"/>
              <a:gd name="T50" fmla="*/ 15 w 27"/>
              <a:gd name="T51" fmla="*/ 11 h 18"/>
              <a:gd name="T52" fmla="*/ 15 w 27"/>
              <a:gd name="T53" fmla="*/ 11 h 18"/>
              <a:gd name="T54" fmla="*/ 15 w 27"/>
              <a:gd name="T55" fmla="*/ 11 h 18"/>
              <a:gd name="T56" fmla="*/ 17 w 27"/>
              <a:gd name="T57" fmla="*/ 11 h 18"/>
              <a:gd name="T58" fmla="*/ 17 w 27"/>
              <a:gd name="T59" fmla="*/ 12 h 18"/>
              <a:gd name="T60" fmla="*/ 18 w 27"/>
              <a:gd name="T61" fmla="*/ 12 h 18"/>
              <a:gd name="T62" fmla="*/ 18 w 27"/>
              <a:gd name="T63" fmla="*/ 12 h 18"/>
              <a:gd name="T64" fmla="*/ 18 w 27"/>
              <a:gd name="T65" fmla="*/ 14 h 18"/>
              <a:gd name="T66" fmla="*/ 20 w 27"/>
              <a:gd name="T67" fmla="*/ 14 h 18"/>
              <a:gd name="T68" fmla="*/ 20 w 27"/>
              <a:gd name="T69" fmla="*/ 14 h 18"/>
              <a:gd name="T70" fmla="*/ 21 w 27"/>
              <a:gd name="T71" fmla="*/ 14 h 18"/>
              <a:gd name="T72" fmla="*/ 21 w 27"/>
              <a:gd name="T73" fmla="*/ 15 h 18"/>
              <a:gd name="T74" fmla="*/ 23 w 27"/>
              <a:gd name="T75" fmla="*/ 15 h 18"/>
              <a:gd name="T76" fmla="*/ 23 w 27"/>
              <a:gd name="T77" fmla="*/ 15 h 18"/>
              <a:gd name="T78" fmla="*/ 23 w 27"/>
              <a:gd name="T79" fmla="*/ 17 h 18"/>
              <a:gd name="T80" fmla="*/ 24 w 27"/>
              <a:gd name="T81" fmla="*/ 17 h 18"/>
              <a:gd name="T82" fmla="*/ 24 w 27"/>
              <a:gd name="T83" fmla="*/ 17 h 18"/>
              <a:gd name="T84" fmla="*/ 26 w 27"/>
              <a:gd name="T85" fmla="*/ 17 h 18"/>
              <a:gd name="T86" fmla="*/ 26 w 27"/>
              <a:gd name="T87" fmla="*/ 18 h 18"/>
              <a:gd name="T88" fmla="*/ 26 w 27"/>
              <a:gd name="T89" fmla="*/ 18 h 18"/>
              <a:gd name="T90" fmla="*/ 27 w 27"/>
              <a:gd name="T9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" h="18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3" y="2"/>
                </a:lnTo>
                <a:lnTo>
                  <a:pt x="3" y="2"/>
                </a:lnTo>
                <a:lnTo>
                  <a:pt x="3" y="3"/>
                </a:lnTo>
                <a:lnTo>
                  <a:pt x="5" y="3"/>
                </a:lnTo>
                <a:lnTo>
                  <a:pt x="5" y="3"/>
                </a:lnTo>
                <a:lnTo>
                  <a:pt x="6" y="3"/>
                </a:lnTo>
                <a:lnTo>
                  <a:pt x="6" y="5"/>
                </a:lnTo>
                <a:lnTo>
                  <a:pt x="6" y="5"/>
                </a:lnTo>
                <a:lnTo>
                  <a:pt x="8" y="5"/>
                </a:lnTo>
                <a:lnTo>
                  <a:pt x="8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11" y="8"/>
                </a:lnTo>
                <a:lnTo>
                  <a:pt x="11" y="8"/>
                </a:lnTo>
                <a:lnTo>
                  <a:pt x="12" y="8"/>
                </a:lnTo>
                <a:lnTo>
                  <a:pt x="12" y="9"/>
                </a:lnTo>
                <a:lnTo>
                  <a:pt x="12" y="9"/>
                </a:lnTo>
                <a:lnTo>
                  <a:pt x="14" y="9"/>
                </a:lnTo>
                <a:lnTo>
                  <a:pt x="14" y="9"/>
                </a:lnTo>
                <a:lnTo>
                  <a:pt x="15" y="11"/>
                </a:lnTo>
                <a:lnTo>
                  <a:pt x="15" y="11"/>
                </a:lnTo>
                <a:lnTo>
                  <a:pt x="15" y="11"/>
                </a:lnTo>
                <a:lnTo>
                  <a:pt x="17" y="11"/>
                </a:lnTo>
                <a:lnTo>
                  <a:pt x="17" y="12"/>
                </a:lnTo>
                <a:lnTo>
                  <a:pt x="18" y="12"/>
                </a:lnTo>
                <a:lnTo>
                  <a:pt x="18" y="12"/>
                </a:lnTo>
                <a:lnTo>
                  <a:pt x="18" y="14"/>
                </a:lnTo>
                <a:lnTo>
                  <a:pt x="20" y="14"/>
                </a:lnTo>
                <a:lnTo>
                  <a:pt x="20" y="14"/>
                </a:lnTo>
                <a:lnTo>
                  <a:pt x="21" y="14"/>
                </a:lnTo>
                <a:lnTo>
                  <a:pt x="21" y="15"/>
                </a:lnTo>
                <a:lnTo>
                  <a:pt x="23" y="15"/>
                </a:lnTo>
                <a:lnTo>
                  <a:pt x="23" y="15"/>
                </a:lnTo>
                <a:lnTo>
                  <a:pt x="23" y="17"/>
                </a:lnTo>
                <a:lnTo>
                  <a:pt x="24" y="17"/>
                </a:lnTo>
                <a:lnTo>
                  <a:pt x="24" y="17"/>
                </a:lnTo>
                <a:lnTo>
                  <a:pt x="26" y="17"/>
                </a:lnTo>
                <a:lnTo>
                  <a:pt x="26" y="18"/>
                </a:lnTo>
                <a:lnTo>
                  <a:pt x="26" y="18"/>
                </a:lnTo>
                <a:lnTo>
                  <a:pt x="27" y="1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7001" name="Freeform 3708"/>
          <p:cNvSpPr>
            <a:spLocks/>
          </p:cNvSpPr>
          <p:nvPr/>
        </p:nvSpPr>
        <p:spPr bwMode="auto">
          <a:xfrm>
            <a:off x="3138488" y="5341938"/>
            <a:ext cx="42863" cy="30163"/>
          </a:xfrm>
          <a:custGeom>
            <a:avLst/>
            <a:gdLst>
              <a:gd name="T0" fmla="*/ 27 w 27"/>
              <a:gd name="T1" fmla="*/ 19 h 19"/>
              <a:gd name="T2" fmla="*/ 24 w 27"/>
              <a:gd name="T3" fmla="*/ 16 h 19"/>
              <a:gd name="T4" fmla="*/ 21 w 27"/>
              <a:gd name="T5" fmla="*/ 15 h 19"/>
              <a:gd name="T6" fmla="*/ 18 w 27"/>
              <a:gd name="T7" fmla="*/ 13 h 19"/>
              <a:gd name="T8" fmla="*/ 17 w 27"/>
              <a:gd name="T9" fmla="*/ 10 h 19"/>
              <a:gd name="T10" fmla="*/ 14 w 27"/>
              <a:gd name="T11" fmla="*/ 9 h 19"/>
              <a:gd name="T12" fmla="*/ 11 w 27"/>
              <a:gd name="T13" fmla="*/ 7 h 19"/>
              <a:gd name="T14" fmla="*/ 8 w 27"/>
              <a:gd name="T15" fmla="*/ 6 h 19"/>
              <a:gd name="T16" fmla="*/ 6 w 27"/>
              <a:gd name="T17" fmla="*/ 3 h 19"/>
              <a:gd name="T18" fmla="*/ 3 w 27"/>
              <a:gd name="T19" fmla="*/ 1 h 19"/>
              <a:gd name="T20" fmla="*/ 0 w 27"/>
              <a:gd name="T2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19">
                <a:moveTo>
                  <a:pt x="27" y="19"/>
                </a:moveTo>
                <a:lnTo>
                  <a:pt x="24" y="16"/>
                </a:lnTo>
                <a:lnTo>
                  <a:pt x="21" y="15"/>
                </a:lnTo>
                <a:lnTo>
                  <a:pt x="18" y="13"/>
                </a:lnTo>
                <a:lnTo>
                  <a:pt x="17" y="10"/>
                </a:lnTo>
                <a:lnTo>
                  <a:pt x="14" y="9"/>
                </a:lnTo>
                <a:lnTo>
                  <a:pt x="11" y="7"/>
                </a:lnTo>
                <a:lnTo>
                  <a:pt x="8" y="6"/>
                </a:lnTo>
                <a:lnTo>
                  <a:pt x="6" y="3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7002" name="Line 3709"/>
          <p:cNvSpPr>
            <a:spLocks noChangeShapeType="1"/>
          </p:cNvSpPr>
          <p:nvPr/>
        </p:nvSpPr>
        <p:spPr bwMode="auto">
          <a:xfrm flipH="1">
            <a:off x="3184525" y="5295900"/>
            <a:ext cx="52388" cy="7143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7003" name="Freeform 3710"/>
          <p:cNvSpPr>
            <a:spLocks/>
          </p:cNvSpPr>
          <p:nvPr/>
        </p:nvSpPr>
        <p:spPr bwMode="auto">
          <a:xfrm>
            <a:off x="3281363" y="5322888"/>
            <a:ext cx="46038" cy="28575"/>
          </a:xfrm>
          <a:custGeom>
            <a:avLst/>
            <a:gdLst>
              <a:gd name="T0" fmla="*/ 0 w 29"/>
              <a:gd name="T1" fmla="*/ 0 h 18"/>
              <a:gd name="T2" fmla="*/ 2 w 29"/>
              <a:gd name="T3" fmla="*/ 0 h 18"/>
              <a:gd name="T4" fmla="*/ 2 w 29"/>
              <a:gd name="T5" fmla="*/ 1 h 18"/>
              <a:gd name="T6" fmla="*/ 3 w 29"/>
              <a:gd name="T7" fmla="*/ 1 h 18"/>
              <a:gd name="T8" fmla="*/ 3 w 29"/>
              <a:gd name="T9" fmla="*/ 1 h 18"/>
              <a:gd name="T10" fmla="*/ 5 w 29"/>
              <a:gd name="T11" fmla="*/ 3 h 18"/>
              <a:gd name="T12" fmla="*/ 5 w 29"/>
              <a:gd name="T13" fmla="*/ 3 h 18"/>
              <a:gd name="T14" fmla="*/ 6 w 29"/>
              <a:gd name="T15" fmla="*/ 3 h 18"/>
              <a:gd name="T16" fmla="*/ 6 w 29"/>
              <a:gd name="T17" fmla="*/ 4 h 18"/>
              <a:gd name="T18" fmla="*/ 8 w 29"/>
              <a:gd name="T19" fmla="*/ 4 h 18"/>
              <a:gd name="T20" fmla="*/ 8 w 29"/>
              <a:gd name="T21" fmla="*/ 4 h 18"/>
              <a:gd name="T22" fmla="*/ 9 w 29"/>
              <a:gd name="T23" fmla="*/ 6 h 18"/>
              <a:gd name="T24" fmla="*/ 9 w 29"/>
              <a:gd name="T25" fmla="*/ 6 h 18"/>
              <a:gd name="T26" fmla="*/ 11 w 29"/>
              <a:gd name="T27" fmla="*/ 6 h 18"/>
              <a:gd name="T28" fmla="*/ 11 w 29"/>
              <a:gd name="T29" fmla="*/ 7 h 18"/>
              <a:gd name="T30" fmla="*/ 12 w 29"/>
              <a:gd name="T31" fmla="*/ 7 h 18"/>
              <a:gd name="T32" fmla="*/ 12 w 29"/>
              <a:gd name="T33" fmla="*/ 7 h 18"/>
              <a:gd name="T34" fmla="*/ 14 w 29"/>
              <a:gd name="T35" fmla="*/ 9 h 18"/>
              <a:gd name="T36" fmla="*/ 14 w 29"/>
              <a:gd name="T37" fmla="*/ 9 h 18"/>
              <a:gd name="T38" fmla="*/ 15 w 29"/>
              <a:gd name="T39" fmla="*/ 9 h 18"/>
              <a:gd name="T40" fmla="*/ 15 w 29"/>
              <a:gd name="T41" fmla="*/ 10 h 18"/>
              <a:gd name="T42" fmla="*/ 17 w 29"/>
              <a:gd name="T43" fmla="*/ 10 h 18"/>
              <a:gd name="T44" fmla="*/ 17 w 29"/>
              <a:gd name="T45" fmla="*/ 10 h 18"/>
              <a:gd name="T46" fmla="*/ 18 w 29"/>
              <a:gd name="T47" fmla="*/ 12 h 18"/>
              <a:gd name="T48" fmla="*/ 18 w 29"/>
              <a:gd name="T49" fmla="*/ 12 h 18"/>
              <a:gd name="T50" fmla="*/ 20 w 29"/>
              <a:gd name="T51" fmla="*/ 12 h 18"/>
              <a:gd name="T52" fmla="*/ 20 w 29"/>
              <a:gd name="T53" fmla="*/ 13 h 18"/>
              <a:gd name="T54" fmla="*/ 21 w 29"/>
              <a:gd name="T55" fmla="*/ 13 h 18"/>
              <a:gd name="T56" fmla="*/ 21 w 29"/>
              <a:gd name="T57" fmla="*/ 13 h 18"/>
              <a:gd name="T58" fmla="*/ 23 w 29"/>
              <a:gd name="T59" fmla="*/ 15 h 18"/>
              <a:gd name="T60" fmla="*/ 23 w 29"/>
              <a:gd name="T61" fmla="*/ 15 h 18"/>
              <a:gd name="T62" fmla="*/ 24 w 29"/>
              <a:gd name="T63" fmla="*/ 15 h 18"/>
              <a:gd name="T64" fmla="*/ 24 w 29"/>
              <a:gd name="T65" fmla="*/ 16 h 18"/>
              <a:gd name="T66" fmla="*/ 26 w 29"/>
              <a:gd name="T67" fmla="*/ 16 h 18"/>
              <a:gd name="T68" fmla="*/ 26 w 29"/>
              <a:gd name="T69" fmla="*/ 16 h 18"/>
              <a:gd name="T70" fmla="*/ 27 w 29"/>
              <a:gd name="T71" fmla="*/ 18 h 18"/>
              <a:gd name="T72" fmla="*/ 29 w 29"/>
              <a:gd name="T73" fmla="*/ 18 h 18"/>
              <a:gd name="T74" fmla="*/ 29 w 29"/>
              <a:gd name="T7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" h="18">
                <a:moveTo>
                  <a:pt x="0" y="0"/>
                </a:moveTo>
                <a:lnTo>
                  <a:pt x="2" y="0"/>
                </a:lnTo>
                <a:lnTo>
                  <a:pt x="2" y="1"/>
                </a:lnTo>
                <a:lnTo>
                  <a:pt x="3" y="1"/>
                </a:lnTo>
                <a:lnTo>
                  <a:pt x="3" y="1"/>
                </a:lnTo>
                <a:lnTo>
                  <a:pt x="5" y="3"/>
                </a:lnTo>
                <a:lnTo>
                  <a:pt x="5" y="3"/>
                </a:lnTo>
                <a:lnTo>
                  <a:pt x="6" y="3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9" y="6"/>
                </a:lnTo>
                <a:lnTo>
                  <a:pt x="9" y="6"/>
                </a:lnTo>
                <a:lnTo>
                  <a:pt x="11" y="6"/>
                </a:lnTo>
                <a:lnTo>
                  <a:pt x="11" y="7"/>
                </a:lnTo>
                <a:lnTo>
                  <a:pt x="12" y="7"/>
                </a:lnTo>
                <a:lnTo>
                  <a:pt x="12" y="7"/>
                </a:lnTo>
                <a:lnTo>
                  <a:pt x="14" y="9"/>
                </a:lnTo>
                <a:lnTo>
                  <a:pt x="14" y="9"/>
                </a:lnTo>
                <a:lnTo>
                  <a:pt x="15" y="9"/>
                </a:lnTo>
                <a:lnTo>
                  <a:pt x="15" y="10"/>
                </a:lnTo>
                <a:lnTo>
                  <a:pt x="17" y="10"/>
                </a:lnTo>
                <a:lnTo>
                  <a:pt x="17" y="10"/>
                </a:lnTo>
                <a:lnTo>
                  <a:pt x="18" y="12"/>
                </a:lnTo>
                <a:lnTo>
                  <a:pt x="18" y="12"/>
                </a:lnTo>
                <a:lnTo>
                  <a:pt x="20" y="12"/>
                </a:lnTo>
                <a:lnTo>
                  <a:pt x="20" y="13"/>
                </a:lnTo>
                <a:lnTo>
                  <a:pt x="21" y="13"/>
                </a:lnTo>
                <a:lnTo>
                  <a:pt x="21" y="13"/>
                </a:lnTo>
                <a:lnTo>
                  <a:pt x="23" y="15"/>
                </a:lnTo>
                <a:lnTo>
                  <a:pt x="23" y="15"/>
                </a:lnTo>
                <a:lnTo>
                  <a:pt x="24" y="15"/>
                </a:lnTo>
                <a:lnTo>
                  <a:pt x="24" y="16"/>
                </a:lnTo>
                <a:lnTo>
                  <a:pt x="26" y="16"/>
                </a:lnTo>
                <a:lnTo>
                  <a:pt x="26" y="16"/>
                </a:lnTo>
                <a:lnTo>
                  <a:pt x="27" y="18"/>
                </a:lnTo>
                <a:lnTo>
                  <a:pt x="29" y="18"/>
                </a:lnTo>
                <a:lnTo>
                  <a:pt x="29" y="1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04" name="Freeform 3711"/>
          <p:cNvSpPr>
            <a:spLocks/>
          </p:cNvSpPr>
          <p:nvPr/>
        </p:nvSpPr>
        <p:spPr bwMode="auto">
          <a:xfrm>
            <a:off x="3238500" y="5291138"/>
            <a:ext cx="42863" cy="31750"/>
          </a:xfrm>
          <a:custGeom>
            <a:avLst/>
            <a:gdLst>
              <a:gd name="T0" fmla="*/ 27 w 27"/>
              <a:gd name="T1" fmla="*/ 20 h 20"/>
              <a:gd name="T2" fmla="*/ 24 w 27"/>
              <a:gd name="T3" fmla="*/ 18 h 20"/>
              <a:gd name="T4" fmla="*/ 21 w 27"/>
              <a:gd name="T5" fmla="*/ 15 h 20"/>
              <a:gd name="T6" fmla="*/ 20 w 27"/>
              <a:gd name="T7" fmla="*/ 14 h 20"/>
              <a:gd name="T8" fmla="*/ 17 w 27"/>
              <a:gd name="T9" fmla="*/ 12 h 20"/>
              <a:gd name="T10" fmla="*/ 14 w 27"/>
              <a:gd name="T11" fmla="*/ 9 h 20"/>
              <a:gd name="T12" fmla="*/ 11 w 27"/>
              <a:gd name="T13" fmla="*/ 8 h 20"/>
              <a:gd name="T14" fmla="*/ 8 w 27"/>
              <a:gd name="T15" fmla="*/ 6 h 20"/>
              <a:gd name="T16" fmla="*/ 5 w 27"/>
              <a:gd name="T17" fmla="*/ 5 h 20"/>
              <a:gd name="T18" fmla="*/ 3 w 27"/>
              <a:gd name="T19" fmla="*/ 2 h 20"/>
              <a:gd name="T20" fmla="*/ 0 w 27"/>
              <a:gd name="T2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20">
                <a:moveTo>
                  <a:pt x="27" y="20"/>
                </a:moveTo>
                <a:lnTo>
                  <a:pt x="24" y="18"/>
                </a:lnTo>
                <a:lnTo>
                  <a:pt x="21" y="15"/>
                </a:lnTo>
                <a:lnTo>
                  <a:pt x="20" y="14"/>
                </a:lnTo>
                <a:lnTo>
                  <a:pt x="17" y="12"/>
                </a:lnTo>
                <a:lnTo>
                  <a:pt x="14" y="9"/>
                </a:lnTo>
                <a:lnTo>
                  <a:pt x="11" y="8"/>
                </a:lnTo>
                <a:lnTo>
                  <a:pt x="8" y="6"/>
                </a:lnTo>
                <a:lnTo>
                  <a:pt x="5" y="5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7005" name="Line 3712"/>
          <p:cNvSpPr>
            <a:spLocks noChangeShapeType="1"/>
          </p:cNvSpPr>
          <p:nvPr/>
        </p:nvSpPr>
        <p:spPr bwMode="auto">
          <a:xfrm flipH="1">
            <a:off x="3284538" y="5243513"/>
            <a:ext cx="49213" cy="746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06" name="Freeform 3713"/>
          <p:cNvSpPr>
            <a:spLocks/>
          </p:cNvSpPr>
          <p:nvPr/>
        </p:nvSpPr>
        <p:spPr bwMode="auto">
          <a:xfrm>
            <a:off x="3400425" y="5281613"/>
            <a:ext cx="65088" cy="41275"/>
          </a:xfrm>
          <a:custGeom>
            <a:avLst/>
            <a:gdLst>
              <a:gd name="T0" fmla="*/ 0 w 41"/>
              <a:gd name="T1" fmla="*/ 0 h 26"/>
              <a:gd name="T2" fmla="*/ 2 w 41"/>
              <a:gd name="T3" fmla="*/ 2 h 26"/>
              <a:gd name="T4" fmla="*/ 3 w 41"/>
              <a:gd name="T5" fmla="*/ 2 h 26"/>
              <a:gd name="T6" fmla="*/ 5 w 41"/>
              <a:gd name="T7" fmla="*/ 3 h 26"/>
              <a:gd name="T8" fmla="*/ 5 w 41"/>
              <a:gd name="T9" fmla="*/ 3 h 26"/>
              <a:gd name="T10" fmla="*/ 6 w 41"/>
              <a:gd name="T11" fmla="*/ 5 h 26"/>
              <a:gd name="T12" fmla="*/ 8 w 41"/>
              <a:gd name="T13" fmla="*/ 5 h 26"/>
              <a:gd name="T14" fmla="*/ 9 w 41"/>
              <a:gd name="T15" fmla="*/ 6 h 26"/>
              <a:gd name="T16" fmla="*/ 11 w 41"/>
              <a:gd name="T17" fmla="*/ 6 h 26"/>
              <a:gd name="T18" fmla="*/ 12 w 41"/>
              <a:gd name="T19" fmla="*/ 8 h 26"/>
              <a:gd name="T20" fmla="*/ 14 w 41"/>
              <a:gd name="T21" fmla="*/ 8 h 26"/>
              <a:gd name="T22" fmla="*/ 15 w 41"/>
              <a:gd name="T23" fmla="*/ 9 h 26"/>
              <a:gd name="T24" fmla="*/ 15 w 41"/>
              <a:gd name="T25" fmla="*/ 11 h 26"/>
              <a:gd name="T26" fmla="*/ 17 w 41"/>
              <a:gd name="T27" fmla="*/ 11 h 26"/>
              <a:gd name="T28" fmla="*/ 18 w 41"/>
              <a:gd name="T29" fmla="*/ 12 h 26"/>
              <a:gd name="T30" fmla="*/ 20 w 41"/>
              <a:gd name="T31" fmla="*/ 12 h 26"/>
              <a:gd name="T32" fmla="*/ 21 w 41"/>
              <a:gd name="T33" fmla="*/ 14 h 26"/>
              <a:gd name="T34" fmla="*/ 23 w 41"/>
              <a:gd name="T35" fmla="*/ 14 h 26"/>
              <a:gd name="T36" fmla="*/ 24 w 41"/>
              <a:gd name="T37" fmla="*/ 15 h 26"/>
              <a:gd name="T38" fmla="*/ 26 w 41"/>
              <a:gd name="T39" fmla="*/ 15 h 26"/>
              <a:gd name="T40" fmla="*/ 26 w 41"/>
              <a:gd name="T41" fmla="*/ 17 h 26"/>
              <a:gd name="T42" fmla="*/ 27 w 41"/>
              <a:gd name="T43" fmla="*/ 17 h 26"/>
              <a:gd name="T44" fmla="*/ 29 w 41"/>
              <a:gd name="T45" fmla="*/ 18 h 26"/>
              <a:gd name="T46" fmla="*/ 30 w 41"/>
              <a:gd name="T47" fmla="*/ 18 h 26"/>
              <a:gd name="T48" fmla="*/ 32 w 41"/>
              <a:gd name="T49" fmla="*/ 20 h 26"/>
              <a:gd name="T50" fmla="*/ 33 w 41"/>
              <a:gd name="T51" fmla="*/ 20 h 26"/>
              <a:gd name="T52" fmla="*/ 35 w 41"/>
              <a:gd name="T53" fmla="*/ 21 h 26"/>
              <a:gd name="T54" fmla="*/ 36 w 41"/>
              <a:gd name="T55" fmla="*/ 21 h 26"/>
              <a:gd name="T56" fmla="*/ 38 w 41"/>
              <a:gd name="T57" fmla="*/ 23 h 26"/>
              <a:gd name="T58" fmla="*/ 38 w 41"/>
              <a:gd name="T59" fmla="*/ 23 h 26"/>
              <a:gd name="T60" fmla="*/ 39 w 41"/>
              <a:gd name="T61" fmla="*/ 24 h 26"/>
              <a:gd name="T62" fmla="*/ 41 w 41"/>
              <a:gd name="T6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26">
                <a:moveTo>
                  <a:pt x="0" y="0"/>
                </a:moveTo>
                <a:lnTo>
                  <a:pt x="2" y="2"/>
                </a:lnTo>
                <a:lnTo>
                  <a:pt x="3" y="2"/>
                </a:lnTo>
                <a:lnTo>
                  <a:pt x="5" y="3"/>
                </a:lnTo>
                <a:lnTo>
                  <a:pt x="5" y="3"/>
                </a:lnTo>
                <a:lnTo>
                  <a:pt x="6" y="5"/>
                </a:lnTo>
                <a:lnTo>
                  <a:pt x="8" y="5"/>
                </a:lnTo>
                <a:lnTo>
                  <a:pt x="9" y="6"/>
                </a:lnTo>
                <a:lnTo>
                  <a:pt x="11" y="6"/>
                </a:lnTo>
                <a:lnTo>
                  <a:pt x="12" y="8"/>
                </a:lnTo>
                <a:lnTo>
                  <a:pt x="14" y="8"/>
                </a:lnTo>
                <a:lnTo>
                  <a:pt x="15" y="9"/>
                </a:lnTo>
                <a:lnTo>
                  <a:pt x="15" y="11"/>
                </a:lnTo>
                <a:lnTo>
                  <a:pt x="17" y="11"/>
                </a:lnTo>
                <a:lnTo>
                  <a:pt x="18" y="12"/>
                </a:lnTo>
                <a:lnTo>
                  <a:pt x="20" y="12"/>
                </a:lnTo>
                <a:lnTo>
                  <a:pt x="21" y="14"/>
                </a:lnTo>
                <a:lnTo>
                  <a:pt x="23" y="14"/>
                </a:lnTo>
                <a:lnTo>
                  <a:pt x="24" y="15"/>
                </a:lnTo>
                <a:lnTo>
                  <a:pt x="26" y="15"/>
                </a:lnTo>
                <a:lnTo>
                  <a:pt x="26" y="17"/>
                </a:lnTo>
                <a:lnTo>
                  <a:pt x="27" y="17"/>
                </a:lnTo>
                <a:lnTo>
                  <a:pt x="29" y="18"/>
                </a:lnTo>
                <a:lnTo>
                  <a:pt x="30" y="18"/>
                </a:lnTo>
                <a:lnTo>
                  <a:pt x="32" y="20"/>
                </a:lnTo>
                <a:lnTo>
                  <a:pt x="33" y="20"/>
                </a:lnTo>
                <a:lnTo>
                  <a:pt x="35" y="21"/>
                </a:lnTo>
                <a:lnTo>
                  <a:pt x="36" y="21"/>
                </a:lnTo>
                <a:lnTo>
                  <a:pt x="38" y="23"/>
                </a:lnTo>
                <a:lnTo>
                  <a:pt x="38" y="23"/>
                </a:lnTo>
                <a:lnTo>
                  <a:pt x="39" y="24"/>
                </a:lnTo>
                <a:lnTo>
                  <a:pt x="41" y="2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07" name="Freeform 3714"/>
          <p:cNvSpPr>
            <a:spLocks/>
          </p:cNvSpPr>
          <p:nvPr/>
        </p:nvSpPr>
        <p:spPr bwMode="auto">
          <a:xfrm>
            <a:off x="3336925" y="5241925"/>
            <a:ext cx="63500" cy="39688"/>
          </a:xfrm>
          <a:custGeom>
            <a:avLst/>
            <a:gdLst>
              <a:gd name="T0" fmla="*/ 40 w 40"/>
              <a:gd name="T1" fmla="*/ 25 h 25"/>
              <a:gd name="T2" fmla="*/ 37 w 40"/>
              <a:gd name="T3" fmla="*/ 24 h 25"/>
              <a:gd name="T4" fmla="*/ 34 w 40"/>
              <a:gd name="T5" fmla="*/ 21 h 25"/>
              <a:gd name="T6" fmla="*/ 30 w 40"/>
              <a:gd name="T7" fmla="*/ 19 h 25"/>
              <a:gd name="T8" fmla="*/ 27 w 40"/>
              <a:gd name="T9" fmla="*/ 16 h 25"/>
              <a:gd name="T10" fmla="*/ 24 w 40"/>
              <a:gd name="T11" fmla="*/ 15 h 25"/>
              <a:gd name="T12" fmla="*/ 21 w 40"/>
              <a:gd name="T13" fmla="*/ 12 h 25"/>
              <a:gd name="T14" fmla="*/ 16 w 40"/>
              <a:gd name="T15" fmla="*/ 10 h 25"/>
              <a:gd name="T16" fmla="*/ 13 w 40"/>
              <a:gd name="T17" fmla="*/ 9 h 25"/>
              <a:gd name="T18" fmla="*/ 10 w 40"/>
              <a:gd name="T19" fmla="*/ 6 h 25"/>
              <a:gd name="T20" fmla="*/ 7 w 40"/>
              <a:gd name="T21" fmla="*/ 4 h 25"/>
              <a:gd name="T22" fmla="*/ 4 w 40"/>
              <a:gd name="T23" fmla="*/ 1 h 25"/>
              <a:gd name="T24" fmla="*/ 0 w 40"/>
              <a:gd name="T2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" h="25">
                <a:moveTo>
                  <a:pt x="40" y="25"/>
                </a:moveTo>
                <a:lnTo>
                  <a:pt x="37" y="24"/>
                </a:lnTo>
                <a:lnTo>
                  <a:pt x="34" y="21"/>
                </a:lnTo>
                <a:lnTo>
                  <a:pt x="30" y="19"/>
                </a:lnTo>
                <a:lnTo>
                  <a:pt x="27" y="16"/>
                </a:lnTo>
                <a:lnTo>
                  <a:pt x="24" y="15"/>
                </a:lnTo>
                <a:lnTo>
                  <a:pt x="21" y="12"/>
                </a:lnTo>
                <a:lnTo>
                  <a:pt x="16" y="10"/>
                </a:lnTo>
                <a:lnTo>
                  <a:pt x="13" y="9"/>
                </a:lnTo>
                <a:lnTo>
                  <a:pt x="10" y="6"/>
                </a:lnTo>
                <a:lnTo>
                  <a:pt x="7" y="4"/>
                </a:lnTo>
                <a:lnTo>
                  <a:pt x="4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08" name="Line 3715"/>
          <p:cNvSpPr>
            <a:spLocks noChangeShapeType="1"/>
          </p:cNvSpPr>
          <p:nvPr/>
        </p:nvSpPr>
        <p:spPr bwMode="auto">
          <a:xfrm flipH="1">
            <a:off x="3403600" y="5203825"/>
            <a:ext cx="47625" cy="730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09" name="Freeform 3716"/>
          <p:cNvSpPr>
            <a:spLocks/>
          </p:cNvSpPr>
          <p:nvPr/>
        </p:nvSpPr>
        <p:spPr bwMode="auto">
          <a:xfrm>
            <a:off x="3548063" y="5256213"/>
            <a:ext cx="100013" cy="52388"/>
          </a:xfrm>
          <a:custGeom>
            <a:avLst/>
            <a:gdLst>
              <a:gd name="T0" fmla="*/ 0 w 63"/>
              <a:gd name="T1" fmla="*/ 0 h 33"/>
              <a:gd name="T2" fmla="*/ 5 w 63"/>
              <a:gd name="T3" fmla="*/ 3 h 33"/>
              <a:gd name="T4" fmla="*/ 9 w 63"/>
              <a:gd name="T5" fmla="*/ 4 h 33"/>
              <a:gd name="T6" fmla="*/ 14 w 63"/>
              <a:gd name="T7" fmla="*/ 7 h 33"/>
              <a:gd name="T8" fmla="*/ 18 w 63"/>
              <a:gd name="T9" fmla="*/ 9 h 33"/>
              <a:gd name="T10" fmla="*/ 23 w 63"/>
              <a:gd name="T11" fmla="*/ 12 h 33"/>
              <a:gd name="T12" fmla="*/ 27 w 63"/>
              <a:gd name="T13" fmla="*/ 15 h 33"/>
              <a:gd name="T14" fmla="*/ 32 w 63"/>
              <a:gd name="T15" fmla="*/ 16 h 33"/>
              <a:gd name="T16" fmla="*/ 36 w 63"/>
              <a:gd name="T17" fmla="*/ 19 h 33"/>
              <a:gd name="T18" fmla="*/ 41 w 63"/>
              <a:gd name="T19" fmla="*/ 21 h 33"/>
              <a:gd name="T20" fmla="*/ 45 w 63"/>
              <a:gd name="T21" fmla="*/ 24 h 33"/>
              <a:gd name="T22" fmla="*/ 50 w 63"/>
              <a:gd name="T23" fmla="*/ 25 h 33"/>
              <a:gd name="T24" fmla="*/ 54 w 63"/>
              <a:gd name="T25" fmla="*/ 28 h 33"/>
              <a:gd name="T26" fmla="*/ 59 w 63"/>
              <a:gd name="T27" fmla="*/ 30 h 33"/>
              <a:gd name="T28" fmla="*/ 63 w 63"/>
              <a:gd name="T2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3" h="33">
                <a:moveTo>
                  <a:pt x="0" y="0"/>
                </a:moveTo>
                <a:lnTo>
                  <a:pt x="5" y="3"/>
                </a:lnTo>
                <a:lnTo>
                  <a:pt x="9" y="4"/>
                </a:lnTo>
                <a:lnTo>
                  <a:pt x="14" y="7"/>
                </a:lnTo>
                <a:lnTo>
                  <a:pt x="18" y="9"/>
                </a:lnTo>
                <a:lnTo>
                  <a:pt x="23" y="12"/>
                </a:lnTo>
                <a:lnTo>
                  <a:pt x="27" y="15"/>
                </a:lnTo>
                <a:lnTo>
                  <a:pt x="32" y="16"/>
                </a:lnTo>
                <a:lnTo>
                  <a:pt x="36" y="19"/>
                </a:lnTo>
                <a:lnTo>
                  <a:pt x="41" y="21"/>
                </a:lnTo>
                <a:lnTo>
                  <a:pt x="45" y="24"/>
                </a:lnTo>
                <a:lnTo>
                  <a:pt x="50" y="25"/>
                </a:lnTo>
                <a:lnTo>
                  <a:pt x="54" y="28"/>
                </a:lnTo>
                <a:lnTo>
                  <a:pt x="59" y="30"/>
                </a:lnTo>
                <a:lnTo>
                  <a:pt x="63" y="3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10" name="Freeform 3717"/>
          <p:cNvSpPr>
            <a:spLocks/>
          </p:cNvSpPr>
          <p:nvPr/>
        </p:nvSpPr>
        <p:spPr bwMode="auto">
          <a:xfrm>
            <a:off x="3452813" y="5199063"/>
            <a:ext cx="95250" cy="57150"/>
          </a:xfrm>
          <a:custGeom>
            <a:avLst/>
            <a:gdLst>
              <a:gd name="T0" fmla="*/ 60 w 60"/>
              <a:gd name="T1" fmla="*/ 36 h 36"/>
              <a:gd name="T2" fmla="*/ 57 w 60"/>
              <a:gd name="T3" fmla="*/ 33 h 36"/>
              <a:gd name="T4" fmla="*/ 53 w 60"/>
              <a:gd name="T5" fmla="*/ 31 h 36"/>
              <a:gd name="T6" fmla="*/ 48 w 60"/>
              <a:gd name="T7" fmla="*/ 28 h 36"/>
              <a:gd name="T8" fmla="*/ 44 w 60"/>
              <a:gd name="T9" fmla="*/ 27 h 36"/>
              <a:gd name="T10" fmla="*/ 41 w 60"/>
              <a:gd name="T11" fmla="*/ 24 h 36"/>
              <a:gd name="T12" fmla="*/ 36 w 60"/>
              <a:gd name="T13" fmla="*/ 22 h 36"/>
              <a:gd name="T14" fmla="*/ 32 w 60"/>
              <a:gd name="T15" fmla="*/ 19 h 36"/>
              <a:gd name="T16" fmla="*/ 29 w 60"/>
              <a:gd name="T17" fmla="*/ 18 h 36"/>
              <a:gd name="T18" fmla="*/ 24 w 60"/>
              <a:gd name="T19" fmla="*/ 15 h 36"/>
              <a:gd name="T20" fmla="*/ 20 w 60"/>
              <a:gd name="T21" fmla="*/ 12 h 36"/>
              <a:gd name="T22" fmla="*/ 17 w 60"/>
              <a:gd name="T23" fmla="*/ 10 h 36"/>
              <a:gd name="T24" fmla="*/ 12 w 60"/>
              <a:gd name="T25" fmla="*/ 7 h 36"/>
              <a:gd name="T26" fmla="*/ 8 w 60"/>
              <a:gd name="T27" fmla="*/ 4 h 36"/>
              <a:gd name="T28" fmla="*/ 5 w 60"/>
              <a:gd name="T29" fmla="*/ 3 h 36"/>
              <a:gd name="T30" fmla="*/ 0 w 60"/>
              <a:gd name="T3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0" h="36">
                <a:moveTo>
                  <a:pt x="60" y="36"/>
                </a:moveTo>
                <a:lnTo>
                  <a:pt x="57" y="33"/>
                </a:lnTo>
                <a:lnTo>
                  <a:pt x="53" y="31"/>
                </a:lnTo>
                <a:lnTo>
                  <a:pt x="48" y="28"/>
                </a:lnTo>
                <a:lnTo>
                  <a:pt x="44" y="27"/>
                </a:lnTo>
                <a:lnTo>
                  <a:pt x="41" y="24"/>
                </a:lnTo>
                <a:lnTo>
                  <a:pt x="36" y="22"/>
                </a:lnTo>
                <a:lnTo>
                  <a:pt x="32" y="19"/>
                </a:lnTo>
                <a:lnTo>
                  <a:pt x="29" y="18"/>
                </a:lnTo>
                <a:lnTo>
                  <a:pt x="24" y="15"/>
                </a:lnTo>
                <a:lnTo>
                  <a:pt x="20" y="12"/>
                </a:lnTo>
                <a:lnTo>
                  <a:pt x="17" y="10"/>
                </a:lnTo>
                <a:lnTo>
                  <a:pt x="12" y="7"/>
                </a:lnTo>
                <a:lnTo>
                  <a:pt x="8" y="4"/>
                </a:lnTo>
                <a:lnTo>
                  <a:pt x="5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11" name="Line 3718"/>
          <p:cNvSpPr>
            <a:spLocks noChangeShapeType="1"/>
          </p:cNvSpPr>
          <p:nvPr/>
        </p:nvSpPr>
        <p:spPr bwMode="auto">
          <a:xfrm flipH="1">
            <a:off x="3551238" y="5175250"/>
            <a:ext cx="42863" cy="762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12" name="Freeform 3719"/>
          <p:cNvSpPr>
            <a:spLocks/>
          </p:cNvSpPr>
          <p:nvPr/>
        </p:nvSpPr>
        <p:spPr bwMode="auto">
          <a:xfrm>
            <a:off x="3771900" y="5256213"/>
            <a:ext cx="184150" cy="68263"/>
          </a:xfrm>
          <a:custGeom>
            <a:avLst/>
            <a:gdLst>
              <a:gd name="T0" fmla="*/ 0 w 116"/>
              <a:gd name="T1" fmla="*/ 0 h 43"/>
              <a:gd name="T2" fmla="*/ 3 w 116"/>
              <a:gd name="T3" fmla="*/ 1 h 43"/>
              <a:gd name="T4" fmla="*/ 6 w 116"/>
              <a:gd name="T5" fmla="*/ 3 h 43"/>
              <a:gd name="T6" fmla="*/ 9 w 116"/>
              <a:gd name="T7" fmla="*/ 4 h 43"/>
              <a:gd name="T8" fmla="*/ 14 w 116"/>
              <a:gd name="T9" fmla="*/ 6 h 43"/>
              <a:gd name="T10" fmla="*/ 17 w 116"/>
              <a:gd name="T11" fmla="*/ 7 h 43"/>
              <a:gd name="T12" fmla="*/ 20 w 116"/>
              <a:gd name="T13" fmla="*/ 9 h 43"/>
              <a:gd name="T14" fmla="*/ 23 w 116"/>
              <a:gd name="T15" fmla="*/ 9 h 43"/>
              <a:gd name="T16" fmla="*/ 26 w 116"/>
              <a:gd name="T17" fmla="*/ 10 h 43"/>
              <a:gd name="T18" fmla="*/ 29 w 116"/>
              <a:gd name="T19" fmla="*/ 12 h 43"/>
              <a:gd name="T20" fmla="*/ 32 w 116"/>
              <a:gd name="T21" fmla="*/ 13 h 43"/>
              <a:gd name="T22" fmla="*/ 35 w 116"/>
              <a:gd name="T23" fmla="*/ 15 h 43"/>
              <a:gd name="T24" fmla="*/ 39 w 116"/>
              <a:gd name="T25" fmla="*/ 16 h 43"/>
              <a:gd name="T26" fmla="*/ 42 w 116"/>
              <a:gd name="T27" fmla="*/ 18 h 43"/>
              <a:gd name="T28" fmla="*/ 45 w 116"/>
              <a:gd name="T29" fmla="*/ 18 h 43"/>
              <a:gd name="T30" fmla="*/ 48 w 116"/>
              <a:gd name="T31" fmla="*/ 19 h 43"/>
              <a:gd name="T32" fmla="*/ 51 w 116"/>
              <a:gd name="T33" fmla="*/ 21 h 43"/>
              <a:gd name="T34" fmla="*/ 54 w 116"/>
              <a:gd name="T35" fmla="*/ 22 h 43"/>
              <a:gd name="T36" fmla="*/ 57 w 116"/>
              <a:gd name="T37" fmla="*/ 24 h 43"/>
              <a:gd name="T38" fmla="*/ 60 w 116"/>
              <a:gd name="T39" fmla="*/ 24 h 43"/>
              <a:gd name="T40" fmla="*/ 65 w 116"/>
              <a:gd name="T41" fmla="*/ 25 h 43"/>
              <a:gd name="T42" fmla="*/ 68 w 116"/>
              <a:gd name="T43" fmla="*/ 27 h 43"/>
              <a:gd name="T44" fmla="*/ 71 w 116"/>
              <a:gd name="T45" fmla="*/ 28 h 43"/>
              <a:gd name="T46" fmla="*/ 74 w 116"/>
              <a:gd name="T47" fmla="*/ 30 h 43"/>
              <a:gd name="T48" fmla="*/ 77 w 116"/>
              <a:gd name="T49" fmla="*/ 30 h 43"/>
              <a:gd name="T50" fmla="*/ 80 w 116"/>
              <a:gd name="T51" fmla="*/ 31 h 43"/>
              <a:gd name="T52" fmla="*/ 83 w 116"/>
              <a:gd name="T53" fmla="*/ 33 h 43"/>
              <a:gd name="T54" fmla="*/ 87 w 116"/>
              <a:gd name="T55" fmla="*/ 34 h 43"/>
              <a:gd name="T56" fmla="*/ 90 w 116"/>
              <a:gd name="T57" fmla="*/ 34 h 43"/>
              <a:gd name="T58" fmla="*/ 93 w 116"/>
              <a:gd name="T59" fmla="*/ 36 h 43"/>
              <a:gd name="T60" fmla="*/ 96 w 116"/>
              <a:gd name="T61" fmla="*/ 37 h 43"/>
              <a:gd name="T62" fmla="*/ 99 w 116"/>
              <a:gd name="T63" fmla="*/ 39 h 43"/>
              <a:gd name="T64" fmla="*/ 102 w 116"/>
              <a:gd name="T65" fmla="*/ 39 h 43"/>
              <a:gd name="T66" fmla="*/ 107 w 116"/>
              <a:gd name="T67" fmla="*/ 40 h 43"/>
              <a:gd name="T68" fmla="*/ 110 w 116"/>
              <a:gd name="T69" fmla="*/ 42 h 43"/>
              <a:gd name="T70" fmla="*/ 113 w 116"/>
              <a:gd name="T71" fmla="*/ 42 h 43"/>
              <a:gd name="T72" fmla="*/ 116 w 116"/>
              <a:gd name="T7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" h="43">
                <a:moveTo>
                  <a:pt x="0" y="0"/>
                </a:moveTo>
                <a:lnTo>
                  <a:pt x="3" y="1"/>
                </a:lnTo>
                <a:lnTo>
                  <a:pt x="6" y="3"/>
                </a:lnTo>
                <a:lnTo>
                  <a:pt x="9" y="4"/>
                </a:lnTo>
                <a:lnTo>
                  <a:pt x="14" y="6"/>
                </a:lnTo>
                <a:lnTo>
                  <a:pt x="17" y="7"/>
                </a:lnTo>
                <a:lnTo>
                  <a:pt x="20" y="9"/>
                </a:lnTo>
                <a:lnTo>
                  <a:pt x="23" y="9"/>
                </a:lnTo>
                <a:lnTo>
                  <a:pt x="26" y="10"/>
                </a:lnTo>
                <a:lnTo>
                  <a:pt x="29" y="12"/>
                </a:lnTo>
                <a:lnTo>
                  <a:pt x="32" y="13"/>
                </a:lnTo>
                <a:lnTo>
                  <a:pt x="35" y="15"/>
                </a:lnTo>
                <a:lnTo>
                  <a:pt x="39" y="16"/>
                </a:lnTo>
                <a:lnTo>
                  <a:pt x="42" y="18"/>
                </a:lnTo>
                <a:lnTo>
                  <a:pt x="45" y="18"/>
                </a:lnTo>
                <a:lnTo>
                  <a:pt x="48" y="19"/>
                </a:lnTo>
                <a:lnTo>
                  <a:pt x="51" y="21"/>
                </a:lnTo>
                <a:lnTo>
                  <a:pt x="54" y="22"/>
                </a:lnTo>
                <a:lnTo>
                  <a:pt x="57" y="24"/>
                </a:lnTo>
                <a:lnTo>
                  <a:pt x="60" y="24"/>
                </a:lnTo>
                <a:lnTo>
                  <a:pt x="65" y="25"/>
                </a:lnTo>
                <a:lnTo>
                  <a:pt x="68" y="27"/>
                </a:lnTo>
                <a:lnTo>
                  <a:pt x="71" y="28"/>
                </a:lnTo>
                <a:lnTo>
                  <a:pt x="74" y="30"/>
                </a:lnTo>
                <a:lnTo>
                  <a:pt x="77" y="30"/>
                </a:lnTo>
                <a:lnTo>
                  <a:pt x="80" y="31"/>
                </a:lnTo>
                <a:lnTo>
                  <a:pt x="83" y="33"/>
                </a:lnTo>
                <a:lnTo>
                  <a:pt x="87" y="34"/>
                </a:lnTo>
                <a:lnTo>
                  <a:pt x="90" y="34"/>
                </a:lnTo>
                <a:lnTo>
                  <a:pt x="93" y="36"/>
                </a:lnTo>
                <a:lnTo>
                  <a:pt x="96" y="37"/>
                </a:lnTo>
                <a:lnTo>
                  <a:pt x="99" y="39"/>
                </a:lnTo>
                <a:lnTo>
                  <a:pt x="102" y="39"/>
                </a:lnTo>
                <a:lnTo>
                  <a:pt x="107" y="40"/>
                </a:lnTo>
                <a:lnTo>
                  <a:pt x="110" y="42"/>
                </a:lnTo>
                <a:lnTo>
                  <a:pt x="113" y="42"/>
                </a:lnTo>
                <a:lnTo>
                  <a:pt x="116" y="4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13" name="Freeform 3720"/>
          <p:cNvSpPr>
            <a:spLocks/>
          </p:cNvSpPr>
          <p:nvPr/>
        </p:nvSpPr>
        <p:spPr bwMode="auto">
          <a:xfrm>
            <a:off x="3595688" y="5170488"/>
            <a:ext cx="176213" cy="85725"/>
          </a:xfrm>
          <a:custGeom>
            <a:avLst/>
            <a:gdLst>
              <a:gd name="T0" fmla="*/ 111 w 111"/>
              <a:gd name="T1" fmla="*/ 54 h 54"/>
              <a:gd name="T2" fmla="*/ 107 w 111"/>
              <a:gd name="T3" fmla="*/ 52 h 54"/>
              <a:gd name="T4" fmla="*/ 102 w 111"/>
              <a:gd name="T5" fmla="*/ 49 h 54"/>
              <a:gd name="T6" fmla="*/ 96 w 111"/>
              <a:gd name="T7" fmla="*/ 48 h 54"/>
              <a:gd name="T8" fmla="*/ 92 w 111"/>
              <a:gd name="T9" fmla="*/ 45 h 54"/>
              <a:gd name="T10" fmla="*/ 87 w 111"/>
              <a:gd name="T11" fmla="*/ 43 h 54"/>
              <a:gd name="T12" fmla="*/ 83 w 111"/>
              <a:gd name="T13" fmla="*/ 40 h 54"/>
              <a:gd name="T14" fmla="*/ 77 w 111"/>
              <a:gd name="T15" fmla="*/ 39 h 54"/>
              <a:gd name="T16" fmla="*/ 72 w 111"/>
              <a:gd name="T17" fmla="*/ 36 h 54"/>
              <a:gd name="T18" fmla="*/ 68 w 111"/>
              <a:gd name="T19" fmla="*/ 34 h 54"/>
              <a:gd name="T20" fmla="*/ 63 w 111"/>
              <a:gd name="T21" fmla="*/ 31 h 54"/>
              <a:gd name="T22" fmla="*/ 57 w 111"/>
              <a:gd name="T23" fmla="*/ 30 h 54"/>
              <a:gd name="T24" fmla="*/ 53 w 111"/>
              <a:gd name="T25" fmla="*/ 27 h 54"/>
              <a:gd name="T26" fmla="*/ 48 w 111"/>
              <a:gd name="T27" fmla="*/ 25 h 54"/>
              <a:gd name="T28" fmla="*/ 44 w 111"/>
              <a:gd name="T29" fmla="*/ 22 h 54"/>
              <a:gd name="T30" fmla="*/ 39 w 111"/>
              <a:gd name="T31" fmla="*/ 19 h 54"/>
              <a:gd name="T32" fmla="*/ 33 w 111"/>
              <a:gd name="T33" fmla="*/ 18 h 54"/>
              <a:gd name="T34" fmla="*/ 29 w 111"/>
              <a:gd name="T35" fmla="*/ 15 h 54"/>
              <a:gd name="T36" fmla="*/ 24 w 111"/>
              <a:gd name="T37" fmla="*/ 12 h 54"/>
              <a:gd name="T38" fmla="*/ 20 w 111"/>
              <a:gd name="T39" fmla="*/ 10 h 54"/>
              <a:gd name="T40" fmla="*/ 15 w 111"/>
              <a:gd name="T41" fmla="*/ 7 h 54"/>
              <a:gd name="T42" fmla="*/ 11 w 111"/>
              <a:gd name="T43" fmla="*/ 4 h 54"/>
              <a:gd name="T44" fmla="*/ 6 w 111"/>
              <a:gd name="T45" fmla="*/ 3 h 54"/>
              <a:gd name="T46" fmla="*/ 0 w 111"/>
              <a:gd name="T4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1" h="54">
                <a:moveTo>
                  <a:pt x="111" y="54"/>
                </a:moveTo>
                <a:lnTo>
                  <a:pt x="107" y="52"/>
                </a:lnTo>
                <a:lnTo>
                  <a:pt x="102" y="49"/>
                </a:lnTo>
                <a:lnTo>
                  <a:pt x="96" y="48"/>
                </a:lnTo>
                <a:lnTo>
                  <a:pt x="92" y="45"/>
                </a:lnTo>
                <a:lnTo>
                  <a:pt x="87" y="43"/>
                </a:lnTo>
                <a:lnTo>
                  <a:pt x="83" y="40"/>
                </a:lnTo>
                <a:lnTo>
                  <a:pt x="77" y="39"/>
                </a:lnTo>
                <a:lnTo>
                  <a:pt x="72" y="36"/>
                </a:lnTo>
                <a:lnTo>
                  <a:pt x="68" y="34"/>
                </a:lnTo>
                <a:lnTo>
                  <a:pt x="63" y="31"/>
                </a:lnTo>
                <a:lnTo>
                  <a:pt x="57" y="30"/>
                </a:lnTo>
                <a:lnTo>
                  <a:pt x="53" y="27"/>
                </a:lnTo>
                <a:lnTo>
                  <a:pt x="48" y="25"/>
                </a:lnTo>
                <a:lnTo>
                  <a:pt x="44" y="22"/>
                </a:lnTo>
                <a:lnTo>
                  <a:pt x="39" y="19"/>
                </a:lnTo>
                <a:lnTo>
                  <a:pt x="33" y="18"/>
                </a:lnTo>
                <a:lnTo>
                  <a:pt x="29" y="15"/>
                </a:lnTo>
                <a:lnTo>
                  <a:pt x="24" y="12"/>
                </a:lnTo>
                <a:lnTo>
                  <a:pt x="20" y="10"/>
                </a:lnTo>
                <a:lnTo>
                  <a:pt x="15" y="7"/>
                </a:lnTo>
                <a:lnTo>
                  <a:pt x="11" y="4"/>
                </a:lnTo>
                <a:lnTo>
                  <a:pt x="6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14" name="Line 3721"/>
          <p:cNvSpPr>
            <a:spLocks noChangeShapeType="1"/>
          </p:cNvSpPr>
          <p:nvPr/>
        </p:nvSpPr>
        <p:spPr bwMode="auto">
          <a:xfrm flipH="1">
            <a:off x="3775075" y="4267200"/>
            <a:ext cx="425450" cy="9842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15" name="Freeform 3722"/>
          <p:cNvSpPr>
            <a:spLocks/>
          </p:cNvSpPr>
          <p:nvPr/>
        </p:nvSpPr>
        <p:spPr bwMode="auto">
          <a:xfrm>
            <a:off x="4505325" y="4298950"/>
            <a:ext cx="309563" cy="38100"/>
          </a:xfrm>
          <a:custGeom>
            <a:avLst/>
            <a:gdLst>
              <a:gd name="T0" fmla="*/ 0 w 195"/>
              <a:gd name="T1" fmla="*/ 22 h 24"/>
              <a:gd name="T2" fmla="*/ 6 w 195"/>
              <a:gd name="T3" fmla="*/ 24 h 24"/>
              <a:gd name="T4" fmla="*/ 11 w 195"/>
              <a:gd name="T5" fmla="*/ 24 h 24"/>
              <a:gd name="T6" fmla="*/ 17 w 195"/>
              <a:gd name="T7" fmla="*/ 24 h 24"/>
              <a:gd name="T8" fmla="*/ 23 w 195"/>
              <a:gd name="T9" fmla="*/ 24 h 24"/>
              <a:gd name="T10" fmla="*/ 29 w 195"/>
              <a:gd name="T11" fmla="*/ 24 h 24"/>
              <a:gd name="T12" fmla="*/ 33 w 195"/>
              <a:gd name="T13" fmla="*/ 24 h 24"/>
              <a:gd name="T14" fmla="*/ 39 w 195"/>
              <a:gd name="T15" fmla="*/ 24 h 24"/>
              <a:gd name="T16" fmla="*/ 45 w 195"/>
              <a:gd name="T17" fmla="*/ 24 h 24"/>
              <a:gd name="T18" fmla="*/ 51 w 195"/>
              <a:gd name="T19" fmla="*/ 24 h 24"/>
              <a:gd name="T20" fmla="*/ 56 w 195"/>
              <a:gd name="T21" fmla="*/ 24 h 24"/>
              <a:gd name="T22" fmla="*/ 62 w 195"/>
              <a:gd name="T23" fmla="*/ 24 h 24"/>
              <a:gd name="T24" fmla="*/ 68 w 195"/>
              <a:gd name="T25" fmla="*/ 22 h 24"/>
              <a:gd name="T26" fmla="*/ 74 w 195"/>
              <a:gd name="T27" fmla="*/ 22 h 24"/>
              <a:gd name="T28" fmla="*/ 78 w 195"/>
              <a:gd name="T29" fmla="*/ 22 h 24"/>
              <a:gd name="T30" fmla="*/ 84 w 195"/>
              <a:gd name="T31" fmla="*/ 21 h 24"/>
              <a:gd name="T32" fmla="*/ 90 w 195"/>
              <a:gd name="T33" fmla="*/ 21 h 24"/>
              <a:gd name="T34" fmla="*/ 96 w 195"/>
              <a:gd name="T35" fmla="*/ 21 h 24"/>
              <a:gd name="T36" fmla="*/ 101 w 195"/>
              <a:gd name="T37" fmla="*/ 19 h 24"/>
              <a:gd name="T38" fmla="*/ 107 w 195"/>
              <a:gd name="T39" fmla="*/ 19 h 24"/>
              <a:gd name="T40" fmla="*/ 113 w 195"/>
              <a:gd name="T41" fmla="*/ 18 h 24"/>
              <a:gd name="T42" fmla="*/ 119 w 195"/>
              <a:gd name="T43" fmla="*/ 18 h 24"/>
              <a:gd name="T44" fmla="*/ 123 w 195"/>
              <a:gd name="T45" fmla="*/ 16 h 24"/>
              <a:gd name="T46" fmla="*/ 129 w 195"/>
              <a:gd name="T47" fmla="*/ 15 h 24"/>
              <a:gd name="T48" fmla="*/ 135 w 195"/>
              <a:gd name="T49" fmla="*/ 15 h 24"/>
              <a:gd name="T50" fmla="*/ 140 w 195"/>
              <a:gd name="T51" fmla="*/ 13 h 24"/>
              <a:gd name="T52" fmla="*/ 146 w 195"/>
              <a:gd name="T53" fmla="*/ 12 h 24"/>
              <a:gd name="T54" fmla="*/ 152 w 195"/>
              <a:gd name="T55" fmla="*/ 10 h 24"/>
              <a:gd name="T56" fmla="*/ 156 w 195"/>
              <a:gd name="T57" fmla="*/ 10 h 24"/>
              <a:gd name="T58" fmla="*/ 162 w 195"/>
              <a:gd name="T59" fmla="*/ 9 h 24"/>
              <a:gd name="T60" fmla="*/ 168 w 195"/>
              <a:gd name="T61" fmla="*/ 7 h 24"/>
              <a:gd name="T62" fmla="*/ 173 w 195"/>
              <a:gd name="T63" fmla="*/ 6 h 24"/>
              <a:gd name="T64" fmla="*/ 179 w 195"/>
              <a:gd name="T65" fmla="*/ 4 h 24"/>
              <a:gd name="T66" fmla="*/ 185 w 195"/>
              <a:gd name="T67" fmla="*/ 3 h 24"/>
              <a:gd name="T68" fmla="*/ 189 w 195"/>
              <a:gd name="T69" fmla="*/ 1 h 24"/>
              <a:gd name="T70" fmla="*/ 195 w 195"/>
              <a:gd name="T7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5" h="24">
                <a:moveTo>
                  <a:pt x="0" y="22"/>
                </a:moveTo>
                <a:lnTo>
                  <a:pt x="6" y="24"/>
                </a:lnTo>
                <a:lnTo>
                  <a:pt x="11" y="24"/>
                </a:lnTo>
                <a:lnTo>
                  <a:pt x="17" y="24"/>
                </a:lnTo>
                <a:lnTo>
                  <a:pt x="23" y="24"/>
                </a:lnTo>
                <a:lnTo>
                  <a:pt x="29" y="24"/>
                </a:lnTo>
                <a:lnTo>
                  <a:pt x="33" y="24"/>
                </a:lnTo>
                <a:lnTo>
                  <a:pt x="39" y="24"/>
                </a:lnTo>
                <a:lnTo>
                  <a:pt x="45" y="24"/>
                </a:lnTo>
                <a:lnTo>
                  <a:pt x="51" y="24"/>
                </a:lnTo>
                <a:lnTo>
                  <a:pt x="56" y="24"/>
                </a:lnTo>
                <a:lnTo>
                  <a:pt x="62" y="24"/>
                </a:lnTo>
                <a:lnTo>
                  <a:pt x="68" y="22"/>
                </a:lnTo>
                <a:lnTo>
                  <a:pt x="74" y="22"/>
                </a:lnTo>
                <a:lnTo>
                  <a:pt x="78" y="22"/>
                </a:lnTo>
                <a:lnTo>
                  <a:pt x="84" y="21"/>
                </a:lnTo>
                <a:lnTo>
                  <a:pt x="90" y="21"/>
                </a:lnTo>
                <a:lnTo>
                  <a:pt x="96" y="21"/>
                </a:lnTo>
                <a:lnTo>
                  <a:pt x="101" y="19"/>
                </a:lnTo>
                <a:lnTo>
                  <a:pt x="107" y="19"/>
                </a:lnTo>
                <a:lnTo>
                  <a:pt x="113" y="18"/>
                </a:lnTo>
                <a:lnTo>
                  <a:pt x="119" y="18"/>
                </a:lnTo>
                <a:lnTo>
                  <a:pt x="123" y="16"/>
                </a:lnTo>
                <a:lnTo>
                  <a:pt x="129" y="15"/>
                </a:lnTo>
                <a:lnTo>
                  <a:pt x="135" y="15"/>
                </a:lnTo>
                <a:lnTo>
                  <a:pt x="140" y="13"/>
                </a:lnTo>
                <a:lnTo>
                  <a:pt x="146" y="12"/>
                </a:lnTo>
                <a:lnTo>
                  <a:pt x="152" y="10"/>
                </a:lnTo>
                <a:lnTo>
                  <a:pt x="156" y="10"/>
                </a:lnTo>
                <a:lnTo>
                  <a:pt x="162" y="9"/>
                </a:lnTo>
                <a:lnTo>
                  <a:pt x="168" y="7"/>
                </a:lnTo>
                <a:lnTo>
                  <a:pt x="173" y="6"/>
                </a:lnTo>
                <a:lnTo>
                  <a:pt x="179" y="4"/>
                </a:lnTo>
                <a:lnTo>
                  <a:pt x="185" y="3"/>
                </a:lnTo>
                <a:lnTo>
                  <a:pt x="189" y="1"/>
                </a:lnTo>
                <a:lnTo>
                  <a:pt x="195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16" name="Freeform 3723"/>
          <p:cNvSpPr>
            <a:spLocks/>
          </p:cNvSpPr>
          <p:nvPr/>
        </p:nvSpPr>
        <p:spPr bwMode="auto">
          <a:xfrm>
            <a:off x="4200525" y="4262438"/>
            <a:ext cx="304800" cy="71438"/>
          </a:xfrm>
          <a:custGeom>
            <a:avLst/>
            <a:gdLst>
              <a:gd name="T0" fmla="*/ 189 w 192"/>
              <a:gd name="T1" fmla="*/ 45 h 45"/>
              <a:gd name="T2" fmla="*/ 186 w 192"/>
              <a:gd name="T3" fmla="*/ 45 h 45"/>
              <a:gd name="T4" fmla="*/ 182 w 192"/>
              <a:gd name="T5" fmla="*/ 45 h 45"/>
              <a:gd name="T6" fmla="*/ 177 w 192"/>
              <a:gd name="T7" fmla="*/ 45 h 45"/>
              <a:gd name="T8" fmla="*/ 174 w 192"/>
              <a:gd name="T9" fmla="*/ 45 h 45"/>
              <a:gd name="T10" fmla="*/ 170 w 192"/>
              <a:gd name="T11" fmla="*/ 44 h 45"/>
              <a:gd name="T12" fmla="*/ 165 w 192"/>
              <a:gd name="T13" fmla="*/ 44 h 45"/>
              <a:gd name="T14" fmla="*/ 161 w 192"/>
              <a:gd name="T15" fmla="*/ 44 h 45"/>
              <a:gd name="T16" fmla="*/ 158 w 192"/>
              <a:gd name="T17" fmla="*/ 42 h 45"/>
              <a:gd name="T18" fmla="*/ 153 w 192"/>
              <a:gd name="T19" fmla="*/ 42 h 45"/>
              <a:gd name="T20" fmla="*/ 149 w 192"/>
              <a:gd name="T21" fmla="*/ 42 h 45"/>
              <a:gd name="T22" fmla="*/ 144 w 192"/>
              <a:gd name="T23" fmla="*/ 41 h 45"/>
              <a:gd name="T24" fmla="*/ 141 w 192"/>
              <a:gd name="T25" fmla="*/ 41 h 45"/>
              <a:gd name="T26" fmla="*/ 137 w 192"/>
              <a:gd name="T27" fmla="*/ 41 h 45"/>
              <a:gd name="T28" fmla="*/ 132 w 192"/>
              <a:gd name="T29" fmla="*/ 39 h 45"/>
              <a:gd name="T30" fmla="*/ 129 w 192"/>
              <a:gd name="T31" fmla="*/ 39 h 45"/>
              <a:gd name="T32" fmla="*/ 125 w 192"/>
              <a:gd name="T33" fmla="*/ 38 h 45"/>
              <a:gd name="T34" fmla="*/ 120 w 192"/>
              <a:gd name="T35" fmla="*/ 38 h 45"/>
              <a:gd name="T36" fmla="*/ 117 w 192"/>
              <a:gd name="T37" fmla="*/ 36 h 45"/>
              <a:gd name="T38" fmla="*/ 113 w 192"/>
              <a:gd name="T39" fmla="*/ 36 h 45"/>
              <a:gd name="T40" fmla="*/ 108 w 192"/>
              <a:gd name="T41" fmla="*/ 35 h 45"/>
              <a:gd name="T42" fmla="*/ 105 w 192"/>
              <a:gd name="T43" fmla="*/ 35 h 45"/>
              <a:gd name="T44" fmla="*/ 101 w 192"/>
              <a:gd name="T45" fmla="*/ 33 h 45"/>
              <a:gd name="T46" fmla="*/ 96 w 192"/>
              <a:gd name="T47" fmla="*/ 32 h 45"/>
              <a:gd name="T48" fmla="*/ 93 w 192"/>
              <a:gd name="T49" fmla="*/ 32 h 45"/>
              <a:gd name="T50" fmla="*/ 89 w 192"/>
              <a:gd name="T51" fmla="*/ 30 h 45"/>
              <a:gd name="T52" fmla="*/ 84 w 192"/>
              <a:gd name="T53" fmla="*/ 29 h 45"/>
              <a:gd name="T54" fmla="*/ 81 w 192"/>
              <a:gd name="T55" fmla="*/ 29 h 45"/>
              <a:gd name="T56" fmla="*/ 77 w 192"/>
              <a:gd name="T57" fmla="*/ 27 h 45"/>
              <a:gd name="T58" fmla="*/ 72 w 192"/>
              <a:gd name="T59" fmla="*/ 26 h 45"/>
              <a:gd name="T60" fmla="*/ 69 w 192"/>
              <a:gd name="T61" fmla="*/ 24 h 45"/>
              <a:gd name="T62" fmla="*/ 65 w 192"/>
              <a:gd name="T63" fmla="*/ 24 h 45"/>
              <a:gd name="T64" fmla="*/ 60 w 192"/>
              <a:gd name="T65" fmla="*/ 23 h 45"/>
              <a:gd name="T66" fmla="*/ 57 w 192"/>
              <a:gd name="T67" fmla="*/ 21 h 45"/>
              <a:gd name="T68" fmla="*/ 53 w 192"/>
              <a:gd name="T69" fmla="*/ 20 h 45"/>
              <a:gd name="T70" fmla="*/ 50 w 192"/>
              <a:gd name="T71" fmla="*/ 18 h 45"/>
              <a:gd name="T72" fmla="*/ 45 w 192"/>
              <a:gd name="T73" fmla="*/ 18 h 45"/>
              <a:gd name="T74" fmla="*/ 41 w 192"/>
              <a:gd name="T75" fmla="*/ 17 h 45"/>
              <a:gd name="T76" fmla="*/ 38 w 192"/>
              <a:gd name="T77" fmla="*/ 15 h 45"/>
              <a:gd name="T78" fmla="*/ 33 w 192"/>
              <a:gd name="T79" fmla="*/ 14 h 45"/>
              <a:gd name="T80" fmla="*/ 30 w 192"/>
              <a:gd name="T81" fmla="*/ 12 h 45"/>
              <a:gd name="T82" fmla="*/ 26 w 192"/>
              <a:gd name="T83" fmla="*/ 11 h 45"/>
              <a:gd name="T84" fmla="*/ 21 w 192"/>
              <a:gd name="T85" fmla="*/ 9 h 45"/>
              <a:gd name="T86" fmla="*/ 18 w 192"/>
              <a:gd name="T87" fmla="*/ 8 h 45"/>
              <a:gd name="T88" fmla="*/ 14 w 192"/>
              <a:gd name="T89" fmla="*/ 6 h 45"/>
              <a:gd name="T90" fmla="*/ 11 w 192"/>
              <a:gd name="T91" fmla="*/ 5 h 45"/>
              <a:gd name="T92" fmla="*/ 6 w 192"/>
              <a:gd name="T93" fmla="*/ 3 h 45"/>
              <a:gd name="T94" fmla="*/ 3 w 192"/>
              <a:gd name="T95" fmla="*/ 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2" h="45">
                <a:moveTo>
                  <a:pt x="192" y="45"/>
                </a:moveTo>
                <a:lnTo>
                  <a:pt x="189" y="45"/>
                </a:lnTo>
                <a:lnTo>
                  <a:pt x="188" y="45"/>
                </a:lnTo>
                <a:lnTo>
                  <a:pt x="186" y="45"/>
                </a:lnTo>
                <a:lnTo>
                  <a:pt x="183" y="45"/>
                </a:lnTo>
                <a:lnTo>
                  <a:pt x="182" y="45"/>
                </a:lnTo>
                <a:lnTo>
                  <a:pt x="180" y="45"/>
                </a:lnTo>
                <a:lnTo>
                  <a:pt x="177" y="45"/>
                </a:lnTo>
                <a:lnTo>
                  <a:pt x="176" y="45"/>
                </a:lnTo>
                <a:lnTo>
                  <a:pt x="174" y="45"/>
                </a:lnTo>
                <a:lnTo>
                  <a:pt x="171" y="44"/>
                </a:lnTo>
                <a:lnTo>
                  <a:pt x="170" y="44"/>
                </a:lnTo>
                <a:lnTo>
                  <a:pt x="167" y="44"/>
                </a:lnTo>
                <a:lnTo>
                  <a:pt x="165" y="44"/>
                </a:lnTo>
                <a:lnTo>
                  <a:pt x="164" y="44"/>
                </a:lnTo>
                <a:lnTo>
                  <a:pt x="161" y="44"/>
                </a:lnTo>
                <a:lnTo>
                  <a:pt x="159" y="44"/>
                </a:lnTo>
                <a:lnTo>
                  <a:pt x="158" y="42"/>
                </a:lnTo>
                <a:lnTo>
                  <a:pt x="155" y="42"/>
                </a:lnTo>
                <a:lnTo>
                  <a:pt x="153" y="42"/>
                </a:lnTo>
                <a:lnTo>
                  <a:pt x="152" y="42"/>
                </a:lnTo>
                <a:lnTo>
                  <a:pt x="149" y="42"/>
                </a:lnTo>
                <a:lnTo>
                  <a:pt x="147" y="42"/>
                </a:lnTo>
                <a:lnTo>
                  <a:pt x="144" y="41"/>
                </a:lnTo>
                <a:lnTo>
                  <a:pt x="143" y="41"/>
                </a:lnTo>
                <a:lnTo>
                  <a:pt x="141" y="41"/>
                </a:lnTo>
                <a:lnTo>
                  <a:pt x="138" y="41"/>
                </a:lnTo>
                <a:lnTo>
                  <a:pt x="137" y="41"/>
                </a:lnTo>
                <a:lnTo>
                  <a:pt x="135" y="39"/>
                </a:lnTo>
                <a:lnTo>
                  <a:pt x="132" y="39"/>
                </a:lnTo>
                <a:lnTo>
                  <a:pt x="131" y="39"/>
                </a:lnTo>
                <a:lnTo>
                  <a:pt x="129" y="39"/>
                </a:lnTo>
                <a:lnTo>
                  <a:pt x="126" y="38"/>
                </a:lnTo>
                <a:lnTo>
                  <a:pt x="125" y="38"/>
                </a:lnTo>
                <a:lnTo>
                  <a:pt x="123" y="38"/>
                </a:lnTo>
                <a:lnTo>
                  <a:pt x="120" y="38"/>
                </a:lnTo>
                <a:lnTo>
                  <a:pt x="119" y="36"/>
                </a:lnTo>
                <a:lnTo>
                  <a:pt x="117" y="36"/>
                </a:lnTo>
                <a:lnTo>
                  <a:pt x="114" y="36"/>
                </a:lnTo>
                <a:lnTo>
                  <a:pt x="113" y="36"/>
                </a:lnTo>
                <a:lnTo>
                  <a:pt x="111" y="35"/>
                </a:lnTo>
                <a:lnTo>
                  <a:pt x="108" y="35"/>
                </a:lnTo>
                <a:lnTo>
                  <a:pt x="107" y="35"/>
                </a:lnTo>
                <a:lnTo>
                  <a:pt x="105" y="35"/>
                </a:lnTo>
                <a:lnTo>
                  <a:pt x="102" y="33"/>
                </a:lnTo>
                <a:lnTo>
                  <a:pt x="101" y="33"/>
                </a:lnTo>
                <a:lnTo>
                  <a:pt x="99" y="33"/>
                </a:lnTo>
                <a:lnTo>
                  <a:pt x="96" y="32"/>
                </a:lnTo>
                <a:lnTo>
                  <a:pt x="95" y="32"/>
                </a:lnTo>
                <a:lnTo>
                  <a:pt x="93" y="32"/>
                </a:lnTo>
                <a:lnTo>
                  <a:pt x="90" y="30"/>
                </a:lnTo>
                <a:lnTo>
                  <a:pt x="89" y="30"/>
                </a:lnTo>
                <a:lnTo>
                  <a:pt x="87" y="30"/>
                </a:lnTo>
                <a:lnTo>
                  <a:pt x="84" y="29"/>
                </a:lnTo>
                <a:lnTo>
                  <a:pt x="83" y="29"/>
                </a:lnTo>
                <a:lnTo>
                  <a:pt x="81" y="29"/>
                </a:lnTo>
                <a:lnTo>
                  <a:pt x="78" y="27"/>
                </a:lnTo>
                <a:lnTo>
                  <a:pt x="77" y="27"/>
                </a:lnTo>
                <a:lnTo>
                  <a:pt x="75" y="27"/>
                </a:lnTo>
                <a:lnTo>
                  <a:pt x="72" y="26"/>
                </a:lnTo>
                <a:lnTo>
                  <a:pt x="71" y="26"/>
                </a:lnTo>
                <a:lnTo>
                  <a:pt x="69" y="24"/>
                </a:lnTo>
                <a:lnTo>
                  <a:pt x="66" y="24"/>
                </a:lnTo>
                <a:lnTo>
                  <a:pt x="65" y="24"/>
                </a:lnTo>
                <a:lnTo>
                  <a:pt x="63" y="23"/>
                </a:lnTo>
                <a:lnTo>
                  <a:pt x="60" y="23"/>
                </a:lnTo>
                <a:lnTo>
                  <a:pt x="59" y="23"/>
                </a:lnTo>
                <a:lnTo>
                  <a:pt x="57" y="21"/>
                </a:lnTo>
                <a:lnTo>
                  <a:pt x="54" y="21"/>
                </a:lnTo>
                <a:lnTo>
                  <a:pt x="53" y="20"/>
                </a:lnTo>
                <a:lnTo>
                  <a:pt x="51" y="20"/>
                </a:lnTo>
                <a:lnTo>
                  <a:pt x="50" y="18"/>
                </a:lnTo>
                <a:lnTo>
                  <a:pt x="47" y="18"/>
                </a:lnTo>
                <a:lnTo>
                  <a:pt x="45" y="18"/>
                </a:lnTo>
                <a:lnTo>
                  <a:pt x="44" y="17"/>
                </a:lnTo>
                <a:lnTo>
                  <a:pt x="41" y="17"/>
                </a:lnTo>
                <a:lnTo>
                  <a:pt x="39" y="15"/>
                </a:lnTo>
                <a:lnTo>
                  <a:pt x="38" y="15"/>
                </a:lnTo>
                <a:lnTo>
                  <a:pt x="35" y="14"/>
                </a:lnTo>
                <a:lnTo>
                  <a:pt x="33" y="14"/>
                </a:lnTo>
                <a:lnTo>
                  <a:pt x="32" y="12"/>
                </a:lnTo>
                <a:lnTo>
                  <a:pt x="30" y="12"/>
                </a:lnTo>
                <a:lnTo>
                  <a:pt x="27" y="11"/>
                </a:lnTo>
                <a:lnTo>
                  <a:pt x="26" y="11"/>
                </a:lnTo>
                <a:lnTo>
                  <a:pt x="24" y="11"/>
                </a:lnTo>
                <a:lnTo>
                  <a:pt x="21" y="9"/>
                </a:lnTo>
                <a:lnTo>
                  <a:pt x="20" y="9"/>
                </a:lnTo>
                <a:lnTo>
                  <a:pt x="18" y="8"/>
                </a:lnTo>
                <a:lnTo>
                  <a:pt x="17" y="8"/>
                </a:lnTo>
                <a:lnTo>
                  <a:pt x="14" y="6"/>
                </a:lnTo>
                <a:lnTo>
                  <a:pt x="12" y="6"/>
                </a:lnTo>
                <a:lnTo>
                  <a:pt x="11" y="5"/>
                </a:lnTo>
                <a:lnTo>
                  <a:pt x="9" y="3"/>
                </a:lnTo>
                <a:lnTo>
                  <a:pt x="6" y="3"/>
                </a:lnTo>
                <a:lnTo>
                  <a:pt x="5" y="2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17" name="Line 3724"/>
          <p:cNvSpPr>
            <a:spLocks noChangeShapeType="1"/>
          </p:cNvSpPr>
          <p:nvPr/>
        </p:nvSpPr>
        <p:spPr bwMode="auto">
          <a:xfrm flipH="1">
            <a:off x="4505325" y="4241800"/>
            <a:ext cx="4763" cy="873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18" name="Rectangle 3725"/>
          <p:cNvSpPr>
            <a:spLocks noChangeArrowheads="1"/>
          </p:cNvSpPr>
          <p:nvPr/>
        </p:nvSpPr>
        <p:spPr bwMode="auto">
          <a:xfrm rot="18600000">
            <a:off x="2354263" y="5708650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Copia-47_MLP-I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19" name="Line 3726"/>
          <p:cNvSpPr>
            <a:spLocks noChangeShapeType="1"/>
          </p:cNvSpPr>
          <p:nvPr/>
        </p:nvSpPr>
        <p:spPr bwMode="auto">
          <a:xfrm flipH="1">
            <a:off x="2689225" y="5534025"/>
            <a:ext cx="58738" cy="6667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20" name="Rectangle 3727"/>
          <p:cNvSpPr>
            <a:spLocks noChangeArrowheads="1"/>
          </p:cNvSpPr>
          <p:nvPr/>
        </p:nvSpPr>
        <p:spPr bwMode="auto">
          <a:xfrm rot="18660000">
            <a:off x="2320925" y="5680075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Copia-64_MLP-I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21" name="Line 3728"/>
          <p:cNvSpPr>
            <a:spLocks noChangeShapeType="1"/>
          </p:cNvSpPr>
          <p:nvPr/>
        </p:nvSpPr>
        <p:spPr bwMode="auto">
          <a:xfrm flipH="1">
            <a:off x="2657475" y="5510213"/>
            <a:ext cx="60325" cy="6667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22" name="Freeform 3729"/>
          <p:cNvSpPr>
            <a:spLocks/>
          </p:cNvSpPr>
          <p:nvPr/>
        </p:nvSpPr>
        <p:spPr bwMode="auto">
          <a:xfrm>
            <a:off x="2733675" y="5519738"/>
            <a:ext cx="17463" cy="12700"/>
          </a:xfrm>
          <a:custGeom>
            <a:avLst/>
            <a:gdLst>
              <a:gd name="T0" fmla="*/ 0 w 11"/>
              <a:gd name="T1" fmla="*/ 0 h 8"/>
              <a:gd name="T2" fmla="*/ 2 w 11"/>
              <a:gd name="T3" fmla="*/ 0 h 8"/>
              <a:gd name="T4" fmla="*/ 3 w 11"/>
              <a:gd name="T5" fmla="*/ 2 h 8"/>
              <a:gd name="T6" fmla="*/ 5 w 11"/>
              <a:gd name="T7" fmla="*/ 2 h 8"/>
              <a:gd name="T8" fmla="*/ 5 w 11"/>
              <a:gd name="T9" fmla="*/ 3 h 8"/>
              <a:gd name="T10" fmla="*/ 6 w 11"/>
              <a:gd name="T11" fmla="*/ 5 h 8"/>
              <a:gd name="T12" fmla="*/ 8 w 11"/>
              <a:gd name="T13" fmla="*/ 5 h 8"/>
              <a:gd name="T14" fmla="*/ 8 w 11"/>
              <a:gd name="T15" fmla="*/ 6 h 8"/>
              <a:gd name="T16" fmla="*/ 9 w 11"/>
              <a:gd name="T17" fmla="*/ 8 h 8"/>
              <a:gd name="T18" fmla="*/ 11 w 11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8">
                <a:moveTo>
                  <a:pt x="0" y="0"/>
                </a:moveTo>
                <a:lnTo>
                  <a:pt x="2" y="0"/>
                </a:lnTo>
                <a:lnTo>
                  <a:pt x="3" y="2"/>
                </a:lnTo>
                <a:lnTo>
                  <a:pt x="5" y="2"/>
                </a:lnTo>
                <a:lnTo>
                  <a:pt x="5" y="3"/>
                </a:lnTo>
                <a:lnTo>
                  <a:pt x="6" y="5"/>
                </a:lnTo>
                <a:lnTo>
                  <a:pt x="8" y="5"/>
                </a:lnTo>
                <a:lnTo>
                  <a:pt x="8" y="6"/>
                </a:lnTo>
                <a:lnTo>
                  <a:pt x="9" y="8"/>
                </a:lnTo>
                <a:lnTo>
                  <a:pt x="11" y="8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23" name="Freeform 3730"/>
          <p:cNvSpPr>
            <a:spLocks/>
          </p:cNvSpPr>
          <p:nvPr/>
        </p:nvSpPr>
        <p:spPr bwMode="auto">
          <a:xfrm>
            <a:off x="2719388" y="5505450"/>
            <a:ext cx="14288" cy="14288"/>
          </a:xfrm>
          <a:custGeom>
            <a:avLst/>
            <a:gdLst>
              <a:gd name="T0" fmla="*/ 9 w 9"/>
              <a:gd name="T1" fmla="*/ 9 h 9"/>
              <a:gd name="T2" fmla="*/ 9 w 9"/>
              <a:gd name="T3" fmla="*/ 8 h 9"/>
              <a:gd name="T4" fmla="*/ 8 w 9"/>
              <a:gd name="T5" fmla="*/ 6 h 9"/>
              <a:gd name="T6" fmla="*/ 6 w 9"/>
              <a:gd name="T7" fmla="*/ 6 h 9"/>
              <a:gd name="T8" fmla="*/ 5 w 9"/>
              <a:gd name="T9" fmla="*/ 5 h 9"/>
              <a:gd name="T10" fmla="*/ 3 w 9"/>
              <a:gd name="T11" fmla="*/ 3 h 9"/>
              <a:gd name="T12" fmla="*/ 3 w 9"/>
              <a:gd name="T13" fmla="*/ 2 h 9"/>
              <a:gd name="T14" fmla="*/ 2 w 9"/>
              <a:gd name="T15" fmla="*/ 2 h 9"/>
              <a:gd name="T16" fmla="*/ 0 w 9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9"/>
                </a:moveTo>
                <a:lnTo>
                  <a:pt x="9" y="8"/>
                </a:lnTo>
                <a:lnTo>
                  <a:pt x="8" y="6"/>
                </a:lnTo>
                <a:lnTo>
                  <a:pt x="6" y="6"/>
                </a:lnTo>
                <a:lnTo>
                  <a:pt x="5" y="5"/>
                </a:lnTo>
                <a:lnTo>
                  <a:pt x="3" y="3"/>
                </a:lnTo>
                <a:lnTo>
                  <a:pt x="3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24" name="Line 3731"/>
          <p:cNvSpPr>
            <a:spLocks noChangeShapeType="1"/>
          </p:cNvSpPr>
          <p:nvPr/>
        </p:nvSpPr>
        <p:spPr bwMode="auto">
          <a:xfrm flipH="1">
            <a:off x="2736850" y="5448300"/>
            <a:ext cx="58738" cy="6667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25" name="Rectangle 3732"/>
          <p:cNvSpPr>
            <a:spLocks noChangeArrowheads="1"/>
          </p:cNvSpPr>
          <p:nvPr/>
        </p:nvSpPr>
        <p:spPr bwMode="auto">
          <a:xfrm rot="18720000">
            <a:off x="2314575" y="5640387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Copia-6_MLP-I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26" name="Line 3733"/>
          <p:cNvSpPr>
            <a:spLocks noChangeShapeType="1"/>
          </p:cNvSpPr>
          <p:nvPr/>
        </p:nvSpPr>
        <p:spPr bwMode="auto">
          <a:xfrm flipH="1">
            <a:off x="2627313" y="5410200"/>
            <a:ext cx="125413" cy="138113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27" name="Freeform 3734"/>
          <p:cNvSpPr>
            <a:spLocks/>
          </p:cNvSpPr>
          <p:nvPr/>
        </p:nvSpPr>
        <p:spPr bwMode="auto">
          <a:xfrm>
            <a:off x="2779713" y="5427663"/>
            <a:ext cx="20638" cy="19050"/>
          </a:xfrm>
          <a:custGeom>
            <a:avLst/>
            <a:gdLst>
              <a:gd name="T0" fmla="*/ 0 w 13"/>
              <a:gd name="T1" fmla="*/ 0 h 12"/>
              <a:gd name="T2" fmla="*/ 1 w 13"/>
              <a:gd name="T3" fmla="*/ 0 h 12"/>
              <a:gd name="T4" fmla="*/ 3 w 13"/>
              <a:gd name="T5" fmla="*/ 1 h 12"/>
              <a:gd name="T6" fmla="*/ 4 w 13"/>
              <a:gd name="T7" fmla="*/ 3 h 12"/>
              <a:gd name="T8" fmla="*/ 6 w 13"/>
              <a:gd name="T9" fmla="*/ 4 h 12"/>
              <a:gd name="T10" fmla="*/ 7 w 13"/>
              <a:gd name="T11" fmla="*/ 6 h 12"/>
              <a:gd name="T12" fmla="*/ 9 w 13"/>
              <a:gd name="T13" fmla="*/ 7 h 12"/>
              <a:gd name="T14" fmla="*/ 10 w 13"/>
              <a:gd name="T15" fmla="*/ 9 h 12"/>
              <a:gd name="T16" fmla="*/ 12 w 13"/>
              <a:gd name="T17" fmla="*/ 10 h 12"/>
              <a:gd name="T18" fmla="*/ 13 w 1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2">
                <a:moveTo>
                  <a:pt x="0" y="0"/>
                </a:moveTo>
                <a:lnTo>
                  <a:pt x="1" y="0"/>
                </a:lnTo>
                <a:lnTo>
                  <a:pt x="3" y="1"/>
                </a:lnTo>
                <a:lnTo>
                  <a:pt x="4" y="3"/>
                </a:lnTo>
                <a:lnTo>
                  <a:pt x="6" y="4"/>
                </a:lnTo>
                <a:lnTo>
                  <a:pt x="7" y="6"/>
                </a:lnTo>
                <a:lnTo>
                  <a:pt x="9" y="7"/>
                </a:lnTo>
                <a:lnTo>
                  <a:pt x="10" y="9"/>
                </a:lnTo>
                <a:lnTo>
                  <a:pt x="12" y="10"/>
                </a:lnTo>
                <a:lnTo>
                  <a:pt x="13" y="12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28" name="Freeform 3735"/>
          <p:cNvSpPr>
            <a:spLocks/>
          </p:cNvSpPr>
          <p:nvPr/>
        </p:nvSpPr>
        <p:spPr bwMode="auto">
          <a:xfrm>
            <a:off x="2757488" y="5405438"/>
            <a:ext cx="22225" cy="22225"/>
          </a:xfrm>
          <a:custGeom>
            <a:avLst/>
            <a:gdLst>
              <a:gd name="T0" fmla="*/ 14 w 14"/>
              <a:gd name="T1" fmla="*/ 14 h 14"/>
              <a:gd name="T2" fmla="*/ 12 w 14"/>
              <a:gd name="T3" fmla="*/ 12 h 14"/>
              <a:gd name="T4" fmla="*/ 11 w 14"/>
              <a:gd name="T5" fmla="*/ 12 h 14"/>
              <a:gd name="T6" fmla="*/ 11 w 14"/>
              <a:gd name="T7" fmla="*/ 11 h 14"/>
              <a:gd name="T8" fmla="*/ 9 w 14"/>
              <a:gd name="T9" fmla="*/ 11 h 14"/>
              <a:gd name="T10" fmla="*/ 9 w 14"/>
              <a:gd name="T11" fmla="*/ 9 h 14"/>
              <a:gd name="T12" fmla="*/ 8 w 14"/>
              <a:gd name="T13" fmla="*/ 9 h 14"/>
              <a:gd name="T14" fmla="*/ 8 w 14"/>
              <a:gd name="T15" fmla="*/ 8 h 14"/>
              <a:gd name="T16" fmla="*/ 6 w 14"/>
              <a:gd name="T17" fmla="*/ 8 h 14"/>
              <a:gd name="T18" fmla="*/ 6 w 14"/>
              <a:gd name="T19" fmla="*/ 6 h 14"/>
              <a:gd name="T20" fmla="*/ 5 w 14"/>
              <a:gd name="T21" fmla="*/ 5 h 14"/>
              <a:gd name="T22" fmla="*/ 3 w 14"/>
              <a:gd name="T23" fmla="*/ 5 h 14"/>
              <a:gd name="T24" fmla="*/ 3 w 14"/>
              <a:gd name="T25" fmla="*/ 3 h 14"/>
              <a:gd name="T26" fmla="*/ 2 w 14"/>
              <a:gd name="T27" fmla="*/ 3 h 14"/>
              <a:gd name="T28" fmla="*/ 2 w 14"/>
              <a:gd name="T29" fmla="*/ 2 h 14"/>
              <a:gd name="T30" fmla="*/ 0 w 14"/>
              <a:gd name="T31" fmla="*/ 2 h 14"/>
              <a:gd name="T32" fmla="*/ 0 w 14"/>
              <a:gd name="T3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" h="14">
                <a:moveTo>
                  <a:pt x="14" y="14"/>
                </a:moveTo>
                <a:lnTo>
                  <a:pt x="12" y="12"/>
                </a:lnTo>
                <a:lnTo>
                  <a:pt x="11" y="12"/>
                </a:lnTo>
                <a:lnTo>
                  <a:pt x="11" y="11"/>
                </a:lnTo>
                <a:lnTo>
                  <a:pt x="9" y="11"/>
                </a:lnTo>
                <a:lnTo>
                  <a:pt x="9" y="9"/>
                </a:lnTo>
                <a:lnTo>
                  <a:pt x="8" y="9"/>
                </a:lnTo>
                <a:lnTo>
                  <a:pt x="8" y="8"/>
                </a:lnTo>
                <a:lnTo>
                  <a:pt x="6" y="8"/>
                </a:lnTo>
                <a:lnTo>
                  <a:pt x="6" y="6"/>
                </a:lnTo>
                <a:lnTo>
                  <a:pt x="5" y="5"/>
                </a:lnTo>
                <a:lnTo>
                  <a:pt x="3" y="5"/>
                </a:lnTo>
                <a:lnTo>
                  <a:pt x="3" y="3"/>
                </a:lnTo>
                <a:lnTo>
                  <a:pt x="2" y="3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29" name="Rectangle 3736"/>
          <p:cNvSpPr>
            <a:spLocks noChangeArrowheads="1"/>
          </p:cNvSpPr>
          <p:nvPr/>
        </p:nvSpPr>
        <p:spPr bwMode="auto">
          <a:xfrm rot="18660000">
            <a:off x="2752399" y="533601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91</a:t>
            </a:r>
          </a:p>
        </p:txBody>
      </p:sp>
      <p:sp>
        <p:nvSpPr>
          <p:cNvPr id="7030" name="Line 3737"/>
          <p:cNvSpPr>
            <a:spLocks noChangeShapeType="1"/>
          </p:cNvSpPr>
          <p:nvPr/>
        </p:nvSpPr>
        <p:spPr bwMode="auto">
          <a:xfrm flipH="1">
            <a:off x="2781300" y="5357813"/>
            <a:ext cx="60325" cy="6667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31" name="Rectangle 3738"/>
          <p:cNvSpPr>
            <a:spLocks noChangeArrowheads="1"/>
          </p:cNvSpPr>
          <p:nvPr/>
        </p:nvSpPr>
        <p:spPr bwMode="auto">
          <a:xfrm rot="18780000">
            <a:off x="2255838" y="5618162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Copia-30_MLP-I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32" name="Line 3739"/>
          <p:cNvSpPr>
            <a:spLocks noChangeShapeType="1"/>
          </p:cNvSpPr>
          <p:nvPr/>
        </p:nvSpPr>
        <p:spPr bwMode="auto">
          <a:xfrm flipH="1">
            <a:off x="2595563" y="5310188"/>
            <a:ext cx="198438" cy="209550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33" name="Freeform 3740"/>
          <p:cNvSpPr>
            <a:spLocks/>
          </p:cNvSpPr>
          <p:nvPr/>
        </p:nvSpPr>
        <p:spPr bwMode="auto">
          <a:xfrm>
            <a:off x="2819400" y="5332413"/>
            <a:ext cx="23813" cy="20638"/>
          </a:xfrm>
          <a:custGeom>
            <a:avLst/>
            <a:gdLst>
              <a:gd name="T0" fmla="*/ 0 w 15"/>
              <a:gd name="T1" fmla="*/ 0 h 13"/>
              <a:gd name="T2" fmla="*/ 2 w 15"/>
              <a:gd name="T3" fmla="*/ 1 h 13"/>
              <a:gd name="T4" fmla="*/ 3 w 15"/>
              <a:gd name="T5" fmla="*/ 3 h 13"/>
              <a:gd name="T6" fmla="*/ 5 w 15"/>
              <a:gd name="T7" fmla="*/ 3 h 13"/>
              <a:gd name="T8" fmla="*/ 6 w 15"/>
              <a:gd name="T9" fmla="*/ 4 h 13"/>
              <a:gd name="T10" fmla="*/ 8 w 15"/>
              <a:gd name="T11" fmla="*/ 6 h 13"/>
              <a:gd name="T12" fmla="*/ 9 w 15"/>
              <a:gd name="T13" fmla="*/ 7 h 13"/>
              <a:gd name="T14" fmla="*/ 11 w 15"/>
              <a:gd name="T15" fmla="*/ 9 h 13"/>
              <a:gd name="T16" fmla="*/ 12 w 15"/>
              <a:gd name="T17" fmla="*/ 10 h 13"/>
              <a:gd name="T18" fmla="*/ 14 w 15"/>
              <a:gd name="T19" fmla="*/ 12 h 13"/>
              <a:gd name="T20" fmla="*/ 15 w 15"/>
              <a:gd name="T2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13">
                <a:moveTo>
                  <a:pt x="0" y="0"/>
                </a:moveTo>
                <a:lnTo>
                  <a:pt x="2" y="1"/>
                </a:lnTo>
                <a:lnTo>
                  <a:pt x="3" y="3"/>
                </a:lnTo>
                <a:lnTo>
                  <a:pt x="5" y="3"/>
                </a:lnTo>
                <a:lnTo>
                  <a:pt x="6" y="4"/>
                </a:lnTo>
                <a:lnTo>
                  <a:pt x="8" y="6"/>
                </a:lnTo>
                <a:lnTo>
                  <a:pt x="9" y="7"/>
                </a:lnTo>
                <a:lnTo>
                  <a:pt x="11" y="9"/>
                </a:lnTo>
                <a:lnTo>
                  <a:pt x="12" y="10"/>
                </a:lnTo>
                <a:lnTo>
                  <a:pt x="14" y="12"/>
                </a:lnTo>
                <a:lnTo>
                  <a:pt x="15" y="13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34" name="Freeform 3741"/>
          <p:cNvSpPr>
            <a:spLocks/>
          </p:cNvSpPr>
          <p:nvPr/>
        </p:nvSpPr>
        <p:spPr bwMode="auto">
          <a:xfrm>
            <a:off x="2795588" y="5308600"/>
            <a:ext cx="23813" cy="23813"/>
          </a:xfrm>
          <a:custGeom>
            <a:avLst/>
            <a:gdLst>
              <a:gd name="T0" fmla="*/ 15 w 15"/>
              <a:gd name="T1" fmla="*/ 15 h 15"/>
              <a:gd name="T2" fmla="*/ 15 w 15"/>
              <a:gd name="T3" fmla="*/ 13 h 15"/>
              <a:gd name="T4" fmla="*/ 14 w 15"/>
              <a:gd name="T5" fmla="*/ 13 h 15"/>
              <a:gd name="T6" fmla="*/ 14 w 15"/>
              <a:gd name="T7" fmla="*/ 12 h 15"/>
              <a:gd name="T8" fmla="*/ 12 w 15"/>
              <a:gd name="T9" fmla="*/ 12 h 15"/>
              <a:gd name="T10" fmla="*/ 12 w 15"/>
              <a:gd name="T11" fmla="*/ 12 h 15"/>
              <a:gd name="T12" fmla="*/ 12 w 15"/>
              <a:gd name="T13" fmla="*/ 10 h 15"/>
              <a:gd name="T14" fmla="*/ 11 w 15"/>
              <a:gd name="T15" fmla="*/ 10 h 15"/>
              <a:gd name="T16" fmla="*/ 11 w 15"/>
              <a:gd name="T17" fmla="*/ 9 h 15"/>
              <a:gd name="T18" fmla="*/ 9 w 15"/>
              <a:gd name="T19" fmla="*/ 9 h 15"/>
              <a:gd name="T20" fmla="*/ 9 w 15"/>
              <a:gd name="T21" fmla="*/ 9 h 15"/>
              <a:gd name="T22" fmla="*/ 8 w 15"/>
              <a:gd name="T23" fmla="*/ 7 h 15"/>
              <a:gd name="T24" fmla="*/ 8 w 15"/>
              <a:gd name="T25" fmla="*/ 7 h 15"/>
              <a:gd name="T26" fmla="*/ 8 w 15"/>
              <a:gd name="T27" fmla="*/ 6 h 15"/>
              <a:gd name="T28" fmla="*/ 6 w 15"/>
              <a:gd name="T29" fmla="*/ 6 h 15"/>
              <a:gd name="T30" fmla="*/ 6 w 15"/>
              <a:gd name="T31" fmla="*/ 6 h 15"/>
              <a:gd name="T32" fmla="*/ 5 w 15"/>
              <a:gd name="T33" fmla="*/ 4 h 15"/>
              <a:gd name="T34" fmla="*/ 5 w 15"/>
              <a:gd name="T35" fmla="*/ 4 h 15"/>
              <a:gd name="T36" fmla="*/ 3 w 15"/>
              <a:gd name="T37" fmla="*/ 3 h 15"/>
              <a:gd name="T38" fmla="*/ 3 w 15"/>
              <a:gd name="T39" fmla="*/ 3 h 15"/>
              <a:gd name="T40" fmla="*/ 2 w 15"/>
              <a:gd name="T41" fmla="*/ 3 h 15"/>
              <a:gd name="T42" fmla="*/ 2 w 15"/>
              <a:gd name="T43" fmla="*/ 1 h 15"/>
              <a:gd name="T44" fmla="*/ 2 w 15"/>
              <a:gd name="T45" fmla="*/ 1 h 15"/>
              <a:gd name="T46" fmla="*/ 0 w 15"/>
              <a:gd name="T4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5" y="13"/>
                </a:lnTo>
                <a:lnTo>
                  <a:pt x="14" y="13"/>
                </a:lnTo>
                <a:lnTo>
                  <a:pt x="14" y="12"/>
                </a:lnTo>
                <a:lnTo>
                  <a:pt x="12" y="12"/>
                </a:lnTo>
                <a:lnTo>
                  <a:pt x="12" y="12"/>
                </a:lnTo>
                <a:lnTo>
                  <a:pt x="12" y="10"/>
                </a:lnTo>
                <a:lnTo>
                  <a:pt x="11" y="10"/>
                </a:lnTo>
                <a:lnTo>
                  <a:pt x="11" y="9"/>
                </a:lnTo>
                <a:lnTo>
                  <a:pt x="9" y="9"/>
                </a:lnTo>
                <a:lnTo>
                  <a:pt x="9" y="9"/>
                </a:lnTo>
                <a:lnTo>
                  <a:pt x="8" y="7"/>
                </a:lnTo>
                <a:lnTo>
                  <a:pt x="8" y="7"/>
                </a:lnTo>
                <a:lnTo>
                  <a:pt x="8" y="6"/>
                </a:lnTo>
                <a:lnTo>
                  <a:pt x="6" y="6"/>
                </a:lnTo>
                <a:lnTo>
                  <a:pt x="6" y="6"/>
                </a:lnTo>
                <a:lnTo>
                  <a:pt x="5" y="4"/>
                </a:lnTo>
                <a:lnTo>
                  <a:pt x="5" y="4"/>
                </a:lnTo>
                <a:lnTo>
                  <a:pt x="3" y="3"/>
                </a:lnTo>
                <a:lnTo>
                  <a:pt x="3" y="3"/>
                </a:lnTo>
                <a:lnTo>
                  <a:pt x="2" y="3"/>
                </a:lnTo>
                <a:lnTo>
                  <a:pt x="2" y="1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35" name="Rectangle 3742"/>
          <p:cNvSpPr>
            <a:spLocks noChangeArrowheads="1"/>
          </p:cNvSpPr>
          <p:nvPr/>
        </p:nvSpPr>
        <p:spPr bwMode="auto">
          <a:xfrm rot="18720000">
            <a:off x="2800817" y="523361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92</a:t>
            </a:r>
          </a:p>
        </p:txBody>
      </p:sp>
      <p:sp>
        <p:nvSpPr>
          <p:cNvPr id="7036" name="Line 3743"/>
          <p:cNvSpPr>
            <a:spLocks noChangeShapeType="1"/>
          </p:cNvSpPr>
          <p:nvPr/>
        </p:nvSpPr>
        <p:spPr bwMode="auto">
          <a:xfrm flipH="1">
            <a:off x="2822575" y="5262563"/>
            <a:ext cx="61913" cy="6667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37" name="Rectangle 3744"/>
          <p:cNvSpPr>
            <a:spLocks noChangeArrowheads="1"/>
          </p:cNvSpPr>
          <p:nvPr/>
        </p:nvSpPr>
        <p:spPr bwMode="auto">
          <a:xfrm rot="18840000">
            <a:off x="2259013" y="5578475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Copia-3_PGr-I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38" name="Line 3745"/>
          <p:cNvSpPr>
            <a:spLocks noChangeShapeType="1"/>
          </p:cNvSpPr>
          <p:nvPr/>
        </p:nvSpPr>
        <p:spPr bwMode="auto">
          <a:xfrm flipH="1">
            <a:off x="2566988" y="5218113"/>
            <a:ext cx="269875" cy="27622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39" name="Freeform 3746"/>
          <p:cNvSpPr>
            <a:spLocks/>
          </p:cNvSpPr>
          <p:nvPr/>
        </p:nvSpPr>
        <p:spPr bwMode="auto">
          <a:xfrm>
            <a:off x="2862263" y="5237163"/>
            <a:ext cx="23813" cy="20638"/>
          </a:xfrm>
          <a:custGeom>
            <a:avLst/>
            <a:gdLst>
              <a:gd name="T0" fmla="*/ 0 w 15"/>
              <a:gd name="T1" fmla="*/ 0 h 13"/>
              <a:gd name="T2" fmla="*/ 2 w 15"/>
              <a:gd name="T3" fmla="*/ 1 h 13"/>
              <a:gd name="T4" fmla="*/ 3 w 15"/>
              <a:gd name="T5" fmla="*/ 3 h 13"/>
              <a:gd name="T6" fmla="*/ 5 w 15"/>
              <a:gd name="T7" fmla="*/ 4 h 13"/>
              <a:gd name="T8" fmla="*/ 6 w 15"/>
              <a:gd name="T9" fmla="*/ 6 h 13"/>
              <a:gd name="T10" fmla="*/ 8 w 15"/>
              <a:gd name="T11" fmla="*/ 7 h 13"/>
              <a:gd name="T12" fmla="*/ 9 w 15"/>
              <a:gd name="T13" fmla="*/ 9 h 13"/>
              <a:gd name="T14" fmla="*/ 11 w 15"/>
              <a:gd name="T15" fmla="*/ 9 h 13"/>
              <a:gd name="T16" fmla="*/ 12 w 15"/>
              <a:gd name="T17" fmla="*/ 10 h 13"/>
              <a:gd name="T18" fmla="*/ 14 w 15"/>
              <a:gd name="T19" fmla="*/ 12 h 13"/>
              <a:gd name="T20" fmla="*/ 15 w 15"/>
              <a:gd name="T2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13">
                <a:moveTo>
                  <a:pt x="0" y="0"/>
                </a:moveTo>
                <a:lnTo>
                  <a:pt x="2" y="1"/>
                </a:lnTo>
                <a:lnTo>
                  <a:pt x="3" y="3"/>
                </a:lnTo>
                <a:lnTo>
                  <a:pt x="5" y="4"/>
                </a:lnTo>
                <a:lnTo>
                  <a:pt x="6" y="6"/>
                </a:lnTo>
                <a:lnTo>
                  <a:pt x="8" y="7"/>
                </a:lnTo>
                <a:lnTo>
                  <a:pt x="9" y="9"/>
                </a:lnTo>
                <a:lnTo>
                  <a:pt x="11" y="9"/>
                </a:lnTo>
                <a:lnTo>
                  <a:pt x="12" y="10"/>
                </a:lnTo>
                <a:lnTo>
                  <a:pt x="14" y="12"/>
                </a:lnTo>
                <a:lnTo>
                  <a:pt x="15" y="13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40" name="Freeform 3747"/>
          <p:cNvSpPr>
            <a:spLocks/>
          </p:cNvSpPr>
          <p:nvPr/>
        </p:nvSpPr>
        <p:spPr bwMode="auto">
          <a:xfrm>
            <a:off x="2838450" y="5213350"/>
            <a:ext cx="23813" cy="23813"/>
          </a:xfrm>
          <a:custGeom>
            <a:avLst/>
            <a:gdLst>
              <a:gd name="T0" fmla="*/ 15 w 15"/>
              <a:gd name="T1" fmla="*/ 15 h 15"/>
              <a:gd name="T2" fmla="*/ 15 w 15"/>
              <a:gd name="T3" fmla="*/ 13 h 15"/>
              <a:gd name="T4" fmla="*/ 14 w 15"/>
              <a:gd name="T5" fmla="*/ 13 h 15"/>
              <a:gd name="T6" fmla="*/ 14 w 15"/>
              <a:gd name="T7" fmla="*/ 13 h 15"/>
              <a:gd name="T8" fmla="*/ 14 w 15"/>
              <a:gd name="T9" fmla="*/ 13 h 15"/>
              <a:gd name="T10" fmla="*/ 12 w 15"/>
              <a:gd name="T11" fmla="*/ 12 h 15"/>
              <a:gd name="T12" fmla="*/ 12 w 15"/>
              <a:gd name="T13" fmla="*/ 12 h 15"/>
              <a:gd name="T14" fmla="*/ 12 w 15"/>
              <a:gd name="T15" fmla="*/ 12 h 15"/>
              <a:gd name="T16" fmla="*/ 11 w 15"/>
              <a:gd name="T17" fmla="*/ 10 h 15"/>
              <a:gd name="T18" fmla="*/ 11 w 15"/>
              <a:gd name="T19" fmla="*/ 10 h 15"/>
              <a:gd name="T20" fmla="*/ 11 w 15"/>
              <a:gd name="T21" fmla="*/ 10 h 15"/>
              <a:gd name="T22" fmla="*/ 9 w 15"/>
              <a:gd name="T23" fmla="*/ 9 h 15"/>
              <a:gd name="T24" fmla="*/ 9 w 15"/>
              <a:gd name="T25" fmla="*/ 9 h 15"/>
              <a:gd name="T26" fmla="*/ 9 w 15"/>
              <a:gd name="T27" fmla="*/ 9 h 15"/>
              <a:gd name="T28" fmla="*/ 8 w 15"/>
              <a:gd name="T29" fmla="*/ 7 h 15"/>
              <a:gd name="T30" fmla="*/ 8 w 15"/>
              <a:gd name="T31" fmla="*/ 7 h 15"/>
              <a:gd name="T32" fmla="*/ 8 w 15"/>
              <a:gd name="T33" fmla="*/ 7 h 15"/>
              <a:gd name="T34" fmla="*/ 6 w 15"/>
              <a:gd name="T35" fmla="*/ 6 h 15"/>
              <a:gd name="T36" fmla="*/ 6 w 15"/>
              <a:gd name="T37" fmla="*/ 6 h 15"/>
              <a:gd name="T38" fmla="*/ 6 w 15"/>
              <a:gd name="T39" fmla="*/ 6 h 15"/>
              <a:gd name="T40" fmla="*/ 5 w 15"/>
              <a:gd name="T41" fmla="*/ 6 h 15"/>
              <a:gd name="T42" fmla="*/ 5 w 15"/>
              <a:gd name="T43" fmla="*/ 4 h 15"/>
              <a:gd name="T44" fmla="*/ 5 w 15"/>
              <a:gd name="T45" fmla="*/ 4 h 15"/>
              <a:gd name="T46" fmla="*/ 3 w 15"/>
              <a:gd name="T47" fmla="*/ 4 h 15"/>
              <a:gd name="T48" fmla="*/ 3 w 15"/>
              <a:gd name="T49" fmla="*/ 3 h 15"/>
              <a:gd name="T50" fmla="*/ 3 w 15"/>
              <a:gd name="T51" fmla="*/ 3 h 15"/>
              <a:gd name="T52" fmla="*/ 2 w 15"/>
              <a:gd name="T53" fmla="*/ 3 h 15"/>
              <a:gd name="T54" fmla="*/ 2 w 15"/>
              <a:gd name="T55" fmla="*/ 1 h 15"/>
              <a:gd name="T56" fmla="*/ 2 w 15"/>
              <a:gd name="T57" fmla="*/ 1 h 15"/>
              <a:gd name="T58" fmla="*/ 0 w 15"/>
              <a:gd name="T59" fmla="*/ 1 h 15"/>
              <a:gd name="T60" fmla="*/ 0 w 15"/>
              <a:gd name="T61" fmla="*/ 0 h 15"/>
              <a:gd name="T62" fmla="*/ 0 w 15"/>
              <a:gd name="T6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5" y="13"/>
                </a:lnTo>
                <a:lnTo>
                  <a:pt x="14" y="13"/>
                </a:lnTo>
                <a:lnTo>
                  <a:pt x="14" y="13"/>
                </a:lnTo>
                <a:lnTo>
                  <a:pt x="14" y="13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1" y="10"/>
                </a:lnTo>
                <a:lnTo>
                  <a:pt x="11" y="10"/>
                </a:lnTo>
                <a:lnTo>
                  <a:pt x="11" y="10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8" y="7"/>
                </a:lnTo>
                <a:lnTo>
                  <a:pt x="8" y="7"/>
                </a:lnTo>
                <a:lnTo>
                  <a:pt x="8" y="7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5" y="6"/>
                </a:lnTo>
                <a:lnTo>
                  <a:pt x="5" y="4"/>
                </a:lnTo>
                <a:lnTo>
                  <a:pt x="5" y="4"/>
                </a:lnTo>
                <a:lnTo>
                  <a:pt x="3" y="4"/>
                </a:lnTo>
                <a:lnTo>
                  <a:pt x="3" y="3"/>
                </a:lnTo>
                <a:lnTo>
                  <a:pt x="3" y="3"/>
                </a:lnTo>
                <a:lnTo>
                  <a:pt x="2" y="3"/>
                </a:lnTo>
                <a:lnTo>
                  <a:pt x="2" y="1"/>
                </a:lnTo>
                <a:lnTo>
                  <a:pt x="2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41" name="Line 3748"/>
          <p:cNvSpPr>
            <a:spLocks noChangeShapeType="1"/>
          </p:cNvSpPr>
          <p:nvPr/>
        </p:nvSpPr>
        <p:spPr bwMode="auto">
          <a:xfrm flipH="1">
            <a:off x="2865438" y="5167313"/>
            <a:ext cx="61913" cy="6667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42" name="Rectangle 3749"/>
          <p:cNvSpPr>
            <a:spLocks noChangeArrowheads="1"/>
          </p:cNvSpPr>
          <p:nvPr/>
        </p:nvSpPr>
        <p:spPr bwMode="auto">
          <a:xfrm rot="18900000">
            <a:off x="2195513" y="5559425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Copia-32_MLP-I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43" name="Line 3750"/>
          <p:cNvSpPr>
            <a:spLocks noChangeShapeType="1"/>
          </p:cNvSpPr>
          <p:nvPr/>
        </p:nvSpPr>
        <p:spPr bwMode="auto">
          <a:xfrm flipH="1">
            <a:off x="2536825" y="5399088"/>
            <a:ext cx="63500" cy="63500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44" name="Rectangle 3751"/>
          <p:cNvSpPr>
            <a:spLocks noChangeArrowheads="1"/>
          </p:cNvSpPr>
          <p:nvPr/>
        </p:nvSpPr>
        <p:spPr bwMode="auto">
          <a:xfrm rot="18900000">
            <a:off x="2162175" y="5527675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Copia-53_MLP-I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45" name="Line 3752"/>
          <p:cNvSpPr>
            <a:spLocks noChangeShapeType="1"/>
          </p:cNvSpPr>
          <p:nvPr/>
        </p:nvSpPr>
        <p:spPr bwMode="auto">
          <a:xfrm flipH="1">
            <a:off x="2508250" y="5372100"/>
            <a:ext cx="63500" cy="61913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46" name="Freeform 3753"/>
          <p:cNvSpPr>
            <a:spLocks/>
          </p:cNvSpPr>
          <p:nvPr/>
        </p:nvSpPr>
        <p:spPr bwMode="auto">
          <a:xfrm>
            <a:off x="2590800" y="5381625"/>
            <a:ext cx="12700" cy="14288"/>
          </a:xfrm>
          <a:custGeom>
            <a:avLst/>
            <a:gdLst>
              <a:gd name="T0" fmla="*/ 0 w 8"/>
              <a:gd name="T1" fmla="*/ 0 h 9"/>
              <a:gd name="T2" fmla="*/ 0 w 8"/>
              <a:gd name="T3" fmla="*/ 2 h 9"/>
              <a:gd name="T4" fmla="*/ 2 w 8"/>
              <a:gd name="T5" fmla="*/ 3 h 9"/>
              <a:gd name="T6" fmla="*/ 3 w 8"/>
              <a:gd name="T7" fmla="*/ 3 h 9"/>
              <a:gd name="T8" fmla="*/ 5 w 8"/>
              <a:gd name="T9" fmla="*/ 5 h 9"/>
              <a:gd name="T10" fmla="*/ 5 w 8"/>
              <a:gd name="T11" fmla="*/ 6 h 9"/>
              <a:gd name="T12" fmla="*/ 6 w 8"/>
              <a:gd name="T13" fmla="*/ 8 h 9"/>
              <a:gd name="T14" fmla="*/ 8 w 8"/>
              <a:gd name="T15" fmla="*/ 8 h 9"/>
              <a:gd name="T16" fmla="*/ 8 w 8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0" y="0"/>
                </a:moveTo>
                <a:lnTo>
                  <a:pt x="0" y="2"/>
                </a:lnTo>
                <a:lnTo>
                  <a:pt x="2" y="3"/>
                </a:lnTo>
                <a:lnTo>
                  <a:pt x="3" y="3"/>
                </a:lnTo>
                <a:lnTo>
                  <a:pt x="5" y="5"/>
                </a:lnTo>
                <a:lnTo>
                  <a:pt x="5" y="6"/>
                </a:lnTo>
                <a:lnTo>
                  <a:pt x="6" y="8"/>
                </a:lnTo>
                <a:lnTo>
                  <a:pt x="8" y="8"/>
                </a:lnTo>
                <a:lnTo>
                  <a:pt x="8" y="9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47" name="Freeform 3754"/>
          <p:cNvSpPr>
            <a:spLocks/>
          </p:cNvSpPr>
          <p:nvPr/>
        </p:nvSpPr>
        <p:spPr bwMode="auto">
          <a:xfrm>
            <a:off x="2576513" y="5367338"/>
            <a:ext cx="14288" cy="14288"/>
          </a:xfrm>
          <a:custGeom>
            <a:avLst/>
            <a:gdLst>
              <a:gd name="T0" fmla="*/ 9 w 9"/>
              <a:gd name="T1" fmla="*/ 9 h 9"/>
              <a:gd name="T2" fmla="*/ 8 w 9"/>
              <a:gd name="T3" fmla="*/ 9 h 9"/>
              <a:gd name="T4" fmla="*/ 6 w 9"/>
              <a:gd name="T5" fmla="*/ 8 h 9"/>
              <a:gd name="T6" fmla="*/ 6 w 9"/>
              <a:gd name="T7" fmla="*/ 6 h 9"/>
              <a:gd name="T8" fmla="*/ 5 w 9"/>
              <a:gd name="T9" fmla="*/ 6 h 9"/>
              <a:gd name="T10" fmla="*/ 3 w 9"/>
              <a:gd name="T11" fmla="*/ 5 h 9"/>
              <a:gd name="T12" fmla="*/ 3 w 9"/>
              <a:gd name="T13" fmla="*/ 3 h 9"/>
              <a:gd name="T14" fmla="*/ 2 w 9"/>
              <a:gd name="T15" fmla="*/ 3 h 9"/>
              <a:gd name="T16" fmla="*/ 0 w 9"/>
              <a:gd name="T17" fmla="*/ 2 h 9"/>
              <a:gd name="T18" fmla="*/ 0 w 9"/>
              <a:gd name="T1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9" y="9"/>
                </a:moveTo>
                <a:lnTo>
                  <a:pt x="8" y="9"/>
                </a:lnTo>
                <a:lnTo>
                  <a:pt x="6" y="8"/>
                </a:lnTo>
                <a:lnTo>
                  <a:pt x="6" y="6"/>
                </a:lnTo>
                <a:lnTo>
                  <a:pt x="5" y="6"/>
                </a:lnTo>
                <a:lnTo>
                  <a:pt x="3" y="5"/>
                </a:lnTo>
                <a:lnTo>
                  <a:pt x="3" y="3"/>
                </a:lnTo>
                <a:lnTo>
                  <a:pt x="2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48" name="Rectangle 3755"/>
          <p:cNvSpPr>
            <a:spLocks noChangeArrowheads="1"/>
          </p:cNvSpPr>
          <p:nvPr/>
        </p:nvSpPr>
        <p:spPr bwMode="auto">
          <a:xfrm rot="18900000">
            <a:off x="2578553" y="528837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049" name="Line 3756"/>
          <p:cNvSpPr>
            <a:spLocks noChangeShapeType="1"/>
          </p:cNvSpPr>
          <p:nvPr/>
        </p:nvSpPr>
        <p:spPr bwMode="auto">
          <a:xfrm flipH="1">
            <a:off x="2593975" y="5108575"/>
            <a:ext cx="273050" cy="271463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50" name="Freeform 3757"/>
          <p:cNvSpPr>
            <a:spLocks/>
          </p:cNvSpPr>
          <p:nvPr/>
        </p:nvSpPr>
        <p:spPr bwMode="auto">
          <a:xfrm>
            <a:off x="2900363" y="5137150"/>
            <a:ext cx="28575" cy="28575"/>
          </a:xfrm>
          <a:custGeom>
            <a:avLst/>
            <a:gdLst>
              <a:gd name="T0" fmla="*/ 0 w 18"/>
              <a:gd name="T1" fmla="*/ 0 h 18"/>
              <a:gd name="T2" fmla="*/ 2 w 18"/>
              <a:gd name="T3" fmla="*/ 1 h 18"/>
              <a:gd name="T4" fmla="*/ 3 w 18"/>
              <a:gd name="T5" fmla="*/ 3 h 18"/>
              <a:gd name="T6" fmla="*/ 5 w 18"/>
              <a:gd name="T7" fmla="*/ 4 h 18"/>
              <a:gd name="T8" fmla="*/ 8 w 18"/>
              <a:gd name="T9" fmla="*/ 7 h 18"/>
              <a:gd name="T10" fmla="*/ 9 w 18"/>
              <a:gd name="T11" fmla="*/ 9 h 18"/>
              <a:gd name="T12" fmla="*/ 11 w 18"/>
              <a:gd name="T13" fmla="*/ 10 h 18"/>
              <a:gd name="T14" fmla="*/ 12 w 18"/>
              <a:gd name="T15" fmla="*/ 12 h 18"/>
              <a:gd name="T16" fmla="*/ 15 w 18"/>
              <a:gd name="T17" fmla="*/ 13 h 18"/>
              <a:gd name="T18" fmla="*/ 17 w 18"/>
              <a:gd name="T19" fmla="*/ 16 h 18"/>
              <a:gd name="T20" fmla="*/ 18 w 18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8">
                <a:moveTo>
                  <a:pt x="0" y="0"/>
                </a:moveTo>
                <a:lnTo>
                  <a:pt x="2" y="1"/>
                </a:lnTo>
                <a:lnTo>
                  <a:pt x="3" y="3"/>
                </a:lnTo>
                <a:lnTo>
                  <a:pt x="5" y="4"/>
                </a:lnTo>
                <a:lnTo>
                  <a:pt x="8" y="7"/>
                </a:lnTo>
                <a:lnTo>
                  <a:pt x="9" y="9"/>
                </a:lnTo>
                <a:lnTo>
                  <a:pt x="11" y="10"/>
                </a:lnTo>
                <a:lnTo>
                  <a:pt x="12" y="12"/>
                </a:lnTo>
                <a:lnTo>
                  <a:pt x="15" y="13"/>
                </a:lnTo>
                <a:lnTo>
                  <a:pt x="17" y="16"/>
                </a:lnTo>
                <a:lnTo>
                  <a:pt x="18" y="18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51" name="Freeform 3758"/>
          <p:cNvSpPr>
            <a:spLocks/>
          </p:cNvSpPr>
          <p:nvPr/>
        </p:nvSpPr>
        <p:spPr bwMode="auto">
          <a:xfrm>
            <a:off x="2870200" y="5105400"/>
            <a:ext cx="30163" cy="31750"/>
          </a:xfrm>
          <a:custGeom>
            <a:avLst/>
            <a:gdLst>
              <a:gd name="T0" fmla="*/ 19 w 19"/>
              <a:gd name="T1" fmla="*/ 20 h 20"/>
              <a:gd name="T2" fmla="*/ 18 w 19"/>
              <a:gd name="T3" fmla="*/ 18 h 20"/>
              <a:gd name="T4" fmla="*/ 18 w 19"/>
              <a:gd name="T5" fmla="*/ 18 h 20"/>
              <a:gd name="T6" fmla="*/ 16 w 19"/>
              <a:gd name="T7" fmla="*/ 17 h 20"/>
              <a:gd name="T8" fmla="*/ 16 w 19"/>
              <a:gd name="T9" fmla="*/ 17 h 20"/>
              <a:gd name="T10" fmla="*/ 16 w 19"/>
              <a:gd name="T11" fmla="*/ 17 h 20"/>
              <a:gd name="T12" fmla="*/ 15 w 19"/>
              <a:gd name="T13" fmla="*/ 15 h 20"/>
              <a:gd name="T14" fmla="*/ 15 w 19"/>
              <a:gd name="T15" fmla="*/ 15 h 20"/>
              <a:gd name="T16" fmla="*/ 15 w 19"/>
              <a:gd name="T17" fmla="*/ 15 h 20"/>
              <a:gd name="T18" fmla="*/ 13 w 19"/>
              <a:gd name="T19" fmla="*/ 14 h 20"/>
              <a:gd name="T20" fmla="*/ 13 w 19"/>
              <a:gd name="T21" fmla="*/ 14 h 20"/>
              <a:gd name="T22" fmla="*/ 12 w 19"/>
              <a:gd name="T23" fmla="*/ 12 h 20"/>
              <a:gd name="T24" fmla="*/ 12 w 19"/>
              <a:gd name="T25" fmla="*/ 12 h 20"/>
              <a:gd name="T26" fmla="*/ 12 w 19"/>
              <a:gd name="T27" fmla="*/ 12 h 20"/>
              <a:gd name="T28" fmla="*/ 10 w 19"/>
              <a:gd name="T29" fmla="*/ 11 h 20"/>
              <a:gd name="T30" fmla="*/ 10 w 19"/>
              <a:gd name="T31" fmla="*/ 11 h 20"/>
              <a:gd name="T32" fmla="*/ 9 w 19"/>
              <a:gd name="T33" fmla="*/ 9 h 20"/>
              <a:gd name="T34" fmla="*/ 9 w 19"/>
              <a:gd name="T35" fmla="*/ 9 h 20"/>
              <a:gd name="T36" fmla="*/ 9 w 19"/>
              <a:gd name="T37" fmla="*/ 9 h 20"/>
              <a:gd name="T38" fmla="*/ 7 w 19"/>
              <a:gd name="T39" fmla="*/ 8 h 20"/>
              <a:gd name="T40" fmla="*/ 7 w 19"/>
              <a:gd name="T41" fmla="*/ 8 h 20"/>
              <a:gd name="T42" fmla="*/ 7 w 19"/>
              <a:gd name="T43" fmla="*/ 8 h 20"/>
              <a:gd name="T44" fmla="*/ 6 w 19"/>
              <a:gd name="T45" fmla="*/ 6 h 20"/>
              <a:gd name="T46" fmla="*/ 6 w 19"/>
              <a:gd name="T47" fmla="*/ 6 h 20"/>
              <a:gd name="T48" fmla="*/ 4 w 19"/>
              <a:gd name="T49" fmla="*/ 5 h 20"/>
              <a:gd name="T50" fmla="*/ 4 w 19"/>
              <a:gd name="T51" fmla="*/ 5 h 20"/>
              <a:gd name="T52" fmla="*/ 4 w 19"/>
              <a:gd name="T53" fmla="*/ 5 h 20"/>
              <a:gd name="T54" fmla="*/ 3 w 19"/>
              <a:gd name="T55" fmla="*/ 3 h 20"/>
              <a:gd name="T56" fmla="*/ 3 w 19"/>
              <a:gd name="T57" fmla="*/ 3 h 20"/>
              <a:gd name="T58" fmla="*/ 1 w 19"/>
              <a:gd name="T59" fmla="*/ 2 h 20"/>
              <a:gd name="T60" fmla="*/ 1 w 19"/>
              <a:gd name="T61" fmla="*/ 2 h 20"/>
              <a:gd name="T62" fmla="*/ 1 w 19"/>
              <a:gd name="T63" fmla="*/ 2 h 20"/>
              <a:gd name="T64" fmla="*/ 0 w 19"/>
              <a:gd name="T6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" h="20">
                <a:moveTo>
                  <a:pt x="19" y="20"/>
                </a:moveTo>
                <a:lnTo>
                  <a:pt x="18" y="18"/>
                </a:lnTo>
                <a:lnTo>
                  <a:pt x="18" y="18"/>
                </a:lnTo>
                <a:lnTo>
                  <a:pt x="16" y="17"/>
                </a:lnTo>
                <a:lnTo>
                  <a:pt x="16" y="17"/>
                </a:lnTo>
                <a:lnTo>
                  <a:pt x="16" y="17"/>
                </a:lnTo>
                <a:lnTo>
                  <a:pt x="15" y="15"/>
                </a:lnTo>
                <a:lnTo>
                  <a:pt x="15" y="15"/>
                </a:lnTo>
                <a:lnTo>
                  <a:pt x="15" y="15"/>
                </a:lnTo>
                <a:lnTo>
                  <a:pt x="13" y="14"/>
                </a:lnTo>
                <a:lnTo>
                  <a:pt x="13" y="14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0" y="11"/>
                </a:lnTo>
                <a:lnTo>
                  <a:pt x="10" y="11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6" y="6"/>
                </a:lnTo>
                <a:lnTo>
                  <a:pt x="6" y="6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3" y="3"/>
                </a:lnTo>
                <a:lnTo>
                  <a:pt x="3" y="3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52" name="Rectangle 3759"/>
          <p:cNvSpPr>
            <a:spLocks noChangeArrowheads="1"/>
          </p:cNvSpPr>
          <p:nvPr/>
        </p:nvSpPr>
        <p:spPr bwMode="auto">
          <a:xfrm rot="18840000">
            <a:off x="2878605" y="504549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</a:p>
        </p:txBody>
      </p:sp>
      <p:sp>
        <p:nvSpPr>
          <p:cNvPr id="7053" name="Line 3760"/>
          <p:cNvSpPr>
            <a:spLocks noChangeShapeType="1"/>
          </p:cNvSpPr>
          <p:nvPr/>
        </p:nvSpPr>
        <p:spPr bwMode="auto">
          <a:xfrm flipH="1">
            <a:off x="2903538" y="5070475"/>
            <a:ext cx="63500" cy="63500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54" name="Rectangle 3761"/>
          <p:cNvSpPr>
            <a:spLocks noChangeArrowheads="1"/>
          </p:cNvSpPr>
          <p:nvPr/>
        </p:nvSpPr>
        <p:spPr bwMode="auto">
          <a:xfrm rot="18960000">
            <a:off x="2133600" y="549433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Copia-75_MLP-I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55" name="Line 3762"/>
          <p:cNvSpPr>
            <a:spLocks noChangeShapeType="1"/>
          </p:cNvSpPr>
          <p:nvPr/>
        </p:nvSpPr>
        <p:spPr bwMode="auto">
          <a:xfrm flipH="1">
            <a:off x="2479675" y="5205413"/>
            <a:ext cx="209550" cy="198438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56" name="Rectangle 3763"/>
          <p:cNvSpPr>
            <a:spLocks noChangeArrowheads="1"/>
          </p:cNvSpPr>
          <p:nvPr/>
        </p:nvSpPr>
        <p:spPr bwMode="auto">
          <a:xfrm rot="19020000">
            <a:off x="2103438" y="546258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Copia-20_MLP-I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57" name="Line 3764"/>
          <p:cNvSpPr>
            <a:spLocks noChangeShapeType="1"/>
          </p:cNvSpPr>
          <p:nvPr/>
        </p:nvSpPr>
        <p:spPr bwMode="auto">
          <a:xfrm flipH="1">
            <a:off x="2451100" y="5313363"/>
            <a:ext cx="66675" cy="61913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58" name="Rectangle 3765"/>
          <p:cNvSpPr>
            <a:spLocks noChangeArrowheads="1"/>
          </p:cNvSpPr>
          <p:nvPr/>
        </p:nvSpPr>
        <p:spPr bwMode="auto">
          <a:xfrm rot="19080000">
            <a:off x="2073275" y="5432425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Copia-21_MLP-I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59" name="Line 3766"/>
          <p:cNvSpPr>
            <a:spLocks noChangeShapeType="1"/>
          </p:cNvSpPr>
          <p:nvPr/>
        </p:nvSpPr>
        <p:spPr bwMode="auto">
          <a:xfrm flipH="1">
            <a:off x="2424113" y="5284788"/>
            <a:ext cx="66675" cy="58738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60" name="Freeform 3767"/>
          <p:cNvSpPr>
            <a:spLocks/>
          </p:cNvSpPr>
          <p:nvPr/>
        </p:nvSpPr>
        <p:spPr bwMode="auto">
          <a:xfrm>
            <a:off x="2508250" y="5295900"/>
            <a:ext cx="14288" cy="14288"/>
          </a:xfrm>
          <a:custGeom>
            <a:avLst/>
            <a:gdLst>
              <a:gd name="T0" fmla="*/ 0 w 9"/>
              <a:gd name="T1" fmla="*/ 0 h 9"/>
              <a:gd name="T2" fmla="*/ 1 w 9"/>
              <a:gd name="T3" fmla="*/ 0 h 9"/>
              <a:gd name="T4" fmla="*/ 3 w 9"/>
              <a:gd name="T5" fmla="*/ 2 h 9"/>
              <a:gd name="T6" fmla="*/ 3 w 9"/>
              <a:gd name="T7" fmla="*/ 3 h 9"/>
              <a:gd name="T8" fmla="*/ 4 w 9"/>
              <a:gd name="T9" fmla="*/ 5 h 9"/>
              <a:gd name="T10" fmla="*/ 6 w 9"/>
              <a:gd name="T11" fmla="*/ 6 h 9"/>
              <a:gd name="T12" fmla="*/ 6 w 9"/>
              <a:gd name="T13" fmla="*/ 6 h 9"/>
              <a:gd name="T14" fmla="*/ 7 w 9"/>
              <a:gd name="T15" fmla="*/ 8 h 9"/>
              <a:gd name="T16" fmla="*/ 9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0" y="0"/>
                </a:moveTo>
                <a:lnTo>
                  <a:pt x="1" y="0"/>
                </a:lnTo>
                <a:lnTo>
                  <a:pt x="3" y="2"/>
                </a:lnTo>
                <a:lnTo>
                  <a:pt x="3" y="3"/>
                </a:lnTo>
                <a:lnTo>
                  <a:pt x="4" y="5"/>
                </a:lnTo>
                <a:lnTo>
                  <a:pt x="6" y="6"/>
                </a:lnTo>
                <a:lnTo>
                  <a:pt x="6" y="6"/>
                </a:lnTo>
                <a:lnTo>
                  <a:pt x="7" y="8"/>
                </a:lnTo>
                <a:lnTo>
                  <a:pt x="9" y="9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61" name="Freeform 3768"/>
          <p:cNvSpPr>
            <a:spLocks/>
          </p:cNvSpPr>
          <p:nvPr/>
        </p:nvSpPr>
        <p:spPr bwMode="auto">
          <a:xfrm>
            <a:off x="2495550" y="5280025"/>
            <a:ext cx="12700" cy="15875"/>
          </a:xfrm>
          <a:custGeom>
            <a:avLst/>
            <a:gdLst>
              <a:gd name="T0" fmla="*/ 8 w 8"/>
              <a:gd name="T1" fmla="*/ 10 h 10"/>
              <a:gd name="T2" fmla="*/ 8 w 8"/>
              <a:gd name="T3" fmla="*/ 9 h 10"/>
              <a:gd name="T4" fmla="*/ 6 w 8"/>
              <a:gd name="T5" fmla="*/ 7 h 10"/>
              <a:gd name="T6" fmla="*/ 5 w 8"/>
              <a:gd name="T7" fmla="*/ 7 h 10"/>
              <a:gd name="T8" fmla="*/ 5 w 8"/>
              <a:gd name="T9" fmla="*/ 6 h 10"/>
              <a:gd name="T10" fmla="*/ 3 w 8"/>
              <a:gd name="T11" fmla="*/ 4 h 10"/>
              <a:gd name="T12" fmla="*/ 2 w 8"/>
              <a:gd name="T13" fmla="*/ 4 h 10"/>
              <a:gd name="T14" fmla="*/ 2 w 8"/>
              <a:gd name="T15" fmla="*/ 3 h 10"/>
              <a:gd name="T16" fmla="*/ 0 w 8"/>
              <a:gd name="T17" fmla="*/ 1 h 10"/>
              <a:gd name="T18" fmla="*/ 0 w 8"/>
              <a:gd name="T1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0">
                <a:moveTo>
                  <a:pt x="8" y="10"/>
                </a:moveTo>
                <a:lnTo>
                  <a:pt x="8" y="9"/>
                </a:lnTo>
                <a:lnTo>
                  <a:pt x="6" y="7"/>
                </a:lnTo>
                <a:lnTo>
                  <a:pt x="5" y="7"/>
                </a:lnTo>
                <a:lnTo>
                  <a:pt x="5" y="6"/>
                </a:lnTo>
                <a:lnTo>
                  <a:pt x="3" y="4"/>
                </a:lnTo>
                <a:lnTo>
                  <a:pt x="2" y="4"/>
                </a:lnTo>
                <a:lnTo>
                  <a:pt x="2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62" name="Line 3769"/>
          <p:cNvSpPr>
            <a:spLocks noChangeShapeType="1"/>
          </p:cNvSpPr>
          <p:nvPr/>
        </p:nvSpPr>
        <p:spPr bwMode="auto">
          <a:xfrm flipH="1">
            <a:off x="2509838" y="5233988"/>
            <a:ext cx="66675" cy="6032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63" name="Rectangle 3770"/>
          <p:cNvSpPr>
            <a:spLocks noChangeArrowheads="1"/>
          </p:cNvSpPr>
          <p:nvPr/>
        </p:nvSpPr>
        <p:spPr bwMode="auto">
          <a:xfrm rot="19140000">
            <a:off x="2070100" y="5387975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Copia-2_MLP-I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64" name="Line 3771"/>
          <p:cNvSpPr>
            <a:spLocks noChangeShapeType="1"/>
          </p:cNvSpPr>
          <p:nvPr/>
        </p:nvSpPr>
        <p:spPr bwMode="auto">
          <a:xfrm flipH="1">
            <a:off x="2398713" y="5253038"/>
            <a:ext cx="66675" cy="6032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65" name="Rectangle 3772"/>
          <p:cNvSpPr>
            <a:spLocks noChangeArrowheads="1"/>
          </p:cNvSpPr>
          <p:nvPr/>
        </p:nvSpPr>
        <p:spPr bwMode="auto">
          <a:xfrm rot="19200000">
            <a:off x="2017713" y="536416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Copia-51_MLP-I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66" name="Line 3773"/>
          <p:cNvSpPr>
            <a:spLocks noChangeShapeType="1"/>
          </p:cNvSpPr>
          <p:nvPr/>
        </p:nvSpPr>
        <p:spPr bwMode="auto">
          <a:xfrm flipH="1">
            <a:off x="2371725" y="5224463"/>
            <a:ext cx="66675" cy="57150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67" name="Freeform 3774"/>
          <p:cNvSpPr>
            <a:spLocks/>
          </p:cNvSpPr>
          <p:nvPr/>
        </p:nvSpPr>
        <p:spPr bwMode="auto">
          <a:xfrm>
            <a:off x="2455863" y="5237163"/>
            <a:ext cx="14288" cy="14288"/>
          </a:xfrm>
          <a:custGeom>
            <a:avLst/>
            <a:gdLst>
              <a:gd name="T0" fmla="*/ 0 w 9"/>
              <a:gd name="T1" fmla="*/ 0 h 9"/>
              <a:gd name="T2" fmla="*/ 1 w 9"/>
              <a:gd name="T3" fmla="*/ 0 h 9"/>
              <a:gd name="T4" fmla="*/ 1 w 9"/>
              <a:gd name="T5" fmla="*/ 1 h 9"/>
              <a:gd name="T6" fmla="*/ 3 w 9"/>
              <a:gd name="T7" fmla="*/ 3 h 9"/>
              <a:gd name="T8" fmla="*/ 4 w 9"/>
              <a:gd name="T9" fmla="*/ 4 h 9"/>
              <a:gd name="T10" fmla="*/ 6 w 9"/>
              <a:gd name="T11" fmla="*/ 6 h 9"/>
              <a:gd name="T12" fmla="*/ 6 w 9"/>
              <a:gd name="T13" fmla="*/ 6 h 9"/>
              <a:gd name="T14" fmla="*/ 7 w 9"/>
              <a:gd name="T15" fmla="*/ 7 h 9"/>
              <a:gd name="T16" fmla="*/ 9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3" y="3"/>
                </a:lnTo>
                <a:lnTo>
                  <a:pt x="4" y="4"/>
                </a:lnTo>
                <a:lnTo>
                  <a:pt x="6" y="6"/>
                </a:lnTo>
                <a:lnTo>
                  <a:pt x="6" y="6"/>
                </a:lnTo>
                <a:lnTo>
                  <a:pt x="7" y="7"/>
                </a:lnTo>
                <a:lnTo>
                  <a:pt x="9" y="9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68" name="Freeform 3775"/>
          <p:cNvSpPr>
            <a:spLocks/>
          </p:cNvSpPr>
          <p:nvPr/>
        </p:nvSpPr>
        <p:spPr bwMode="auto">
          <a:xfrm>
            <a:off x="2443163" y="5219700"/>
            <a:ext cx="12700" cy="17463"/>
          </a:xfrm>
          <a:custGeom>
            <a:avLst/>
            <a:gdLst>
              <a:gd name="T0" fmla="*/ 8 w 8"/>
              <a:gd name="T1" fmla="*/ 11 h 11"/>
              <a:gd name="T2" fmla="*/ 6 w 8"/>
              <a:gd name="T3" fmla="*/ 9 h 11"/>
              <a:gd name="T4" fmla="*/ 6 w 8"/>
              <a:gd name="T5" fmla="*/ 8 h 11"/>
              <a:gd name="T6" fmla="*/ 5 w 8"/>
              <a:gd name="T7" fmla="*/ 6 h 11"/>
              <a:gd name="T8" fmla="*/ 5 w 8"/>
              <a:gd name="T9" fmla="*/ 6 h 11"/>
              <a:gd name="T10" fmla="*/ 3 w 8"/>
              <a:gd name="T11" fmla="*/ 5 h 11"/>
              <a:gd name="T12" fmla="*/ 2 w 8"/>
              <a:gd name="T13" fmla="*/ 3 h 11"/>
              <a:gd name="T14" fmla="*/ 2 w 8"/>
              <a:gd name="T15" fmla="*/ 3 h 11"/>
              <a:gd name="T16" fmla="*/ 0 w 8"/>
              <a:gd name="T17" fmla="*/ 2 h 11"/>
              <a:gd name="T18" fmla="*/ 0 w 8"/>
              <a:gd name="T1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1">
                <a:moveTo>
                  <a:pt x="8" y="11"/>
                </a:moveTo>
                <a:lnTo>
                  <a:pt x="6" y="9"/>
                </a:lnTo>
                <a:lnTo>
                  <a:pt x="6" y="8"/>
                </a:lnTo>
                <a:lnTo>
                  <a:pt x="5" y="6"/>
                </a:lnTo>
                <a:lnTo>
                  <a:pt x="5" y="6"/>
                </a:lnTo>
                <a:lnTo>
                  <a:pt x="3" y="5"/>
                </a:lnTo>
                <a:lnTo>
                  <a:pt x="2" y="3"/>
                </a:lnTo>
                <a:lnTo>
                  <a:pt x="2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69" name="Line 3776"/>
          <p:cNvSpPr>
            <a:spLocks noChangeShapeType="1"/>
          </p:cNvSpPr>
          <p:nvPr/>
        </p:nvSpPr>
        <p:spPr bwMode="auto">
          <a:xfrm flipH="1">
            <a:off x="2460625" y="5176838"/>
            <a:ext cx="66675" cy="57150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70" name="Freeform 3777"/>
          <p:cNvSpPr>
            <a:spLocks/>
          </p:cNvSpPr>
          <p:nvPr/>
        </p:nvSpPr>
        <p:spPr bwMode="auto">
          <a:xfrm>
            <a:off x="2555875" y="5200650"/>
            <a:ext cx="25400" cy="28575"/>
          </a:xfrm>
          <a:custGeom>
            <a:avLst/>
            <a:gdLst>
              <a:gd name="T0" fmla="*/ 0 w 16"/>
              <a:gd name="T1" fmla="*/ 0 h 18"/>
              <a:gd name="T2" fmla="*/ 1 w 16"/>
              <a:gd name="T3" fmla="*/ 2 h 18"/>
              <a:gd name="T4" fmla="*/ 3 w 16"/>
              <a:gd name="T5" fmla="*/ 3 h 18"/>
              <a:gd name="T6" fmla="*/ 4 w 16"/>
              <a:gd name="T7" fmla="*/ 6 h 18"/>
              <a:gd name="T8" fmla="*/ 6 w 16"/>
              <a:gd name="T9" fmla="*/ 8 h 18"/>
              <a:gd name="T10" fmla="*/ 7 w 16"/>
              <a:gd name="T11" fmla="*/ 9 h 18"/>
              <a:gd name="T12" fmla="*/ 10 w 16"/>
              <a:gd name="T13" fmla="*/ 11 h 18"/>
              <a:gd name="T14" fmla="*/ 12 w 16"/>
              <a:gd name="T15" fmla="*/ 12 h 18"/>
              <a:gd name="T16" fmla="*/ 13 w 16"/>
              <a:gd name="T17" fmla="*/ 15 h 18"/>
              <a:gd name="T18" fmla="*/ 15 w 16"/>
              <a:gd name="T19" fmla="*/ 17 h 18"/>
              <a:gd name="T20" fmla="*/ 16 w 16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18">
                <a:moveTo>
                  <a:pt x="0" y="0"/>
                </a:moveTo>
                <a:lnTo>
                  <a:pt x="1" y="2"/>
                </a:lnTo>
                <a:lnTo>
                  <a:pt x="3" y="3"/>
                </a:lnTo>
                <a:lnTo>
                  <a:pt x="4" y="6"/>
                </a:lnTo>
                <a:lnTo>
                  <a:pt x="6" y="8"/>
                </a:lnTo>
                <a:lnTo>
                  <a:pt x="7" y="9"/>
                </a:lnTo>
                <a:lnTo>
                  <a:pt x="10" y="11"/>
                </a:lnTo>
                <a:lnTo>
                  <a:pt x="12" y="12"/>
                </a:lnTo>
                <a:lnTo>
                  <a:pt x="13" y="15"/>
                </a:lnTo>
                <a:lnTo>
                  <a:pt x="15" y="17"/>
                </a:lnTo>
                <a:lnTo>
                  <a:pt x="16" y="18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71" name="Freeform 3778"/>
          <p:cNvSpPr>
            <a:spLocks/>
          </p:cNvSpPr>
          <p:nvPr/>
        </p:nvSpPr>
        <p:spPr bwMode="auto">
          <a:xfrm>
            <a:off x="2532063" y="5172075"/>
            <a:ext cx="23813" cy="28575"/>
          </a:xfrm>
          <a:custGeom>
            <a:avLst/>
            <a:gdLst>
              <a:gd name="T0" fmla="*/ 15 w 15"/>
              <a:gd name="T1" fmla="*/ 18 h 18"/>
              <a:gd name="T2" fmla="*/ 13 w 15"/>
              <a:gd name="T3" fmla="*/ 17 h 18"/>
              <a:gd name="T4" fmla="*/ 12 w 15"/>
              <a:gd name="T5" fmla="*/ 15 h 18"/>
              <a:gd name="T6" fmla="*/ 10 w 15"/>
              <a:gd name="T7" fmla="*/ 12 h 18"/>
              <a:gd name="T8" fmla="*/ 9 w 15"/>
              <a:gd name="T9" fmla="*/ 11 h 18"/>
              <a:gd name="T10" fmla="*/ 7 w 15"/>
              <a:gd name="T11" fmla="*/ 9 h 18"/>
              <a:gd name="T12" fmla="*/ 6 w 15"/>
              <a:gd name="T13" fmla="*/ 8 h 18"/>
              <a:gd name="T14" fmla="*/ 4 w 15"/>
              <a:gd name="T15" fmla="*/ 5 h 18"/>
              <a:gd name="T16" fmla="*/ 3 w 15"/>
              <a:gd name="T17" fmla="*/ 3 h 18"/>
              <a:gd name="T18" fmla="*/ 1 w 15"/>
              <a:gd name="T19" fmla="*/ 2 h 18"/>
              <a:gd name="T20" fmla="*/ 0 w 15"/>
              <a:gd name="T2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18">
                <a:moveTo>
                  <a:pt x="15" y="18"/>
                </a:moveTo>
                <a:lnTo>
                  <a:pt x="13" y="17"/>
                </a:lnTo>
                <a:lnTo>
                  <a:pt x="12" y="15"/>
                </a:lnTo>
                <a:lnTo>
                  <a:pt x="10" y="12"/>
                </a:lnTo>
                <a:lnTo>
                  <a:pt x="9" y="11"/>
                </a:lnTo>
                <a:lnTo>
                  <a:pt x="7" y="9"/>
                </a:lnTo>
                <a:lnTo>
                  <a:pt x="6" y="8"/>
                </a:lnTo>
                <a:lnTo>
                  <a:pt x="4" y="5"/>
                </a:lnTo>
                <a:lnTo>
                  <a:pt x="3" y="3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72" name="Rectangle 3779"/>
          <p:cNvSpPr>
            <a:spLocks noChangeArrowheads="1"/>
          </p:cNvSpPr>
          <p:nvPr/>
        </p:nvSpPr>
        <p:spPr bwMode="auto">
          <a:xfrm rot="19080000">
            <a:off x="2535692" y="511374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75</a:t>
            </a:r>
          </a:p>
        </p:txBody>
      </p:sp>
      <p:sp>
        <p:nvSpPr>
          <p:cNvPr id="7073" name="Line 3780"/>
          <p:cNvSpPr>
            <a:spLocks noChangeShapeType="1"/>
          </p:cNvSpPr>
          <p:nvPr/>
        </p:nvSpPr>
        <p:spPr bwMode="auto">
          <a:xfrm flipH="1">
            <a:off x="2560638" y="5138738"/>
            <a:ext cx="66675" cy="6032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74" name="Freeform 3781"/>
          <p:cNvSpPr>
            <a:spLocks/>
          </p:cNvSpPr>
          <p:nvPr/>
        </p:nvSpPr>
        <p:spPr bwMode="auto">
          <a:xfrm>
            <a:off x="2660650" y="5170488"/>
            <a:ext cx="30163" cy="33338"/>
          </a:xfrm>
          <a:custGeom>
            <a:avLst/>
            <a:gdLst>
              <a:gd name="T0" fmla="*/ 0 w 19"/>
              <a:gd name="T1" fmla="*/ 0 h 21"/>
              <a:gd name="T2" fmla="*/ 1 w 19"/>
              <a:gd name="T3" fmla="*/ 1 h 21"/>
              <a:gd name="T4" fmla="*/ 1 w 19"/>
              <a:gd name="T5" fmla="*/ 1 h 21"/>
              <a:gd name="T6" fmla="*/ 3 w 19"/>
              <a:gd name="T7" fmla="*/ 3 h 21"/>
              <a:gd name="T8" fmla="*/ 3 w 19"/>
              <a:gd name="T9" fmla="*/ 4 h 21"/>
              <a:gd name="T10" fmla="*/ 4 w 19"/>
              <a:gd name="T11" fmla="*/ 4 h 21"/>
              <a:gd name="T12" fmla="*/ 4 w 19"/>
              <a:gd name="T13" fmla="*/ 6 h 21"/>
              <a:gd name="T14" fmla="*/ 6 w 19"/>
              <a:gd name="T15" fmla="*/ 6 h 21"/>
              <a:gd name="T16" fmla="*/ 6 w 19"/>
              <a:gd name="T17" fmla="*/ 7 h 21"/>
              <a:gd name="T18" fmla="*/ 7 w 19"/>
              <a:gd name="T19" fmla="*/ 9 h 21"/>
              <a:gd name="T20" fmla="*/ 9 w 19"/>
              <a:gd name="T21" fmla="*/ 9 h 21"/>
              <a:gd name="T22" fmla="*/ 9 w 19"/>
              <a:gd name="T23" fmla="*/ 10 h 21"/>
              <a:gd name="T24" fmla="*/ 10 w 19"/>
              <a:gd name="T25" fmla="*/ 10 h 21"/>
              <a:gd name="T26" fmla="*/ 10 w 19"/>
              <a:gd name="T27" fmla="*/ 12 h 21"/>
              <a:gd name="T28" fmla="*/ 12 w 19"/>
              <a:gd name="T29" fmla="*/ 13 h 21"/>
              <a:gd name="T30" fmla="*/ 12 w 19"/>
              <a:gd name="T31" fmla="*/ 13 h 21"/>
              <a:gd name="T32" fmla="*/ 13 w 19"/>
              <a:gd name="T33" fmla="*/ 15 h 21"/>
              <a:gd name="T34" fmla="*/ 13 w 19"/>
              <a:gd name="T35" fmla="*/ 15 h 21"/>
              <a:gd name="T36" fmla="*/ 15 w 19"/>
              <a:gd name="T37" fmla="*/ 16 h 21"/>
              <a:gd name="T38" fmla="*/ 15 w 19"/>
              <a:gd name="T39" fmla="*/ 18 h 21"/>
              <a:gd name="T40" fmla="*/ 16 w 19"/>
              <a:gd name="T41" fmla="*/ 18 h 21"/>
              <a:gd name="T42" fmla="*/ 18 w 19"/>
              <a:gd name="T43" fmla="*/ 19 h 21"/>
              <a:gd name="T44" fmla="*/ 18 w 19"/>
              <a:gd name="T45" fmla="*/ 19 h 21"/>
              <a:gd name="T46" fmla="*/ 19 w 19"/>
              <a:gd name="T47" fmla="*/ 21 h 21"/>
              <a:gd name="T48" fmla="*/ 19 w 19"/>
              <a:gd name="T4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" h="21">
                <a:moveTo>
                  <a:pt x="0" y="0"/>
                </a:moveTo>
                <a:lnTo>
                  <a:pt x="1" y="1"/>
                </a:lnTo>
                <a:lnTo>
                  <a:pt x="1" y="1"/>
                </a:lnTo>
                <a:lnTo>
                  <a:pt x="3" y="3"/>
                </a:lnTo>
                <a:lnTo>
                  <a:pt x="3" y="4"/>
                </a:ln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6" y="7"/>
                </a:lnTo>
                <a:lnTo>
                  <a:pt x="7" y="9"/>
                </a:lnTo>
                <a:lnTo>
                  <a:pt x="9" y="9"/>
                </a:lnTo>
                <a:lnTo>
                  <a:pt x="9" y="10"/>
                </a:lnTo>
                <a:lnTo>
                  <a:pt x="10" y="10"/>
                </a:lnTo>
                <a:lnTo>
                  <a:pt x="10" y="12"/>
                </a:lnTo>
                <a:lnTo>
                  <a:pt x="12" y="13"/>
                </a:lnTo>
                <a:lnTo>
                  <a:pt x="12" y="13"/>
                </a:lnTo>
                <a:lnTo>
                  <a:pt x="13" y="15"/>
                </a:lnTo>
                <a:lnTo>
                  <a:pt x="13" y="15"/>
                </a:lnTo>
                <a:lnTo>
                  <a:pt x="15" y="16"/>
                </a:lnTo>
                <a:lnTo>
                  <a:pt x="15" y="18"/>
                </a:lnTo>
                <a:lnTo>
                  <a:pt x="16" y="18"/>
                </a:lnTo>
                <a:lnTo>
                  <a:pt x="18" y="19"/>
                </a:lnTo>
                <a:lnTo>
                  <a:pt x="18" y="19"/>
                </a:lnTo>
                <a:lnTo>
                  <a:pt x="19" y="21"/>
                </a:lnTo>
                <a:lnTo>
                  <a:pt x="19" y="21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75" name="Freeform 3782"/>
          <p:cNvSpPr>
            <a:spLocks/>
          </p:cNvSpPr>
          <p:nvPr/>
        </p:nvSpPr>
        <p:spPr bwMode="auto">
          <a:xfrm>
            <a:off x="2628900" y="5137150"/>
            <a:ext cx="31750" cy="33338"/>
          </a:xfrm>
          <a:custGeom>
            <a:avLst/>
            <a:gdLst>
              <a:gd name="T0" fmla="*/ 20 w 20"/>
              <a:gd name="T1" fmla="*/ 21 h 21"/>
              <a:gd name="T2" fmla="*/ 18 w 20"/>
              <a:gd name="T3" fmla="*/ 19 h 21"/>
              <a:gd name="T4" fmla="*/ 17 w 20"/>
              <a:gd name="T5" fmla="*/ 18 h 21"/>
              <a:gd name="T6" fmla="*/ 15 w 20"/>
              <a:gd name="T7" fmla="*/ 15 h 21"/>
              <a:gd name="T8" fmla="*/ 12 w 20"/>
              <a:gd name="T9" fmla="*/ 13 h 21"/>
              <a:gd name="T10" fmla="*/ 11 w 20"/>
              <a:gd name="T11" fmla="*/ 12 h 21"/>
              <a:gd name="T12" fmla="*/ 9 w 20"/>
              <a:gd name="T13" fmla="*/ 9 h 21"/>
              <a:gd name="T14" fmla="*/ 8 w 20"/>
              <a:gd name="T15" fmla="*/ 7 h 21"/>
              <a:gd name="T16" fmla="*/ 6 w 20"/>
              <a:gd name="T17" fmla="*/ 6 h 21"/>
              <a:gd name="T18" fmla="*/ 3 w 20"/>
              <a:gd name="T19" fmla="*/ 3 h 21"/>
              <a:gd name="T20" fmla="*/ 2 w 20"/>
              <a:gd name="T21" fmla="*/ 1 h 21"/>
              <a:gd name="T22" fmla="*/ 0 w 20"/>
              <a:gd name="T2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21">
                <a:moveTo>
                  <a:pt x="20" y="21"/>
                </a:moveTo>
                <a:lnTo>
                  <a:pt x="18" y="19"/>
                </a:lnTo>
                <a:lnTo>
                  <a:pt x="17" y="18"/>
                </a:lnTo>
                <a:lnTo>
                  <a:pt x="15" y="15"/>
                </a:lnTo>
                <a:lnTo>
                  <a:pt x="12" y="13"/>
                </a:lnTo>
                <a:lnTo>
                  <a:pt x="11" y="12"/>
                </a:lnTo>
                <a:lnTo>
                  <a:pt x="9" y="9"/>
                </a:lnTo>
                <a:lnTo>
                  <a:pt x="8" y="7"/>
                </a:lnTo>
                <a:lnTo>
                  <a:pt x="6" y="6"/>
                </a:lnTo>
                <a:lnTo>
                  <a:pt x="3" y="3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76" name="Rectangle 3783"/>
          <p:cNvSpPr>
            <a:spLocks noChangeArrowheads="1"/>
          </p:cNvSpPr>
          <p:nvPr/>
        </p:nvSpPr>
        <p:spPr bwMode="auto">
          <a:xfrm rot="19020000">
            <a:off x="2630149" y="506612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077" name="Line 3784"/>
          <p:cNvSpPr>
            <a:spLocks noChangeShapeType="1"/>
          </p:cNvSpPr>
          <p:nvPr/>
        </p:nvSpPr>
        <p:spPr bwMode="auto">
          <a:xfrm flipH="1">
            <a:off x="2662238" y="4975225"/>
            <a:ext cx="212725" cy="192088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78" name="Freeform 3785"/>
          <p:cNvSpPr>
            <a:spLocks/>
          </p:cNvSpPr>
          <p:nvPr/>
        </p:nvSpPr>
        <p:spPr bwMode="auto">
          <a:xfrm>
            <a:off x="2922588" y="5019675"/>
            <a:ext cx="47625" cy="46038"/>
          </a:xfrm>
          <a:custGeom>
            <a:avLst/>
            <a:gdLst>
              <a:gd name="T0" fmla="*/ 0 w 30"/>
              <a:gd name="T1" fmla="*/ 0 h 29"/>
              <a:gd name="T2" fmla="*/ 3 w 30"/>
              <a:gd name="T3" fmla="*/ 2 h 29"/>
              <a:gd name="T4" fmla="*/ 6 w 30"/>
              <a:gd name="T5" fmla="*/ 5 h 29"/>
              <a:gd name="T6" fmla="*/ 7 w 30"/>
              <a:gd name="T7" fmla="*/ 8 h 29"/>
              <a:gd name="T8" fmla="*/ 10 w 30"/>
              <a:gd name="T9" fmla="*/ 9 h 29"/>
              <a:gd name="T10" fmla="*/ 12 w 30"/>
              <a:gd name="T11" fmla="*/ 12 h 29"/>
              <a:gd name="T12" fmla="*/ 15 w 30"/>
              <a:gd name="T13" fmla="*/ 15 h 29"/>
              <a:gd name="T14" fmla="*/ 16 w 30"/>
              <a:gd name="T15" fmla="*/ 17 h 29"/>
              <a:gd name="T16" fmla="*/ 19 w 30"/>
              <a:gd name="T17" fmla="*/ 20 h 29"/>
              <a:gd name="T18" fmla="*/ 22 w 30"/>
              <a:gd name="T19" fmla="*/ 21 h 29"/>
              <a:gd name="T20" fmla="*/ 24 w 30"/>
              <a:gd name="T21" fmla="*/ 24 h 29"/>
              <a:gd name="T22" fmla="*/ 27 w 30"/>
              <a:gd name="T23" fmla="*/ 27 h 29"/>
              <a:gd name="T24" fmla="*/ 30 w 30"/>
              <a:gd name="T2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29">
                <a:moveTo>
                  <a:pt x="0" y="0"/>
                </a:moveTo>
                <a:lnTo>
                  <a:pt x="3" y="2"/>
                </a:lnTo>
                <a:lnTo>
                  <a:pt x="6" y="5"/>
                </a:lnTo>
                <a:lnTo>
                  <a:pt x="7" y="8"/>
                </a:lnTo>
                <a:lnTo>
                  <a:pt x="10" y="9"/>
                </a:lnTo>
                <a:lnTo>
                  <a:pt x="12" y="12"/>
                </a:lnTo>
                <a:lnTo>
                  <a:pt x="15" y="15"/>
                </a:lnTo>
                <a:lnTo>
                  <a:pt x="16" y="17"/>
                </a:lnTo>
                <a:lnTo>
                  <a:pt x="19" y="20"/>
                </a:lnTo>
                <a:lnTo>
                  <a:pt x="22" y="21"/>
                </a:lnTo>
                <a:lnTo>
                  <a:pt x="24" y="24"/>
                </a:lnTo>
                <a:lnTo>
                  <a:pt x="27" y="27"/>
                </a:lnTo>
                <a:lnTo>
                  <a:pt x="30" y="29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79" name="Freeform 3786"/>
          <p:cNvSpPr>
            <a:spLocks/>
          </p:cNvSpPr>
          <p:nvPr/>
        </p:nvSpPr>
        <p:spPr bwMode="auto">
          <a:xfrm>
            <a:off x="2879725" y="4972050"/>
            <a:ext cx="42863" cy="47625"/>
          </a:xfrm>
          <a:custGeom>
            <a:avLst/>
            <a:gdLst>
              <a:gd name="T0" fmla="*/ 27 w 27"/>
              <a:gd name="T1" fmla="*/ 30 h 30"/>
              <a:gd name="T2" fmla="*/ 27 w 27"/>
              <a:gd name="T3" fmla="*/ 29 h 30"/>
              <a:gd name="T4" fmla="*/ 25 w 27"/>
              <a:gd name="T5" fmla="*/ 27 h 30"/>
              <a:gd name="T6" fmla="*/ 24 w 27"/>
              <a:gd name="T7" fmla="*/ 27 h 30"/>
              <a:gd name="T8" fmla="*/ 24 w 27"/>
              <a:gd name="T9" fmla="*/ 26 h 30"/>
              <a:gd name="T10" fmla="*/ 22 w 27"/>
              <a:gd name="T11" fmla="*/ 24 h 30"/>
              <a:gd name="T12" fmla="*/ 21 w 27"/>
              <a:gd name="T13" fmla="*/ 23 h 30"/>
              <a:gd name="T14" fmla="*/ 19 w 27"/>
              <a:gd name="T15" fmla="*/ 23 h 30"/>
              <a:gd name="T16" fmla="*/ 19 w 27"/>
              <a:gd name="T17" fmla="*/ 21 h 30"/>
              <a:gd name="T18" fmla="*/ 18 w 27"/>
              <a:gd name="T19" fmla="*/ 20 h 30"/>
              <a:gd name="T20" fmla="*/ 16 w 27"/>
              <a:gd name="T21" fmla="*/ 18 h 30"/>
              <a:gd name="T22" fmla="*/ 16 w 27"/>
              <a:gd name="T23" fmla="*/ 18 h 30"/>
              <a:gd name="T24" fmla="*/ 15 w 27"/>
              <a:gd name="T25" fmla="*/ 17 h 30"/>
              <a:gd name="T26" fmla="*/ 13 w 27"/>
              <a:gd name="T27" fmla="*/ 15 h 30"/>
              <a:gd name="T28" fmla="*/ 13 w 27"/>
              <a:gd name="T29" fmla="*/ 15 h 30"/>
              <a:gd name="T30" fmla="*/ 12 w 27"/>
              <a:gd name="T31" fmla="*/ 14 h 30"/>
              <a:gd name="T32" fmla="*/ 10 w 27"/>
              <a:gd name="T33" fmla="*/ 12 h 30"/>
              <a:gd name="T34" fmla="*/ 10 w 27"/>
              <a:gd name="T35" fmla="*/ 11 h 30"/>
              <a:gd name="T36" fmla="*/ 9 w 27"/>
              <a:gd name="T37" fmla="*/ 11 h 30"/>
              <a:gd name="T38" fmla="*/ 7 w 27"/>
              <a:gd name="T39" fmla="*/ 9 h 30"/>
              <a:gd name="T40" fmla="*/ 6 w 27"/>
              <a:gd name="T41" fmla="*/ 8 h 30"/>
              <a:gd name="T42" fmla="*/ 6 w 27"/>
              <a:gd name="T43" fmla="*/ 6 h 30"/>
              <a:gd name="T44" fmla="*/ 4 w 27"/>
              <a:gd name="T45" fmla="*/ 6 h 30"/>
              <a:gd name="T46" fmla="*/ 3 w 27"/>
              <a:gd name="T47" fmla="*/ 5 h 30"/>
              <a:gd name="T48" fmla="*/ 3 w 27"/>
              <a:gd name="T49" fmla="*/ 3 h 30"/>
              <a:gd name="T50" fmla="*/ 1 w 27"/>
              <a:gd name="T51" fmla="*/ 2 h 30"/>
              <a:gd name="T52" fmla="*/ 0 w 27"/>
              <a:gd name="T53" fmla="*/ 2 h 30"/>
              <a:gd name="T54" fmla="*/ 0 w 27"/>
              <a:gd name="T5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" h="30">
                <a:moveTo>
                  <a:pt x="27" y="30"/>
                </a:moveTo>
                <a:lnTo>
                  <a:pt x="27" y="29"/>
                </a:lnTo>
                <a:lnTo>
                  <a:pt x="25" y="27"/>
                </a:lnTo>
                <a:lnTo>
                  <a:pt x="24" y="27"/>
                </a:lnTo>
                <a:lnTo>
                  <a:pt x="24" y="26"/>
                </a:lnTo>
                <a:lnTo>
                  <a:pt x="22" y="24"/>
                </a:lnTo>
                <a:lnTo>
                  <a:pt x="21" y="23"/>
                </a:lnTo>
                <a:lnTo>
                  <a:pt x="19" y="23"/>
                </a:lnTo>
                <a:lnTo>
                  <a:pt x="19" y="21"/>
                </a:lnTo>
                <a:lnTo>
                  <a:pt x="18" y="20"/>
                </a:lnTo>
                <a:lnTo>
                  <a:pt x="16" y="18"/>
                </a:lnTo>
                <a:lnTo>
                  <a:pt x="16" y="18"/>
                </a:lnTo>
                <a:lnTo>
                  <a:pt x="15" y="17"/>
                </a:lnTo>
                <a:lnTo>
                  <a:pt x="13" y="15"/>
                </a:lnTo>
                <a:lnTo>
                  <a:pt x="13" y="15"/>
                </a:lnTo>
                <a:lnTo>
                  <a:pt x="12" y="14"/>
                </a:lnTo>
                <a:lnTo>
                  <a:pt x="10" y="12"/>
                </a:lnTo>
                <a:lnTo>
                  <a:pt x="10" y="11"/>
                </a:lnTo>
                <a:lnTo>
                  <a:pt x="9" y="11"/>
                </a:lnTo>
                <a:lnTo>
                  <a:pt x="7" y="9"/>
                </a:lnTo>
                <a:lnTo>
                  <a:pt x="6" y="8"/>
                </a:lnTo>
                <a:lnTo>
                  <a:pt x="6" y="6"/>
                </a:lnTo>
                <a:lnTo>
                  <a:pt x="4" y="6"/>
                </a:lnTo>
                <a:lnTo>
                  <a:pt x="3" y="5"/>
                </a:lnTo>
                <a:lnTo>
                  <a:pt x="3" y="3"/>
                </a:lnTo>
                <a:lnTo>
                  <a:pt x="1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80" name="Line 3787"/>
          <p:cNvSpPr>
            <a:spLocks noChangeShapeType="1"/>
          </p:cNvSpPr>
          <p:nvPr/>
        </p:nvSpPr>
        <p:spPr bwMode="auto">
          <a:xfrm flipH="1">
            <a:off x="2924175" y="4956175"/>
            <a:ext cx="65088" cy="61913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81" name="Rectangle 3788"/>
          <p:cNvSpPr>
            <a:spLocks noChangeArrowheads="1"/>
          </p:cNvSpPr>
          <p:nvPr/>
        </p:nvSpPr>
        <p:spPr bwMode="auto">
          <a:xfrm rot="19200000">
            <a:off x="1987550" y="5327650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Copia-38_MLP-I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82" name="Line 3789"/>
          <p:cNvSpPr>
            <a:spLocks noChangeShapeType="1"/>
          </p:cNvSpPr>
          <p:nvPr/>
        </p:nvSpPr>
        <p:spPr bwMode="auto">
          <a:xfrm flipH="1">
            <a:off x="2346325" y="5067300"/>
            <a:ext cx="219075" cy="18097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83" name="Rectangle 3790"/>
          <p:cNvSpPr>
            <a:spLocks noChangeArrowheads="1"/>
          </p:cNvSpPr>
          <p:nvPr/>
        </p:nvSpPr>
        <p:spPr bwMode="auto">
          <a:xfrm rot="19260000">
            <a:off x="1985963" y="5284788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Copia-3_MLP-I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84" name="Line 3791"/>
          <p:cNvSpPr>
            <a:spLocks noChangeShapeType="1"/>
          </p:cNvSpPr>
          <p:nvPr/>
        </p:nvSpPr>
        <p:spPr bwMode="auto">
          <a:xfrm flipH="1">
            <a:off x="2319338" y="5100638"/>
            <a:ext cx="146050" cy="11747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85" name="Rectangle 3792"/>
          <p:cNvSpPr>
            <a:spLocks noChangeArrowheads="1"/>
          </p:cNvSpPr>
          <p:nvPr/>
        </p:nvSpPr>
        <p:spPr bwMode="auto">
          <a:xfrm rot="19320000">
            <a:off x="1935163" y="5259388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Copia-23_MLP-I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86" name="Line 3793"/>
          <p:cNvSpPr>
            <a:spLocks noChangeShapeType="1"/>
          </p:cNvSpPr>
          <p:nvPr/>
        </p:nvSpPr>
        <p:spPr bwMode="auto">
          <a:xfrm flipH="1">
            <a:off x="2295525" y="5129213"/>
            <a:ext cx="69850" cy="55563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87" name="Rectangle 3794"/>
          <p:cNvSpPr>
            <a:spLocks noChangeArrowheads="1"/>
          </p:cNvSpPr>
          <p:nvPr/>
        </p:nvSpPr>
        <p:spPr bwMode="auto">
          <a:xfrm rot="19380000">
            <a:off x="1933575" y="5214938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Copia-4_MLP-I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88" name="Line 3795"/>
          <p:cNvSpPr>
            <a:spLocks noChangeShapeType="1"/>
          </p:cNvSpPr>
          <p:nvPr/>
        </p:nvSpPr>
        <p:spPr bwMode="auto">
          <a:xfrm flipH="1">
            <a:off x="2270125" y="5099050"/>
            <a:ext cx="71438" cy="52388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89" name="Freeform 3796"/>
          <p:cNvSpPr>
            <a:spLocks/>
          </p:cNvSpPr>
          <p:nvPr/>
        </p:nvSpPr>
        <p:spPr bwMode="auto">
          <a:xfrm>
            <a:off x="2355850" y="5110163"/>
            <a:ext cx="11113" cy="17463"/>
          </a:xfrm>
          <a:custGeom>
            <a:avLst/>
            <a:gdLst>
              <a:gd name="T0" fmla="*/ 0 w 7"/>
              <a:gd name="T1" fmla="*/ 0 h 11"/>
              <a:gd name="T2" fmla="*/ 1 w 7"/>
              <a:gd name="T3" fmla="*/ 2 h 11"/>
              <a:gd name="T4" fmla="*/ 1 w 7"/>
              <a:gd name="T5" fmla="*/ 3 h 11"/>
              <a:gd name="T6" fmla="*/ 3 w 7"/>
              <a:gd name="T7" fmla="*/ 5 h 11"/>
              <a:gd name="T8" fmla="*/ 4 w 7"/>
              <a:gd name="T9" fmla="*/ 6 h 11"/>
              <a:gd name="T10" fmla="*/ 4 w 7"/>
              <a:gd name="T11" fmla="*/ 8 h 11"/>
              <a:gd name="T12" fmla="*/ 6 w 7"/>
              <a:gd name="T13" fmla="*/ 8 h 11"/>
              <a:gd name="T14" fmla="*/ 7 w 7"/>
              <a:gd name="T15" fmla="*/ 9 h 11"/>
              <a:gd name="T16" fmla="*/ 7 w 7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11">
                <a:moveTo>
                  <a:pt x="0" y="0"/>
                </a:moveTo>
                <a:lnTo>
                  <a:pt x="1" y="2"/>
                </a:lnTo>
                <a:lnTo>
                  <a:pt x="1" y="3"/>
                </a:lnTo>
                <a:lnTo>
                  <a:pt x="3" y="5"/>
                </a:ln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7" y="9"/>
                </a:lnTo>
                <a:lnTo>
                  <a:pt x="7" y="11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90" name="Freeform 3797"/>
          <p:cNvSpPr>
            <a:spLocks/>
          </p:cNvSpPr>
          <p:nvPr/>
        </p:nvSpPr>
        <p:spPr bwMode="auto">
          <a:xfrm>
            <a:off x="2343150" y="5095875"/>
            <a:ext cx="12700" cy="14288"/>
          </a:xfrm>
          <a:custGeom>
            <a:avLst/>
            <a:gdLst>
              <a:gd name="T0" fmla="*/ 8 w 8"/>
              <a:gd name="T1" fmla="*/ 9 h 9"/>
              <a:gd name="T2" fmla="*/ 8 w 8"/>
              <a:gd name="T3" fmla="*/ 9 h 9"/>
              <a:gd name="T4" fmla="*/ 6 w 8"/>
              <a:gd name="T5" fmla="*/ 8 h 9"/>
              <a:gd name="T6" fmla="*/ 6 w 8"/>
              <a:gd name="T7" fmla="*/ 6 h 9"/>
              <a:gd name="T8" fmla="*/ 5 w 8"/>
              <a:gd name="T9" fmla="*/ 5 h 9"/>
              <a:gd name="T10" fmla="*/ 3 w 8"/>
              <a:gd name="T11" fmla="*/ 5 h 9"/>
              <a:gd name="T12" fmla="*/ 3 w 8"/>
              <a:gd name="T13" fmla="*/ 3 h 9"/>
              <a:gd name="T14" fmla="*/ 2 w 8"/>
              <a:gd name="T15" fmla="*/ 2 h 9"/>
              <a:gd name="T16" fmla="*/ 2 w 8"/>
              <a:gd name="T17" fmla="*/ 0 h 9"/>
              <a:gd name="T18" fmla="*/ 0 w 8"/>
              <a:gd name="T1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9">
                <a:moveTo>
                  <a:pt x="8" y="9"/>
                </a:moveTo>
                <a:lnTo>
                  <a:pt x="8" y="9"/>
                </a:lnTo>
                <a:lnTo>
                  <a:pt x="6" y="8"/>
                </a:lnTo>
                <a:lnTo>
                  <a:pt x="6" y="6"/>
                </a:lnTo>
                <a:lnTo>
                  <a:pt x="5" y="5"/>
                </a:lnTo>
                <a:lnTo>
                  <a:pt x="3" y="5"/>
                </a:lnTo>
                <a:lnTo>
                  <a:pt x="3" y="3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91" name="Line 3798"/>
          <p:cNvSpPr>
            <a:spLocks noChangeShapeType="1"/>
          </p:cNvSpPr>
          <p:nvPr/>
        </p:nvSpPr>
        <p:spPr bwMode="auto">
          <a:xfrm flipH="1">
            <a:off x="2360613" y="5053013"/>
            <a:ext cx="68263" cy="55563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92" name="Freeform 3799"/>
          <p:cNvSpPr>
            <a:spLocks/>
          </p:cNvSpPr>
          <p:nvPr/>
        </p:nvSpPr>
        <p:spPr bwMode="auto">
          <a:xfrm>
            <a:off x="2451100" y="5075238"/>
            <a:ext cx="19050" cy="23813"/>
          </a:xfrm>
          <a:custGeom>
            <a:avLst/>
            <a:gdLst>
              <a:gd name="T0" fmla="*/ 0 w 12"/>
              <a:gd name="T1" fmla="*/ 0 h 15"/>
              <a:gd name="T2" fmla="*/ 1 w 12"/>
              <a:gd name="T3" fmla="*/ 1 h 15"/>
              <a:gd name="T4" fmla="*/ 1 w 12"/>
              <a:gd name="T5" fmla="*/ 1 h 15"/>
              <a:gd name="T6" fmla="*/ 3 w 12"/>
              <a:gd name="T7" fmla="*/ 3 h 15"/>
              <a:gd name="T8" fmla="*/ 3 w 12"/>
              <a:gd name="T9" fmla="*/ 4 h 15"/>
              <a:gd name="T10" fmla="*/ 4 w 12"/>
              <a:gd name="T11" fmla="*/ 4 h 15"/>
              <a:gd name="T12" fmla="*/ 4 w 12"/>
              <a:gd name="T13" fmla="*/ 6 h 15"/>
              <a:gd name="T14" fmla="*/ 6 w 12"/>
              <a:gd name="T15" fmla="*/ 7 h 15"/>
              <a:gd name="T16" fmla="*/ 6 w 12"/>
              <a:gd name="T17" fmla="*/ 7 h 15"/>
              <a:gd name="T18" fmla="*/ 7 w 12"/>
              <a:gd name="T19" fmla="*/ 9 h 15"/>
              <a:gd name="T20" fmla="*/ 7 w 12"/>
              <a:gd name="T21" fmla="*/ 9 h 15"/>
              <a:gd name="T22" fmla="*/ 9 w 12"/>
              <a:gd name="T23" fmla="*/ 10 h 15"/>
              <a:gd name="T24" fmla="*/ 9 w 12"/>
              <a:gd name="T25" fmla="*/ 12 h 15"/>
              <a:gd name="T26" fmla="*/ 10 w 12"/>
              <a:gd name="T27" fmla="*/ 12 h 15"/>
              <a:gd name="T28" fmla="*/ 10 w 12"/>
              <a:gd name="T29" fmla="*/ 13 h 15"/>
              <a:gd name="T30" fmla="*/ 12 w 12"/>
              <a:gd name="T3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5">
                <a:moveTo>
                  <a:pt x="0" y="0"/>
                </a:moveTo>
                <a:lnTo>
                  <a:pt x="1" y="1"/>
                </a:lnTo>
                <a:lnTo>
                  <a:pt x="1" y="1"/>
                </a:lnTo>
                <a:lnTo>
                  <a:pt x="3" y="3"/>
                </a:lnTo>
                <a:lnTo>
                  <a:pt x="3" y="4"/>
                </a:lnTo>
                <a:lnTo>
                  <a:pt x="4" y="4"/>
                </a:lnTo>
                <a:lnTo>
                  <a:pt x="4" y="6"/>
                </a:lnTo>
                <a:lnTo>
                  <a:pt x="6" y="7"/>
                </a:lnTo>
                <a:lnTo>
                  <a:pt x="6" y="7"/>
                </a:lnTo>
                <a:lnTo>
                  <a:pt x="7" y="9"/>
                </a:lnTo>
                <a:lnTo>
                  <a:pt x="7" y="9"/>
                </a:lnTo>
                <a:lnTo>
                  <a:pt x="9" y="10"/>
                </a:lnTo>
                <a:lnTo>
                  <a:pt x="9" y="12"/>
                </a:lnTo>
                <a:lnTo>
                  <a:pt x="10" y="12"/>
                </a:lnTo>
                <a:lnTo>
                  <a:pt x="10" y="13"/>
                </a:lnTo>
                <a:lnTo>
                  <a:pt x="12" y="15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93" name="Freeform 3800"/>
          <p:cNvSpPr>
            <a:spLocks/>
          </p:cNvSpPr>
          <p:nvPr/>
        </p:nvSpPr>
        <p:spPr bwMode="auto">
          <a:xfrm>
            <a:off x="2433638" y="5051425"/>
            <a:ext cx="17463" cy="23813"/>
          </a:xfrm>
          <a:custGeom>
            <a:avLst/>
            <a:gdLst>
              <a:gd name="T0" fmla="*/ 11 w 11"/>
              <a:gd name="T1" fmla="*/ 15 h 15"/>
              <a:gd name="T2" fmla="*/ 11 w 11"/>
              <a:gd name="T3" fmla="*/ 13 h 15"/>
              <a:gd name="T4" fmla="*/ 9 w 11"/>
              <a:gd name="T5" fmla="*/ 12 h 15"/>
              <a:gd name="T6" fmla="*/ 8 w 11"/>
              <a:gd name="T7" fmla="*/ 10 h 15"/>
              <a:gd name="T8" fmla="*/ 8 w 11"/>
              <a:gd name="T9" fmla="*/ 9 h 15"/>
              <a:gd name="T10" fmla="*/ 6 w 11"/>
              <a:gd name="T11" fmla="*/ 7 h 15"/>
              <a:gd name="T12" fmla="*/ 5 w 11"/>
              <a:gd name="T13" fmla="*/ 6 h 15"/>
              <a:gd name="T14" fmla="*/ 3 w 11"/>
              <a:gd name="T15" fmla="*/ 4 h 15"/>
              <a:gd name="T16" fmla="*/ 3 w 11"/>
              <a:gd name="T17" fmla="*/ 3 h 15"/>
              <a:gd name="T18" fmla="*/ 2 w 11"/>
              <a:gd name="T19" fmla="*/ 1 h 15"/>
              <a:gd name="T20" fmla="*/ 0 w 11"/>
              <a:gd name="T2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5">
                <a:moveTo>
                  <a:pt x="11" y="15"/>
                </a:moveTo>
                <a:lnTo>
                  <a:pt x="11" y="13"/>
                </a:lnTo>
                <a:lnTo>
                  <a:pt x="9" y="12"/>
                </a:lnTo>
                <a:lnTo>
                  <a:pt x="8" y="10"/>
                </a:lnTo>
                <a:lnTo>
                  <a:pt x="8" y="9"/>
                </a:lnTo>
                <a:lnTo>
                  <a:pt x="6" y="7"/>
                </a:lnTo>
                <a:lnTo>
                  <a:pt x="5" y="6"/>
                </a:lnTo>
                <a:lnTo>
                  <a:pt x="3" y="4"/>
                </a:lnTo>
                <a:lnTo>
                  <a:pt x="3" y="3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94" name="Line 3801"/>
          <p:cNvSpPr>
            <a:spLocks noChangeShapeType="1"/>
          </p:cNvSpPr>
          <p:nvPr/>
        </p:nvSpPr>
        <p:spPr bwMode="auto">
          <a:xfrm flipH="1">
            <a:off x="2455863" y="5018088"/>
            <a:ext cx="68263" cy="5397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95" name="Freeform 3802"/>
          <p:cNvSpPr>
            <a:spLocks/>
          </p:cNvSpPr>
          <p:nvPr/>
        </p:nvSpPr>
        <p:spPr bwMode="auto">
          <a:xfrm>
            <a:off x="2551113" y="5041900"/>
            <a:ext cx="19050" cy="23813"/>
          </a:xfrm>
          <a:custGeom>
            <a:avLst/>
            <a:gdLst>
              <a:gd name="T0" fmla="*/ 0 w 12"/>
              <a:gd name="T1" fmla="*/ 0 h 15"/>
              <a:gd name="T2" fmla="*/ 0 w 12"/>
              <a:gd name="T3" fmla="*/ 0 h 15"/>
              <a:gd name="T4" fmla="*/ 0 w 12"/>
              <a:gd name="T5" fmla="*/ 0 h 15"/>
              <a:gd name="T6" fmla="*/ 1 w 12"/>
              <a:gd name="T7" fmla="*/ 1 h 15"/>
              <a:gd name="T8" fmla="*/ 1 w 12"/>
              <a:gd name="T9" fmla="*/ 1 h 15"/>
              <a:gd name="T10" fmla="*/ 1 w 12"/>
              <a:gd name="T11" fmla="*/ 3 h 15"/>
              <a:gd name="T12" fmla="*/ 3 w 12"/>
              <a:gd name="T13" fmla="*/ 3 h 15"/>
              <a:gd name="T14" fmla="*/ 3 w 12"/>
              <a:gd name="T15" fmla="*/ 4 h 15"/>
              <a:gd name="T16" fmla="*/ 4 w 12"/>
              <a:gd name="T17" fmla="*/ 4 h 15"/>
              <a:gd name="T18" fmla="*/ 4 w 12"/>
              <a:gd name="T19" fmla="*/ 6 h 15"/>
              <a:gd name="T20" fmla="*/ 4 w 12"/>
              <a:gd name="T21" fmla="*/ 6 h 15"/>
              <a:gd name="T22" fmla="*/ 6 w 12"/>
              <a:gd name="T23" fmla="*/ 7 h 15"/>
              <a:gd name="T24" fmla="*/ 6 w 12"/>
              <a:gd name="T25" fmla="*/ 7 h 15"/>
              <a:gd name="T26" fmla="*/ 7 w 12"/>
              <a:gd name="T27" fmla="*/ 9 h 15"/>
              <a:gd name="T28" fmla="*/ 7 w 12"/>
              <a:gd name="T29" fmla="*/ 9 h 15"/>
              <a:gd name="T30" fmla="*/ 7 w 12"/>
              <a:gd name="T31" fmla="*/ 10 h 15"/>
              <a:gd name="T32" fmla="*/ 9 w 12"/>
              <a:gd name="T33" fmla="*/ 10 h 15"/>
              <a:gd name="T34" fmla="*/ 9 w 12"/>
              <a:gd name="T35" fmla="*/ 12 h 15"/>
              <a:gd name="T36" fmla="*/ 9 w 12"/>
              <a:gd name="T37" fmla="*/ 12 h 15"/>
              <a:gd name="T38" fmla="*/ 10 w 12"/>
              <a:gd name="T39" fmla="*/ 13 h 15"/>
              <a:gd name="T40" fmla="*/ 10 w 12"/>
              <a:gd name="T41" fmla="*/ 13 h 15"/>
              <a:gd name="T42" fmla="*/ 12 w 12"/>
              <a:gd name="T43" fmla="*/ 15 h 15"/>
              <a:gd name="T44" fmla="*/ 12 w 12"/>
              <a:gd name="T4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" h="1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" y="1"/>
                </a:lnTo>
                <a:lnTo>
                  <a:pt x="1" y="1"/>
                </a:lnTo>
                <a:lnTo>
                  <a:pt x="1" y="3"/>
                </a:lnTo>
                <a:lnTo>
                  <a:pt x="3" y="3"/>
                </a:lnTo>
                <a:lnTo>
                  <a:pt x="3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6" y="7"/>
                </a:lnTo>
                <a:lnTo>
                  <a:pt x="6" y="7"/>
                </a:lnTo>
                <a:lnTo>
                  <a:pt x="7" y="9"/>
                </a:lnTo>
                <a:lnTo>
                  <a:pt x="7" y="9"/>
                </a:lnTo>
                <a:lnTo>
                  <a:pt x="7" y="10"/>
                </a:lnTo>
                <a:lnTo>
                  <a:pt x="9" y="10"/>
                </a:lnTo>
                <a:lnTo>
                  <a:pt x="9" y="12"/>
                </a:lnTo>
                <a:lnTo>
                  <a:pt x="9" y="12"/>
                </a:lnTo>
                <a:lnTo>
                  <a:pt x="10" y="13"/>
                </a:lnTo>
                <a:lnTo>
                  <a:pt x="10" y="13"/>
                </a:lnTo>
                <a:lnTo>
                  <a:pt x="12" y="15"/>
                </a:lnTo>
                <a:lnTo>
                  <a:pt x="12" y="15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96" name="Freeform 3803"/>
          <p:cNvSpPr>
            <a:spLocks/>
          </p:cNvSpPr>
          <p:nvPr/>
        </p:nvSpPr>
        <p:spPr bwMode="auto">
          <a:xfrm>
            <a:off x="2528888" y="5014913"/>
            <a:ext cx="22225" cy="26988"/>
          </a:xfrm>
          <a:custGeom>
            <a:avLst/>
            <a:gdLst>
              <a:gd name="T0" fmla="*/ 14 w 14"/>
              <a:gd name="T1" fmla="*/ 17 h 17"/>
              <a:gd name="T2" fmla="*/ 12 w 14"/>
              <a:gd name="T3" fmla="*/ 14 h 17"/>
              <a:gd name="T4" fmla="*/ 11 w 14"/>
              <a:gd name="T5" fmla="*/ 12 h 17"/>
              <a:gd name="T6" fmla="*/ 9 w 14"/>
              <a:gd name="T7" fmla="*/ 11 h 17"/>
              <a:gd name="T8" fmla="*/ 8 w 14"/>
              <a:gd name="T9" fmla="*/ 9 h 17"/>
              <a:gd name="T10" fmla="*/ 6 w 14"/>
              <a:gd name="T11" fmla="*/ 8 h 17"/>
              <a:gd name="T12" fmla="*/ 5 w 14"/>
              <a:gd name="T13" fmla="*/ 6 h 17"/>
              <a:gd name="T14" fmla="*/ 5 w 14"/>
              <a:gd name="T15" fmla="*/ 5 h 17"/>
              <a:gd name="T16" fmla="*/ 3 w 14"/>
              <a:gd name="T17" fmla="*/ 3 h 17"/>
              <a:gd name="T18" fmla="*/ 2 w 14"/>
              <a:gd name="T19" fmla="*/ 2 h 17"/>
              <a:gd name="T20" fmla="*/ 0 w 14"/>
              <a:gd name="T2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7">
                <a:moveTo>
                  <a:pt x="14" y="17"/>
                </a:moveTo>
                <a:lnTo>
                  <a:pt x="12" y="14"/>
                </a:lnTo>
                <a:lnTo>
                  <a:pt x="11" y="12"/>
                </a:lnTo>
                <a:lnTo>
                  <a:pt x="9" y="11"/>
                </a:lnTo>
                <a:lnTo>
                  <a:pt x="8" y="9"/>
                </a:lnTo>
                <a:lnTo>
                  <a:pt x="6" y="8"/>
                </a:lnTo>
                <a:lnTo>
                  <a:pt x="5" y="6"/>
                </a:lnTo>
                <a:lnTo>
                  <a:pt x="5" y="5"/>
                </a:lnTo>
                <a:lnTo>
                  <a:pt x="3" y="3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7030A0"/>
              </a:solidFill>
            </a:endParaRPr>
          </a:p>
        </p:txBody>
      </p:sp>
      <p:sp>
        <p:nvSpPr>
          <p:cNvPr id="7097" name="Rectangle 3804"/>
          <p:cNvSpPr>
            <a:spLocks noChangeArrowheads="1"/>
          </p:cNvSpPr>
          <p:nvPr/>
        </p:nvSpPr>
        <p:spPr bwMode="auto">
          <a:xfrm rot="19260000">
            <a:off x="2525375" y="495023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098" name="Line 3805"/>
          <p:cNvSpPr>
            <a:spLocks noChangeShapeType="1"/>
          </p:cNvSpPr>
          <p:nvPr/>
        </p:nvSpPr>
        <p:spPr bwMode="auto">
          <a:xfrm flipH="1">
            <a:off x="2555875" y="4799013"/>
            <a:ext cx="300038" cy="239713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99" name="Freeform 3806"/>
          <p:cNvSpPr>
            <a:spLocks/>
          </p:cNvSpPr>
          <p:nvPr/>
        </p:nvSpPr>
        <p:spPr bwMode="auto">
          <a:xfrm>
            <a:off x="2924175" y="4875213"/>
            <a:ext cx="69850" cy="76200"/>
          </a:xfrm>
          <a:custGeom>
            <a:avLst/>
            <a:gdLst>
              <a:gd name="T0" fmla="*/ 0 w 44"/>
              <a:gd name="T1" fmla="*/ 0 h 48"/>
              <a:gd name="T2" fmla="*/ 3 w 44"/>
              <a:gd name="T3" fmla="*/ 3 h 48"/>
              <a:gd name="T4" fmla="*/ 6 w 44"/>
              <a:gd name="T5" fmla="*/ 6 h 48"/>
              <a:gd name="T6" fmla="*/ 8 w 44"/>
              <a:gd name="T7" fmla="*/ 10 h 48"/>
              <a:gd name="T8" fmla="*/ 11 w 44"/>
              <a:gd name="T9" fmla="*/ 13 h 48"/>
              <a:gd name="T10" fmla="*/ 14 w 44"/>
              <a:gd name="T11" fmla="*/ 16 h 48"/>
              <a:gd name="T12" fmla="*/ 17 w 44"/>
              <a:gd name="T13" fmla="*/ 19 h 48"/>
              <a:gd name="T14" fmla="*/ 20 w 44"/>
              <a:gd name="T15" fmla="*/ 22 h 48"/>
              <a:gd name="T16" fmla="*/ 23 w 44"/>
              <a:gd name="T17" fmla="*/ 25 h 48"/>
              <a:gd name="T18" fmla="*/ 26 w 44"/>
              <a:gd name="T19" fmla="*/ 28 h 48"/>
              <a:gd name="T20" fmla="*/ 29 w 44"/>
              <a:gd name="T21" fmla="*/ 33 h 48"/>
              <a:gd name="T22" fmla="*/ 32 w 44"/>
              <a:gd name="T23" fmla="*/ 36 h 48"/>
              <a:gd name="T24" fmla="*/ 35 w 44"/>
              <a:gd name="T25" fmla="*/ 39 h 48"/>
              <a:gd name="T26" fmla="*/ 38 w 44"/>
              <a:gd name="T27" fmla="*/ 42 h 48"/>
              <a:gd name="T28" fmla="*/ 41 w 44"/>
              <a:gd name="T29" fmla="*/ 45 h 48"/>
              <a:gd name="T30" fmla="*/ 44 w 44"/>
              <a:gd name="T3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48">
                <a:moveTo>
                  <a:pt x="0" y="0"/>
                </a:moveTo>
                <a:lnTo>
                  <a:pt x="3" y="3"/>
                </a:lnTo>
                <a:lnTo>
                  <a:pt x="6" y="6"/>
                </a:lnTo>
                <a:lnTo>
                  <a:pt x="8" y="10"/>
                </a:lnTo>
                <a:lnTo>
                  <a:pt x="11" y="13"/>
                </a:lnTo>
                <a:lnTo>
                  <a:pt x="14" y="16"/>
                </a:lnTo>
                <a:lnTo>
                  <a:pt x="17" y="19"/>
                </a:lnTo>
                <a:lnTo>
                  <a:pt x="20" y="22"/>
                </a:lnTo>
                <a:lnTo>
                  <a:pt x="23" y="25"/>
                </a:lnTo>
                <a:lnTo>
                  <a:pt x="26" y="28"/>
                </a:lnTo>
                <a:lnTo>
                  <a:pt x="29" y="33"/>
                </a:lnTo>
                <a:lnTo>
                  <a:pt x="32" y="36"/>
                </a:lnTo>
                <a:lnTo>
                  <a:pt x="35" y="39"/>
                </a:lnTo>
                <a:lnTo>
                  <a:pt x="38" y="42"/>
                </a:lnTo>
                <a:lnTo>
                  <a:pt x="41" y="45"/>
                </a:lnTo>
                <a:lnTo>
                  <a:pt x="44" y="48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00" name="Freeform 3807"/>
          <p:cNvSpPr>
            <a:spLocks/>
          </p:cNvSpPr>
          <p:nvPr/>
        </p:nvSpPr>
        <p:spPr bwMode="auto">
          <a:xfrm>
            <a:off x="2857500" y="4795838"/>
            <a:ext cx="66675" cy="79375"/>
          </a:xfrm>
          <a:custGeom>
            <a:avLst/>
            <a:gdLst>
              <a:gd name="T0" fmla="*/ 42 w 42"/>
              <a:gd name="T1" fmla="*/ 50 h 50"/>
              <a:gd name="T2" fmla="*/ 41 w 42"/>
              <a:gd name="T3" fmla="*/ 48 h 50"/>
              <a:gd name="T4" fmla="*/ 39 w 42"/>
              <a:gd name="T5" fmla="*/ 47 h 50"/>
              <a:gd name="T6" fmla="*/ 38 w 42"/>
              <a:gd name="T7" fmla="*/ 47 h 50"/>
              <a:gd name="T8" fmla="*/ 38 w 42"/>
              <a:gd name="T9" fmla="*/ 45 h 50"/>
              <a:gd name="T10" fmla="*/ 36 w 42"/>
              <a:gd name="T11" fmla="*/ 44 h 50"/>
              <a:gd name="T12" fmla="*/ 35 w 42"/>
              <a:gd name="T13" fmla="*/ 42 h 50"/>
              <a:gd name="T14" fmla="*/ 35 w 42"/>
              <a:gd name="T15" fmla="*/ 41 h 50"/>
              <a:gd name="T16" fmla="*/ 33 w 42"/>
              <a:gd name="T17" fmla="*/ 39 h 50"/>
              <a:gd name="T18" fmla="*/ 32 w 42"/>
              <a:gd name="T19" fmla="*/ 39 h 50"/>
              <a:gd name="T20" fmla="*/ 30 w 42"/>
              <a:gd name="T21" fmla="*/ 38 h 50"/>
              <a:gd name="T22" fmla="*/ 30 w 42"/>
              <a:gd name="T23" fmla="*/ 36 h 50"/>
              <a:gd name="T24" fmla="*/ 29 w 42"/>
              <a:gd name="T25" fmla="*/ 35 h 50"/>
              <a:gd name="T26" fmla="*/ 27 w 42"/>
              <a:gd name="T27" fmla="*/ 33 h 50"/>
              <a:gd name="T28" fmla="*/ 27 w 42"/>
              <a:gd name="T29" fmla="*/ 32 h 50"/>
              <a:gd name="T30" fmla="*/ 26 w 42"/>
              <a:gd name="T31" fmla="*/ 30 h 50"/>
              <a:gd name="T32" fmla="*/ 24 w 42"/>
              <a:gd name="T33" fmla="*/ 30 h 50"/>
              <a:gd name="T34" fmla="*/ 23 w 42"/>
              <a:gd name="T35" fmla="*/ 29 h 50"/>
              <a:gd name="T36" fmla="*/ 23 w 42"/>
              <a:gd name="T37" fmla="*/ 27 h 50"/>
              <a:gd name="T38" fmla="*/ 21 w 42"/>
              <a:gd name="T39" fmla="*/ 26 h 50"/>
              <a:gd name="T40" fmla="*/ 20 w 42"/>
              <a:gd name="T41" fmla="*/ 24 h 50"/>
              <a:gd name="T42" fmla="*/ 18 w 42"/>
              <a:gd name="T43" fmla="*/ 23 h 50"/>
              <a:gd name="T44" fmla="*/ 18 w 42"/>
              <a:gd name="T45" fmla="*/ 21 h 50"/>
              <a:gd name="T46" fmla="*/ 17 w 42"/>
              <a:gd name="T47" fmla="*/ 21 h 50"/>
              <a:gd name="T48" fmla="*/ 15 w 42"/>
              <a:gd name="T49" fmla="*/ 20 h 50"/>
              <a:gd name="T50" fmla="*/ 15 w 42"/>
              <a:gd name="T51" fmla="*/ 18 h 50"/>
              <a:gd name="T52" fmla="*/ 14 w 42"/>
              <a:gd name="T53" fmla="*/ 17 h 50"/>
              <a:gd name="T54" fmla="*/ 12 w 42"/>
              <a:gd name="T55" fmla="*/ 15 h 50"/>
              <a:gd name="T56" fmla="*/ 12 w 42"/>
              <a:gd name="T57" fmla="*/ 14 h 50"/>
              <a:gd name="T58" fmla="*/ 11 w 42"/>
              <a:gd name="T59" fmla="*/ 12 h 50"/>
              <a:gd name="T60" fmla="*/ 9 w 42"/>
              <a:gd name="T61" fmla="*/ 12 h 50"/>
              <a:gd name="T62" fmla="*/ 8 w 42"/>
              <a:gd name="T63" fmla="*/ 11 h 50"/>
              <a:gd name="T64" fmla="*/ 8 w 42"/>
              <a:gd name="T65" fmla="*/ 9 h 50"/>
              <a:gd name="T66" fmla="*/ 6 w 42"/>
              <a:gd name="T67" fmla="*/ 8 h 50"/>
              <a:gd name="T68" fmla="*/ 5 w 42"/>
              <a:gd name="T69" fmla="*/ 6 h 50"/>
              <a:gd name="T70" fmla="*/ 5 w 42"/>
              <a:gd name="T71" fmla="*/ 5 h 50"/>
              <a:gd name="T72" fmla="*/ 3 w 42"/>
              <a:gd name="T73" fmla="*/ 3 h 50"/>
              <a:gd name="T74" fmla="*/ 2 w 42"/>
              <a:gd name="T75" fmla="*/ 2 h 50"/>
              <a:gd name="T76" fmla="*/ 2 w 42"/>
              <a:gd name="T77" fmla="*/ 2 h 50"/>
              <a:gd name="T78" fmla="*/ 0 w 42"/>
              <a:gd name="T7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2" h="50">
                <a:moveTo>
                  <a:pt x="42" y="50"/>
                </a:moveTo>
                <a:lnTo>
                  <a:pt x="41" y="48"/>
                </a:lnTo>
                <a:lnTo>
                  <a:pt x="39" y="47"/>
                </a:lnTo>
                <a:lnTo>
                  <a:pt x="38" y="47"/>
                </a:lnTo>
                <a:lnTo>
                  <a:pt x="38" y="45"/>
                </a:lnTo>
                <a:lnTo>
                  <a:pt x="36" y="44"/>
                </a:lnTo>
                <a:lnTo>
                  <a:pt x="35" y="42"/>
                </a:lnTo>
                <a:lnTo>
                  <a:pt x="35" y="41"/>
                </a:lnTo>
                <a:lnTo>
                  <a:pt x="33" y="39"/>
                </a:lnTo>
                <a:lnTo>
                  <a:pt x="32" y="39"/>
                </a:lnTo>
                <a:lnTo>
                  <a:pt x="30" y="38"/>
                </a:lnTo>
                <a:lnTo>
                  <a:pt x="30" y="36"/>
                </a:lnTo>
                <a:lnTo>
                  <a:pt x="29" y="35"/>
                </a:lnTo>
                <a:lnTo>
                  <a:pt x="27" y="33"/>
                </a:lnTo>
                <a:lnTo>
                  <a:pt x="27" y="32"/>
                </a:lnTo>
                <a:lnTo>
                  <a:pt x="26" y="30"/>
                </a:lnTo>
                <a:lnTo>
                  <a:pt x="24" y="30"/>
                </a:lnTo>
                <a:lnTo>
                  <a:pt x="23" y="29"/>
                </a:lnTo>
                <a:lnTo>
                  <a:pt x="23" y="27"/>
                </a:lnTo>
                <a:lnTo>
                  <a:pt x="21" y="26"/>
                </a:lnTo>
                <a:lnTo>
                  <a:pt x="20" y="24"/>
                </a:lnTo>
                <a:lnTo>
                  <a:pt x="18" y="23"/>
                </a:lnTo>
                <a:lnTo>
                  <a:pt x="18" y="21"/>
                </a:lnTo>
                <a:lnTo>
                  <a:pt x="17" y="21"/>
                </a:lnTo>
                <a:lnTo>
                  <a:pt x="15" y="20"/>
                </a:lnTo>
                <a:lnTo>
                  <a:pt x="15" y="18"/>
                </a:lnTo>
                <a:lnTo>
                  <a:pt x="14" y="17"/>
                </a:lnTo>
                <a:lnTo>
                  <a:pt x="12" y="15"/>
                </a:lnTo>
                <a:lnTo>
                  <a:pt x="12" y="14"/>
                </a:lnTo>
                <a:lnTo>
                  <a:pt x="11" y="12"/>
                </a:lnTo>
                <a:lnTo>
                  <a:pt x="9" y="12"/>
                </a:lnTo>
                <a:lnTo>
                  <a:pt x="8" y="11"/>
                </a:lnTo>
                <a:lnTo>
                  <a:pt x="8" y="9"/>
                </a:lnTo>
                <a:lnTo>
                  <a:pt x="6" y="8"/>
                </a:lnTo>
                <a:lnTo>
                  <a:pt x="5" y="6"/>
                </a:lnTo>
                <a:lnTo>
                  <a:pt x="5" y="5"/>
                </a:lnTo>
                <a:lnTo>
                  <a:pt x="3" y="3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01" name="Line 3808"/>
          <p:cNvSpPr>
            <a:spLocks noChangeShapeType="1"/>
          </p:cNvSpPr>
          <p:nvPr/>
        </p:nvSpPr>
        <p:spPr bwMode="auto">
          <a:xfrm flipH="1">
            <a:off x="2928938" y="4813300"/>
            <a:ext cx="66675" cy="58738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02" name="Rectangle 3809"/>
          <p:cNvSpPr>
            <a:spLocks noChangeArrowheads="1"/>
          </p:cNvSpPr>
          <p:nvPr/>
        </p:nvSpPr>
        <p:spPr bwMode="auto">
          <a:xfrm rot="19440000">
            <a:off x="1906588" y="5180013"/>
            <a:ext cx="361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Copia-1_MLP-I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03" name="Line 3810"/>
          <p:cNvSpPr>
            <a:spLocks noChangeShapeType="1"/>
          </p:cNvSpPr>
          <p:nvPr/>
        </p:nvSpPr>
        <p:spPr bwMode="auto">
          <a:xfrm flipH="1">
            <a:off x="2246313" y="5008563"/>
            <a:ext cx="149225" cy="109538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04" name="Rectangle 3811"/>
          <p:cNvSpPr>
            <a:spLocks noChangeArrowheads="1"/>
          </p:cNvSpPr>
          <p:nvPr/>
        </p:nvSpPr>
        <p:spPr bwMode="auto">
          <a:xfrm rot="19440000">
            <a:off x="1865313" y="5149850"/>
            <a:ext cx="3762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Copia-14_PGr-I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05" name="Line 3812"/>
          <p:cNvSpPr>
            <a:spLocks noChangeShapeType="1"/>
          </p:cNvSpPr>
          <p:nvPr/>
        </p:nvSpPr>
        <p:spPr bwMode="auto">
          <a:xfrm flipH="1">
            <a:off x="2222500" y="5032375"/>
            <a:ext cx="71438" cy="52388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06" name="Rectangle 3813"/>
          <p:cNvSpPr>
            <a:spLocks noChangeArrowheads="1"/>
          </p:cNvSpPr>
          <p:nvPr/>
        </p:nvSpPr>
        <p:spPr bwMode="auto">
          <a:xfrm rot="19500000">
            <a:off x="1830388" y="5116513"/>
            <a:ext cx="3905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Copia-19_MLP-I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07" name="Line 3814"/>
          <p:cNvSpPr>
            <a:spLocks noChangeShapeType="1"/>
          </p:cNvSpPr>
          <p:nvPr/>
        </p:nvSpPr>
        <p:spPr bwMode="auto">
          <a:xfrm flipH="1">
            <a:off x="2198688" y="5000625"/>
            <a:ext cx="71438" cy="50800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08" name="Freeform 3815"/>
          <p:cNvSpPr>
            <a:spLocks/>
          </p:cNvSpPr>
          <p:nvPr/>
        </p:nvSpPr>
        <p:spPr bwMode="auto">
          <a:xfrm>
            <a:off x="2286000" y="5014913"/>
            <a:ext cx="12700" cy="17463"/>
          </a:xfrm>
          <a:custGeom>
            <a:avLst/>
            <a:gdLst>
              <a:gd name="T0" fmla="*/ 0 w 8"/>
              <a:gd name="T1" fmla="*/ 0 h 11"/>
              <a:gd name="T2" fmla="*/ 0 w 8"/>
              <a:gd name="T3" fmla="*/ 2 h 11"/>
              <a:gd name="T4" fmla="*/ 2 w 8"/>
              <a:gd name="T5" fmla="*/ 3 h 11"/>
              <a:gd name="T6" fmla="*/ 3 w 8"/>
              <a:gd name="T7" fmla="*/ 5 h 11"/>
              <a:gd name="T8" fmla="*/ 3 w 8"/>
              <a:gd name="T9" fmla="*/ 6 h 11"/>
              <a:gd name="T10" fmla="*/ 5 w 8"/>
              <a:gd name="T11" fmla="*/ 8 h 11"/>
              <a:gd name="T12" fmla="*/ 6 w 8"/>
              <a:gd name="T13" fmla="*/ 9 h 11"/>
              <a:gd name="T14" fmla="*/ 8 w 8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11">
                <a:moveTo>
                  <a:pt x="0" y="0"/>
                </a:moveTo>
                <a:lnTo>
                  <a:pt x="0" y="2"/>
                </a:lnTo>
                <a:lnTo>
                  <a:pt x="2" y="3"/>
                </a:lnTo>
                <a:lnTo>
                  <a:pt x="3" y="5"/>
                </a:lnTo>
                <a:lnTo>
                  <a:pt x="3" y="6"/>
                </a:lnTo>
                <a:lnTo>
                  <a:pt x="5" y="8"/>
                </a:lnTo>
                <a:lnTo>
                  <a:pt x="6" y="9"/>
                </a:lnTo>
                <a:lnTo>
                  <a:pt x="8" y="11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09" name="Freeform 3816"/>
          <p:cNvSpPr>
            <a:spLocks/>
          </p:cNvSpPr>
          <p:nvPr/>
        </p:nvSpPr>
        <p:spPr bwMode="auto">
          <a:xfrm>
            <a:off x="2274888" y="4999038"/>
            <a:ext cx="11113" cy="15875"/>
          </a:xfrm>
          <a:custGeom>
            <a:avLst/>
            <a:gdLst>
              <a:gd name="T0" fmla="*/ 7 w 7"/>
              <a:gd name="T1" fmla="*/ 10 h 10"/>
              <a:gd name="T2" fmla="*/ 6 w 7"/>
              <a:gd name="T3" fmla="*/ 9 h 10"/>
              <a:gd name="T4" fmla="*/ 6 w 7"/>
              <a:gd name="T5" fmla="*/ 7 h 10"/>
              <a:gd name="T6" fmla="*/ 4 w 7"/>
              <a:gd name="T7" fmla="*/ 6 h 10"/>
              <a:gd name="T8" fmla="*/ 4 w 7"/>
              <a:gd name="T9" fmla="*/ 6 h 10"/>
              <a:gd name="T10" fmla="*/ 3 w 7"/>
              <a:gd name="T11" fmla="*/ 4 h 10"/>
              <a:gd name="T12" fmla="*/ 3 w 7"/>
              <a:gd name="T13" fmla="*/ 3 h 10"/>
              <a:gd name="T14" fmla="*/ 1 w 7"/>
              <a:gd name="T15" fmla="*/ 1 h 10"/>
              <a:gd name="T16" fmla="*/ 1 w 7"/>
              <a:gd name="T17" fmla="*/ 1 h 10"/>
              <a:gd name="T18" fmla="*/ 0 w 7"/>
              <a:gd name="T1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0">
                <a:moveTo>
                  <a:pt x="7" y="10"/>
                </a:moveTo>
                <a:lnTo>
                  <a:pt x="6" y="9"/>
                </a:lnTo>
                <a:lnTo>
                  <a:pt x="6" y="7"/>
                </a:lnTo>
                <a:lnTo>
                  <a:pt x="4" y="6"/>
                </a:lnTo>
                <a:lnTo>
                  <a:pt x="4" y="6"/>
                </a:lnTo>
                <a:lnTo>
                  <a:pt x="3" y="4"/>
                </a:lnTo>
                <a:lnTo>
                  <a:pt x="3" y="3"/>
                </a:lnTo>
                <a:lnTo>
                  <a:pt x="1" y="1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10" name="Line 3817"/>
          <p:cNvSpPr>
            <a:spLocks noChangeShapeType="1"/>
          </p:cNvSpPr>
          <p:nvPr/>
        </p:nvSpPr>
        <p:spPr bwMode="auto">
          <a:xfrm flipH="1">
            <a:off x="2290763" y="4962525"/>
            <a:ext cx="71438" cy="50800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11" name="Freeform 3818"/>
          <p:cNvSpPr>
            <a:spLocks/>
          </p:cNvSpPr>
          <p:nvPr/>
        </p:nvSpPr>
        <p:spPr bwMode="auto">
          <a:xfrm>
            <a:off x="2384425" y="4981575"/>
            <a:ext cx="15875" cy="23813"/>
          </a:xfrm>
          <a:custGeom>
            <a:avLst/>
            <a:gdLst>
              <a:gd name="T0" fmla="*/ 0 w 10"/>
              <a:gd name="T1" fmla="*/ 0 h 15"/>
              <a:gd name="T2" fmla="*/ 0 w 10"/>
              <a:gd name="T3" fmla="*/ 2 h 15"/>
              <a:gd name="T4" fmla="*/ 1 w 10"/>
              <a:gd name="T5" fmla="*/ 3 h 15"/>
              <a:gd name="T6" fmla="*/ 1 w 10"/>
              <a:gd name="T7" fmla="*/ 3 h 15"/>
              <a:gd name="T8" fmla="*/ 3 w 10"/>
              <a:gd name="T9" fmla="*/ 5 h 15"/>
              <a:gd name="T10" fmla="*/ 3 w 10"/>
              <a:gd name="T11" fmla="*/ 5 h 15"/>
              <a:gd name="T12" fmla="*/ 3 w 10"/>
              <a:gd name="T13" fmla="*/ 6 h 15"/>
              <a:gd name="T14" fmla="*/ 4 w 10"/>
              <a:gd name="T15" fmla="*/ 8 h 15"/>
              <a:gd name="T16" fmla="*/ 4 w 10"/>
              <a:gd name="T17" fmla="*/ 8 h 15"/>
              <a:gd name="T18" fmla="*/ 6 w 10"/>
              <a:gd name="T19" fmla="*/ 9 h 15"/>
              <a:gd name="T20" fmla="*/ 6 w 10"/>
              <a:gd name="T21" fmla="*/ 11 h 15"/>
              <a:gd name="T22" fmla="*/ 7 w 10"/>
              <a:gd name="T23" fmla="*/ 11 h 15"/>
              <a:gd name="T24" fmla="*/ 7 w 10"/>
              <a:gd name="T25" fmla="*/ 12 h 15"/>
              <a:gd name="T26" fmla="*/ 9 w 10"/>
              <a:gd name="T27" fmla="*/ 14 h 15"/>
              <a:gd name="T28" fmla="*/ 9 w 10"/>
              <a:gd name="T29" fmla="*/ 14 h 15"/>
              <a:gd name="T30" fmla="*/ 10 w 10"/>
              <a:gd name="T3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" h="15">
                <a:moveTo>
                  <a:pt x="0" y="0"/>
                </a:moveTo>
                <a:lnTo>
                  <a:pt x="0" y="2"/>
                </a:lnTo>
                <a:lnTo>
                  <a:pt x="1" y="3"/>
                </a:lnTo>
                <a:lnTo>
                  <a:pt x="1" y="3"/>
                </a:lnTo>
                <a:lnTo>
                  <a:pt x="3" y="5"/>
                </a:lnTo>
                <a:lnTo>
                  <a:pt x="3" y="5"/>
                </a:lnTo>
                <a:lnTo>
                  <a:pt x="3" y="6"/>
                </a:lnTo>
                <a:lnTo>
                  <a:pt x="4" y="8"/>
                </a:lnTo>
                <a:lnTo>
                  <a:pt x="4" y="8"/>
                </a:lnTo>
                <a:lnTo>
                  <a:pt x="6" y="9"/>
                </a:lnTo>
                <a:lnTo>
                  <a:pt x="6" y="11"/>
                </a:lnTo>
                <a:lnTo>
                  <a:pt x="7" y="11"/>
                </a:lnTo>
                <a:lnTo>
                  <a:pt x="7" y="12"/>
                </a:lnTo>
                <a:lnTo>
                  <a:pt x="9" y="14"/>
                </a:lnTo>
                <a:lnTo>
                  <a:pt x="9" y="14"/>
                </a:lnTo>
                <a:lnTo>
                  <a:pt x="10" y="15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12" name="Freeform 3819"/>
          <p:cNvSpPr>
            <a:spLocks/>
          </p:cNvSpPr>
          <p:nvPr/>
        </p:nvSpPr>
        <p:spPr bwMode="auto">
          <a:xfrm>
            <a:off x="2366963" y="4957763"/>
            <a:ext cx="17463" cy="23813"/>
          </a:xfrm>
          <a:custGeom>
            <a:avLst/>
            <a:gdLst>
              <a:gd name="T0" fmla="*/ 11 w 11"/>
              <a:gd name="T1" fmla="*/ 15 h 15"/>
              <a:gd name="T2" fmla="*/ 9 w 11"/>
              <a:gd name="T3" fmla="*/ 14 h 15"/>
              <a:gd name="T4" fmla="*/ 8 w 11"/>
              <a:gd name="T5" fmla="*/ 12 h 15"/>
              <a:gd name="T6" fmla="*/ 8 w 11"/>
              <a:gd name="T7" fmla="*/ 11 h 15"/>
              <a:gd name="T8" fmla="*/ 6 w 11"/>
              <a:gd name="T9" fmla="*/ 9 h 15"/>
              <a:gd name="T10" fmla="*/ 5 w 11"/>
              <a:gd name="T11" fmla="*/ 8 h 15"/>
              <a:gd name="T12" fmla="*/ 5 w 11"/>
              <a:gd name="T13" fmla="*/ 6 h 15"/>
              <a:gd name="T14" fmla="*/ 3 w 11"/>
              <a:gd name="T15" fmla="*/ 5 h 15"/>
              <a:gd name="T16" fmla="*/ 2 w 11"/>
              <a:gd name="T17" fmla="*/ 3 h 15"/>
              <a:gd name="T18" fmla="*/ 0 w 11"/>
              <a:gd name="T19" fmla="*/ 2 h 15"/>
              <a:gd name="T20" fmla="*/ 0 w 11"/>
              <a:gd name="T2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5">
                <a:moveTo>
                  <a:pt x="11" y="15"/>
                </a:moveTo>
                <a:lnTo>
                  <a:pt x="9" y="14"/>
                </a:lnTo>
                <a:lnTo>
                  <a:pt x="8" y="12"/>
                </a:lnTo>
                <a:lnTo>
                  <a:pt x="8" y="11"/>
                </a:lnTo>
                <a:lnTo>
                  <a:pt x="6" y="9"/>
                </a:lnTo>
                <a:lnTo>
                  <a:pt x="5" y="8"/>
                </a:lnTo>
                <a:lnTo>
                  <a:pt x="5" y="6"/>
                </a:lnTo>
                <a:lnTo>
                  <a:pt x="3" y="5"/>
                </a:lnTo>
                <a:lnTo>
                  <a:pt x="2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13" name="Rectangle 3820"/>
          <p:cNvSpPr>
            <a:spLocks noChangeArrowheads="1"/>
          </p:cNvSpPr>
          <p:nvPr/>
        </p:nvSpPr>
        <p:spPr bwMode="auto">
          <a:xfrm rot="19440000">
            <a:off x="2229321" y="486372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114" name="Line 3821"/>
          <p:cNvSpPr>
            <a:spLocks noChangeShapeType="1"/>
          </p:cNvSpPr>
          <p:nvPr/>
        </p:nvSpPr>
        <p:spPr bwMode="auto">
          <a:xfrm flipH="1">
            <a:off x="2389188" y="4643438"/>
            <a:ext cx="473075" cy="336550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15" name="Freeform 3822"/>
          <p:cNvSpPr>
            <a:spLocks/>
          </p:cNvSpPr>
          <p:nvPr/>
        </p:nvSpPr>
        <p:spPr bwMode="auto">
          <a:xfrm>
            <a:off x="2928938" y="4727575"/>
            <a:ext cx="69850" cy="82550"/>
          </a:xfrm>
          <a:custGeom>
            <a:avLst/>
            <a:gdLst>
              <a:gd name="T0" fmla="*/ 0 w 44"/>
              <a:gd name="T1" fmla="*/ 0 h 52"/>
              <a:gd name="T2" fmla="*/ 3 w 44"/>
              <a:gd name="T3" fmla="*/ 4 h 52"/>
              <a:gd name="T4" fmla="*/ 6 w 44"/>
              <a:gd name="T5" fmla="*/ 7 h 52"/>
              <a:gd name="T6" fmla="*/ 9 w 44"/>
              <a:gd name="T7" fmla="*/ 10 h 52"/>
              <a:gd name="T8" fmla="*/ 11 w 44"/>
              <a:gd name="T9" fmla="*/ 15 h 52"/>
              <a:gd name="T10" fmla="*/ 14 w 44"/>
              <a:gd name="T11" fmla="*/ 18 h 52"/>
              <a:gd name="T12" fmla="*/ 17 w 44"/>
              <a:gd name="T13" fmla="*/ 21 h 52"/>
              <a:gd name="T14" fmla="*/ 20 w 44"/>
              <a:gd name="T15" fmla="*/ 25 h 52"/>
              <a:gd name="T16" fmla="*/ 23 w 44"/>
              <a:gd name="T17" fmla="*/ 28 h 52"/>
              <a:gd name="T18" fmla="*/ 26 w 44"/>
              <a:gd name="T19" fmla="*/ 31 h 52"/>
              <a:gd name="T20" fmla="*/ 29 w 44"/>
              <a:gd name="T21" fmla="*/ 36 h 52"/>
              <a:gd name="T22" fmla="*/ 32 w 44"/>
              <a:gd name="T23" fmla="*/ 39 h 52"/>
              <a:gd name="T24" fmla="*/ 35 w 44"/>
              <a:gd name="T25" fmla="*/ 42 h 52"/>
              <a:gd name="T26" fmla="*/ 38 w 44"/>
              <a:gd name="T27" fmla="*/ 45 h 52"/>
              <a:gd name="T28" fmla="*/ 41 w 44"/>
              <a:gd name="T29" fmla="*/ 49 h 52"/>
              <a:gd name="T30" fmla="*/ 44 w 44"/>
              <a:gd name="T31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52">
                <a:moveTo>
                  <a:pt x="0" y="0"/>
                </a:moveTo>
                <a:lnTo>
                  <a:pt x="3" y="4"/>
                </a:lnTo>
                <a:lnTo>
                  <a:pt x="6" y="7"/>
                </a:lnTo>
                <a:lnTo>
                  <a:pt x="9" y="10"/>
                </a:lnTo>
                <a:lnTo>
                  <a:pt x="11" y="15"/>
                </a:lnTo>
                <a:lnTo>
                  <a:pt x="14" y="18"/>
                </a:lnTo>
                <a:lnTo>
                  <a:pt x="17" y="21"/>
                </a:lnTo>
                <a:lnTo>
                  <a:pt x="20" y="25"/>
                </a:lnTo>
                <a:lnTo>
                  <a:pt x="23" y="28"/>
                </a:lnTo>
                <a:lnTo>
                  <a:pt x="26" y="31"/>
                </a:lnTo>
                <a:lnTo>
                  <a:pt x="29" y="36"/>
                </a:lnTo>
                <a:lnTo>
                  <a:pt x="32" y="39"/>
                </a:lnTo>
                <a:lnTo>
                  <a:pt x="35" y="42"/>
                </a:lnTo>
                <a:lnTo>
                  <a:pt x="38" y="45"/>
                </a:lnTo>
                <a:lnTo>
                  <a:pt x="41" y="49"/>
                </a:lnTo>
                <a:lnTo>
                  <a:pt x="44" y="52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16" name="Freeform 3823"/>
          <p:cNvSpPr>
            <a:spLocks/>
          </p:cNvSpPr>
          <p:nvPr/>
        </p:nvSpPr>
        <p:spPr bwMode="auto">
          <a:xfrm>
            <a:off x="2865438" y="4641850"/>
            <a:ext cx="63500" cy="85725"/>
          </a:xfrm>
          <a:custGeom>
            <a:avLst/>
            <a:gdLst>
              <a:gd name="T0" fmla="*/ 40 w 40"/>
              <a:gd name="T1" fmla="*/ 54 h 54"/>
              <a:gd name="T2" fmla="*/ 39 w 40"/>
              <a:gd name="T3" fmla="*/ 54 h 54"/>
              <a:gd name="T4" fmla="*/ 39 w 40"/>
              <a:gd name="T5" fmla="*/ 52 h 54"/>
              <a:gd name="T6" fmla="*/ 37 w 40"/>
              <a:gd name="T7" fmla="*/ 51 h 54"/>
              <a:gd name="T8" fmla="*/ 37 w 40"/>
              <a:gd name="T9" fmla="*/ 51 h 54"/>
              <a:gd name="T10" fmla="*/ 37 w 40"/>
              <a:gd name="T11" fmla="*/ 49 h 54"/>
              <a:gd name="T12" fmla="*/ 36 w 40"/>
              <a:gd name="T13" fmla="*/ 48 h 54"/>
              <a:gd name="T14" fmla="*/ 36 w 40"/>
              <a:gd name="T15" fmla="*/ 48 h 54"/>
              <a:gd name="T16" fmla="*/ 34 w 40"/>
              <a:gd name="T17" fmla="*/ 46 h 54"/>
              <a:gd name="T18" fmla="*/ 34 w 40"/>
              <a:gd name="T19" fmla="*/ 46 h 54"/>
              <a:gd name="T20" fmla="*/ 33 w 40"/>
              <a:gd name="T21" fmla="*/ 45 h 54"/>
              <a:gd name="T22" fmla="*/ 33 w 40"/>
              <a:gd name="T23" fmla="*/ 43 h 54"/>
              <a:gd name="T24" fmla="*/ 31 w 40"/>
              <a:gd name="T25" fmla="*/ 43 h 54"/>
              <a:gd name="T26" fmla="*/ 31 w 40"/>
              <a:gd name="T27" fmla="*/ 42 h 54"/>
              <a:gd name="T28" fmla="*/ 30 w 40"/>
              <a:gd name="T29" fmla="*/ 40 h 54"/>
              <a:gd name="T30" fmla="*/ 30 w 40"/>
              <a:gd name="T31" fmla="*/ 40 h 54"/>
              <a:gd name="T32" fmla="*/ 28 w 40"/>
              <a:gd name="T33" fmla="*/ 39 h 54"/>
              <a:gd name="T34" fmla="*/ 28 w 40"/>
              <a:gd name="T35" fmla="*/ 39 h 54"/>
              <a:gd name="T36" fmla="*/ 27 w 40"/>
              <a:gd name="T37" fmla="*/ 37 h 54"/>
              <a:gd name="T38" fmla="*/ 27 w 40"/>
              <a:gd name="T39" fmla="*/ 36 h 54"/>
              <a:gd name="T40" fmla="*/ 25 w 40"/>
              <a:gd name="T41" fmla="*/ 36 h 54"/>
              <a:gd name="T42" fmla="*/ 25 w 40"/>
              <a:gd name="T43" fmla="*/ 34 h 54"/>
              <a:gd name="T44" fmla="*/ 24 w 40"/>
              <a:gd name="T45" fmla="*/ 33 h 54"/>
              <a:gd name="T46" fmla="*/ 24 w 40"/>
              <a:gd name="T47" fmla="*/ 33 h 54"/>
              <a:gd name="T48" fmla="*/ 22 w 40"/>
              <a:gd name="T49" fmla="*/ 31 h 54"/>
              <a:gd name="T50" fmla="*/ 22 w 40"/>
              <a:gd name="T51" fmla="*/ 31 h 54"/>
              <a:gd name="T52" fmla="*/ 21 w 40"/>
              <a:gd name="T53" fmla="*/ 30 h 54"/>
              <a:gd name="T54" fmla="*/ 21 w 40"/>
              <a:gd name="T55" fmla="*/ 28 h 54"/>
              <a:gd name="T56" fmla="*/ 19 w 40"/>
              <a:gd name="T57" fmla="*/ 28 h 54"/>
              <a:gd name="T58" fmla="*/ 19 w 40"/>
              <a:gd name="T59" fmla="*/ 27 h 54"/>
              <a:gd name="T60" fmla="*/ 19 w 40"/>
              <a:gd name="T61" fmla="*/ 25 h 54"/>
              <a:gd name="T62" fmla="*/ 18 w 40"/>
              <a:gd name="T63" fmla="*/ 25 h 54"/>
              <a:gd name="T64" fmla="*/ 18 w 40"/>
              <a:gd name="T65" fmla="*/ 24 h 54"/>
              <a:gd name="T66" fmla="*/ 16 w 40"/>
              <a:gd name="T67" fmla="*/ 22 h 54"/>
              <a:gd name="T68" fmla="*/ 16 w 40"/>
              <a:gd name="T69" fmla="*/ 22 h 54"/>
              <a:gd name="T70" fmla="*/ 15 w 40"/>
              <a:gd name="T71" fmla="*/ 21 h 54"/>
              <a:gd name="T72" fmla="*/ 15 w 40"/>
              <a:gd name="T73" fmla="*/ 21 h 54"/>
              <a:gd name="T74" fmla="*/ 13 w 40"/>
              <a:gd name="T75" fmla="*/ 19 h 54"/>
              <a:gd name="T76" fmla="*/ 13 w 40"/>
              <a:gd name="T77" fmla="*/ 18 h 54"/>
              <a:gd name="T78" fmla="*/ 12 w 40"/>
              <a:gd name="T79" fmla="*/ 18 h 54"/>
              <a:gd name="T80" fmla="*/ 12 w 40"/>
              <a:gd name="T81" fmla="*/ 16 h 54"/>
              <a:gd name="T82" fmla="*/ 10 w 40"/>
              <a:gd name="T83" fmla="*/ 15 h 54"/>
              <a:gd name="T84" fmla="*/ 10 w 40"/>
              <a:gd name="T85" fmla="*/ 15 h 54"/>
              <a:gd name="T86" fmla="*/ 9 w 40"/>
              <a:gd name="T87" fmla="*/ 13 h 54"/>
              <a:gd name="T88" fmla="*/ 9 w 40"/>
              <a:gd name="T89" fmla="*/ 12 h 54"/>
              <a:gd name="T90" fmla="*/ 9 w 40"/>
              <a:gd name="T91" fmla="*/ 12 h 54"/>
              <a:gd name="T92" fmla="*/ 7 w 40"/>
              <a:gd name="T93" fmla="*/ 10 h 54"/>
              <a:gd name="T94" fmla="*/ 7 w 40"/>
              <a:gd name="T95" fmla="*/ 10 h 54"/>
              <a:gd name="T96" fmla="*/ 6 w 40"/>
              <a:gd name="T97" fmla="*/ 9 h 54"/>
              <a:gd name="T98" fmla="*/ 6 w 40"/>
              <a:gd name="T99" fmla="*/ 7 h 54"/>
              <a:gd name="T100" fmla="*/ 4 w 40"/>
              <a:gd name="T101" fmla="*/ 7 h 54"/>
              <a:gd name="T102" fmla="*/ 4 w 40"/>
              <a:gd name="T103" fmla="*/ 6 h 54"/>
              <a:gd name="T104" fmla="*/ 3 w 40"/>
              <a:gd name="T105" fmla="*/ 4 h 54"/>
              <a:gd name="T106" fmla="*/ 3 w 40"/>
              <a:gd name="T107" fmla="*/ 4 h 54"/>
              <a:gd name="T108" fmla="*/ 1 w 40"/>
              <a:gd name="T109" fmla="*/ 3 h 54"/>
              <a:gd name="T110" fmla="*/ 1 w 40"/>
              <a:gd name="T111" fmla="*/ 1 h 54"/>
              <a:gd name="T112" fmla="*/ 0 w 40"/>
              <a:gd name="T113" fmla="*/ 1 h 54"/>
              <a:gd name="T114" fmla="*/ 0 w 40"/>
              <a:gd name="T11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" h="54">
                <a:moveTo>
                  <a:pt x="40" y="54"/>
                </a:moveTo>
                <a:lnTo>
                  <a:pt x="39" y="54"/>
                </a:lnTo>
                <a:lnTo>
                  <a:pt x="39" y="52"/>
                </a:lnTo>
                <a:lnTo>
                  <a:pt x="37" y="51"/>
                </a:lnTo>
                <a:lnTo>
                  <a:pt x="37" y="51"/>
                </a:lnTo>
                <a:lnTo>
                  <a:pt x="37" y="49"/>
                </a:lnTo>
                <a:lnTo>
                  <a:pt x="36" y="48"/>
                </a:lnTo>
                <a:lnTo>
                  <a:pt x="36" y="48"/>
                </a:lnTo>
                <a:lnTo>
                  <a:pt x="34" y="46"/>
                </a:lnTo>
                <a:lnTo>
                  <a:pt x="34" y="46"/>
                </a:lnTo>
                <a:lnTo>
                  <a:pt x="33" y="45"/>
                </a:lnTo>
                <a:lnTo>
                  <a:pt x="33" y="43"/>
                </a:lnTo>
                <a:lnTo>
                  <a:pt x="31" y="43"/>
                </a:lnTo>
                <a:lnTo>
                  <a:pt x="31" y="42"/>
                </a:lnTo>
                <a:lnTo>
                  <a:pt x="30" y="40"/>
                </a:lnTo>
                <a:lnTo>
                  <a:pt x="30" y="40"/>
                </a:lnTo>
                <a:lnTo>
                  <a:pt x="28" y="39"/>
                </a:lnTo>
                <a:lnTo>
                  <a:pt x="28" y="39"/>
                </a:lnTo>
                <a:lnTo>
                  <a:pt x="27" y="37"/>
                </a:lnTo>
                <a:lnTo>
                  <a:pt x="27" y="36"/>
                </a:lnTo>
                <a:lnTo>
                  <a:pt x="25" y="36"/>
                </a:lnTo>
                <a:lnTo>
                  <a:pt x="25" y="34"/>
                </a:lnTo>
                <a:lnTo>
                  <a:pt x="24" y="33"/>
                </a:lnTo>
                <a:lnTo>
                  <a:pt x="24" y="33"/>
                </a:lnTo>
                <a:lnTo>
                  <a:pt x="22" y="31"/>
                </a:lnTo>
                <a:lnTo>
                  <a:pt x="22" y="31"/>
                </a:lnTo>
                <a:lnTo>
                  <a:pt x="21" y="30"/>
                </a:lnTo>
                <a:lnTo>
                  <a:pt x="21" y="28"/>
                </a:lnTo>
                <a:lnTo>
                  <a:pt x="19" y="28"/>
                </a:lnTo>
                <a:lnTo>
                  <a:pt x="19" y="27"/>
                </a:lnTo>
                <a:lnTo>
                  <a:pt x="19" y="25"/>
                </a:lnTo>
                <a:lnTo>
                  <a:pt x="18" y="25"/>
                </a:lnTo>
                <a:lnTo>
                  <a:pt x="18" y="24"/>
                </a:lnTo>
                <a:lnTo>
                  <a:pt x="16" y="22"/>
                </a:lnTo>
                <a:lnTo>
                  <a:pt x="16" y="22"/>
                </a:lnTo>
                <a:lnTo>
                  <a:pt x="15" y="21"/>
                </a:lnTo>
                <a:lnTo>
                  <a:pt x="15" y="21"/>
                </a:lnTo>
                <a:lnTo>
                  <a:pt x="13" y="19"/>
                </a:lnTo>
                <a:lnTo>
                  <a:pt x="13" y="18"/>
                </a:lnTo>
                <a:lnTo>
                  <a:pt x="12" y="18"/>
                </a:lnTo>
                <a:lnTo>
                  <a:pt x="12" y="16"/>
                </a:lnTo>
                <a:lnTo>
                  <a:pt x="10" y="15"/>
                </a:lnTo>
                <a:lnTo>
                  <a:pt x="10" y="15"/>
                </a:lnTo>
                <a:lnTo>
                  <a:pt x="9" y="13"/>
                </a:lnTo>
                <a:lnTo>
                  <a:pt x="9" y="12"/>
                </a:lnTo>
                <a:lnTo>
                  <a:pt x="9" y="12"/>
                </a:lnTo>
                <a:lnTo>
                  <a:pt x="7" y="10"/>
                </a:lnTo>
                <a:lnTo>
                  <a:pt x="7" y="10"/>
                </a:lnTo>
                <a:lnTo>
                  <a:pt x="6" y="9"/>
                </a:lnTo>
                <a:lnTo>
                  <a:pt x="6" y="7"/>
                </a:lnTo>
                <a:lnTo>
                  <a:pt x="4" y="7"/>
                </a:lnTo>
                <a:lnTo>
                  <a:pt x="4" y="6"/>
                </a:lnTo>
                <a:lnTo>
                  <a:pt x="3" y="4"/>
                </a:lnTo>
                <a:lnTo>
                  <a:pt x="3" y="4"/>
                </a:lnTo>
                <a:lnTo>
                  <a:pt x="1" y="3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17" name="Rectangle 3824"/>
          <p:cNvSpPr>
            <a:spLocks noChangeArrowheads="1"/>
          </p:cNvSpPr>
          <p:nvPr/>
        </p:nvSpPr>
        <p:spPr bwMode="auto">
          <a:xfrm rot="19260000">
            <a:off x="2967279" y="4668399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18" name="Line 3825"/>
          <p:cNvSpPr>
            <a:spLocks noChangeShapeType="1"/>
          </p:cNvSpPr>
          <p:nvPr/>
        </p:nvSpPr>
        <p:spPr bwMode="auto">
          <a:xfrm flipH="1">
            <a:off x="2933700" y="4670425"/>
            <a:ext cx="69850" cy="53975"/>
          </a:xfrm>
          <a:prstGeom prst="line">
            <a:avLst/>
          </a:prstGeom>
          <a:noFill/>
          <a:ln w="6" cap="sq">
            <a:solidFill>
              <a:srgbClr val="800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19" name="Rectangle 3826"/>
          <p:cNvSpPr>
            <a:spLocks noChangeArrowheads="1"/>
          </p:cNvSpPr>
          <p:nvPr/>
        </p:nvSpPr>
        <p:spPr bwMode="auto">
          <a:xfrm rot="19560000">
            <a:off x="1815072" y="5084147"/>
            <a:ext cx="37670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Copia-41_MLP-I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20" name="Line 3827"/>
          <p:cNvSpPr>
            <a:spLocks noChangeShapeType="1"/>
          </p:cNvSpPr>
          <p:nvPr/>
        </p:nvSpPr>
        <p:spPr bwMode="auto">
          <a:xfrm flipH="1">
            <a:off x="2174875" y="4967288"/>
            <a:ext cx="73025" cy="508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srgbClr val="FF0000"/>
              </a:solidFill>
            </a:endParaRPr>
          </a:p>
        </p:txBody>
      </p:sp>
      <p:sp>
        <p:nvSpPr>
          <p:cNvPr id="7121" name="Rectangle 3828"/>
          <p:cNvSpPr>
            <a:spLocks noChangeArrowheads="1"/>
          </p:cNvSpPr>
          <p:nvPr/>
        </p:nvSpPr>
        <p:spPr bwMode="auto">
          <a:xfrm rot="19620000">
            <a:off x="1789672" y="5047635"/>
            <a:ext cx="37670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Copia-68_MLP-I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22" name="Line 3829"/>
          <p:cNvSpPr>
            <a:spLocks noChangeShapeType="1"/>
          </p:cNvSpPr>
          <p:nvPr/>
        </p:nvSpPr>
        <p:spPr bwMode="auto">
          <a:xfrm flipH="1">
            <a:off x="2152650" y="4933950"/>
            <a:ext cx="74613" cy="476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srgbClr val="FF0000"/>
              </a:solidFill>
            </a:endParaRPr>
          </a:p>
        </p:txBody>
      </p:sp>
      <p:sp>
        <p:nvSpPr>
          <p:cNvPr id="7123" name="Freeform 3830"/>
          <p:cNvSpPr>
            <a:spLocks/>
          </p:cNvSpPr>
          <p:nvPr/>
        </p:nvSpPr>
        <p:spPr bwMode="auto">
          <a:xfrm>
            <a:off x="2241550" y="4948238"/>
            <a:ext cx="11113" cy="17463"/>
          </a:xfrm>
          <a:custGeom>
            <a:avLst/>
            <a:gdLst>
              <a:gd name="T0" fmla="*/ 0 w 7"/>
              <a:gd name="T1" fmla="*/ 0 h 11"/>
              <a:gd name="T2" fmla="*/ 1 w 7"/>
              <a:gd name="T3" fmla="*/ 2 h 11"/>
              <a:gd name="T4" fmla="*/ 1 w 7"/>
              <a:gd name="T5" fmla="*/ 3 h 11"/>
              <a:gd name="T6" fmla="*/ 3 w 7"/>
              <a:gd name="T7" fmla="*/ 5 h 11"/>
              <a:gd name="T8" fmla="*/ 4 w 7"/>
              <a:gd name="T9" fmla="*/ 6 h 11"/>
              <a:gd name="T10" fmla="*/ 4 w 7"/>
              <a:gd name="T11" fmla="*/ 8 h 11"/>
              <a:gd name="T12" fmla="*/ 6 w 7"/>
              <a:gd name="T13" fmla="*/ 9 h 11"/>
              <a:gd name="T14" fmla="*/ 7 w 7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1">
                <a:moveTo>
                  <a:pt x="0" y="0"/>
                </a:moveTo>
                <a:lnTo>
                  <a:pt x="1" y="2"/>
                </a:lnTo>
                <a:lnTo>
                  <a:pt x="1" y="3"/>
                </a:lnTo>
                <a:lnTo>
                  <a:pt x="3" y="5"/>
                </a:lnTo>
                <a:lnTo>
                  <a:pt x="4" y="6"/>
                </a:lnTo>
                <a:lnTo>
                  <a:pt x="4" y="8"/>
                </a:lnTo>
                <a:lnTo>
                  <a:pt x="6" y="9"/>
                </a:lnTo>
                <a:lnTo>
                  <a:pt x="7" y="11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srgbClr val="FF0000"/>
              </a:solidFill>
            </a:endParaRPr>
          </a:p>
        </p:txBody>
      </p:sp>
      <p:sp>
        <p:nvSpPr>
          <p:cNvPr id="7124" name="Freeform 3831"/>
          <p:cNvSpPr>
            <a:spLocks/>
          </p:cNvSpPr>
          <p:nvPr/>
        </p:nvSpPr>
        <p:spPr bwMode="auto">
          <a:xfrm>
            <a:off x="2232025" y="4932363"/>
            <a:ext cx="9525" cy="15875"/>
          </a:xfrm>
          <a:custGeom>
            <a:avLst/>
            <a:gdLst>
              <a:gd name="T0" fmla="*/ 6 w 6"/>
              <a:gd name="T1" fmla="*/ 10 h 10"/>
              <a:gd name="T2" fmla="*/ 6 w 6"/>
              <a:gd name="T3" fmla="*/ 9 h 10"/>
              <a:gd name="T4" fmla="*/ 4 w 6"/>
              <a:gd name="T5" fmla="*/ 7 h 10"/>
              <a:gd name="T6" fmla="*/ 4 w 6"/>
              <a:gd name="T7" fmla="*/ 7 h 10"/>
              <a:gd name="T8" fmla="*/ 3 w 6"/>
              <a:gd name="T9" fmla="*/ 6 h 10"/>
              <a:gd name="T10" fmla="*/ 3 w 6"/>
              <a:gd name="T11" fmla="*/ 4 h 10"/>
              <a:gd name="T12" fmla="*/ 1 w 6"/>
              <a:gd name="T13" fmla="*/ 3 h 10"/>
              <a:gd name="T14" fmla="*/ 1 w 6"/>
              <a:gd name="T15" fmla="*/ 1 h 10"/>
              <a:gd name="T16" fmla="*/ 0 w 6"/>
              <a:gd name="T17" fmla="*/ 1 h 10"/>
              <a:gd name="T18" fmla="*/ 0 w 6"/>
              <a:gd name="T1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10">
                <a:moveTo>
                  <a:pt x="6" y="10"/>
                </a:moveTo>
                <a:lnTo>
                  <a:pt x="6" y="9"/>
                </a:lnTo>
                <a:lnTo>
                  <a:pt x="4" y="7"/>
                </a:lnTo>
                <a:lnTo>
                  <a:pt x="4" y="7"/>
                </a:lnTo>
                <a:lnTo>
                  <a:pt x="3" y="6"/>
                </a:lnTo>
                <a:lnTo>
                  <a:pt x="3" y="4"/>
                </a:lnTo>
                <a:lnTo>
                  <a:pt x="1" y="3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srgbClr val="FF0000"/>
              </a:solidFill>
            </a:endParaRPr>
          </a:p>
        </p:txBody>
      </p:sp>
      <p:sp>
        <p:nvSpPr>
          <p:cNvPr id="7125" name="Rectangle 3832"/>
          <p:cNvSpPr>
            <a:spLocks noChangeArrowheads="1"/>
          </p:cNvSpPr>
          <p:nvPr/>
        </p:nvSpPr>
        <p:spPr bwMode="auto">
          <a:xfrm rot="19620000">
            <a:off x="2367415" y="488754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126" name="Line 3833"/>
          <p:cNvSpPr>
            <a:spLocks noChangeShapeType="1"/>
          </p:cNvSpPr>
          <p:nvPr/>
        </p:nvSpPr>
        <p:spPr bwMode="auto">
          <a:xfrm flipH="1">
            <a:off x="2246313" y="4899025"/>
            <a:ext cx="73025" cy="476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27" name="Rectangle 3834"/>
          <p:cNvSpPr>
            <a:spLocks noChangeArrowheads="1"/>
          </p:cNvSpPr>
          <p:nvPr/>
        </p:nvSpPr>
        <p:spPr bwMode="auto">
          <a:xfrm rot="19680000">
            <a:off x="1767447" y="5009535"/>
            <a:ext cx="37670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Copia-12_MLP-I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28" name="Line 3835"/>
          <p:cNvSpPr>
            <a:spLocks noChangeShapeType="1"/>
          </p:cNvSpPr>
          <p:nvPr/>
        </p:nvSpPr>
        <p:spPr bwMode="auto">
          <a:xfrm flipH="1">
            <a:off x="2132013" y="4848225"/>
            <a:ext cx="158750" cy="984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29" name="Freeform 3836"/>
          <p:cNvSpPr>
            <a:spLocks/>
          </p:cNvSpPr>
          <p:nvPr/>
        </p:nvSpPr>
        <p:spPr bwMode="auto">
          <a:xfrm>
            <a:off x="2308225" y="4870450"/>
            <a:ext cx="15875" cy="23813"/>
          </a:xfrm>
          <a:custGeom>
            <a:avLst/>
            <a:gdLst>
              <a:gd name="T0" fmla="*/ 0 w 10"/>
              <a:gd name="T1" fmla="*/ 0 h 15"/>
              <a:gd name="T2" fmla="*/ 1 w 10"/>
              <a:gd name="T3" fmla="*/ 3 h 15"/>
              <a:gd name="T4" fmla="*/ 3 w 10"/>
              <a:gd name="T5" fmla="*/ 4 h 15"/>
              <a:gd name="T6" fmla="*/ 4 w 10"/>
              <a:gd name="T7" fmla="*/ 6 h 15"/>
              <a:gd name="T8" fmla="*/ 6 w 10"/>
              <a:gd name="T9" fmla="*/ 7 h 15"/>
              <a:gd name="T10" fmla="*/ 6 w 10"/>
              <a:gd name="T11" fmla="*/ 10 h 15"/>
              <a:gd name="T12" fmla="*/ 7 w 10"/>
              <a:gd name="T13" fmla="*/ 12 h 15"/>
              <a:gd name="T14" fmla="*/ 9 w 10"/>
              <a:gd name="T15" fmla="*/ 13 h 15"/>
              <a:gd name="T16" fmla="*/ 10 w 10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5">
                <a:moveTo>
                  <a:pt x="0" y="0"/>
                </a:moveTo>
                <a:lnTo>
                  <a:pt x="1" y="3"/>
                </a:lnTo>
                <a:lnTo>
                  <a:pt x="3" y="4"/>
                </a:lnTo>
                <a:lnTo>
                  <a:pt x="4" y="6"/>
                </a:lnTo>
                <a:lnTo>
                  <a:pt x="6" y="7"/>
                </a:lnTo>
                <a:lnTo>
                  <a:pt x="6" y="10"/>
                </a:lnTo>
                <a:lnTo>
                  <a:pt x="7" y="12"/>
                </a:lnTo>
                <a:lnTo>
                  <a:pt x="9" y="13"/>
                </a:lnTo>
                <a:lnTo>
                  <a:pt x="10" y="15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30" name="Freeform 3837"/>
          <p:cNvSpPr>
            <a:spLocks/>
          </p:cNvSpPr>
          <p:nvPr/>
        </p:nvSpPr>
        <p:spPr bwMode="auto">
          <a:xfrm>
            <a:off x="2293938" y="4846638"/>
            <a:ext cx="14288" cy="23813"/>
          </a:xfrm>
          <a:custGeom>
            <a:avLst/>
            <a:gdLst>
              <a:gd name="T0" fmla="*/ 9 w 9"/>
              <a:gd name="T1" fmla="*/ 15 h 15"/>
              <a:gd name="T2" fmla="*/ 9 w 9"/>
              <a:gd name="T3" fmla="*/ 15 h 15"/>
              <a:gd name="T4" fmla="*/ 9 w 9"/>
              <a:gd name="T5" fmla="*/ 13 h 15"/>
              <a:gd name="T6" fmla="*/ 7 w 9"/>
              <a:gd name="T7" fmla="*/ 13 h 15"/>
              <a:gd name="T8" fmla="*/ 7 w 9"/>
              <a:gd name="T9" fmla="*/ 12 h 15"/>
              <a:gd name="T10" fmla="*/ 7 w 9"/>
              <a:gd name="T11" fmla="*/ 12 h 15"/>
              <a:gd name="T12" fmla="*/ 6 w 9"/>
              <a:gd name="T13" fmla="*/ 10 h 15"/>
              <a:gd name="T14" fmla="*/ 6 w 9"/>
              <a:gd name="T15" fmla="*/ 10 h 15"/>
              <a:gd name="T16" fmla="*/ 6 w 9"/>
              <a:gd name="T17" fmla="*/ 9 h 15"/>
              <a:gd name="T18" fmla="*/ 4 w 9"/>
              <a:gd name="T19" fmla="*/ 7 h 15"/>
              <a:gd name="T20" fmla="*/ 4 w 9"/>
              <a:gd name="T21" fmla="*/ 7 h 15"/>
              <a:gd name="T22" fmla="*/ 4 w 9"/>
              <a:gd name="T23" fmla="*/ 6 h 15"/>
              <a:gd name="T24" fmla="*/ 3 w 9"/>
              <a:gd name="T25" fmla="*/ 6 h 15"/>
              <a:gd name="T26" fmla="*/ 3 w 9"/>
              <a:gd name="T27" fmla="*/ 4 h 15"/>
              <a:gd name="T28" fmla="*/ 3 w 9"/>
              <a:gd name="T29" fmla="*/ 4 h 15"/>
              <a:gd name="T30" fmla="*/ 1 w 9"/>
              <a:gd name="T31" fmla="*/ 3 h 15"/>
              <a:gd name="T32" fmla="*/ 1 w 9"/>
              <a:gd name="T33" fmla="*/ 3 h 15"/>
              <a:gd name="T34" fmla="*/ 1 w 9"/>
              <a:gd name="T35" fmla="*/ 1 h 15"/>
              <a:gd name="T36" fmla="*/ 0 w 9"/>
              <a:gd name="T37" fmla="*/ 1 h 15"/>
              <a:gd name="T38" fmla="*/ 0 w 9"/>
              <a:gd name="T3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5">
                <a:moveTo>
                  <a:pt x="9" y="15"/>
                </a:moveTo>
                <a:lnTo>
                  <a:pt x="9" y="15"/>
                </a:lnTo>
                <a:lnTo>
                  <a:pt x="9" y="13"/>
                </a:lnTo>
                <a:lnTo>
                  <a:pt x="7" y="13"/>
                </a:lnTo>
                <a:lnTo>
                  <a:pt x="7" y="12"/>
                </a:lnTo>
                <a:lnTo>
                  <a:pt x="7" y="12"/>
                </a:lnTo>
                <a:lnTo>
                  <a:pt x="6" y="10"/>
                </a:lnTo>
                <a:lnTo>
                  <a:pt x="6" y="10"/>
                </a:lnTo>
                <a:lnTo>
                  <a:pt x="6" y="9"/>
                </a:lnTo>
                <a:lnTo>
                  <a:pt x="4" y="7"/>
                </a:lnTo>
                <a:lnTo>
                  <a:pt x="4" y="7"/>
                </a:lnTo>
                <a:lnTo>
                  <a:pt x="4" y="6"/>
                </a:lnTo>
                <a:lnTo>
                  <a:pt x="3" y="6"/>
                </a:lnTo>
                <a:lnTo>
                  <a:pt x="3" y="4"/>
                </a:lnTo>
                <a:lnTo>
                  <a:pt x="3" y="4"/>
                </a:lnTo>
                <a:lnTo>
                  <a:pt x="1" y="3"/>
                </a:lnTo>
                <a:lnTo>
                  <a:pt x="1" y="3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31" name="Rectangle 3838"/>
          <p:cNvSpPr>
            <a:spLocks noChangeArrowheads="1"/>
          </p:cNvSpPr>
          <p:nvPr/>
        </p:nvSpPr>
        <p:spPr bwMode="auto">
          <a:xfrm rot="19620000">
            <a:off x="2299166" y="478039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80</a:t>
            </a:r>
          </a:p>
        </p:txBody>
      </p:sp>
      <p:sp>
        <p:nvSpPr>
          <p:cNvPr id="7132" name="Line 3839"/>
          <p:cNvSpPr>
            <a:spLocks noChangeShapeType="1"/>
          </p:cNvSpPr>
          <p:nvPr/>
        </p:nvSpPr>
        <p:spPr bwMode="auto">
          <a:xfrm flipH="1">
            <a:off x="2312988" y="4819650"/>
            <a:ext cx="73025" cy="476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33" name="Rectangle 3840"/>
          <p:cNvSpPr>
            <a:spLocks noChangeArrowheads="1"/>
          </p:cNvSpPr>
          <p:nvPr/>
        </p:nvSpPr>
        <p:spPr bwMode="auto">
          <a:xfrm rot="19740000">
            <a:off x="1745222" y="4973022"/>
            <a:ext cx="37670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Copia-74_MLP-I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34" name="Line 3841"/>
          <p:cNvSpPr>
            <a:spLocks noChangeShapeType="1"/>
          </p:cNvSpPr>
          <p:nvPr/>
        </p:nvSpPr>
        <p:spPr bwMode="auto">
          <a:xfrm flipH="1">
            <a:off x="2109788" y="4867275"/>
            <a:ext cx="76200" cy="460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35" name="Rectangle 3842"/>
          <p:cNvSpPr>
            <a:spLocks noChangeArrowheads="1"/>
          </p:cNvSpPr>
          <p:nvPr/>
        </p:nvSpPr>
        <p:spPr bwMode="auto">
          <a:xfrm rot="19740000">
            <a:off x="1746949" y="4926985"/>
            <a:ext cx="34785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Copia-8_MLP-I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36" name="Line 3843"/>
          <p:cNvSpPr>
            <a:spLocks noChangeShapeType="1"/>
          </p:cNvSpPr>
          <p:nvPr/>
        </p:nvSpPr>
        <p:spPr bwMode="auto">
          <a:xfrm flipH="1">
            <a:off x="2089150" y="4832350"/>
            <a:ext cx="76200" cy="444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37" name="Freeform 3844"/>
          <p:cNvSpPr>
            <a:spLocks/>
          </p:cNvSpPr>
          <p:nvPr/>
        </p:nvSpPr>
        <p:spPr bwMode="auto">
          <a:xfrm>
            <a:off x="2179638" y="4846638"/>
            <a:ext cx="9525" cy="15875"/>
          </a:xfrm>
          <a:custGeom>
            <a:avLst/>
            <a:gdLst>
              <a:gd name="T0" fmla="*/ 0 w 6"/>
              <a:gd name="T1" fmla="*/ 0 h 10"/>
              <a:gd name="T2" fmla="*/ 0 w 6"/>
              <a:gd name="T3" fmla="*/ 1 h 10"/>
              <a:gd name="T4" fmla="*/ 1 w 6"/>
              <a:gd name="T5" fmla="*/ 3 h 10"/>
              <a:gd name="T6" fmla="*/ 3 w 6"/>
              <a:gd name="T7" fmla="*/ 4 h 10"/>
              <a:gd name="T8" fmla="*/ 3 w 6"/>
              <a:gd name="T9" fmla="*/ 6 h 10"/>
              <a:gd name="T10" fmla="*/ 4 w 6"/>
              <a:gd name="T11" fmla="*/ 7 h 10"/>
              <a:gd name="T12" fmla="*/ 4 w 6"/>
              <a:gd name="T13" fmla="*/ 9 h 10"/>
              <a:gd name="T14" fmla="*/ 6 w 6"/>
              <a:gd name="T1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10">
                <a:moveTo>
                  <a:pt x="0" y="0"/>
                </a:moveTo>
                <a:lnTo>
                  <a:pt x="0" y="1"/>
                </a:lnTo>
                <a:lnTo>
                  <a:pt x="1" y="3"/>
                </a:lnTo>
                <a:lnTo>
                  <a:pt x="3" y="4"/>
                </a:lnTo>
                <a:lnTo>
                  <a:pt x="3" y="6"/>
                </a:lnTo>
                <a:lnTo>
                  <a:pt x="4" y="7"/>
                </a:lnTo>
                <a:lnTo>
                  <a:pt x="4" y="9"/>
                </a:lnTo>
                <a:lnTo>
                  <a:pt x="6" y="1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38" name="Freeform 3845"/>
          <p:cNvSpPr>
            <a:spLocks/>
          </p:cNvSpPr>
          <p:nvPr/>
        </p:nvSpPr>
        <p:spPr bwMode="auto">
          <a:xfrm>
            <a:off x="2170113" y="4829175"/>
            <a:ext cx="9525" cy="17463"/>
          </a:xfrm>
          <a:custGeom>
            <a:avLst/>
            <a:gdLst>
              <a:gd name="T0" fmla="*/ 6 w 6"/>
              <a:gd name="T1" fmla="*/ 11 h 11"/>
              <a:gd name="T2" fmla="*/ 4 w 6"/>
              <a:gd name="T3" fmla="*/ 11 h 11"/>
              <a:gd name="T4" fmla="*/ 4 w 6"/>
              <a:gd name="T5" fmla="*/ 9 h 11"/>
              <a:gd name="T6" fmla="*/ 3 w 6"/>
              <a:gd name="T7" fmla="*/ 8 h 11"/>
              <a:gd name="T8" fmla="*/ 3 w 6"/>
              <a:gd name="T9" fmla="*/ 6 h 11"/>
              <a:gd name="T10" fmla="*/ 3 w 6"/>
              <a:gd name="T11" fmla="*/ 6 h 11"/>
              <a:gd name="T12" fmla="*/ 1 w 6"/>
              <a:gd name="T13" fmla="*/ 5 h 11"/>
              <a:gd name="T14" fmla="*/ 1 w 6"/>
              <a:gd name="T15" fmla="*/ 3 h 11"/>
              <a:gd name="T16" fmla="*/ 0 w 6"/>
              <a:gd name="T17" fmla="*/ 3 h 11"/>
              <a:gd name="T18" fmla="*/ 0 w 6"/>
              <a:gd name="T19" fmla="*/ 2 h 11"/>
              <a:gd name="T20" fmla="*/ 0 w 6"/>
              <a:gd name="T2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1">
                <a:moveTo>
                  <a:pt x="6" y="11"/>
                </a:moveTo>
                <a:lnTo>
                  <a:pt x="4" y="11"/>
                </a:lnTo>
                <a:lnTo>
                  <a:pt x="4" y="9"/>
                </a:lnTo>
                <a:lnTo>
                  <a:pt x="3" y="8"/>
                </a:lnTo>
                <a:lnTo>
                  <a:pt x="3" y="6"/>
                </a:lnTo>
                <a:lnTo>
                  <a:pt x="3" y="6"/>
                </a:lnTo>
                <a:lnTo>
                  <a:pt x="1" y="5"/>
                </a:lnTo>
                <a:lnTo>
                  <a:pt x="1" y="3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39" name="Rectangle 3846"/>
          <p:cNvSpPr>
            <a:spLocks noChangeArrowheads="1"/>
          </p:cNvSpPr>
          <p:nvPr/>
        </p:nvSpPr>
        <p:spPr bwMode="auto">
          <a:xfrm rot="19740000">
            <a:off x="2225332" y="4679576"/>
            <a:ext cx="70532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7140" name="Line 3847"/>
          <p:cNvSpPr>
            <a:spLocks noChangeShapeType="1"/>
          </p:cNvSpPr>
          <p:nvPr/>
        </p:nvSpPr>
        <p:spPr bwMode="auto">
          <a:xfrm flipH="1">
            <a:off x="2184400" y="4748213"/>
            <a:ext cx="158750" cy="952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41" name="Freeform 3848"/>
          <p:cNvSpPr>
            <a:spLocks/>
          </p:cNvSpPr>
          <p:nvPr/>
        </p:nvSpPr>
        <p:spPr bwMode="auto">
          <a:xfrm>
            <a:off x="2370138" y="4781550"/>
            <a:ext cx="20638" cy="36513"/>
          </a:xfrm>
          <a:custGeom>
            <a:avLst/>
            <a:gdLst>
              <a:gd name="T0" fmla="*/ 0 w 13"/>
              <a:gd name="T1" fmla="*/ 0 h 23"/>
              <a:gd name="T2" fmla="*/ 1 w 13"/>
              <a:gd name="T3" fmla="*/ 3 h 23"/>
              <a:gd name="T4" fmla="*/ 3 w 13"/>
              <a:gd name="T5" fmla="*/ 6 h 23"/>
              <a:gd name="T6" fmla="*/ 4 w 13"/>
              <a:gd name="T7" fmla="*/ 8 h 23"/>
              <a:gd name="T8" fmla="*/ 6 w 13"/>
              <a:gd name="T9" fmla="*/ 11 h 23"/>
              <a:gd name="T10" fmla="*/ 7 w 13"/>
              <a:gd name="T11" fmla="*/ 14 h 23"/>
              <a:gd name="T12" fmla="*/ 9 w 13"/>
              <a:gd name="T13" fmla="*/ 15 h 23"/>
              <a:gd name="T14" fmla="*/ 10 w 13"/>
              <a:gd name="T15" fmla="*/ 18 h 23"/>
              <a:gd name="T16" fmla="*/ 12 w 13"/>
              <a:gd name="T17" fmla="*/ 21 h 23"/>
              <a:gd name="T18" fmla="*/ 13 w 13"/>
              <a:gd name="T1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23">
                <a:moveTo>
                  <a:pt x="0" y="0"/>
                </a:moveTo>
                <a:lnTo>
                  <a:pt x="1" y="3"/>
                </a:lnTo>
                <a:lnTo>
                  <a:pt x="3" y="6"/>
                </a:lnTo>
                <a:lnTo>
                  <a:pt x="4" y="8"/>
                </a:lnTo>
                <a:lnTo>
                  <a:pt x="6" y="11"/>
                </a:lnTo>
                <a:lnTo>
                  <a:pt x="7" y="14"/>
                </a:lnTo>
                <a:lnTo>
                  <a:pt x="9" y="15"/>
                </a:lnTo>
                <a:lnTo>
                  <a:pt x="10" y="18"/>
                </a:lnTo>
                <a:lnTo>
                  <a:pt x="12" y="21"/>
                </a:lnTo>
                <a:lnTo>
                  <a:pt x="13" y="23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42" name="Freeform 3849"/>
          <p:cNvSpPr>
            <a:spLocks/>
          </p:cNvSpPr>
          <p:nvPr/>
        </p:nvSpPr>
        <p:spPr bwMode="auto">
          <a:xfrm>
            <a:off x="2347913" y="4746625"/>
            <a:ext cx="22225" cy="34925"/>
          </a:xfrm>
          <a:custGeom>
            <a:avLst/>
            <a:gdLst>
              <a:gd name="T0" fmla="*/ 14 w 14"/>
              <a:gd name="T1" fmla="*/ 22 h 22"/>
              <a:gd name="T2" fmla="*/ 12 w 14"/>
              <a:gd name="T3" fmla="*/ 22 h 22"/>
              <a:gd name="T4" fmla="*/ 12 w 14"/>
              <a:gd name="T5" fmla="*/ 21 h 22"/>
              <a:gd name="T6" fmla="*/ 12 w 14"/>
              <a:gd name="T7" fmla="*/ 19 h 22"/>
              <a:gd name="T8" fmla="*/ 11 w 14"/>
              <a:gd name="T9" fmla="*/ 18 h 22"/>
              <a:gd name="T10" fmla="*/ 11 w 14"/>
              <a:gd name="T11" fmla="*/ 18 h 22"/>
              <a:gd name="T12" fmla="*/ 9 w 14"/>
              <a:gd name="T13" fmla="*/ 16 h 22"/>
              <a:gd name="T14" fmla="*/ 9 w 14"/>
              <a:gd name="T15" fmla="*/ 15 h 22"/>
              <a:gd name="T16" fmla="*/ 8 w 14"/>
              <a:gd name="T17" fmla="*/ 13 h 22"/>
              <a:gd name="T18" fmla="*/ 8 w 14"/>
              <a:gd name="T19" fmla="*/ 13 h 22"/>
              <a:gd name="T20" fmla="*/ 6 w 14"/>
              <a:gd name="T21" fmla="*/ 12 h 22"/>
              <a:gd name="T22" fmla="*/ 6 w 14"/>
              <a:gd name="T23" fmla="*/ 10 h 22"/>
              <a:gd name="T24" fmla="*/ 5 w 14"/>
              <a:gd name="T25" fmla="*/ 9 h 22"/>
              <a:gd name="T26" fmla="*/ 5 w 14"/>
              <a:gd name="T27" fmla="*/ 9 h 22"/>
              <a:gd name="T28" fmla="*/ 5 w 14"/>
              <a:gd name="T29" fmla="*/ 7 h 22"/>
              <a:gd name="T30" fmla="*/ 3 w 14"/>
              <a:gd name="T31" fmla="*/ 6 h 22"/>
              <a:gd name="T32" fmla="*/ 3 w 14"/>
              <a:gd name="T33" fmla="*/ 4 h 22"/>
              <a:gd name="T34" fmla="*/ 2 w 14"/>
              <a:gd name="T35" fmla="*/ 4 h 22"/>
              <a:gd name="T36" fmla="*/ 2 w 14"/>
              <a:gd name="T37" fmla="*/ 3 h 22"/>
              <a:gd name="T38" fmla="*/ 0 w 14"/>
              <a:gd name="T39" fmla="*/ 1 h 22"/>
              <a:gd name="T40" fmla="*/ 0 w 14"/>
              <a:gd name="T4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2">
                <a:moveTo>
                  <a:pt x="14" y="22"/>
                </a:moveTo>
                <a:lnTo>
                  <a:pt x="12" y="22"/>
                </a:lnTo>
                <a:lnTo>
                  <a:pt x="12" y="21"/>
                </a:lnTo>
                <a:lnTo>
                  <a:pt x="12" y="19"/>
                </a:lnTo>
                <a:lnTo>
                  <a:pt x="11" y="18"/>
                </a:lnTo>
                <a:lnTo>
                  <a:pt x="11" y="18"/>
                </a:lnTo>
                <a:lnTo>
                  <a:pt x="9" y="16"/>
                </a:lnTo>
                <a:lnTo>
                  <a:pt x="9" y="15"/>
                </a:lnTo>
                <a:lnTo>
                  <a:pt x="8" y="13"/>
                </a:lnTo>
                <a:lnTo>
                  <a:pt x="8" y="13"/>
                </a:lnTo>
                <a:lnTo>
                  <a:pt x="6" y="12"/>
                </a:lnTo>
                <a:lnTo>
                  <a:pt x="6" y="10"/>
                </a:lnTo>
                <a:lnTo>
                  <a:pt x="5" y="9"/>
                </a:lnTo>
                <a:lnTo>
                  <a:pt x="5" y="9"/>
                </a:lnTo>
                <a:lnTo>
                  <a:pt x="5" y="7"/>
                </a:lnTo>
                <a:lnTo>
                  <a:pt x="3" y="6"/>
                </a:lnTo>
                <a:lnTo>
                  <a:pt x="3" y="4"/>
                </a:lnTo>
                <a:lnTo>
                  <a:pt x="2" y="4"/>
                </a:lnTo>
                <a:lnTo>
                  <a:pt x="2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43" name="Line 3850"/>
          <p:cNvSpPr>
            <a:spLocks noChangeShapeType="1"/>
          </p:cNvSpPr>
          <p:nvPr/>
        </p:nvSpPr>
        <p:spPr bwMode="auto">
          <a:xfrm flipH="1">
            <a:off x="2374900" y="4733925"/>
            <a:ext cx="76200" cy="460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44" name="Rectangle 3851"/>
          <p:cNvSpPr>
            <a:spLocks noChangeArrowheads="1"/>
          </p:cNvSpPr>
          <p:nvPr/>
        </p:nvSpPr>
        <p:spPr bwMode="auto">
          <a:xfrm rot="19800000">
            <a:off x="1707192" y="4893647"/>
            <a:ext cx="362279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Copia-19_PGr-I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45" name="Line 3852"/>
          <p:cNvSpPr>
            <a:spLocks noChangeShapeType="1"/>
          </p:cNvSpPr>
          <p:nvPr/>
        </p:nvSpPr>
        <p:spPr bwMode="auto">
          <a:xfrm flipH="1">
            <a:off x="2066925" y="4799013"/>
            <a:ext cx="76200" cy="428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46" name="Rectangle 3853"/>
          <p:cNvSpPr>
            <a:spLocks noChangeArrowheads="1"/>
          </p:cNvSpPr>
          <p:nvPr/>
        </p:nvSpPr>
        <p:spPr bwMode="auto">
          <a:xfrm rot="19860000">
            <a:off x="1716857" y="4850785"/>
            <a:ext cx="33342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Copia-9_PGr-I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47" name="Line 3854"/>
          <p:cNvSpPr>
            <a:spLocks noChangeShapeType="1"/>
          </p:cNvSpPr>
          <p:nvPr/>
        </p:nvSpPr>
        <p:spPr bwMode="auto">
          <a:xfrm flipH="1">
            <a:off x="2047875" y="4762500"/>
            <a:ext cx="79375" cy="428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48" name="Freeform 3855"/>
          <p:cNvSpPr>
            <a:spLocks/>
          </p:cNvSpPr>
          <p:nvPr/>
        </p:nvSpPr>
        <p:spPr bwMode="auto">
          <a:xfrm>
            <a:off x="2138363" y="4776788"/>
            <a:ext cx="9525" cy="19050"/>
          </a:xfrm>
          <a:custGeom>
            <a:avLst/>
            <a:gdLst>
              <a:gd name="T0" fmla="*/ 0 w 6"/>
              <a:gd name="T1" fmla="*/ 0 h 12"/>
              <a:gd name="T2" fmla="*/ 2 w 6"/>
              <a:gd name="T3" fmla="*/ 2 h 12"/>
              <a:gd name="T4" fmla="*/ 2 w 6"/>
              <a:gd name="T5" fmla="*/ 3 h 12"/>
              <a:gd name="T6" fmla="*/ 3 w 6"/>
              <a:gd name="T7" fmla="*/ 5 h 12"/>
              <a:gd name="T8" fmla="*/ 3 w 6"/>
              <a:gd name="T9" fmla="*/ 6 h 12"/>
              <a:gd name="T10" fmla="*/ 5 w 6"/>
              <a:gd name="T11" fmla="*/ 8 h 12"/>
              <a:gd name="T12" fmla="*/ 5 w 6"/>
              <a:gd name="T13" fmla="*/ 9 h 12"/>
              <a:gd name="T14" fmla="*/ 6 w 6"/>
              <a:gd name="T15" fmla="*/ 11 h 12"/>
              <a:gd name="T16" fmla="*/ 6 w 6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2">
                <a:moveTo>
                  <a:pt x="0" y="0"/>
                </a:moveTo>
                <a:lnTo>
                  <a:pt x="2" y="2"/>
                </a:lnTo>
                <a:lnTo>
                  <a:pt x="2" y="3"/>
                </a:lnTo>
                <a:lnTo>
                  <a:pt x="3" y="5"/>
                </a:lnTo>
                <a:lnTo>
                  <a:pt x="3" y="6"/>
                </a:lnTo>
                <a:lnTo>
                  <a:pt x="5" y="8"/>
                </a:lnTo>
                <a:lnTo>
                  <a:pt x="5" y="9"/>
                </a:lnTo>
                <a:lnTo>
                  <a:pt x="6" y="11"/>
                </a:lnTo>
                <a:lnTo>
                  <a:pt x="6" y="12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49" name="Freeform 3856"/>
          <p:cNvSpPr>
            <a:spLocks/>
          </p:cNvSpPr>
          <p:nvPr/>
        </p:nvSpPr>
        <p:spPr bwMode="auto">
          <a:xfrm>
            <a:off x="2128838" y="4760913"/>
            <a:ext cx="9525" cy="15875"/>
          </a:xfrm>
          <a:custGeom>
            <a:avLst/>
            <a:gdLst>
              <a:gd name="T0" fmla="*/ 6 w 6"/>
              <a:gd name="T1" fmla="*/ 10 h 10"/>
              <a:gd name="T2" fmla="*/ 6 w 6"/>
              <a:gd name="T3" fmla="*/ 9 h 10"/>
              <a:gd name="T4" fmla="*/ 5 w 6"/>
              <a:gd name="T5" fmla="*/ 9 h 10"/>
              <a:gd name="T6" fmla="*/ 5 w 6"/>
              <a:gd name="T7" fmla="*/ 7 h 10"/>
              <a:gd name="T8" fmla="*/ 5 w 6"/>
              <a:gd name="T9" fmla="*/ 6 h 10"/>
              <a:gd name="T10" fmla="*/ 3 w 6"/>
              <a:gd name="T11" fmla="*/ 6 h 10"/>
              <a:gd name="T12" fmla="*/ 3 w 6"/>
              <a:gd name="T13" fmla="*/ 4 h 10"/>
              <a:gd name="T14" fmla="*/ 2 w 6"/>
              <a:gd name="T15" fmla="*/ 3 h 10"/>
              <a:gd name="T16" fmla="*/ 2 w 6"/>
              <a:gd name="T17" fmla="*/ 1 h 10"/>
              <a:gd name="T18" fmla="*/ 2 w 6"/>
              <a:gd name="T19" fmla="*/ 1 h 10"/>
              <a:gd name="T20" fmla="*/ 0 w 6"/>
              <a:gd name="T2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0">
                <a:moveTo>
                  <a:pt x="6" y="10"/>
                </a:moveTo>
                <a:lnTo>
                  <a:pt x="6" y="9"/>
                </a:lnTo>
                <a:lnTo>
                  <a:pt x="5" y="9"/>
                </a:lnTo>
                <a:lnTo>
                  <a:pt x="5" y="7"/>
                </a:lnTo>
                <a:lnTo>
                  <a:pt x="5" y="6"/>
                </a:lnTo>
                <a:lnTo>
                  <a:pt x="3" y="6"/>
                </a:lnTo>
                <a:lnTo>
                  <a:pt x="3" y="4"/>
                </a:lnTo>
                <a:lnTo>
                  <a:pt x="2" y="3"/>
                </a:lnTo>
                <a:lnTo>
                  <a:pt x="2" y="1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50" name="Rectangle 3857"/>
          <p:cNvSpPr>
            <a:spLocks noChangeArrowheads="1"/>
          </p:cNvSpPr>
          <p:nvPr/>
        </p:nvSpPr>
        <p:spPr bwMode="auto">
          <a:xfrm rot="19860000">
            <a:off x="2166606" y="4763714"/>
            <a:ext cx="70532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95</a:t>
            </a:r>
          </a:p>
        </p:txBody>
      </p:sp>
      <p:sp>
        <p:nvSpPr>
          <p:cNvPr id="7151" name="Line 3858"/>
          <p:cNvSpPr>
            <a:spLocks noChangeShapeType="1"/>
          </p:cNvSpPr>
          <p:nvPr/>
        </p:nvSpPr>
        <p:spPr bwMode="auto">
          <a:xfrm flipH="1">
            <a:off x="2143125" y="4732338"/>
            <a:ext cx="76200" cy="428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52" name="Rectangle 3859"/>
          <p:cNvSpPr>
            <a:spLocks noChangeArrowheads="1"/>
          </p:cNvSpPr>
          <p:nvPr/>
        </p:nvSpPr>
        <p:spPr bwMode="auto">
          <a:xfrm rot="19920000">
            <a:off x="1657909" y="4817447"/>
            <a:ext cx="37670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Copia-11_MLP-I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53" name="Line 3860"/>
          <p:cNvSpPr>
            <a:spLocks noChangeShapeType="1"/>
          </p:cNvSpPr>
          <p:nvPr/>
        </p:nvSpPr>
        <p:spPr bwMode="auto">
          <a:xfrm flipH="1">
            <a:off x="2028825" y="4681538"/>
            <a:ext cx="165100" cy="857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7154" name="Freeform 3861"/>
          <p:cNvSpPr>
            <a:spLocks/>
          </p:cNvSpPr>
          <p:nvPr/>
        </p:nvSpPr>
        <p:spPr bwMode="auto">
          <a:xfrm>
            <a:off x="2212975" y="4705350"/>
            <a:ext cx="11113" cy="23813"/>
          </a:xfrm>
          <a:custGeom>
            <a:avLst/>
            <a:gdLst>
              <a:gd name="T0" fmla="*/ 0 w 7"/>
              <a:gd name="T1" fmla="*/ 0 h 15"/>
              <a:gd name="T2" fmla="*/ 0 w 7"/>
              <a:gd name="T3" fmla="*/ 2 h 15"/>
              <a:gd name="T4" fmla="*/ 1 w 7"/>
              <a:gd name="T5" fmla="*/ 5 h 15"/>
              <a:gd name="T6" fmla="*/ 3 w 7"/>
              <a:gd name="T7" fmla="*/ 6 h 15"/>
              <a:gd name="T8" fmla="*/ 4 w 7"/>
              <a:gd name="T9" fmla="*/ 9 h 15"/>
              <a:gd name="T10" fmla="*/ 6 w 7"/>
              <a:gd name="T11" fmla="*/ 11 h 15"/>
              <a:gd name="T12" fmla="*/ 7 w 7"/>
              <a:gd name="T13" fmla="*/ 14 h 15"/>
              <a:gd name="T14" fmla="*/ 7 w 7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5">
                <a:moveTo>
                  <a:pt x="0" y="0"/>
                </a:moveTo>
                <a:lnTo>
                  <a:pt x="0" y="2"/>
                </a:lnTo>
                <a:lnTo>
                  <a:pt x="1" y="5"/>
                </a:lnTo>
                <a:lnTo>
                  <a:pt x="3" y="6"/>
                </a:lnTo>
                <a:lnTo>
                  <a:pt x="4" y="9"/>
                </a:lnTo>
                <a:lnTo>
                  <a:pt x="6" y="11"/>
                </a:lnTo>
                <a:lnTo>
                  <a:pt x="7" y="14"/>
                </a:lnTo>
                <a:lnTo>
                  <a:pt x="7" y="15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55" name="Freeform 3863"/>
          <p:cNvSpPr>
            <a:spLocks/>
          </p:cNvSpPr>
          <p:nvPr/>
        </p:nvSpPr>
        <p:spPr bwMode="auto">
          <a:xfrm>
            <a:off x="2198688" y="4679950"/>
            <a:ext cx="14288" cy="25400"/>
          </a:xfrm>
          <a:custGeom>
            <a:avLst/>
            <a:gdLst>
              <a:gd name="T0" fmla="*/ 9 w 9"/>
              <a:gd name="T1" fmla="*/ 16 h 16"/>
              <a:gd name="T2" fmla="*/ 7 w 9"/>
              <a:gd name="T3" fmla="*/ 15 h 16"/>
              <a:gd name="T4" fmla="*/ 7 w 9"/>
              <a:gd name="T5" fmla="*/ 15 h 16"/>
              <a:gd name="T6" fmla="*/ 7 w 9"/>
              <a:gd name="T7" fmla="*/ 13 h 16"/>
              <a:gd name="T8" fmla="*/ 6 w 9"/>
              <a:gd name="T9" fmla="*/ 12 h 16"/>
              <a:gd name="T10" fmla="*/ 6 w 9"/>
              <a:gd name="T11" fmla="*/ 12 h 16"/>
              <a:gd name="T12" fmla="*/ 6 w 9"/>
              <a:gd name="T13" fmla="*/ 10 h 16"/>
              <a:gd name="T14" fmla="*/ 4 w 9"/>
              <a:gd name="T15" fmla="*/ 10 h 16"/>
              <a:gd name="T16" fmla="*/ 4 w 9"/>
              <a:gd name="T17" fmla="*/ 9 h 16"/>
              <a:gd name="T18" fmla="*/ 4 w 9"/>
              <a:gd name="T19" fmla="*/ 9 h 16"/>
              <a:gd name="T20" fmla="*/ 4 w 9"/>
              <a:gd name="T21" fmla="*/ 7 h 16"/>
              <a:gd name="T22" fmla="*/ 3 w 9"/>
              <a:gd name="T23" fmla="*/ 6 h 16"/>
              <a:gd name="T24" fmla="*/ 3 w 9"/>
              <a:gd name="T25" fmla="*/ 6 h 16"/>
              <a:gd name="T26" fmla="*/ 3 w 9"/>
              <a:gd name="T27" fmla="*/ 4 h 16"/>
              <a:gd name="T28" fmla="*/ 1 w 9"/>
              <a:gd name="T29" fmla="*/ 4 h 16"/>
              <a:gd name="T30" fmla="*/ 1 w 9"/>
              <a:gd name="T31" fmla="*/ 3 h 16"/>
              <a:gd name="T32" fmla="*/ 1 w 9"/>
              <a:gd name="T33" fmla="*/ 3 h 16"/>
              <a:gd name="T34" fmla="*/ 0 w 9"/>
              <a:gd name="T35" fmla="*/ 1 h 16"/>
              <a:gd name="T36" fmla="*/ 0 w 9"/>
              <a:gd name="T37" fmla="*/ 1 h 16"/>
              <a:gd name="T38" fmla="*/ 0 w 9"/>
              <a:gd name="T3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6">
                <a:moveTo>
                  <a:pt x="9" y="16"/>
                </a:moveTo>
                <a:lnTo>
                  <a:pt x="7" y="15"/>
                </a:lnTo>
                <a:lnTo>
                  <a:pt x="7" y="15"/>
                </a:lnTo>
                <a:lnTo>
                  <a:pt x="7" y="13"/>
                </a:lnTo>
                <a:lnTo>
                  <a:pt x="6" y="12"/>
                </a:lnTo>
                <a:lnTo>
                  <a:pt x="6" y="12"/>
                </a:lnTo>
                <a:lnTo>
                  <a:pt x="6" y="10"/>
                </a:lnTo>
                <a:lnTo>
                  <a:pt x="4" y="10"/>
                </a:lnTo>
                <a:lnTo>
                  <a:pt x="4" y="9"/>
                </a:lnTo>
                <a:lnTo>
                  <a:pt x="4" y="9"/>
                </a:lnTo>
                <a:lnTo>
                  <a:pt x="4" y="7"/>
                </a:lnTo>
                <a:lnTo>
                  <a:pt x="3" y="6"/>
                </a:lnTo>
                <a:lnTo>
                  <a:pt x="3" y="6"/>
                </a:lnTo>
                <a:lnTo>
                  <a:pt x="3" y="4"/>
                </a:lnTo>
                <a:lnTo>
                  <a:pt x="1" y="4"/>
                </a:lnTo>
                <a:lnTo>
                  <a:pt x="1" y="3"/>
                </a:lnTo>
                <a:lnTo>
                  <a:pt x="1" y="3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56" name="Line 3864"/>
          <p:cNvSpPr>
            <a:spLocks noChangeShapeType="1"/>
          </p:cNvSpPr>
          <p:nvPr/>
        </p:nvSpPr>
        <p:spPr bwMode="auto">
          <a:xfrm flipH="1">
            <a:off x="2217738" y="4660900"/>
            <a:ext cx="77788" cy="428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57" name="Rectangle 3865"/>
          <p:cNvSpPr>
            <a:spLocks noChangeArrowheads="1"/>
          </p:cNvSpPr>
          <p:nvPr/>
        </p:nvSpPr>
        <p:spPr bwMode="auto">
          <a:xfrm rot="19980000">
            <a:off x="1640447" y="4779347"/>
            <a:ext cx="37670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Copia-40_MLP-I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8" name="Line 3866"/>
          <p:cNvSpPr>
            <a:spLocks noChangeShapeType="1"/>
          </p:cNvSpPr>
          <p:nvPr/>
        </p:nvSpPr>
        <p:spPr bwMode="auto">
          <a:xfrm flipH="1">
            <a:off x="2009775" y="4648200"/>
            <a:ext cx="166688" cy="841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59" name="Rectangle 3867"/>
          <p:cNvSpPr>
            <a:spLocks noChangeArrowheads="1"/>
          </p:cNvSpPr>
          <p:nvPr/>
        </p:nvSpPr>
        <p:spPr bwMode="auto">
          <a:xfrm rot="20040000">
            <a:off x="1619809" y="4739660"/>
            <a:ext cx="37670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Copia-80_MLP-I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0" name="Line 3868"/>
          <p:cNvSpPr>
            <a:spLocks noChangeShapeType="1"/>
          </p:cNvSpPr>
          <p:nvPr/>
        </p:nvSpPr>
        <p:spPr bwMode="auto">
          <a:xfrm flipH="1">
            <a:off x="1990725" y="4656138"/>
            <a:ext cx="79375" cy="381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srgbClr val="FF0000"/>
              </a:solidFill>
            </a:endParaRPr>
          </a:p>
        </p:txBody>
      </p:sp>
      <p:sp>
        <p:nvSpPr>
          <p:cNvPr id="6761" name="Rectangle 3869"/>
          <p:cNvSpPr>
            <a:spLocks noChangeArrowheads="1"/>
          </p:cNvSpPr>
          <p:nvPr/>
        </p:nvSpPr>
        <p:spPr bwMode="auto">
          <a:xfrm rot="20040000">
            <a:off x="1600759" y="4699972"/>
            <a:ext cx="37670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Copia-63_MLP-I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2" name="Line 3870"/>
          <p:cNvSpPr>
            <a:spLocks noChangeShapeType="1"/>
          </p:cNvSpPr>
          <p:nvPr/>
        </p:nvSpPr>
        <p:spPr bwMode="auto">
          <a:xfrm flipH="1">
            <a:off x="1974850" y="4619625"/>
            <a:ext cx="80963" cy="381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63" name="Freeform 3871"/>
          <p:cNvSpPr>
            <a:spLocks/>
          </p:cNvSpPr>
          <p:nvPr/>
        </p:nvSpPr>
        <p:spPr bwMode="auto">
          <a:xfrm>
            <a:off x="2066925" y="4637088"/>
            <a:ext cx="7938" cy="15875"/>
          </a:xfrm>
          <a:custGeom>
            <a:avLst/>
            <a:gdLst>
              <a:gd name="T0" fmla="*/ 0 w 5"/>
              <a:gd name="T1" fmla="*/ 0 h 10"/>
              <a:gd name="T2" fmla="*/ 0 w 5"/>
              <a:gd name="T3" fmla="*/ 1 h 10"/>
              <a:gd name="T4" fmla="*/ 0 w 5"/>
              <a:gd name="T5" fmla="*/ 3 h 10"/>
              <a:gd name="T6" fmla="*/ 2 w 5"/>
              <a:gd name="T7" fmla="*/ 4 h 10"/>
              <a:gd name="T8" fmla="*/ 2 w 5"/>
              <a:gd name="T9" fmla="*/ 4 h 10"/>
              <a:gd name="T10" fmla="*/ 3 w 5"/>
              <a:gd name="T11" fmla="*/ 6 h 10"/>
              <a:gd name="T12" fmla="*/ 3 w 5"/>
              <a:gd name="T13" fmla="*/ 7 h 10"/>
              <a:gd name="T14" fmla="*/ 5 w 5"/>
              <a:gd name="T15" fmla="*/ 9 h 10"/>
              <a:gd name="T16" fmla="*/ 5 w 5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0">
                <a:moveTo>
                  <a:pt x="0" y="0"/>
                </a:moveTo>
                <a:lnTo>
                  <a:pt x="0" y="1"/>
                </a:lnTo>
                <a:lnTo>
                  <a:pt x="0" y="3"/>
                </a:lnTo>
                <a:lnTo>
                  <a:pt x="2" y="4"/>
                </a:lnTo>
                <a:lnTo>
                  <a:pt x="2" y="4"/>
                </a:lnTo>
                <a:lnTo>
                  <a:pt x="3" y="6"/>
                </a:lnTo>
                <a:lnTo>
                  <a:pt x="3" y="7"/>
                </a:lnTo>
                <a:lnTo>
                  <a:pt x="5" y="9"/>
                </a:lnTo>
                <a:lnTo>
                  <a:pt x="5" y="1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64" name="Freeform 3872"/>
          <p:cNvSpPr>
            <a:spLocks/>
          </p:cNvSpPr>
          <p:nvPr/>
        </p:nvSpPr>
        <p:spPr bwMode="auto">
          <a:xfrm>
            <a:off x="2057400" y="4618038"/>
            <a:ext cx="9525" cy="19050"/>
          </a:xfrm>
          <a:custGeom>
            <a:avLst/>
            <a:gdLst>
              <a:gd name="T0" fmla="*/ 6 w 6"/>
              <a:gd name="T1" fmla="*/ 12 h 12"/>
              <a:gd name="T2" fmla="*/ 5 w 6"/>
              <a:gd name="T3" fmla="*/ 10 h 12"/>
              <a:gd name="T4" fmla="*/ 5 w 6"/>
              <a:gd name="T5" fmla="*/ 9 h 12"/>
              <a:gd name="T6" fmla="*/ 5 w 6"/>
              <a:gd name="T7" fmla="*/ 7 h 12"/>
              <a:gd name="T8" fmla="*/ 3 w 6"/>
              <a:gd name="T9" fmla="*/ 7 h 12"/>
              <a:gd name="T10" fmla="*/ 3 w 6"/>
              <a:gd name="T11" fmla="*/ 6 h 12"/>
              <a:gd name="T12" fmla="*/ 2 w 6"/>
              <a:gd name="T13" fmla="*/ 4 h 12"/>
              <a:gd name="T14" fmla="*/ 2 w 6"/>
              <a:gd name="T15" fmla="*/ 3 h 12"/>
              <a:gd name="T16" fmla="*/ 2 w 6"/>
              <a:gd name="T17" fmla="*/ 3 h 12"/>
              <a:gd name="T18" fmla="*/ 0 w 6"/>
              <a:gd name="T19" fmla="*/ 1 h 12"/>
              <a:gd name="T20" fmla="*/ 0 w 6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2">
                <a:moveTo>
                  <a:pt x="6" y="12"/>
                </a:moveTo>
                <a:lnTo>
                  <a:pt x="5" y="10"/>
                </a:lnTo>
                <a:lnTo>
                  <a:pt x="5" y="9"/>
                </a:lnTo>
                <a:lnTo>
                  <a:pt x="5" y="7"/>
                </a:lnTo>
                <a:lnTo>
                  <a:pt x="3" y="7"/>
                </a:lnTo>
                <a:lnTo>
                  <a:pt x="3" y="6"/>
                </a:lnTo>
                <a:lnTo>
                  <a:pt x="2" y="4"/>
                </a:lnTo>
                <a:lnTo>
                  <a:pt x="2" y="3"/>
                </a:lnTo>
                <a:lnTo>
                  <a:pt x="2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65" name="Rectangle 3873"/>
          <p:cNvSpPr>
            <a:spLocks noChangeArrowheads="1"/>
          </p:cNvSpPr>
          <p:nvPr/>
        </p:nvSpPr>
        <p:spPr bwMode="auto">
          <a:xfrm rot="20040000">
            <a:off x="2068176" y="455177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</a:p>
        </p:txBody>
      </p:sp>
      <p:sp>
        <p:nvSpPr>
          <p:cNvPr id="6766" name="Line 3874"/>
          <p:cNvSpPr>
            <a:spLocks noChangeShapeType="1"/>
          </p:cNvSpPr>
          <p:nvPr/>
        </p:nvSpPr>
        <p:spPr bwMode="auto">
          <a:xfrm flipH="1">
            <a:off x="2071688" y="4595813"/>
            <a:ext cx="79375" cy="381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67" name="Freeform 3875"/>
          <p:cNvSpPr>
            <a:spLocks/>
          </p:cNvSpPr>
          <p:nvPr/>
        </p:nvSpPr>
        <p:spPr bwMode="auto">
          <a:xfrm>
            <a:off x="2166938" y="4619625"/>
            <a:ext cx="14288" cy="26988"/>
          </a:xfrm>
          <a:custGeom>
            <a:avLst/>
            <a:gdLst>
              <a:gd name="T0" fmla="*/ 0 w 9"/>
              <a:gd name="T1" fmla="*/ 0 h 17"/>
              <a:gd name="T2" fmla="*/ 0 w 9"/>
              <a:gd name="T3" fmla="*/ 0 h 17"/>
              <a:gd name="T4" fmla="*/ 2 w 9"/>
              <a:gd name="T5" fmla="*/ 2 h 17"/>
              <a:gd name="T6" fmla="*/ 2 w 9"/>
              <a:gd name="T7" fmla="*/ 3 h 17"/>
              <a:gd name="T8" fmla="*/ 2 w 9"/>
              <a:gd name="T9" fmla="*/ 3 h 17"/>
              <a:gd name="T10" fmla="*/ 3 w 9"/>
              <a:gd name="T11" fmla="*/ 5 h 17"/>
              <a:gd name="T12" fmla="*/ 3 w 9"/>
              <a:gd name="T13" fmla="*/ 6 h 17"/>
              <a:gd name="T14" fmla="*/ 3 w 9"/>
              <a:gd name="T15" fmla="*/ 6 h 17"/>
              <a:gd name="T16" fmla="*/ 5 w 9"/>
              <a:gd name="T17" fmla="*/ 8 h 17"/>
              <a:gd name="T18" fmla="*/ 5 w 9"/>
              <a:gd name="T19" fmla="*/ 9 h 17"/>
              <a:gd name="T20" fmla="*/ 5 w 9"/>
              <a:gd name="T21" fmla="*/ 9 h 17"/>
              <a:gd name="T22" fmla="*/ 6 w 9"/>
              <a:gd name="T23" fmla="*/ 11 h 17"/>
              <a:gd name="T24" fmla="*/ 6 w 9"/>
              <a:gd name="T25" fmla="*/ 11 h 17"/>
              <a:gd name="T26" fmla="*/ 6 w 9"/>
              <a:gd name="T27" fmla="*/ 12 h 17"/>
              <a:gd name="T28" fmla="*/ 8 w 9"/>
              <a:gd name="T29" fmla="*/ 14 h 17"/>
              <a:gd name="T30" fmla="*/ 8 w 9"/>
              <a:gd name="T31" fmla="*/ 14 h 17"/>
              <a:gd name="T32" fmla="*/ 8 w 9"/>
              <a:gd name="T33" fmla="*/ 15 h 17"/>
              <a:gd name="T34" fmla="*/ 9 w 9"/>
              <a:gd name="T3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7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2" y="3"/>
                </a:lnTo>
                <a:lnTo>
                  <a:pt x="2" y="3"/>
                </a:lnTo>
                <a:lnTo>
                  <a:pt x="3" y="5"/>
                </a:lnTo>
                <a:lnTo>
                  <a:pt x="3" y="6"/>
                </a:lnTo>
                <a:lnTo>
                  <a:pt x="3" y="6"/>
                </a:lnTo>
                <a:lnTo>
                  <a:pt x="5" y="8"/>
                </a:lnTo>
                <a:lnTo>
                  <a:pt x="5" y="9"/>
                </a:lnTo>
                <a:lnTo>
                  <a:pt x="5" y="9"/>
                </a:lnTo>
                <a:lnTo>
                  <a:pt x="6" y="11"/>
                </a:lnTo>
                <a:lnTo>
                  <a:pt x="6" y="11"/>
                </a:lnTo>
                <a:lnTo>
                  <a:pt x="6" y="12"/>
                </a:lnTo>
                <a:lnTo>
                  <a:pt x="8" y="14"/>
                </a:lnTo>
                <a:lnTo>
                  <a:pt x="8" y="14"/>
                </a:lnTo>
                <a:lnTo>
                  <a:pt x="8" y="15"/>
                </a:lnTo>
                <a:lnTo>
                  <a:pt x="9" y="17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68" name="Freeform 3876"/>
          <p:cNvSpPr>
            <a:spLocks/>
          </p:cNvSpPr>
          <p:nvPr/>
        </p:nvSpPr>
        <p:spPr bwMode="auto">
          <a:xfrm>
            <a:off x="2155825" y="4594225"/>
            <a:ext cx="11113" cy="25400"/>
          </a:xfrm>
          <a:custGeom>
            <a:avLst/>
            <a:gdLst>
              <a:gd name="T0" fmla="*/ 7 w 7"/>
              <a:gd name="T1" fmla="*/ 16 h 16"/>
              <a:gd name="T2" fmla="*/ 7 w 7"/>
              <a:gd name="T3" fmla="*/ 15 h 16"/>
              <a:gd name="T4" fmla="*/ 6 w 7"/>
              <a:gd name="T5" fmla="*/ 13 h 16"/>
              <a:gd name="T6" fmla="*/ 6 w 7"/>
              <a:gd name="T7" fmla="*/ 12 h 16"/>
              <a:gd name="T8" fmla="*/ 4 w 7"/>
              <a:gd name="T9" fmla="*/ 9 h 16"/>
              <a:gd name="T10" fmla="*/ 3 w 7"/>
              <a:gd name="T11" fmla="*/ 7 h 16"/>
              <a:gd name="T12" fmla="*/ 3 w 7"/>
              <a:gd name="T13" fmla="*/ 6 h 16"/>
              <a:gd name="T14" fmla="*/ 1 w 7"/>
              <a:gd name="T15" fmla="*/ 4 h 16"/>
              <a:gd name="T16" fmla="*/ 1 w 7"/>
              <a:gd name="T17" fmla="*/ 3 h 16"/>
              <a:gd name="T18" fmla="*/ 0 w 7"/>
              <a:gd name="T19" fmla="*/ 1 h 16"/>
              <a:gd name="T20" fmla="*/ 0 w 7"/>
              <a:gd name="T2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6">
                <a:moveTo>
                  <a:pt x="7" y="16"/>
                </a:moveTo>
                <a:lnTo>
                  <a:pt x="7" y="15"/>
                </a:lnTo>
                <a:lnTo>
                  <a:pt x="6" y="13"/>
                </a:lnTo>
                <a:lnTo>
                  <a:pt x="6" y="12"/>
                </a:lnTo>
                <a:lnTo>
                  <a:pt x="4" y="9"/>
                </a:lnTo>
                <a:lnTo>
                  <a:pt x="3" y="7"/>
                </a:lnTo>
                <a:lnTo>
                  <a:pt x="3" y="6"/>
                </a:lnTo>
                <a:lnTo>
                  <a:pt x="1" y="4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69" name="Line 3877"/>
          <p:cNvSpPr>
            <a:spLocks noChangeShapeType="1"/>
          </p:cNvSpPr>
          <p:nvPr/>
        </p:nvSpPr>
        <p:spPr bwMode="auto">
          <a:xfrm flipH="1">
            <a:off x="2171700" y="4579938"/>
            <a:ext cx="79375" cy="381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70" name="Freeform 3878"/>
          <p:cNvSpPr>
            <a:spLocks/>
          </p:cNvSpPr>
          <p:nvPr/>
        </p:nvSpPr>
        <p:spPr bwMode="auto">
          <a:xfrm>
            <a:off x="2276475" y="4618038"/>
            <a:ext cx="22225" cy="39688"/>
          </a:xfrm>
          <a:custGeom>
            <a:avLst/>
            <a:gdLst>
              <a:gd name="T0" fmla="*/ 0 w 14"/>
              <a:gd name="T1" fmla="*/ 0 h 25"/>
              <a:gd name="T2" fmla="*/ 2 w 14"/>
              <a:gd name="T3" fmla="*/ 3 h 25"/>
              <a:gd name="T4" fmla="*/ 3 w 14"/>
              <a:gd name="T5" fmla="*/ 6 h 25"/>
              <a:gd name="T6" fmla="*/ 5 w 14"/>
              <a:gd name="T7" fmla="*/ 9 h 25"/>
              <a:gd name="T8" fmla="*/ 6 w 14"/>
              <a:gd name="T9" fmla="*/ 12 h 25"/>
              <a:gd name="T10" fmla="*/ 8 w 14"/>
              <a:gd name="T11" fmla="*/ 13 h 25"/>
              <a:gd name="T12" fmla="*/ 9 w 14"/>
              <a:gd name="T13" fmla="*/ 16 h 25"/>
              <a:gd name="T14" fmla="*/ 11 w 14"/>
              <a:gd name="T15" fmla="*/ 19 h 25"/>
              <a:gd name="T16" fmla="*/ 12 w 14"/>
              <a:gd name="T17" fmla="*/ 22 h 25"/>
              <a:gd name="T18" fmla="*/ 14 w 14"/>
              <a:gd name="T1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5">
                <a:moveTo>
                  <a:pt x="0" y="0"/>
                </a:moveTo>
                <a:lnTo>
                  <a:pt x="2" y="3"/>
                </a:lnTo>
                <a:lnTo>
                  <a:pt x="3" y="6"/>
                </a:lnTo>
                <a:lnTo>
                  <a:pt x="5" y="9"/>
                </a:lnTo>
                <a:lnTo>
                  <a:pt x="6" y="12"/>
                </a:lnTo>
                <a:lnTo>
                  <a:pt x="8" y="13"/>
                </a:lnTo>
                <a:lnTo>
                  <a:pt x="9" y="16"/>
                </a:lnTo>
                <a:lnTo>
                  <a:pt x="11" y="19"/>
                </a:lnTo>
                <a:lnTo>
                  <a:pt x="12" y="22"/>
                </a:lnTo>
                <a:lnTo>
                  <a:pt x="14" y="25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71" name="Freeform 3879"/>
          <p:cNvSpPr>
            <a:spLocks/>
          </p:cNvSpPr>
          <p:nvPr/>
        </p:nvSpPr>
        <p:spPr bwMode="auto">
          <a:xfrm>
            <a:off x="2255838" y="4576763"/>
            <a:ext cx="20638" cy="41275"/>
          </a:xfrm>
          <a:custGeom>
            <a:avLst/>
            <a:gdLst>
              <a:gd name="T0" fmla="*/ 13 w 13"/>
              <a:gd name="T1" fmla="*/ 26 h 26"/>
              <a:gd name="T2" fmla="*/ 12 w 13"/>
              <a:gd name="T3" fmla="*/ 23 h 26"/>
              <a:gd name="T4" fmla="*/ 10 w 13"/>
              <a:gd name="T5" fmla="*/ 21 h 26"/>
              <a:gd name="T6" fmla="*/ 9 w 13"/>
              <a:gd name="T7" fmla="*/ 18 h 26"/>
              <a:gd name="T8" fmla="*/ 9 w 13"/>
              <a:gd name="T9" fmla="*/ 17 h 26"/>
              <a:gd name="T10" fmla="*/ 7 w 13"/>
              <a:gd name="T11" fmla="*/ 14 h 26"/>
              <a:gd name="T12" fmla="*/ 6 w 13"/>
              <a:gd name="T13" fmla="*/ 11 h 26"/>
              <a:gd name="T14" fmla="*/ 4 w 13"/>
              <a:gd name="T15" fmla="*/ 9 h 26"/>
              <a:gd name="T16" fmla="*/ 4 w 13"/>
              <a:gd name="T17" fmla="*/ 6 h 26"/>
              <a:gd name="T18" fmla="*/ 3 w 13"/>
              <a:gd name="T19" fmla="*/ 5 h 26"/>
              <a:gd name="T20" fmla="*/ 1 w 13"/>
              <a:gd name="T21" fmla="*/ 2 h 26"/>
              <a:gd name="T22" fmla="*/ 0 w 13"/>
              <a:gd name="T2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26">
                <a:moveTo>
                  <a:pt x="13" y="26"/>
                </a:moveTo>
                <a:lnTo>
                  <a:pt x="12" y="23"/>
                </a:lnTo>
                <a:lnTo>
                  <a:pt x="10" y="21"/>
                </a:lnTo>
                <a:lnTo>
                  <a:pt x="9" y="18"/>
                </a:lnTo>
                <a:lnTo>
                  <a:pt x="9" y="17"/>
                </a:lnTo>
                <a:lnTo>
                  <a:pt x="7" y="14"/>
                </a:lnTo>
                <a:lnTo>
                  <a:pt x="6" y="11"/>
                </a:lnTo>
                <a:lnTo>
                  <a:pt x="4" y="9"/>
                </a:lnTo>
                <a:lnTo>
                  <a:pt x="4" y="6"/>
                </a:lnTo>
                <a:lnTo>
                  <a:pt x="3" y="5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72" name="Rectangle 3880"/>
          <p:cNvSpPr>
            <a:spLocks noChangeArrowheads="1"/>
          </p:cNvSpPr>
          <p:nvPr/>
        </p:nvSpPr>
        <p:spPr bwMode="auto">
          <a:xfrm rot="19920000">
            <a:off x="2272963" y="4530343"/>
            <a:ext cx="70532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</a:p>
        </p:txBody>
      </p:sp>
      <p:sp>
        <p:nvSpPr>
          <p:cNvPr id="6773" name="Line 3881"/>
          <p:cNvSpPr>
            <a:spLocks noChangeShapeType="1"/>
          </p:cNvSpPr>
          <p:nvPr/>
        </p:nvSpPr>
        <p:spPr bwMode="auto">
          <a:xfrm flipH="1">
            <a:off x="2281238" y="4575175"/>
            <a:ext cx="79375" cy="396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74" name="Freeform 3882"/>
          <p:cNvSpPr>
            <a:spLocks/>
          </p:cNvSpPr>
          <p:nvPr/>
        </p:nvSpPr>
        <p:spPr bwMode="auto">
          <a:xfrm>
            <a:off x="2408238" y="4652963"/>
            <a:ext cx="44450" cy="79375"/>
          </a:xfrm>
          <a:custGeom>
            <a:avLst/>
            <a:gdLst>
              <a:gd name="T0" fmla="*/ 0 w 28"/>
              <a:gd name="T1" fmla="*/ 0 h 50"/>
              <a:gd name="T2" fmla="*/ 1 w 28"/>
              <a:gd name="T3" fmla="*/ 3 h 50"/>
              <a:gd name="T4" fmla="*/ 4 w 28"/>
              <a:gd name="T5" fmla="*/ 8 h 50"/>
              <a:gd name="T6" fmla="*/ 6 w 28"/>
              <a:gd name="T7" fmla="*/ 11 h 50"/>
              <a:gd name="T8" fmla="*/ 9 w 28"/>
              <a:gd name="T9" fmla="*/ 15 h 50"/>
              <a:gd name="T10" fmla="*/ 10 w 28"/>
              <a:gd name="T11" fmla="*/ 20 h 50"/>
              <a:gd name="T12" fmla="*/ 13 w 28"/>
              <a:gd name="T13" fmla="*/ 23 h 50"/>
              <a:gd name="T14" fmla="*/ 15 w 28"/>
              <a:gd name="T15" fmla="*/ 27 h 50"/>
              <a:gd name="T16" fmla="*/ 18 w 28"/>
              <a:gd name="T17" fmla="*/ 30 h 50"/>
              <a:gd name="T18" fmla="*/ 19 w 28"/>
              <a:gd name="T19" fmla="*/ 35 h 50"/>
              <a:gd name="T20" fmla="*/ 22 w 28"/>
              <a:gd name="T21" fmla="*/ 38 h 50"/>
              <a:gd name="T22" fmla="*/ 24 w 28"/>
              <a:gd name="T23" fmla="*/ 42 h 50"/>
              <a:gd name="T24" fmla="*/ 27 w 28"/>
              <a:gd name="T25" fmla="*/ 45 h 50"/>
              <a:gd name="T26" fmla="*/ 28 w 28"/>
              <a:gd name="T2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50">
                <a:moveTo>
                  <a:pt x="0" y="0"/>
                </a:moveTo>
                <a:lnTo>
                  <a:pt x="1" y="3"/>
                </a:lnTo>
                <a:lnTo>
                  <a:pt x="4" y="8"/>
                </a:lnTo>
                <a:lnTo>
                  <a:pt x="6" y="11"/>
                </a:lnTo>
                <a:lnTo>
                  <a:pt x="9" y="15"/>
                </a:lnTo>
                <a:lnTo>
                  <a:pt x="10" y="20"/>
                </a:lnTo>
                <a:lnTo>
                  <a:pt x="13" y="23"/>
                </a:lnTo>
                <a:lnTo>
                  <a:pt x="15" y="27"/>
                </a:lnTo>
                <a:lnTo>
                  <a:pt x="18" y="30"/>
                </a:lnTo>
                <a:lnTo>
                  <a:pt x="19" y="35"/>
                </a:lnTo>
                <a:lnTo>
                  <a:pt x="22" y="38"/>
                </a:lnTo>
                <a:lnTo>
                  <a:pt x="24" y="42"/>
                </a:lnTo>
                <a:lnTo>
                  <a:pt x="27" y="45"/>
                </a:lnTo>
                <a:lnTo>
                  <a:pt x="28" y="5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75" name="Freeform 3883"/>
          <p:cNvSpPr>
            <a:spLocks/>
          </p:cNvSpPr>
          <p:nvPr/>
        </p:nvSpPr>
        <p:spPr bwMode="auto">
          <a:xfrm>
            <a:off x="2365375" y="4572000"/>
            <a:ext cx="42863" cy="80963"/>
          </a:xfrm>
          <a:custGeom>
            <a:avLst/>
            <a:gdLst>
              <a:gd name="T0" fmla="*/ 27 w 27"/>
              <a:gd name="T1" fmla="*/ 51 h 51"/>
              <a:gd name="T2" fmla="*/ 24 w 27"/>
              <a:gd name="T3" fmla="*/ 47 h 51"/>
              <a:gd name="T4" fmla="*/ 22 w 27"/>
              <a:gd name="T5" fmla="*/ 44 h 51"/>
              <a:gd name="T6" fmla="*/ 19 w 27"/>
              <a:gd name="T7" fmla="*/ 39 h 51"/>
              <a:gd name="T8" fmla="*/ 18 w 27"/>
              <a:gd name="T9" fmla="*/ 35 h 51"/>
              <a:gd name="T10" fmla="*/ 16 w 27"/>
              <a:gd name="T11" fmla="*/ 32 h 51"/>
              <a:gd name="T12" fmla="*/ 13 w 27"/>
              <a:gd name="T13" fmla="*/ 27 h 51"/>
              <a:gd name="T14" fmla="*/ 12 w 27"/>
              <a:gd name="T15" fmla="*/ 24 h 51"/>
              <a:gd name="T16" fmla="*/ 9 w 27"/>
              <a:gd name="T17" fmla="*/ 20 h 51"/>
              <a:gd name="T18" fmla="*/ 7 w 27"/>
              <a:gd name="T19" fmla="*/ 15 h 51"/>
              <a:gd name="T20" fmla="*/ 6 w 27"/>
              <a:gd name="T21" fmla="*/ 12 h 51"/>
              <a:gd name="T22" fmla="*/ 3 w 27"/>
              <a:gd name="T23" fmla="*/ 8 h 51"/>
              <a:gd name="T24" fmla="*/ 1 w 27"/>
              <a:gd name="T25" fmla="*/ 5 h 51"/>
              <a:gd name="T26" fmla="*/ 0 w 27"/>
              <a:gd name="T2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51">
                <a:moveTo>
                  <a:pt x="27" y="51"/>
                </a:moveTo>
                <a:lnTo>
                  <a:pt x="24" y="47"/>
                </a:lnTo>
                <a:lnTo>
                  <a:pt x="22" y="44"/>
                </a:lnTo>
                <a:lnTo>
                  <a:pt x="19" y="39"/>
                </a:lnTo>
                <a:lnTo>
                  <a:pt x="18" y="35"/>
                </a:lnTo>
                <a:lnTo>
                  <a:pt x="16" y="32"/>
                </a:lnTo>
                <a:lnTo>
                  <a:pt x="13" y="27"/>
                </a:lnTo>
                <a:lnTo>
                  <a:pt x="12" y="24"/>
                </a:lnTo>
                <a:lnTo>
                  <a:pt x="9" y="20"/>
                </a:lnTo>
                <a:lnTo>
                  <a:pt x="7" y="15"/>
                </a:lnTo>
                <a:lnTo>
                  <a:pt x="6" y="12"/>
                </a:lnTo>
                <a:lnTo>
                  <a:pt x="3" y="8"/>
                </a:lnTo>
                <a:lnTo>
                  <a:pt x="1" y="5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76" name="Rectangle 3884"/>
          <p:cNvSpPr>
            <a:spLocks noChangeArrowheads="1"/>
          </p:cNvSpPr>
          <p:nvPr/>
        </p:nvSpPr>
        <p:spPr bwMode="auto">
          <a:xfrm rot="19800000">
            <a:off x="2437840" y="4489803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96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77" name="Line 3885"/>
          <p:cNvSpPr>
            <a:spLocks noChangeShapeType="1"/>
          </p:cNvSpPr>
          <p:nvPr/>
        </p:nvSpPr>
        <p:spPr bwMode="auto">
          <a:xfrm flipH="1">
            <a:off x="2413000" y="4414838"/>
            <a:ext cx="419100" cy="2365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78" name="Freeform 3886"/>
          <p:cNvSpPr>
            <a:spLocks/>
          </p:cNvSpPr>
          <p:nvPr/>
        </p:nvSpPr>
        <p:spPr bwMode="auto">
          <a:xfrm>
            <a:off x="2917825" y="4543425"/>
            <a:ext cx="87313" cy="123825"/>
          </a:xfrm>
          <a:custGeom>
            <a:avLst/>
            <a:gdLst>
              <a:gd name="T0" fmla="*/ 0 w 55"/>
              <a:gd name="T1" fmla="*/ 0 h 78"/>
              <a:gd name="T2" fmla="*/ 1 w 55"/>
              <a:gd name="T3" fmla="*/ 3 h 78"/>
              <a:gd name="T4" fmla="*/ 4 w 55"/>
              <a:gd name="T5" fmla="*/ 8 h 78"/>
              <a:gd name="T6" fmla="*/ 7 w 55"/>
              <a:gd name="T7" fmla="*/ 12 h 78"/>
              <a:gd name="T8" fmla="*/ 10 w 55"/>
              <a:gd name="T9" fmla="*/ 17 h 78"/>
              <a:gd name="T10" fmla="*/ 13 w 55"/>
              <a:gd name="T11" fmla="*/ 21 h 78"/>
              <a:gd name="T12" fmla="*/ 16 w 55"/>
              <a:gd name="T13" fmla="*/ 24 h 78"/>
              <a:gd name="T14" fmla="*/ 19 w 55"/>
              <a:gd name="T15" fmla="*/ 29 h 78"/>
              <a:gd name="T16" fmla="*/ 22 w 55"/>
              <a:gd name="T17" fmla="*/ 33 h 78"/>
              <a:gd name="T18" fmla="*/ 25 w 55"/>
              <a:gd name="T19" fmla="*/ 38 h 78"/>
              <a:gd name="T20" fmla="*/ 28 w 55"/>
              <a:gd name="T21" fmla="*/ 41 h 78"/>
              <a:gd name="T22" fmla="*/ 31 w 55"/>
              <a:gd name="T23" fmla="*/ 45 h 78"/>
              <a:gd name="T24" fmla="*/ 34 w 55"/>
              <a:gd name="T25" fmla="*/ 50 h 78"/>
              <a:gd name="T26" fmla="*/ 37 w 55"/>
              <a:gd name="T27" fmla="*/ 54 h 78"/>
              <a:gd name="T28" fmla="*/ 40 w 55"/>
              <a:gd name="T29" fmla="*/ 57 h 78"/>
              <a:gd name="T30" fmla="*/ 43 w 55"/>
              <a:gd name="T31" fmla="*/ 62 h 78"/>
              <a:gd name="T32" fmla="*/ 46 w 55"/>
              <a:gd name="T33" fmla="*/ 66 h 78"/>
              <a:gd name="T34" fmla="*/ 49 w 55"/>
              <a:gd name="T35" fmla="*/ 69 h 78"/>
              <a:gd name="T36" fmla="*/ 52 w 55"/>
              <a:gd name="T37" fmla="*/ 74 h 78"/>
              <a:gd name="T38" fmla="*/ 55 w 55"/>
              <a:gd name="T3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5" h="78">
                <a:moveTo>
                  <a:pt x="0" y="0"/>
                </a:moveTo>
                <a:lnTo>
                  <a:pt x="1" y="3"/>
                </a:lnTo>
                <a:lnTo>
                  <a:pt x="4" y="8"/>
                </a:lnTo>
                <a:lnTo>
                  <a:pt x="7" y="12"/>
                </a:lnTo>
                <a:lnTo>
                  <a:pt x="10" y="17"/>
                </a:lnTo>
                <a:lnTo>
                  <a:pt x="13" y="21"/>
                </a:lnTo>
                <a:lnTo>
                  <a:pt x="16" y="24"/>
                </a:lnTo>
                <a:lnTo>
                  <a:pt x="19" y="29"/>
                </a:lnTo>
                <a:lnTo>
                  <a:pt x="22" y="33"/>
                </a:lnTo>
                <a:lnTo>
                  <a:pt x="25" y="38"/>
                </a:lnTo>
                <a:lnTo>
                  <a:pt x="28" y="41"/>
                </a:lnTo>
                <a:lnTo>
                  <a:pt x="31" y="45"/>
                </a:lnTo>
                <a:lnTo>
                  <a:pt x="34" y="50"/>
                </a:lnTo>
                <a:lnTo>
                  <a:pt x="37" y="54"/>
                </a:lnTo>
                <a:lnTo>
                  <a:pt x="40" y="57"/>
                </a:lnTo>
                <a:lnTo>
                  <a:pt x="43" y="62"/>
                </a:lnTo>
                <a:lnTo>
                  <a:pt x="46" y="66"/>
                </a:lnTo>
                <a:lnTo>
                  <a:pt x="49" y="69"/>
                </a:lnTo>
                <a:lnTo>
                  <a:pt x="52" y="74"/>
                </a:lnTo>
                <a:lnTo>
                  <a:pt x="55" y="78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79" name="Freeform 3887"/>
          <p:cNvSpPr>
            <a:spLocks/>
          </p:cNvSpPr>
          <p:nvPr/>
        </p:nvSpPr>
        <p:spPr bwMode="auto">
          <a:xfrm>
            <a:off x="2836863" y="4413250"/>
            <a:ext cx="80963" cy="130175"/>
          </a:xfrm>
          <a:custGeom>
            <a:avLst/>
            <a:gdLst>
              <a:gd name="T0" fmla="*/ 51 w 51"/>
              <a:gd name="T1" fmla="*/ 82 h 82"/>
              <a:gd name="T2" fmla="*/ 49 w 51"/>
              <a:gd name="T3" fmla="*/ 81 h 82"/>
              <a:gd name="T4" fmla="*/ 48 w 51"/>
              <a:gd name="T5" fmla="*/ 79 h 82"/>
              <a:gd name="T6" fmla="*/ 46 w 51"/>
              <a:gd name="T7" fmla="*/ 78 h 82"/>
              <a:gd name="T8" fmla="*/ 46 w 51"/>
              <a:gd name="T9" fmla="*/ 75 h 82"/>
              <a:gd name="T10" fmla="*/ 45 w 51"/>
              <a:gd name="T11" fmla="*/ 73 h 82"/>
              <a:gd name="T12" fmla="*/ 43 w 51"/>
              <a:gd name="T13" fmla="*/ 72 h 82"/>
              <a:gd name="T14" fmla="*/ 43 w 51"/>
              <a:gd name="T15" fmla="*/ 70 h 82"/>
              <a:gd name="T16" fmla="*/ 42 w 51"/>
              <a:gd name="T17" fmla="*/ 69 h 82"/>
              <a:gd name="T18" fmla="*/ 40 w 51"/>
              <a:gd name="T19" fmla="*/ 67 h 82"/>
              <a:gd name="T20" fmla="*/ 40 w 51"/>
              <a:gd name="T21" fmla="*/ 66 h 82"/>
              <a:gd name="T22" fmla="*/ 39 w 51"/>
              <a:gd name="T23" fmla="*/ 64 h 82"/>
              <a:gd name="T24" fmla="*/ 39 w 51"/>
              <a:gd name="T25" fmla="*/ 63 h 82"/>
              <a:gd name="T26" fmla="*/ 37 w 51"/>
              <a:gd name="T27" fmla="*/ 61 h 82"/>
              <a:gd name="T28" fmla="*/ 36 w 51"/>
              <a:gd name="T29" fmla="*/ 60 h 82"/>
              <a:gd name="T30" fmla="*/ 36 w 51"/>
              <a:gd name="T31" fmla="*/ 58 h 82"/>
              <a:gd name="T32" fmla="*/ 34 w 51"/>
              <a:gd name="T33" fmla="*/ 57 h 82"/>
              <a:gd name="T34" fmla="*/ 33 w 51"/>
              <a:gd name="T35" fmla="*/ 55 h 82"/>
              <a:gd name="T36" fmla="*/ 33 w 51"/>
              <a:gd name="T37" fmla="*/ 54 h 82"/>
              <a:gd name="T38" fmla="*/ 31 w 51"/>
              <a:gd name="T39" fmla="*/ 52 h 82"/>
              <a:gd name="T40" fmla="*/ 30 w 51"/>
              <a:gd name="T41" fmla="*/ 51 h 82"/>
              <a:gd name="T42" fmla="*/ 30 w 51"/>
              <a:gd name="T43" fmla="*/ 49 h 82"/>
              <a:gd name="T44" fmla="*/ 28 w 51"/>
              <a:gd name="T45" fmla="*/ 48 h 82"/>
              <a:gd name="T46" fmla="*/ 27 w 51"/>
              <a:gd name="T47" fmla="*/ 46 h 82"/>
              <a:gd name="T48" fmla="*/ 27 w 51"/>
              <a:gd name="T49" fmla="*/ 45 h 82"/>
              <a:gd name="T50" fmla="*/ 25 w 51"/>
              <a:gd name="T51" fmla="*/ 43 h 82"/>
              <a:gd name="T52" fmla="*/ 24 w 51"/>
              <a:gd name="T53" fmla="*/ 42 h 82"/>
              <a:gd name="T54" fmla="*/ 24 w 51"/>
              <a:gd name="T55" fmla="*/ 40 h 82"/>
              <a:gd name="T56" fmla="*/ 22 w 51"/>
              <a:gd name="T57" fmla="*/ 39 h 82"/>
              <a:gd name="T58" fmla="*/ 22 w 51"/>
              <a:gd name="T59" fmla="*/ 37 h 82"/>
              <a:gd name="T60" fmla="*/ 21 w 51"/>
              <a:gd name="T61" fmla="*/ 36 h 82"/>
              <a:gd name="T62" fmla="*/ 19 w 51"/>
              <a:gd name="T63" fmla="*/ 34 h 82"/>
              <a:gd name="T64" fmla="*/ 19 w 51"/>
              <a:gd name="T65" fmla="*/ 33 h 82"/>
              <a:gd name="T66" fmla="*/ 18 w 51"/>
              <a:gd name="T67" fmla="*/ 31 h 82"/>
              <a:gd name="T68" fmla="*/ 16 w 51"/>
              <a:gd name="T69" fmla="*/ 30 h 82"/>
              <a:gd name="T70" fmla="*/ 16 w 51"/>
              <a:gd name="T71" fmla="*/ 28 h 82"/>
              <a:gd name="T72" fmla="*/ 15 w 51"/>
              <a:gd name="T73" fmla="*/ 27 h 82"/>
              <a:gd name="T74" fmla="*/ 15 w 51"/>
              <a:gd name="T75" fmla="*/ 24 h 82"/>
              <a:gd name="T76" fmla="*/ 13 w 51"/>
              <a:gd name="T77" fmla="*/ 22 h 82"/>
              <a:gd name="T78" fmla="*/ 12 w 51"/>
              <a:gd name="T79" fmla="*/ 21 h 82"/>
              <a:gd name="T80" fmla="*/ 12 w 51"/>
              <a:gd name="T81" fmla="*/ 19 h 82"/>
              <a:gd name="T82" fmla="*/ 10 w 51"/>
              <a:gd name="T83" fmla="*/ 18 h 82"/>
              <a:gd name="T84" fmla="*/ 9 w 51"/>
              <a:gd name="T85" fmla="*/ 16 h 82"/>
              <a:gd name="T86" fmla="*/ 9 w 51"/>
              <a:gd name="T87" fmla="*/ 15 h 82"/>
              <a:gd name="T88" fmla="*/ 7 w 51"/>
              <a:gd name="T89" fmla="*/ 13 h 82"/>
              <a:gd name="T90" fmla="*/ 7 w 51"/>
              <a:gd name="T91" fmla="*/ 12 h 82"/>
              <a:gd name="T92" fmla="*/ 6 w 51"/>
              <a:gd name="T93" fmla="*/ 10 h 82"/>
              <a:gd name="T94" fmla="*/ 4 w 51"/>
              <a:gd name="T95" fmla="*/ 9 h 82"/>
              <a:gd name="T96" fmla="*/ 4 w 51"/>
              <a:gd name="T97" fmla="*/ 7 h 82"/>
              <a:gd name="T98" fmla="*/ 3 w 51"/>
              <a:gd name="T99" fmla="*/ 6 h 82"/>
              <a:gd name="T100" fmla="*/ 3 w 51"/>
              <a:gd name="T101" fmla="*/ 4 h 82"/>
              <a:gd name="T102" fmla="*/ 1 w 51"/>
              <a:gd name="T103" fmla="*/ 3 h 82"/>
              <a:gd name="T104" fmla="*/ 0 w 51"/>
              <a:gd name="T105" fmla="*/ 1 h 82"/>
              <a:gd name="T106" fmla="*/ 0 w 51"/>
              <a:gd name="T107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1" h="82">
                <a:moveTo>
                  <a:pt x="51" y="82"/>
                </a:moveTo>
                <a:lnTo>
                  <a:pt x="49" y="81"/>
                </a:lnTo>
                <a:lnTo>
                  <a:pt x="48" y="79"/>
                </a:lnTo>
                <a:lnTo>
                  <a:pt x="46" y="78"/>
                </a:lnTo>
                <a:lnTo>
                  <a:pt x="46" y="75"/>
                </a:lnTo>
                <a:lnTo>
                  <a:pt x="45" y="73"/>
                </a:lnTo>
                <a:lnTo>
                  <a:pt x="43" y="72"/>
                </a:lnTo>
                <a:lnTo>
                  <a:pt x="43" y="70"/>
                </a:lnTo>
                <a:lnTo>
                  <a:pt x="42" y="69"/>
                </a:lnTo>
                <a:lnTo>
                  <a:pt x="40" y="67"/>
                </a:lnTo>
                <a:lnTo>
                  <a:pt x="40" y="66"/>
                </a:lnTo>
                <a:lnTo>
                  <a:pt x="39" y="64"/>
                </a:lnTo>
                <a:lnTo>
                  <a:pt x="39" y="63"/>
                </a:lnTo>
                <a:lnTo>
                  <a:pt x="37" y="61"/>
                </a:lnTo>
                <a:lnTo>
                  <a:pt x="36" y="60"/>
                </a:lnTo>
                <a:lnTo>
                  <a:pt x="36" y="58"/>
                </a:lnTo>
                <a:lnTo>
                  <a:pt x="34" y="57"/>
                </a:lnTo>
                <a:lnTo>
                  <a:pt x="33" y="55"/>
                </a:lnTo>
                <a:lnTo>
                  <a:pt x="33" y="54"/>
                </a:lnTo>
                <a:lnTo>
                  <a:pt x="31" y="52"/>
                </a:lnTo>
                <a:lnTo>
                  <a:pt x="30" y="51"/>
                </a:lnTo>
                <a:lnTo>
                  <a:pt x="30" y="49"/>
                </a:lnTo>
                <a:lnTo>
                  <a:pt x="28" y="48"/>
                </a:lnTo>
                <a:lnTo>
                  <a:pt x="27" y="46"/>
                </a:lnTo>
                <a:lnTo>
                  <a:pt x="27" y="45"/>
                </a:lnTo>
                <a:lnTo>
                  <a:pt x="25" y="43"/>
                </a:lnTo>
                <a:lnTo>
                  <a:pt x="24" y="42"/>
                </a:lnTo>
                <a:lnTo>
                  <a:pt x="24" y="40"/>
                </a:lnTo>
                <a:lnTo>
                  <a:pt x="22" y="39"/>
                </a:lnTo>
                <a:lnTo>
                  <a:pt x="22" y="37"/>
                </a:lnTo>
                <a:lnTo>
                  <a:pt x="21" y="36"/>
                </a:lnTo>
                <a:lnTo>
                  <a:pt x="19" y="34"/>
                </a:lnTo>
                <a:lnTo>
                  <a:pt x="19" y="33"/>
                </a:lnTo>
                <a:lnTo>
                  <a:pt x="18" y="31"/>
                </a:lnTo>
                <a:lnTo>
                  <a:pt x="16" y="30"/>
                </a:lnTo>
                <a:lnTo>
                  <a:pt x="16" y="28"/>
                </a:lnTo>
                <a:lnTo>
                  <a:pt x="15" y="27"/>
                </a:lnTo>
                <a:lnTo>
                  <a:pt x="15" y="24"/>
                </a:lnTo>
                <a:lnTo>
                  <a:pt x="13" y="22"/>
                </a:lnTo>
                <a:lnTo>
                  <a:pt x="12" y="21"/>
                </a:lnTo>
                <a:lnTo>
                  <a:pt x="12" y="19"/>
                </a:lnTo>
                <a:lnTo>
                  <a:pt x="10" y="18"/>
                </a:lnTo>
                <a:lnTo>
                  <a:pt x="9" y="16"/>
                </a:lnTo>
                <a:lnTo>
                  <a:pt x="9" y="15"/>
                </a:lnTo>
                <a:lnTo>
                  <a:pt x="7" y="13"/>
                </a:lnTo>
                <a:lnTo>
                  <a:pt x="7" y="12"/>
                </a:lnTo>
                <a:lnTo>
                  <a:pt x="6" y="10"/>
                </a:lnTo>
                <a:lnTo>
                  <a:pt x="4" y="9"/>
                </a:lnTo>
                <a:lnTo>
                  <a:pt x="4" y="7"/>
                </a:lnTo>
                <a:lnTo>
                  <a:pt x="3" y="6"/>
                </a:lnTo>
                <a:lnTo>
                  <a:pt x="3" y="4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80" name="Line 3888"/>
          <p:cNvSpPr>
            <a:spLocks noChangeShapeType="1"/>
          </p:cNvSpPr>
          <p:nvPr/>
        </p:nvSpPr>
        <p:spPr bwMode="auto">
          <a:xfrm flipH="1">
            <a:off x="2922588" y="4271963"/>
            <a:ext cx="400050" cy="2698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81" name="Rectangle 3889"/>
          <p:cNvSpPr>
            <a:spLocks noChangeArrowheads="1"/>
          </p:cNvSpPr>
          <p:nvPr/>
        </p:nvSpPr>
        <p:spPr bwMode="auto">
          <a:xfrm rot="20100000">
            <a:off x="1683089" y="4641235"/>
            <a:ext cx="258084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CoChaglo2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82" name="Line 3890"/>
          <p:cNvSpPr>
            <a:spLocks noChangeShapeType="1"/>
          </p:cNvSpPr>
          <p:nvPr/>
        </p:nvSpPr>
        <p:spPr bwMode="auto">
          <a:xfrm flipH="1">
            <a:off x="1955800" y="4584700"/>
            <a:ext cx="80963" cy="34925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83" name="Rectangle 3891"/>
          <p:cNvSpPr>
            <a:spLocks noChangeArrowheads="1"/>
          </p:cNvSpPr>
          <p:nvPr/>
        </p:nvSpPr>
        <p:spPr bwMode="auto">
          <a:xfrm rot="20160000">
            <a:off x="1665627" y="4601547"/>
            <a:ext cx="258084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CoChaglo3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84" name="Line 3892"/>
          <p:cNvSpPr>
            <a:spLocks noChangeShapeType="1"/>
          </p:cNvSpPr>
          <p:nvPr/>
        </p:nvSpPr>
        <p:spPr bwMode="auto">
          <a:xfrm flipH="1">
            <a:off x="1938338" y="4546600"/>
            <a:ext cx="80963" cy="34925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85" name="Freeform 3893"/>
          <p:cNvSpPr>
            <a:spLocks/>
          </p:cNvSpPr>
          <p:nvPr/>
        </p:nvSpPr>
        <p:spPr bwMode="auto">
          <a:xfrm>
            <a:off x="2033588" y="4562475"/>
            <a:ext cx="7938" cy="19050"/>
          </a:xfrm>
          <a:custGeom>
            <a:avLst/>
            <a:gdLst>
              <a:gd name="T0" fmla="*/ 0 w 5"/>
              <a:gd name="T1" fmla="*/ 0 h 12"/>
              <a:gd name="T2" fmla="*/ 0 w 5"/>
              <a:gd name="T3" fmla="*/ 2 h 12"/>
              <a:gd name="T4" fmla="*/ 0 w 5"/>
              <a:gd name="T5" fmla="*/ 3 h 12"/>
              <a:gd name="T6" fmla="*/ 2 w 5"/>
              <a:gd name="T7" fmla="*/ 5 h 12"/>
              <a:gd name="T8" fmla="*/ 2 w 5"/>
              <a:gd name="T9" fmla="*/ 6 h 12"/>
              <a:gd name="T10" fmla="*/ 3 w 5"/>
              <a:gd name="T11" fmla="*/ 8 h 12"/>
              <a:gd name="T12" fmla="*/ 3 w 5"/>
              <a:gd name="T13" fmla="*/ 9 h 12"/>
              <a:gd name="T14" fmla="*/ 5 w 5"/>
              <a:gd name="T15" fmla="*/ 11 h 12"/>
              <a:gd name="T16" fmla="*/ 5 w 5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2">
                <a:moveTo>
                  <a:pt x="0" y="0"/>
                </a:moveTo>
                <a:lnTo>
                  <a:pt x="0" y="2"/>
                </a:lnTo>
                <a:lnTo>
                  <a:pt x="0" y="3"/>
                </a:lnTo>
                <a:lnTo>
                  <a:pt x="2" y="5"/>
                </a:lnTo>
                <a:lnTo>
                  <a:pt x="2" y="6"/>
                </a:lnTo>
                <a:lnTo>
                  <a:pt x="3" y="8"/>
                </a:lnTo>
                <a:lnTo>
                  <a:pt x="3" y="9"/>
                </a:lnTo>
                <a:lnTo>
                  <a:pt x="5" y="11"/>
                </a:lnTo>
                <a:lnTo>
                  <a:pt x="5" y="12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86" name="Freeform 3894"/>
          <p:cNvSpPr>
            <a:spLocks/>
          </p:cNvSpPr>
          <p:nvPr/>
        </p:nvSpPr>
        <p:spPr bwMode="auto">
          <a:xfrm>
            <a:off x="2024063" y="4546600"/>
            <a:ext cx="9525" cy="15875"/>
          </a:xfrm>
          <a:custGeom>
            <a:avLst/>
            <a:gdLst>
              <a:gd name="T0" fmla="*/ 6 w 6"/>
              <a:gd name="T1" fmla="*/ 10 h 10"/>
              <a:gd name="T2" fmla="*/ 5 w 6"/>
              <a:gd name="T3" fmla="*/ 10 h 10"/>
              <a:gd name="T4" fmla="*/ 5 w 6"/>
              <a:gd name="T5" fmla="*/ 9 h 10"/>
              <a:gd name="T6" fmla="*/ 5 w 6"/>
              <a:gd name="T7" fmla="*/ 7 h 10"/>
              <a:gd name="T8" fmla="*/ 3 w 6"/>
              <a:gd name="T9" fmla="*/ 6 h 10"/>
              <a:gd name="T10" fmla="*/ 3 w 6"/>
              <a:gd name="T11" fmla="*/ 4 h 10"/>
              <a:gd name="T12" fmla="*/ 3 w 6"/>
              <a:gd name="T13" fmla="*/ 4 h 10"/>
              <a:gd name="T14" fmla="*/ 2 w 6"/>
              <a:gd name="T15" fmla="*/ 3 h 10"/>
              <a:gd name="T16" fmla="*/ 2 w 6"/>
              <a:gd name="T17" fmla="*/ 1 h 10"/>
              <a:gd name="T18" fmla="*/ 2 w 6"/>
              <a:gd name="T19" fmla="*/ 0 h 10"/>
              <a:gd name="T20" fmla="*/ 0 w 6"/>
              <a:gd name="T2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0">
                <a:moveTo>
                  <a:pt x="6" y="10"/>
                </a:moveTo>
                <a:lnTo>
                  <a:pt x="5" y="10"/>
                </a:lnTo>
                <a:lnTo>
                  <a:pt x="5" y="9"/>
                </a:lnTo>
                <a:lnTo>
                  <a:pt x="5" y="7"/>
                </a:lnTo>
                <a:lnTo>
                  <a:pt x="3" y="6"/>
                </a:lnTo>
                <a:lnTo>
                  <a:pt x="3" y="4"/>
                </a:lnTo>
                <a:lnTo>
                  <a:pt x="3" y="4"/>
                </a:lnTo>
                <a:lnTo>
                  <a:pt x="2" y="3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87" name="Line 3895"/>
          <p:cNvSpPr>
            <a:spLocks noChangeShapeType="1"/>
          </p:cNvSpPr>
          <p:nvPr/>
        </p:nvSpPr>
        <p:spPr bwMode="auto">
          <a:xfrm flipH="1">
            <a:off x="2038350" y="4524375"/>
            <a:ext cx="80963" cy="36513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88" name="Rectangle 3896"/>
          <p:cNvSpPr>
            <a:spLocks noChangeArrowheads="1"/>
          </p:cNvSpPr>
          <p:nvPr/>
        </p:nvSpPr>
        <p:spPr bwMode="auto">
          <a:xfrm rot="20220000">
            <a:off x="1704769" y="4550747"/>
            <a:ext cx="20678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CoTasti8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89" name="Line 3897"/>
          <p:cNvSpPr>
            <a:spLocks noChangeShapeType="1"/>
          </p:cNvSpPr>
          <p:nvPr/>
        </p:nvSpPr>
        <p:spPr bwMode="auto">
          <a:xfrm flipH="1">
            <a:off x="1924050" y="4471988"/>
            <a:ext cx="171450" cy="71438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90" name="Freeform 3898"/>
          <p:cNvSpPr>
            <a:spLocks/>
          </p:cNvSpPr>
          <p:nvPr/>
        </p:nvSpPr>
        <p:spPr bwMode="auto">
          <a:xfrm>
            <a:off x="2112963" y="4495800"/>
            <a:ext cx="9525" cy="28575"/>
          </a:xfrm>
          <a:custGeom>
            <a:avLst/>
            <a:gdLst>
              <a:gd name="T0" fmla="*/ 0 w 6"/>
              <a:gd name="T1" fmla="*/ 0 h 18"/>
              <a:gd name="T2" fmla="*/ 0 w 6"/>
              <a:gd name="T3" fmla="*/ 3 h 18"/>
              <a:gd name="T4" fmla="*/ 1 w 6"/>
              <a:gd name="T5" fmla="*/ 5 h 18"/>
              <a:gd name="T6" fmla="*/ 1 w 6"/>
              <a:gd name="T7" fmla="*/ 8 h 18"/>
              <a:gd name="T8" fmla="*/ 3 w 6"/>
              <a:gd name="T9" fmla="*/ 9 h 18"/>
              <a:gd name="T10" fmla="*/ 4 w 6"/>
              <a:gd name="T11" fmla="*/ 11 h 18"/>
              <a:gd name="T12" fmla="*/ 4 w 6"/>
              <a:gd name="T13" fmla="*/ 14 h 18"/>
              <a:gd name="T14" fmla="*/ 6 w 6"/>
              <a:gd name="T15" fmla="*/ 15 h 18"/>
              <a:gd name="T16" fmla="*/ 6 w 6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8">
                <a:moveTo>
                  <a:pt x="0" y="0"/>
                </a:moveTo>
                <a:lnTo>
                  <a:pt x="0" y="3"/>
                </a:lnTo>
                <a:lnTo>
                  <a:pt x="1" y="5"/>
                </a:lnTo>
                <a:lnTo>
                  <a:pt x="1" y="8"/>
                </a:lnTo>
                <a:lnTo>
                  <a:pt x="3" y="9"/>
                </a:lnTo>
                <a:lnTo>
                  <a:pt x="4" y="11"/>
                </a:lnTo>
                <a:lnTo>
                  <a:pt x="4" y="14"/>
                </a:lnTo>
                <a:lnTo>
                  <a:pt x="6" y="15"/>
                </a:lnTo>
                <a:lnTo>
                  <a:pt x="6" y="18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91" name="Freeform 3899"/>
          <p:cNvSpPr>
            <a:spLocks/>
          </p:cNvSpPr>
          <p:nvPr/>
        </p:nvSpPr>
        <p:spPr bwMode="auto">
          <a:xfrm>
            <a:off x="2100263" y="4470400"/>
            <a:ext cx="12700" cy="25400"/>
          </a:xfrm>
          <a:custGeom>
            <a:avLst/>
            <a:gdLst>
              <a:gd name="T0" fmla="*/ 8 w 8"/>
              <a:gd name="T1" fmla="*/ 16 h 16"/>
              <a:gd name="T2" fmla="*/ 6 w 8"/>
              <a:gd name="T3" fmla="*/ 16 h 16"/>
              <a:gd name="T4" fmla="*/ 6 w 8"/>
              <a:gd name="T5" fmla="*/ 15 h 16"/>
              <a:gd name="T6" fmla="*/ 6 w 8"/>
              <a:gd name="T7" fmla="*/ 15 h 16"/>
              <a:gd name="T8" fmla="*/ 6 w 8"/>
              <a:gd name="T9" fmla="*/ 13 h 16"/>
              <a:gd name="T10" fmla="*/ 5 w 8"/>
              <a:gd name="T11" fmla="*/ 13 h 16"/>
              <a:gd name="T12" fmla="*/ 5 w 8"/>
              <a:gd name="T13" fmla="*/ 12 h 16"/>
              <a:gd name="T14" fmla="*/ 5 w 8"/>
              <a:gd name="T15" fmla="*/ 12 h 16"/>
              <a:gd name="T16" fmla="*/ 5 w 8"/>
              <a:gd name="T17" fmla="*/ 10 h 16"/>
              <a:gd name="T18" fmla="*/ 3 w 8"/>
              <a:gd name="T19" fmla="*/ 9 h 16"/>
              <a:gd name="T20" fmla="*/ 3 w 8"/>
              <a:gd name="T21" fmla="*/ 9 h 16"/>
              <a:gd name="T22" fmla="*/ 3 w 8"/>
              <a:gd name="T23" fmla="*/ 7 h 16"/>
              <a:gd name="T24" fmla="*/ 3 w 8"/>
              <a:gd name="T25" fmla="*/ 7 h 16"/>
              <a:gd name="T26" fmla="*/ 2 w 8"/>
              <a:gd name="T27" fmla="*/ 6 h 16"/>
              <a:gd name="T28" fmla="*/ 2 w 8"/>
              <a:gd name="T29" fmla="*/ 6 h 16"/>
              <a:gd name="T30" fmla="*/ 2 w 8"/>
              <a:gd name="T31" fmla="*/ 4 h 16"/>
              <a:gd name="T32" fmla="*/ 2 w 8"/>
              <a:gd name="T33" fmla="*/ 4 h 16"/>
              <a:gd name="T34" fmla="*/ 0 w 8"/>
              <a:gd name="T35" fmla="*/ 3 h 16"/>
              <a:gd name="T36" fmla="*/ 0 w 8"/>
              <a:gd name="T37" fmla="*/ 1 h 16"/>
              <a:gd name="T38" fmla="*/ 0 w 8"/>
              <a:gd name="T39" fmla="*/ 1 h 16"/>
              <a:gd name="T40" fmla="*/ 0 w 8"/>
              <a:gd name="T4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" h="16">
                <a:moveTo>
                  <a:pt x="8" y="16"/>
                </a:moveTo>
                <a:lnTo>
                  <a:pt x="6" y="16"/>
                </a:lnTo>
                <a:lnTo>
                  <a:pt x="6" y="15"/>
                </a:lnTo>
                <a:lnTo>
                  <a:pt x="6" y="15"/>
                </a:lnTo>
                <a:lnTo>
                  <a:pt x="6" y="13"/>
                </a:lnTo>
                <a:lnTo>
                  <a:pt x="5" y="13"/>
                </a:lnTo>
                <a:lnTo>
                  <a:pt x="5" y="12"/>
                </a:lnTo>
                <a:lnTo>
                  <a:pt x="5" y="12"/>
                </a:lnTo>
                <a:lnTo>
                  <a:pt x="5" y="10"/>
                </a:lnTo>
                <a:lnTo>
                  <a:pt x="3" y="9"/>
                </a:lnTo>
                <a:lnTo>
                  <a:pt x="3" y="9"/>
                </a:lnTo>
                <a:lnTo>
                  <a:pt x="3" y="7"/>
                </a:lnTo>
                <a:lnTo>
                  <a:pt x="3" y="7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0" y="3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92" name="Line 3900"/>
          <p:cNvSpPr>
            <a:spLocks noChangeShapeType="1"/>
          </p:cNvSpPr>
          <p:nvPr/>
        </p:nvSpPr>
        <p:spPr bwMode="auto">
          <a:xfrm flipH="1">
            <a:off x="2117725" y="4457700"/>
            <a:ext cx="80963" cy="36513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93" name="Rectangle 3901"/>
          <p:cNvSpPr>
            <a:spLocks noChangeArrowheads="1"/>
          </p:cNvSpPr>
          <p:nvPr/>
        </p:nvSpPr>
        <p:spPr bwMode="auto">
          <a:xfrm rot="20280000">
            <a:off x="1556504" y="4538047"/>
            <a:ext cx="336631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Copia-2_Cop-I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94" name="Line 3902"/>
          <p:cNvSpPr>
            <a:spLocks noChangeShapeType="1"/>
          </p:cNvSpPr>
          <p:nvPr/>
        </p:nvSpPr>
        <p:spPr bwMode="auto">
          <a:xfrm flipH="1">
            <a:off x="1908175" y="4471988"/>
            <a:ext cx="80963" cy="33338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95" name="Rectangle 3903"/>
          <p:cNvSpPr>
            <a:spLocks noChangeArrowheads="1"/>
          </p:cNvSpPr>
          <p:nvPr/>
        </p:nvSpPr>
        <p:spPr bwMode="auto">
          <a:xfrm rot="20340000">
            <a:off x="1693758" y="4468197"/>
            <a:ext cx="18594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CoNefi2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96" name="Line 3904"/>
          <p:cNvSpPr>
            <a:spLocks noChangeShapeType="1"/>
          </p:cNvSpPr>
          <p:nvPr/>
        </p:nvSpPr>
        <p:spPr bwMode="auto">
          <a:xfrm flipH="1">
            <a:off x="1893888" y="4437063"/>
            <a:ext cx="82550" cy="30163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97" name="Freeform 3905"/>
          <p:cNvSpPr>
            <a:spLocks/>
          </p:cNvSpPr>
          <p:nvPr/>
        </p:nvSpPr>
        <p:spPr bwMode="auto">
          <a:xfrm>
            <a:off x="1985963" y="4452938"/>
            <a:ext cx="7938" cy="19050"/>
          </a:xfrm>
          <a:custGeom>
            <a:avLst/>
            <a:gdLst>
              <a:gd name="T0" fmla="*/ 0 w 5"/>
              <a:gd name="T1" fmla="*/ 0 h 12"/>
              <a:gd name="T2" fmla="*/ 2 w 5"/>
              <a:gd name="T3" fmla="*/ 2 h 12"/>
              <a:gd name="T4" fmla="*/ 2 w 5"/>
              <a:gd name="T5" fmla="*/ 3 h 12"/>
              <a:gd name="T6" fmla="*/ 2 w 5"/>
              <a:gd name="T7" fmla="*/ 5 h 12"/>
              <a:gd name="T8" fmla="*/ 3 w 5"/>
              <a:gd name="T9" fmla="*/ 6 h 12"/>
              <a:gd name="T10" fmla="*/ 3 w 5"/>
              <a:gd name="T11" fmla="*/ 8 h 12"/>
              <a:gd name="T12" fmla="*/ 5 w 5"/>
              <a:gd name="T13" fmla="*/ 9 h 12"/>
              <a:gd name="T14" fmla="*/ 5 w 5"/>
              <a:gd name="T15" fmla="*/ 11 h 12"/>
              <a:gd name="T16" fmla="*/ 5 w 5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2">
                <a:moveTo>
                  <a:pt x="0" y="0"/>
                </a:moveTo>
                <a:lnTo>
                  <a:pt x="2" y="2"/>
                </a:lnTo>
                <a:lnTo>
                  <a:pt x="2" y="3"/>
                </a:lnTo>
                <a:lnTo>
                  <a:pt x="2" y="5"/>
                </a:lnTo>
                <a:lnTo>
                  <a:pt x="3" y="6"/>
                </a:lnTo>
                <a:lnTo>
                  <a:pt x="3" y="8"/>
                </a:lnTo>
                <a:lnTo>
                  <a:pt x="5" y="9"/>
                </a:lnTo>
                <a:lnTo>
                  <a:pt x="5" y="11"/>
                </a:lnTo>
                <a:lnTo>
                  <a:pt x="5" y="12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98" name="Freeform 3906"/>
          <p:cNvSpPr>
            <a:spLocks/>
          </p:cNvSpPr>
          <p:nvPr/>
        </p:nvSpPr>
        <p:spPr bwMode="auto">
          <a:xfrm>
            <a:off x="1979613" y="4433888"/>
            <a:ext cx="6350" cy="19050"/>
          </a:xfrm>
          <a:custGeom>
            <a:avLst/>
            <a:gdLst>
              <a:gd name="T0" fmla="*/ 4 w 4"/>
              <a:gd name="T1" fmla="*/ 12 h 12"/>
              <a:gd name="T2" fmla="*/ 4 w 4"/>
              <a:gd name="T3" fmla="*/ 11 h 12"/>
              <a:gd name="T4" fmla="*/ 4 w 4"/>
              <a:gd name="T5" fmla="*/ 9 h 12"/>
              <a:gd name="T6" fmla="*/ 3 w 4"/>
              <a:gd name="T7" fmla="*/ 9 h 12"/>
              <a:gd name="T8" fmla="*/ 3 w 4"/>
              <a:gd name="T9" fmla="*/ 8 h 12"/>
              <a:gd name="T10" fmla="*/ 3 w 4"/>
              <a:gd name="T11" fmla="*/ 6 h 12"/>
              <a:gd name="T12" fmla="*/ 1 w 4"/>
              <a:gd name="T13" fmla="*/ 5 h 12"/>
              <a:gd name="T14" fmla="*/ 1 w 4"/>
              <a:gd name="T15" fmla="*/ 5 h 12"/>
              <a:gd name="T16" fmla="*/ 1 w 4"/>
              <a:gd name="T17" fmla="*/ 3 h 12"/>
              <a:gd name="T18" fmla="*/ 1 w 4"/>
              <a:gd name="T19" fmla="*/ 2 h 12"/>
              <a:gd name="T20" fmla="*/ 0 w 4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2">
                <a:moveTo>
                  <a:pt x="4" y="12"/>
                </a:moveTo>
                <a:lnTo>
                  <a:pt x="4" y="11"/>
                </a:lnTo>
                <a:lnTo>
                  <a:pt x="4" y="9"/>
                </a:lnTo>
                <a:lnTo>
                  <a:pt x="3" y="9"/>
                </a:lnTo>
                <a:lnTo>
                  <a:pt x="3" y="8"/>
                </a:lnTo>
                <a:lnTo>
                  <a:pt x="3" y="6"/>
                </a:lnTo>
                <a:lnTo>
                  <a:pt x="1" y="5"/>
                </a:lnTo>
                <a:lnTo>
                  <a:pt x="1" y="5"/>
                </a:lnTo>
                <a:lnTo>
                  <a:pt x="1" y="3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99" name="Rectangle 3907"/>
          <p:cNvSpPr>
            <a:spLocks noChangeArrowheads="1"/>
          </p:cNvSpPr>
          <p:nvPr/>
        </p:nvSpPr>
        <p:spPr bwMode="auto">
          <a:xfrm rot="20280000">
            <a:off x="1989595" y="436365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91</a:t>
            </a:r>
          </a:p>
        </p:txBody>
      </p:sp>
      <p:sp>
        <p:nvSpPr>
          <p:cNvPr id="6800" name="Line 3908"/>
          <p:cNvSpPr>
            <a:spLocks noChangeShapeType="1"/>
          </p:cNvSpPr>
          <p:nvPr/>
        </p:nvSpPr>
        <p:spPr bwMode="auto">
          <a:xfrm flipH="1">
            <a:off x="1990725" y="4384675"/>
            <a:ext cx="174625" cy="66675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01" name="Freeform 3909"/>
          <p:cNvSpPr>
            <a:spLocks/>
          </p:cNvSpPr>
          <p:nvPr/>
        </p:nvSpPr>
        <p:spPr bwMode="auto">
          <a:xfrm>
            <a:off x="2185988" y="4419600"/>
            <a:ext cx="14288" cy="38100"/>
          </a:xfrm>
          <a:custGeom>
            <a:avLst/>
            <a:gdLst>
              <a:gd name="T0" fmla="*/ 0 w 9"/>
              <a:gd name="T1" fmla="*/ 0 h 24"/>
              <a:gd name="T2" fmla="*/ 2 w 9"/>
              <a:gd name="T3" fmla="*/ 3 h 24"/>
              <a:gd name="T4" fmla="*/ 2 w 9"/>
              <a:gd name="T5" fmla="*/ 6 h 24"/>
              <a:gd name="T6" fmla="*/ 3 w 9"/>
              <a:gd name="T7" fmla="*/ 9 h 24"/>
              <a:gd name="T8" fmla="*/ 5 w 9"/>
              <a:gd name="T9" fmla="*/ 12 h 24"/>
              <a:gd name="T10" fmla="*/ 6 w 9"/>
              <a:gd name="T11" fmla="*/ 15 h 24"/>
              <a:gd name="T12" fmla="*/ 8 w 9"/>
              <a:gd name="T13" fmla="*/ 18 h 24"/>
              <a:gd name="T14" fmla="*/ 9 w 9"/>
              <a:gd name="T15" fmla="*/ 21 h 24"/>
              <a:gd name="T16" fmla="*/ 9 w 9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4">
                <a:moveTo>
                  <a:pt x="0" y="0"/>
                </a:moveTo>
                <a:lnTo>
                  <a:pt x="2" y="3"/>
                </a:lnTo>
                <a:lnTo>
                  <a:pt x="2" y="6"/>
                </a:lnTo>
                <a:lnTo>
                  <a:pt x="3" y="9"/>
                </a:lnTo>
                <a:lnTo>
                  <a:pt x="5" y="12"/>
                </a:lnTo>
                <a:lnTo>
                  <a:pt x="6" y="15"/>
                </a:lnTo>
                <a:lnTo>
                  <a:pt x="8" y="18"/>
                </a:lnTo>
                <a:lnTo>
                  <a:pt x="9" y="21"/>
                </a:lnTo>
                <a:lnTo>
                  <a:pt x="9" y="24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02" name="Freeform 3910"/>
          <p:cNvSpPr>
            <a:spLocks/>
          </p:cNvSpPr>
          <p:nvPr/>
        </p:nvSpPr>
        <p:spPr bwMode="auto">
          <a:xfrm>
            <a:off x="2170113" y="4381500"/>
            <a:ext cx="15875" cy="38100"/>
          </a:xfrm>
          <a:custGeom>
            <a:avLst/>
            <a:gdLst>
              <a:gd name="T0" fmla="*/ 10 w 10"/>
              <a:gd name="T1" fmla="*/ 24 h 24"/>
              <a:gd name="T2" fmla="*/ 9 w 10"/>
              <a:gd name="T3" fmla="*/ 23 h 24"/>
              <a:gd name="T4" fmla="*/ 9 w 10"/>
              <a:gd name="T5" fmla="*/ 23 h 24"/>
              <a:gd name="T6" fmla="*/ 9 w 10"/>
              <a:gd name="T7" fmla="*/ 21 h 24"/>
              <a:gd name="T8" fmla="*/ 7 w 10"/>
              <a:gd name="T9" fmla="*/ 20 h 24"/>
              <a:gd name="T10" fmla="*/ 7 w 10"/>
              <a:gd name="T11" fmla="*/ 18 h 24"/>
              <a:gd name="T12" fmla="*/ 7 w 10"/>
              <a:gd name="T13" fmla="*/ 17 h 24"/>
              <a:gd name="T14" fmla="*/ 6 w 10"/>
              <a:gd name="T15" fmla="*/ 17 h 24"/>
              <a:gd name="T16" fmla="*/ 6 w 10"/>
              <a:gd name="T17" fmla="*/ 15 h 24"/>
              <a:gd name="T18" fmla="*/ 6 w 10"/>
              <a:gd name="T19" fmla="*/ 14 h 24"/>
              <a:gd name="T20" fmla="*/ 6 w 10"/>
              <a:gd name="T21" fmla="*/ 12 h 24"/>
              <a:gd name="T22" fmla="*/ 4 w 10"/>
              <a:gd name="T23" fmla="*/ 12 h 24"/>
              <a:gd name="T24" fmla="*/ 4 w 10"/>
              <a:gd name="T25" fmla="*/ 11 h 24"/>
              <a:gd name="T26" fmla="*/ 4 w 10"/>
              <a:gd name="T27" fmla="*/ 9 h 24"/>
              <a:gd name="T28" fmla="*/ 3 w 10"/>
              <a:gd name="T29" fmla="*/ 8 h 24"/>
              <a:gd name="T30" fmla="*/ 3 w 10"/>
              <a:gd name="T31" fmla="*/ 6 h 24"/>
              <a:gd name="T32" fmla="*/ 3 w 10"/>
              <a:gd name="T33" fmla="*/ 6 h 24"/>
              <a:gd name="T34" fmla="*/ 1 w 10"/>
              <a:gd name="T35" fmla="*/ 5 h 24"/>
              <a:gd name="T36" fmla="*/ 1 w 10"/>
              <a:gd name="T37" fmla="*/ 3 h 24"/>
              <a:gd name="T38" fmla="*/ 1 w 10"/>
              <a:gd name="T39" fmla="*/ 2 h 24"/>
              <a:gd name="T40" fmla="*/ 0 w 10"/>
              <a:gd name="T41" fmla="*/ 2 h 24"/>
              <a:gd name="T42" fmla="*/ 0 w 10"/>
              <a:gd name="T4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24">
                <a:moveTo>
                  <a:pt x="10" y="24"/>
                </a:moveTo>
                <a:lnTo>
                  <a:pt x="9" y="23"/>
                </a:lnTo>
                <a:lnTo>
                  <a:pt x="9" y="23"/>
                </a:lnTo>
                <a:lnTo>
                  <a:pt x="9" y="21"/>
                </a:lnTo>
                <a:lnTo>
                  <a:pt x="7" y="20"/>
                </a:lnTo>
                <a:lnTo>
                  <a:pt x="7" y="18"/>
                </a:lnTo>
                <a:lnTo>
                  <a:pt x="7" y="17"/>
                </a:lnTo>
                <a:lnTo>
                  <a:pt x="6" y="17"/>
                </a:lnTo>
                <a:lnTo>
                  <a:pt x="6" y="15"/>
                </a:lnTo>
                <a:lnTo>
                  <a:pt x="6" y="14"/>
                </a:lnTo>
                <a:lnTo>
                  <a:pt x="6" y="12"/>
                </a:lnTo>
                <a:lnTo>
                  <a:pt x="4" y="12"/>
                </a:lnTo>
                <a:lnTo>
                  <a:pt x="4" y="11"/>
                </a:lnTo>
                <a:lnTo>
                  <a:pt x="4" y="9"/>
                </a:lnTo>
                <a:lnTo>
                  <a:pt x="3" y="8"/>
                </a:lnTo>
                <a:lnTo>
                  <a:pt x="3" y="6"/>
                </a:lnTo>
                <a:lnTo>
                  <a:pt x="3" y="6"/>
                </a:lnTo>
                <a:lnTo>
                  <a:pt x="1" y="5"/>
                </a:lnTo>
                <a:lnTo>
                  <a:pt x="1" y="3"/>
                </a:lnTo>
                <a:lnTo>
                  <a:pt x="1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03" name="Rectangle 3911"/>
          <p:cNvSpPr>
            <a:spLocks noChangeArrowheads="1"/>
          </p:cNvSpPr>
          <p:nvPr/>
        </p:nvSpPr>
        <p:spPr bwMode="auto">
          <a:xfrm rot="20220000">
            <a:off x="2219567" y="4379477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75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04" name="Line 3912"/>
          <p:cNvSpPr>
            <a:spLocks noChangeShapeType="1"/>
          </p:cNvSpPr>
          <p:nvPr/>
        </p:nvSpPr>
        <p:spPr bwMode="auto">
          <a:xfrm flipH="1">
            <a:off x="2190750" y="4384675"/>
            <a:ext cx="80963" cy="33338"/>
          </a:xfrm>
          <a:prstGeom prst="line">
            <a:avLst/>
          </a:prstGeom>
          <a:noFill/>
          <a:ln w="6" cap="sq">
            <a:solidFill>
              <a:srgbClr val="FF99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05" name="Rectangle 3913"/>
          <p:cNvSpPr>
            <a:spLocks noChangeArrowheads="1"/>
          </p:cNvSpPr>
          <p:nvPr/>
        </p:nvSpPr>
        <p:spPr bwMode="auto">
          <a:xfrm rot="20340000">
            <a:off x="1522413" y="4449763"/>
            <a:ext cx="352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Copia-1_ADe-I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06" name="Line 3914"/>
          <p:cNvSpPr>
            <a:spLocks noChangeShapeType="1"/>
          </p:cNvSpPr>
          <p:nvPr/>
        </p:nvSpPr>
        <p:spPr bwMode="auto">
          <a:xfrm flipH="1">
            <a:off x="1879600" y="4398963"/>
            <a:ext cx="82550" cy="3016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07" name="Rectangle 3915"/>
          <p:cNvSpPr>
            <a:spLocks noChangeArrowheads="1"/>
          </p:cNvSpPr>
          <p:nvPr/>
        </p:nvSpPr>
        <p:spPr bwMode="auto">
          <a:xfrm rot="20400000">
            <a:off x="1543050" y="4398963"/>
            <a:ext cx="3143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copia-2-I_AN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08" name="Line 3916"/>
          <p:cNvSpPr>
            <a:spLocks noChangeShapeType="1"/>
          </p:cNvSpPr>
          <p:nvPr/>
        </p:nvSpPr>
        <p:spPr bwMode="auto">
          <a:xfrm flipH="1">
            <a:off x="1865313" y="4360863"/>
            <a:ext cx="82550" cy="285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09" name="Freeform 3917"/>
          <p:cNvSpPr>
            <a:spLocks/>
          </p:cNvSpPr>
          <p:nvPr/>
        </p:nvSpPr>
        <p:spPr bwMode="auto">
          <a:xfrm>
            <a:off x="1960563" y="4379913"/>
            <a:ext cx="4763" cy="19050"/>
          </a:xfrm>
          <a:custGeom>
            <a:avLst/>
            <a:gdLst>
              <a:gd name="T0" fmla="*/ 0 w 3"/>
              <a:gd name="T1" fmla="*/ 0 h 12"/>
              <a:gd name="T2" fmla="*/ 0 w 3"/>
              <a:gd name="T3" fmla="*/ 1 h 12"/>
              <a:gd name="T4" fmla="*/ 0 w 3"/>
              <a:gd name="T5" fmla="*/ 1 h 12"/>
              <a:gd name="T6" fmla="*/ 0 w 3"/>
              <a:gd name="T7" fmla="*/ 3 h 12"/>
              <a:gd name="T8" fmla="*/ 1 w 3"/>
              <a:gd name="T9" fmla="*/ 4 h 12"/>
              <a:gd name="T10" fmla="*/ 1 w 3"/>
              <a:gd name="T11" fmla="*/ 6 h 12"/>
              <a:gd name="T12" fmla="*/ 1 w 3"/>
              <a:gd name="T13" fmla="*/ 7 h 12"/>
              <a:gd name="T14" fmla="*/ 3 w 3"/>
              <a:gd name="T15" fmla="*/ 9 h 12"/>
              <a:gd name="T16" fmla="*/ 3 w 3"/>
              <a:gd name="T17" fmla="*/ 10 h 12"/>
              <a:gd name="T18" fmla="*/ 3 w 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2">
                <a:moveTo>
                  <a:pt x="0" y="0"/>
                </a:moveTo>
                <a:lnTo>
                  <a:pt x="0" y="1"/>
                </a:lnTo>
                <a:lnTo>
                  <a:pt x="0" y="1"/>
                </a:lnTo>
                <a:lnTo>
                  <a:pt x="0" y="3"/>
                </a:lnTo>
                <a:lnTo>
                  <a:pt x="1" y="4"/>
                </a:lnTo>
                <a:lnTo>
                  <a:pt x="1" y="6"/>
                </a:lnTo>
                <a:lnTo>
                  <a:pt x="1" y="7"/>
                </a:lnTo>
                <a:lnTo>
                  <a:pt x="3" y="9"/>
                </a:lnTo>
                <a:lnTo>
                  <a:pt x="3" y="10"/>
                </a:lnTo>
                <a:lnTo>
                  <a:pt x="3" y="1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10" name="Freeform 3918"/>
          <p:cNvSpPr>
            <a:spLocks/>
          </p:cNvSpPr>
          <p:nvPr/>
        </p:nvSpPr>
        <p:spPr bwMode="auto">
          <a:xfrm>
            <a:off x="1952625" y="4360863"/>
            <a:ext cx="7938" cy="19050"/>
          </a:xfrm>
          <a:custGeom>
            <a:avLst/>
            <a:gdLst>
              <a:gd name="T0" fmla="*/ 5 w 5"/>
              <a:gd name="T1" fmla="*/ 12 h 12"/>
              <a:gd name="T2" fmla="*/ 3 w 5"/>
              <a:gd name="T3" fmla="*/ 10 h 12"/>
              <a:gd name="T4" fmla="*/ 3 w 5"/>
              <a:gd name="T5" fmla="*/ 9 h 12"/>
              <a:gd name="T6" fmla="*/ 3 w 5"/>
              <a:gd name="T7" fmla="*/ 7 h 12"/>
              <a:gd name="T8" fmla="*/ 2 w 5"/>
              <a:gd name="T9" fmla="*/ 7 h 12"/>
              <a:gd name="T10" fmla="*/ 2 w 5"/>
              <a:gd name="T11" fmla="*/ 6 h 12"/>
              <a:gd name="T12" fmla="*/ 2 w 5"/>
              <a:gd name="T13" fmla="*/ 4 h 12"/>
              <a:gd name="T14" fmla="*/ 2 w 5"/>
              <a:gd name="T15" fmla="*/ 3 h 12"/>
              <a:gd name="T16" fmla="*/ 0 w 5"/>
              <a:gd name="T17" fmla="*/ 1 h 12"/>
              <a:gd name="T18" fmla="*/ 0 w 5"/>
              <a:gd name="T19" fmla="*/ 1 h 12"/>
              <a:gd name="T20" fmla="*/ 0 w 5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" h="12">
                <a:moveTo>
                  <a:pt x="5" y="12"/>
                </a:moveTo>
                <a:lnTo>
                  <a:pt x="3" y="10"/>
                </a:lnTo>
                <a:lnTo>
                  <a:pt x="3" y="9"/>
                </a:lnTo>
                <a:lnTo>
                  <a:pt x="3" y="7"/>
                </a:lnTo>
                <a:lnTo>
                  <a:pt x="2" y="7"/>
                </a:lnTo>
                <a:lnTo>
                  <a:pt x="2" y="6"/>
                </a:lnTo>
                <a:lnTo>
                  <a:pt x="2" y="4"/>
                </a:lnTo>
                <a:lnTo>
                  <a:pt x="2" y="3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11" name="Line 3919"/>
          <p:cNvSpPr>
            <a:spLocks noChangeShapeType="1"/>
          </p:cNvSpPr>
          <p:nvPr/>
        </p:nvSpPr>
        <p:spPr bwMode="auto">
          <a:xfrm flipH="1">
            <a:off x="1965325" y="4281488"/>
            <a:ext cx="268288" cy="952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12" name="Freeform 3920"/>
          <p:cNvSpPr>
            <a:spLocks/>
          </p:cNvSpPr>
          <p:nvPr/>
        </p:nvSpPr>
        <p:spPr bwMode="auto">
          <a:xfrm>
            <a:off x="2255838" y="4332288"/>
            <a:ext cx="20638" cy="49213"/>
          </a:xfrm>
          <a:custGeom>
            <a:avLst/>
            <a:gdLst>
              <a:gd name="T0" fmla="*/ 0 w 13"/>
              <a:gd name="T1" fmla="*/ 0 h 31"/>
              <a:gd name="T2" fmla="*/ 1 w 13"/>
              <a:gd name="T3" fmla="*/ 3 h 31"/>
              <a:gd name="T4" fmla="*/ 3 w 13"/>
              <a:gd name="T5" fmla="*/ 7 h 31"/>
              <a:gd name="T6" fmla="*/ 4 w 13"/>
              <a:gd name="T7" fmla="*/ 10 h 31"/>
              <a:gd name="T8" fmla="*/ 6 w 13"/>
              <a:gd name="T9" fmla="*/ 13 h 31"/>
              <a:gd name="T10" fmla="*/ 7 w 13"/>
              <a:gd name="T11" fmla="*/ 18 h 31"/>
              <a:gd name="T12" fmla="*/ 9 w 13"/>
              <a:gd name="T13" fmla="*/ 21 h 31"/>
              <a:gd name="T14" fmla="*/ 10 w 13"/>
              <a:gd name="T15" fmla="*/ 25 h 31"/>
              <a:gd name="T16" fmla="*/ 12 w 13"/>
              <a:gd name="T17" fmla="*/ 28 h 31"/>
              <a:gd name="T18" fmla="*/ 13 w 13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31">
                <a:moveTo>
                  <a:pt x="0" y="0"/>
                </a:moveTo>
                <a:lnTo>
                  <a:pt x="1" y="3"/>
                </a:lnTo>
                <a:lnTo>
                  <a:pt x="3" y="7"/>
                </a:lnTo>
                <a:lnTo>
                  <a:pt x="4" y="10"/>
                </a:lnTo>
                <a:lnTo>
                  <a:pt x="6" y="13"/>
                </a:lnTo>
                <a:lnTo>
                  <a:pt x="7" y="18"/>
                </a:lnTo>
                <a:lnTo>
                  <a:pt x="9" y="21"/>
                </a:lnTo>
                <a:lnTo>
                  <a:pt x="10" y="25"/>
                </a:lnTo>
                <a:lnTo>
                  <a:pt x="12" y="28"/>
                </a:lnTo>
                <a:lnTo>
                  <a:pt x="13" y="31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13" name="Freeform 3921"/>
          <p:cNvSpPr>
            <a:spLocks/>
          </p:cNvSpPr>
          <p:nvPr/>
        </p:nvSpPr>
        <p:spPr bwMode="auto">
          <a:xfrm>
            <a:off x="2236788" y="4279900"/>
            <a:ext cx="19050" cy="52388"/>
          </a:xfrm>
          <a:custGeom>
            <a:avLst/>
            <a:gdLst>
              <a:gd name="T0" fmla="*/ 12 w 12"/>
              <a:gd name="T1" fmla="*/ 33 h 33"/>
              <a:gd name="T2" fmla="*/ 12 w 12"/>
              <a:gd name="T3" fmla="*/ 31 h 33"/>
              <a:gd name="T4" fmla="*/ 12 w 12"/>
              <a:gd name="T5" fmla="*/ 30 h 33"/>
              <a:gd name="T6" fmla="*/ 10 w 12"/>
              <a:gd name="T7" fmla="*/ 30 h 33"/>
              <a:gd name="T8" fmla="*/ 10 w 12"/>
              <a:gd name="T9" fmla="*/ 28 h 33"/>
              <a:gd name="T10" fmla="*/ 10 w 12"/>
              <a:gd name="T11" fmla="*/ 27 h 33"/>
              <a:gd name="T12" fmla="*/ 10 w 12"/>
              <a:gd name="T13" fmla="*/ 25 h 33"/>
              <a:gd name="T14" fmla="*/ 9 w 12"/>
              <a:gd name="T15" fmla="*/ 25 h 33"/>
              <a:gd name="T16" fmla="*/ 9 w 12"/>
              <a:gd name="T17" fmla="*/ 24 h 33"/>
              <a:gd name="T18" fmla="*/ 9 w 12"/>
              <a:gd name="T19" fmla="*/ 22 h 33"/>
              <a:gd name="T20" fmla="*/ 9 w 12"/>
              <a:gd name="T21" fmla="*/ 22 h 33"/>
              <a:gd name="T22" fmla="*/ 7 w 12"/>
              <a:gd name="T23" fmla="*/ 21 h 33"/>
              <a:gd name="T24" fmla="*/ 7 w 12"/>
              <a:gd name="T25" fmla="*/ 19 h 33"/>
              <a:gd name="T26" fmla="*/ 7 w 12"/>
              <a:gd name="T27" fmla="*/ 19 h 33"/>
              <a:gd name="T28" fmla="*/ 7 w 12"/>
              <a:gd name="T29" fmla="*/ 18 h 33"/>
              <a:gd name="T30" fmla="*/ 6 w 12"/>
              <a:gd name="T31" fmla="*/ 16 h 33"/>
              <a:gd name="T32" fmla="*/ 6 w 12"/>
              <a:gd name="T33" fmla="*/ 15 h 33"/>
              <a:gd name="T34" fmla="*/ 6 w 12"/>
              <a:gd name="T35" fmla="*/ 15 h 33"/>
              <a:gd name="T36" fmla="*/ 4 w 12"/>
              <a:gd name="T37" fmla="*/ 13 h 33"/>
              <a:gd name="T38" fmla="*/ 4 w 12"/>
              <a:gd name="T39" fmla="*/ 12 h 33"/>
              <a:gd name="T40" fmla="*/ 4 w 12"/>
              <a:gd name="T41" fmla="*/ 12 h 33"/>
              <a:gd name="T42" fmla="*/ 4 w 12"/>
              <a:gd name="T43" fmla="*/ 10 h 33"/>
              <a:gd name="T44" fmla="*/ 3 w 12"/>
              <a:gd name="T45" fmla="*/ 9 h 33"/>
              <a:gd name="T46" fmla="*/ 3 w 12"/>
              <a:gd name="T47" fmla="*/ 7 h 33"/>
              <a:gd name="T48" fmla="*/ 3 w 12"/>
              <a:gd name="T49" fmla="*/ 7 h 33"/>
              <a:gd name="T50" fmla="*/ 3 w 12"/>
              <a:gd name="T51" fmla="*/ 6 h 33"/>
              <a:gd name="T52" fmla="*/ 1 w 12"/>
              <a:gd name="T53" fmla="*/ 4 h 33"/>
              <a:gd name="T54" fmla="*/ 1 w 12"/>
              <a:gd name="T55" fmla="*/ 4 h 33"/>
              <a:gd name="T56" fmla="*/ 1 w 12"/>
              <a:gd name="T57" fmla="*/ 3 h 33"/>
              <a:gd name="T58" fmla="*/ 1 w 12"/>
              <a:gd name="T59" fmla="*/ 1 h 33"/>
              <a:gd name="T60" fmla="*/ 0 w 12"/>
              <a:gd name="T61" fmla="*/ 1 h 33"/>
              <a:gd name="T62" fmla="*/ 0 w 12"/>
              <a:gd name="T6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" h="33">
                <a:moveTo>
                  <a:pt x="12" y="33"/>
                </a:moveTo>
                <a:lnTo>
                  <a:pt x="12" y="31"/>
                </a:lnTo>
                <a:lnTo>
                  <a:pt x="12" y="30"/>
                </a:lnTo>
                <a:lnTo>
                  <a:pt x="10" y="30"/>
                </a:lnTo>
                <a:lnTo>
                  <a:pt x="10" y="28"/>
                </a:lnTo>
                <a:lnTo>
                  <a:pt x="10" y="27"/>
                </a:lnTo>
                <a:lnTo>
                  <a:pt x="10" y="25"/>
                </a:lnTo>
                <a:lnTo>
                  <a:pt x="9" y="25"/>
                </a:lnTo>
                <a:lnTo>
                  <a:pt x="9" y="24"/>
                </a:lnTo>
                <a:lnTo>
                  <a:pt x="9" y="22"/>
                </a:lnTo>
                <a:lnTo>
                  <a:pt x="9" y="22"/>
                </a:lnTo>
                <a:lnTo>
                  <a:pt x="7" y="21"/>
                </a:lnTo>
                <a:lnTo>
                  <a:pt x="7" y="19"/>
                </a:lnTo>
                <a:lnTo>
                  <a:pt x="7" y="19"/>
                </a:lnTo>
                <a:lnTo>
                  <a:pt x="7" y="18"/>
                </a:lnTo>
                <a:lnTo>
                  <a:pt x="6" y="16"/>
                </a:lnTo>
                <a:lnTo>
                  <a:pt x="6" y="15"/>
                </a:lnTo>
                <a:lnTo>
                  <a:pt x="6" y="15"/>
                </a:lnTo>
                <a:lnTo>
                  <a:pt x="4" y="13"/>
                </a:lnTo>
                <a:lnTo>
                  <a:pt x="4" y="12"/>
                </a:lnTo>
                <a:lnTo>
                  <a:pt x="4" y="12"/>
                </a:lnTo>
                <a:lnTo>
                  <a:pt x="4" y="10"/>
                </a:lnTo>
                <a:lnTo>
                  <a:pt x="3" y="9"/>
                </a:lnTo>
                <a:lnTo>
                  <a:pt x="3" y="7"/>
                </a:lnTo>
                <a:lnTo>
                  <a:pt x="3" y="7"/>
                </a:lnTo>
                <a:lnTo>
                  <a:pt x="3" y="6"/>
                </a:lnTo>
                <a:lnTo>
                  <a:pt x="1" y="4"/>
                </a:lnTo>
                <a:lnTo>
                  <a:pt x="1" y="4"/>
                </a:lnTo>
                <a:lnTo>
                  <a:pt x="1" y="3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14" name="Line 3922"/>
          <p:cNvSpPr>
            <a:spLocks noChangeShapeType="1"/>
          </p:cNvSpPr>
          <p:nvPr/>
        </p:nvSpPr>
        <p:spPr bwMode="auto">
          <a:xfrm flipH="1">
            <a:off x="2260600" y="4014788"/>
            <a:ext cx="815975" cy="3143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15" name="Rectangle 3923"/>
          <p:cNvSpPr>
            <a:spLocks noChangeArrowheads="1"/>
          </p:cNvSpPr>
          <p:nvPr/>
        </p:nvSpPr>
        <p:spPr bwMode="auto">
          <a:xfrm rot="20460000">
            <a:off x="1630363" y="4344988"/>
            <a:ext cx="2143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CoPytri4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16" name="Line 3924"/>
          <p:cNvSpPr>
            <a:spLocks noChangeShapeType="1"/>
          </p:cNvSpPr>
          <p:nvPr/>
        </p:nvSpPr>
        <p:spPr bwMode="auto">
          <a:xfrm flipH="1">
            <a:off x="1851025" y="4324350"/>
            <a:ext cx="82550" cy="2698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17" name="Rectangle 3925"/>
          <p:cNvSpPr>
            <a:spLocks noChangeArrowheads="1"/>
          </p:cNvSpPr>
          <p:nvPr/>
        </p:nvSpPr>
        <p:spPr bwMode="auto">
          <a:xfrm rot="20520000">
            <a:off x="1617663" y="4305300"/>
            <a:ext cx="2143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CoPytri5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18" name="Line 3926"/>
          <p:cNvSpPr>
            <a:spLocks noChangeShapeType="1"/>
          </p:cNvSpPr>
          <p:nvPr/>
        </p:nvSpPr>
        <p:spPr bwMode="auto">
          <a:xfrm flipH="1">
            <a:off x="1838325" y="4286250"/>
            <a:ext cx="84138" cy="2698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19" name="Freeform 3927"/>
          <p:cNvSpPr>
            <a:spLocks/>
          </p:cNvSpPr>
          <p:nvPr/>
        </p:nvSpPr>
        <p:spPr bwMode="auto">
          <a:xfrm>
            <a:off x="1933575" y="4303713"/>
            <a:ext cx="4763" cy="19050"/>
          </a:xfrm>
          <a:custGeom>
            <a:avLst/>
            <a:gdLst>
              <a:gd name="T0" fmla="*/ 0 w 3"/>
              <a:gd name="T1" fmla="*/ 0 h 12"/>
              <a:gd name="T2" fmla="*/ 0 w 3"/>
              <a:gd name="T3" fmla="*/ 1 h 12"/>
              <a:gd name="T4" fmla="*/ 0 w 3"/>
              <a:gd name="T5" fmla="*/ 3 h 12"/>
              <a:gd name="T6" fmla="*/ 2 w 3"/>
              <a:gd name="T7" fmla="*/ 4 h 12"/>
              <a:gd name="T8" fmla="*/ 2 w 3"/>
              <a:gd name="T9" fmla="*/ 6 h 12"/>
              <a:gd name="T10" fmla="*/ 2 w 3"/>
              <a:gd name="T11" fmla="*/ 6 h 12"/>
              <a:gd name="T12" fmla="*/ 2 w 3"/>
              <a:gd name="T13" fmla="*/ 7 h 12"/>
              <a:gd name="T14" fmla="*/ 3 w 3"/>
              <a:gd name="T15" fmla="*/ 9 h 12"/>
              <a:gd name="T16" fmla="*/ 3 w 3"/>
              <a:gd name="T17" fmla="*/ 10 h 12"/>
              <a:gd name="T18" fmla="*/ 3 w 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2">
                <a:moveTo>
                  <a:pt x="0" y="0"/>
                </a:moveTo>
                <a:lnTo>
                  <a:pt x="0" y="1"/>
                </a:lnTo>
                <a:lnTo>
                  <a:pt x="0" y="3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7"/>
                </a:lnTo>
                <a:lnTo>
                  <a:pt x="3" y="9"/>
                </a:lnTo>
                <a:lnTo>
                  <a:pt x="3" y="10"/>
                </a:lnTo>
                <a:lnTo>
                  <a:pt x="3" y="12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20" name="Freeform 3928"/>
          <p:cNvSpPr>
            <a:spLocks/>
          </p:cNvSpPr>
          <p:nvPr/>
        </p:nvSpPr>
        <p:spPr bwMode="auto">
          <a:xfrm>
            <a:off x="1927225" y="4284663"/>
            <a:ext cx="6350" cy="19050"/>
          </a:xfrm>
          <a:custGeom>
            <a:avLst/>
            <a:gdLst>
              <a:gd name="T0" fmla="*/ 4 w 4"/>
              <a:gd name="T1" fmla="*/ 12 h 12"/>
              <a:gd name="T2" fmla="*/ 3 w 4"/>
              <a:gd name="T3" fmla="*/ 10 h 12"/>
              <a:gd name="T4" fmla="*/ 3 w 4"/>
              <a:gd name="T5" fmla="*/ 9 h 12"/>
              <a:gd name="T6" fmla="*/ 3 w 4"/>
              <a:gd name="T7" fmla="*/ 9 h 12"/>
              <a:gd name="T8" fmla="*/ 3 w 4"/>
              <a:gd name="T9" fmla="*/ 7 h 12"/>
              <a:gd name="T10" fmla="*/ 1 w 4"/>
              <a:gd name="T11" fmla="*/ 6 h 12"/>
              <a:gd name="T12" fmla="*/ 1 w 4"/>
              <a:gd name="T13" fmla="*/ 4 h 12"/>
              <a:gd name="T14" fmla="*/ 1 w 4"/>
              <a:gd name="T15" fmla="*/ 3 h 12"/>
              <a:gd name="T16" fmla="*/ 1 w 4"/>
              <a:gd name="T17" fmla="*/ 3 h 12"/>
              <a:gd name="T18" fmla="*/ 0 w 4"/>
              <a:gd name="T19" fmla="*/ 1 h 12"/>
              <a:gd name="T20" fmla="*/ 0 w 4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2">
                <a:moveTo>
                  <a:pt x="4" y="12"/>
                </a:moveTo>
                <a:lnTo>
                  <a:pt x="3" y="10"/>
                </a:lnTo>
                <a:lnTo>
                  <a:pt x="3" y="9"/>
                </a:lnTo>
                <a:lnTo>
                  <a:pt x="3" y="9"/>
                </a:lnTo>
                <a:lnTo>
                  <a:pt x="3" y="7"/>
                </a:lnTo>
                <a:lnTo>
                  <a:pt x="1" y="6"/>
                </a:lnTo>
                <a:lnTo>
                  <a:pt x="1" y="4"/>
                </a:lnTo>
                <a:lnTo>
                  <a:pt x="1" y="3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21" name="Line 3929"/>
          <p:cNvSpPr>
            <a:spLocks noChangeShapeType="1"/>
          </p:cNvSpPr>
          <p:nvPr/>
        </p:nvSpPr>
        <p:spPr bwMode="auto">
          <a:xfrm flipH="1">
            <a:off x="1938338" y="4275138"/>
            <a:ext cx="84138" cy="25400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22" name="Rectangle 3930"/>
          <p:cNvSpPr>
            <a:spLocks noChangeArrowheads="1"/>
          </p:cNvSpPr>
          <p:nvPr/>
        </p:nvSpPr>
        <p:spPr bwMode="auto">
          <a:xfrm rot="20580000">
            <a:off x="1550988" y="4271963"/>
            <a:ext cx="2571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CoCegeo5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23" name="Line 3931"/>
          <p:cNvSpPr>
            <a:spLocks noChangeShapeType="1"/>
          </p:cNvSpPr>
          <p:nvPr/>
        </p:nvSpPr>
        <p:spPr bwMode="auto">
          <a:xfrm flipH="1">
            <a:off x="1827213" y="4219575"/>
            <a:ext cx="177800" cy="52388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24" name="Freeform 3932"/>
          <p:cNvSpPr>
            <a:spLocks/>
          </p:cNvSpPr>
          <p:nvPr/>
        </p:nvSpPr>
        <p:spPr bwMode="auto">
          <a:xfrm>
            <a:off x="2017713" y="4246563"/>
            <a:ext cx="9525" cy="25400"/>
          </a:xfrm>
          <a:custGeom>
            <a:avLst/>
            <a:gdLst>
              <a:gd name="T0" fmla="*/ 0 w 6"/>
              <a:gd name="T1" fmla="*/ 0 h 16"/>
              <a:gd name="T2" fmla="*/ 1 w 6"/>
              <a:gd name="T3" fmla="*/ 1 h 16"/>
              <a:gd name="T4" fmla="*/ 1 w 6"/>
              <a:gd name="T5" fmla="*/ 4 h 16"/>
              <a:gd name="T6" fmla="*/ 3 w 6"/>
              <a:gd name="T7" fmla="*/ 6 h 16"/>
              <a:gd name="T8" fmla="*/ 3 w 6"/>
              <a:gd name="T9" fmla="*/ 7 h 16"/>
              <a:gd name="T10" fmla="*/ 3 w 6"/>
              <a:gd name="T11" fmla="*/ 10 h 16"/>
              <a:gd name="T12" fmla="*/ 4 w 6"/>
              <a:gd name="T13" fmla="*/ 12 h 16"/>
              <a:gd name="T14" fmla="*/ 4 w 6"/>
              <a:gd name="T15" fmla="*/ 15 h 16"/>
              <a:gd name="T16" fmla="*/ 6 w 6"/>
              <a:gd name="T1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6">
                <a:moveTo>
                  <a:pt x="0" y="0"/>
                </a:moveTo>
                <a:lnTo>
                  <a:pt x="1" y="1"/>
                </a:lnTo>
                <a:lnTo>
                  <a:pt x="1" y="4"/>
                </a:lnTo>
                <a:lnTo>
                  <a:pt x="3" y="6"/>
                </a:lnTo>
                <a:lnTo>
                  <a:pt x="3" y="7"/>
                </a:lnTo>
                <a:lnTo>
                  <a:pt x="3" y="10"/>
                </a:lnTo>
                <a:lnTo>
                  <a:pt x="4" y="12"/>
                </a:lnTo>
                <a:lnTo>
                  <a:pt x="4" y="15"/>
                </a:lnTo>
                <a:lnTo>
                  <a:pt x="6" y="16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25" name="Freeform 3933"/>
          <p:cNvSpPr>
            <a:spLocks/>
          </p:cNvSpPr>
          <p:nvPr/>
        </p:nvSpPr>
        <p:spPr bwMode="auto">
          <a:xfrm>
            <a:off x="2009775" y="4217988"/>
            <a:ext cx="7938" cy="28575"/>
          </a:xfrm>
          <a:custGeom>
            <a:avLst/>
            <a:gdLst>
              <a:gd name="T0" fmla="*/ 5 w 5"/>
              <a:gd name="T1" fmla="*/ 18 h 18"/>
              <a:gd name="T2" fmla="*/ 5 w 5"/>
              <a:gd name="T3" fmla="*/ 16 h 18"/>
              <a:gd name="T4" fmla="*/ 5 w 5"/>
              <a:gd name="T5" fmla="*/ 16 h 18"/>
              <a:gd name="T6" fmla="*/ 5 w 5"/>
              <a:gd name="T7" fmla="*/ 15 h 18"/>
              <a:gd name="T8" fmla="*/ 3 w 5"/>
              <a:gd name="T9" fmla="*/ 13 h 18"/>
              <a:gd name="T10" fmla="*/ 3 w 5"/>
              <a:gd name="T11" fmla="*/ 13 h 18"/>
              <a:gd name="T12" fmla="*/ 3 w 5"/>
              <a:gd name="T13" fmla="*/ 12 h 18"/>
              <a:gd name="T14" fmla="*/ 3 w 5"/>
              <a:gd name="T15" fmla="*/ 12 h 18"/>
              <a:gd name="T16" fmla="*/ 3 w 5"/>
              <a:gd name="T17" fmla="*/ 10 h 18"/>
              <a:gd name="T18" fmla="*/ 3 w 5"/>
              <a:gd name="T19" fmla="*/ 9 h 18"/>
              <a:gd name="T20" fmla="*/ 2 w 5"/>
              <a:gd name="T21" fmla="*/ 9 h 18"/>
              <a:gd name="T22" fmla="*/ 2 w 5"/>
              <a:gd name="T23" fmla="*/ 7 h 18"/>
              <a:gd name="T24" fmla="*/ 2 w 5"/>
              <a:gd name="T25" fmla="*/ 7 h 18"/>
              <a:gd name="T26" fmla="*/ 2 w 5"/>
              <a:gd name="T27" fmla="*/ 6 h 18"/>
              <a:gd name="T28" fmla="*/ 2 w 5"/>
              <a:gd name="T29" fmla="*/ 6 h 18"/>
              <a:gd name="T30" fmla="*/ 2 w 5"/>
              <a:gd name="T31" fmla="*/ 4 h 18"/>
              <a:gd name="T32" fmla="*/ 0 w 5"/>
              <a:gd name="T33" fmla="*/ 3 h 18"/>
              <a:gd name="T34" fmla="*/ 0 w 5"/>
              <a:gd name="T35" fmla="*/ 3 h 18"/>
              <a:gd name="T36" fmla="*/ 0 w 5"/>
              <a:gd name="T37" fmla="*/ 1 h 18"/>
              <a:gd name="T38" fmla="*/ 0 w 5"/>
              <a:gd name="T39" fmla="*/ 1 h 18"/>
              <a:gd name="T40" fmla="*/ 0 w 5"/>
              <a:gd name="T4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8">
                <a:moveTo>
                  <a:pt x="5" y="18"/>
                </a:moveTo>
                <a:lnTo>
                  <a:pt x="5" y="16"/>
                </a:lnTo>
                <a:lnTo>
                  <a:pt x="5" y="16"/>
                </a:lnTo>
                <a:lnTo>
                  <a:pt x="5" y="15"/>
                </a:lnTo>
                <a:lnTo>
                  <a:pt x="3" y="13"/>
                </a:lnTo>
                <a:lnTo>
                  <a:pt x="3" y="13"/>
                </a:lnTo>
                <a:lnTo>
                  <a:pt x="3" y="12"/>
                </a:lnTo>
                <a:lnTo>
                  <a:pt x="3" y="12"/>
                </a:lnTo>
                <a:lnTo>
                  <a:pt x="3" y="10"/>
                </a:lnTo>
                <a:lnTo>
                  <a:pt x="3" y="9"/>
                </a:lnTo>
                <a:lnTo>
                  <a:pt x="2" y="9"/>
                </a:lnTo>
                <a:lnTo>
                  <a:pt x="2" y="7"/>
                </a:lnTo>
                <a:lnTo>
                  <a:pt x="2" y="7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0" y="3"/>
                </a:lnTo>
                <a:lnTo>
                  <a:pt x="0" y="3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26" name="Rectangle 3934"/>
          <p:cNvSpPr>
            <a:spLocks noChangeArrowheads="1"/>
          </p:cNvSpPr>
          <p:nvPr/>
        </p:nvSpPr>
        <p:spPr bwMode="auto">
          <a:xfrm rot="20520000">
            <a:off x="2078276" y="419850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86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27" name="Line 3935"/>
          <p:cNvSpPr>
            <a:spLocks noChangeShapeType="1"/>
          </p:cNvSpPr>
          <p:nvPr/>
        </p:nvSpPr>
        <p:spPr bwMode="auto">
          <a:xfrm flipH="1">
            <a:off x="2022475" y="3952875"/>
            <a:ext cx="928688" cy="290513"/>
          </a:xfrm>
          <a:prstGeom prst="line">
            <a:avLst/>
          </a:prstGeom>
          <a:noFill/>
          <a:ln w="6" cap="sq">
            <a:solidFill>
              <a:srgbClr val="FF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28" name="Rectangle 3936"/>
          <p:cNvSpPr>
            <a:spLocks noChangeArrowheads="1"/>
          </p:cNvSpPr>
          <p:nvPr/>
        </p:nvSpPr>
        <p:spPr bwMode="auto">
          <a:xfrm rot="20640000">
            <a:off x="1462088" y="4240213"/>
            <a:ext cx="3476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Copia-1_ATe-I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29" name="Line 3937"/>
          <p:cNvSpPr>
            <a:spLocks noChangeShapeType="1"/>
          </p:cNvSpPr>
          <p:nvPr/>
        </p:nvSpPr>
        <p:spPr bwMode="auto">
          <a:xfrm flipH="1">
            <a:off x="1814513" y="3937000"/>
            <a:ext cx="1031875" cy="29527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30" name="Rectangle 3938"/>
          <p:cNvSpPr>
            <a:spLocks noChangeArrowheads="1"/>
          </p:cNvSpPr>
          <p:nvPr/>
        </p:nvSpPr>
        <p:spPr bwMode="auto">
          <a:xfrm rot="20640000">
            <a:off x="1439863" y="4195763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Copia-43_BG-I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31" name="Line 3939"/>
          <p:cNvSpPr>
            <a:spLocks noChangeShapeType="1"/>
          </p:cNvSpPr>
          <p:nvPr/>
        </p:nvSpPr>
        <p:spPr bwMode="auto">
          <a:xfrm flipH="1">
            <a:off x="1803400" y="4171950"/>
            <a:ext cx="85725" cy="222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32" name="Rectangle 3940"/>
          <p:cNvSpPr>
            <a:spLocks noChangeArrowheads="1"/>
          </p:cNvSpPr>
          <p:nvPr/>
        </p:nvSpPr>
        <p:spPr bwMode="auto">
          <a:xfrm rot="20700000">
            <a:off x="1431925" y="4152900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Copia-66_BG-I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33" name="Line 3941"/>
          <p:cNvSpPr>
            <a:spLocks noChangeShapeType="1"/>
          </p:cNvSpPr>
          <p:nvPr/>
        </p:nvSpPr>
        <p:spPr bwMode="auto">
          <a:xfrm flipH="1">
            <a:off x="1793875" y="4132263"/>
            <a:ext cx="85725" cy="2381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34" name="Freeform 3942"/>
          <p:cNvSpPr>
            <a:spLocks/>
          </p:cNvSpPr>
          <p:nvPr/>
        </p:nvSpPr>
        <p:spPr bwMode="auto">
          <a:xfrm>
            <a:off x="1889125" y="4151313"/>
            <a:ext cx="4763" cy="19050"/>
          </a:xfrm>
          <a:custGeom>
            <a:avLst/>
            <a:gdLst>
              <a:gd name="T0" fmla="*/ 0 w 3"/>
              <a:gd name="T1" fmla="*/ 0 h 12"/>
              <a:gd name="T2" fmla="*/ 0 w 3"/>
              <a:gd name="T3" fmla="*/ 1 h 12"/>
              <a:gd name="T4" fmla="*/ 0 w 3"/>
              <a:gd name="T5" fmla="*/ 3 h 12"/>
              <a:gd name="T6" fmla="*/ 0 w 3"/>
              <a:gd name="T7" fmla="*/ 4 h 12"/>
              <a:gd name="T8" fmla="*/ 1 w 3"/>
              <a:gd name="T9" fmla="*/ 4 h 12"/>
              <a:gd name="T10" fmla="*/ 1 w 3"/>
              <a:gd name="T11" fmla="*/ 6 h 12"/>
              <a:gd name="T12" fmla="*/ 1 w 3"/>
              <a:gd name="T13" fmla="*/ 7 h 12"/>
              <a:gd name="T14" fmla="*/ 1 w 3"/>
              <a:gd name="T15" fmla="*/ 9 h 12"/>
              <a:gd name="T16" fmla="*/ 3 w 3"/>
              <a:gd name="T17" fmla="*/ 10 h 12"/>
              <a:gd name="T18" fmla="*/ 3 w 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2">
                <a:moveTo>
                  <a:pt x="0" y="0"/>
                </a:move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1" y="4"/>
                </a:lnTo>
                <a:lnTo>
                  <a:pt x="1" y="6"/>
                </a:lnTo>
                <a:lnTo>
                  <a:pt x="1" y="7"/>
                </a:lnTo>
                <a:lnTo>
                  <a:pt x="1" y="9"/>
                </a:lnTo>
                <a:lnTo>
                  <a:pt x="3" y="10"/>
                </a:lnTo>
                <a:lnTo>
                  <a:pt x="3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35" name="Freeform 3943"/>
          <p:cNvSpPr>
            <a:spLocks/>
          </p:cNvSpPr>
          <p:nvPr/>
        </p:nvSpPr>
        <p:spPr bwMode="auto">
          <a:xfrm>
            <a:off x="1884363" y="4132263"/>
            <a:ext cx="4763" cy="19050"/>
          </a:xfrm>
          <a:custGeom>
            <a:avLst/>
            <a:gdLst>
              <a:gd name="T0" fmla="*/ 3 w 3"/>
              <a:gd name="T1" fmla="*/ 12 h 12"/>
              <a:gd name="T2" fmla="*/ 1 w 3"/>
              <a:gd name="T3" fmla="*/ 10 h 12"/>
              <a:gd name="T4" fmla="*/ 1 w 3"/>
              <a:gd name="T5" fmla="*/ 9 h 12"/>
              <a:gd name="T6" fmla="*/ 1 w 3"/>
              <a:gd name="T7" fmla="*/ 7 h 12"/>
              <a:gd name="T8" fmla="*/ 1 w 3"/>
              <a:gd name="T9" fmla="*/ 7 h 12"/>
              <a:gd name="T10" fmla="*/ 1 w 3"/>
              <a:gd name="T11" fmla="*/ 6 h 12"/>
              <a:gd name="T12" fmla="*/ 0 w 3"/>
              <a:gd name="T13" fmla="*/ 4 h 12"/>
              <a:gd name="T14" fmla="*/ 0 w 3"/>
              <a:gd name="T15" fmla="*/ 3 h 12"/>
              <a:gd name="T16" fmla="*/ 0 w 3"/>
              <a:gd name="T17" fmla="*/ 1 h 12"/>
              <a:gd name="T18" fmla="*/ 0 w 3"/>
              <a:gd name="T19" fmla="*/ 1 h 12"/>
              <a:gd name="T20" fmla="*/ 0 w 3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12">
                <a:moveTo>
                  <a:pt x="3" y="12"/>
                </a:moveTo>
                <a:lnTo>
                  <a:pt x="1" y="10"/>
                </a:lnTo>
                <a:lnTo>
                  <a:pt x="1" y="9"/>
                </a:lnTo>
                <a:lnTo>
                  <a:pt x="1" y="7"/>
                </a:lnTo>
                <a:lnTo>
                  <a:pt x="1" y="7"/>
                </a:lnTo>
                <a:lnTo>
                  <a:pt x="1" y="6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36" name="Rectangle 3944"/>
          <p:cNvSpPr>
            <a:spLocks noChangeArrowheads="1"/>
          </p:cNvSpPr>
          <p:nvPr/>
        </p:nvSpPr>
        <p:spPr bwMode="auto">
          <a:xfrm rot="20700000">
            <a:off x="1895939" y="413189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6837" name="Line 3945"/>
          <p:cNvSpPr>
            <a:spLocks noChangeShapeType="1"/>
          </p:cNvSpPr>
          <p:nvPr/>
        </p:nvSpPr>
        <p:spPr bwMode="auto">
          <a:xfrm flipH="1">
            <a:off x="1893888" y="4127500"/>
            <a:ext cx="85725" cy="206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38" name="Rectangle 3946"/>
          <p:cNvSpPr>
            <a:spLocks noChangeArrowheads="1"/>
          </p:cNvSpPr>
          <p:nvPr/>
        </p:nvSpPr>
        <p:spPr bwMode="auto">
          <a:xfrm rot="20760000">
            <a:off x="1524000" y="4097338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CoTalma5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39" name="Line 3947"/>
          <p:cNvSpPr>
            <a:spLocks noChangeShapeType="1"/>
          </p:cNvSpPr>
          <p:nvPr/>
        </p:nvSpPr>
        <p:spPr bwMode="auto">
          <a:xfrm flipH="1">
            <a:off x="1781175" y="4070350"/>
            <a:ext cx="180975" cy="444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40" name="Freeform 3948"/>
          <p:cNvSpPr>
            <a:spLocks/>
          </p:cNvSpPr>
          <p:nvPr/>
        </p:nvSpPr>
        <p:spPr bwMode="auto">
          <a:xfrm>
            <a:off x="1976438" y="4098925"/>
            <a:ext cx="7938" cy="25400"/>
          </a:xfrm>
          <a:custGeom>
            <a:avLst/>
            <a:gdLst>
              <a:gd name="T0" fmla="*/ 0 w 5"/>
              <a:gd name="T1" fmla="*/ 0 h 16"/>
              <a:gd name="T2" fmla="*/ 0 w 5"/>
              <a:gd name="T3" fmla="*/ 1 h 16"/>
              <a:gd name="T4" fmla="*/ 0 w 5"/>
              <a:gd name="T5" fmla="*/ 3 h 16"/>
              <a:gd name="T6" fmla="*/ 2 w 5"/>
              <a:gd name="T7" fmla="*/ 6 h 16"/>
              <a:gd name="T8" fmla="*/ 2 w 5"/>
              <a:gd name="T9" fmla="*/ 7 h 16"/>
              <a:gd name="T10" fmla="*/ 2 w 5"/>
              <a:gd name="T11" fmla="*/ 9 h 16"/>
              <a:gd name="T12" fmla="*/ 3 w 5"/>
              <a:gd name="T13" fmla="*/ 10 h 16"/>
              <a:gd name="T14" fmla="*/ 3 w 5"/>
              <a:gd name="T15" fmla="*/ 13 h 16"/>
              <a:gd name="T16" fmla="*/ 3 w 5"/>
              <a:gd name="T17" fmla="*/ 15 h 16"/>
              <a:gd name="T18" fmla="*/ 5 w 5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16">
                <a:moveTo>
                  <a:pt x="0" y="0"/>
                </a:moveTo>
                <a:lnTo>
                  <a:pt x="0" y="1"/>
                </a:lnTo>
                <a:lnTo>
                  <a:pt x="0" y="3"/>
                </a:lnTo>
                <a:lnTo>
                  <a:pt x="2" y="6"/>
                </a:lnTo>
                <a:lnTo>
                  <a:pt x="2" y="7"/>
                </a:lnTo>
                <a:lnTo>
                  <a:pt x="2" y="9"/>
                </a:lnTo>
                <a:lnTo>
                  <a:pt x="3" y="10"/>
                </a:lnTo>
                <a:lnTo>
                  <a:pt x="3" y="13"/>
                </a:lnTo>
                <a:lnTo>
                  <a:pt x="3" y="15"/>
                </a:lnTo>
                <a:lnTo>
                  <a:pt x="5" y="16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41" name="Freeform 3949"/>
          <p:cNvSpPr>
            <a:spLocks/>
          </p:cNvSpPr>
          <p:nvPr/>
        </p:nvSpPr>
        <p:spPr bwMode="auto">
          <a:xfrm>
            <a:off x="1970088" y="4070350"/>
            <a:ext cx="6350" cy="28575"/>
          </a:xfrm>
          <a:custGeom>
            <a:avLst/>
            <a:gdLst>
              <a:gd name="T0" fmla="*/ 4 w 4"/>
              <a:gd name="T1" fmla="*/ 18 h 18"/>
              <a:gd name="T2" fmla="*/ 3 w 4"/>
              <a:gd name="T3" fmla="*/ 16 h 18"/>
              <a:gd name="T4" fmla="*/ 3 w 4"/>
              <a:gd name="T5" fmla="*/ 15 h 18"/>
              <a:gd name="T6" fmla="*/ 3 w 4"/>
              <a:gd name="T7" fmla="*/ 15 h 18"/>
              <a:gd name="T8" fmla="*/ 3 w 4"/>
              <a:gd name="T9" fmla="*/ 13 h 18"/>
              <a:gd name="T10" fmla="*/ 3 w 4"/>
              <a:gd name="T11" fmla="*/ 13 h 18"/>
              <a:gd name="T12" fmla="*/ 3 w 4"/>
              <a:gd name="T13" fmla="*/ 12 h 18"/>
              <a:gd name="T14" fmla="*/ 3 w 4"/>
              <a:gd name="T15" fmla="*/ 12 h 18"/>
              <a:gd name="T16" fmla="*/ 1 w 4"/>
              <a:gd name="T17" fmla="*/ 10 h 18"/>
              <a:gd name="T18" fmla="*/ 1 w 4"/>
              <a:gd name="T19" fmla="*/ 10 h 18"/>
              <a:gd name="T20" fmla="*/ 1 w 4"/>
              <a:gd name="T21" fmla="*/ 9 h 18"/>
              <a:gd name="T22" fmla="*/ 1 w 4"/>
              <a:gd name="T23" fmla="*/ 7 h 18"/>
              <a:gd name="T24" fmla="*/ 1 w 4"/>
              <a:gd name="T25" fmla="*/ 7 h 18"/>
              <a:gd name="T26" fmla="*/ 1 w 4"/>
              <a:gd name="T27" fmla="*/ 6 h 18"/>
              <a:gd name="T28" fmla="*/ 1 w 4"/>
              <a:gd name="T29" fmla="*/ 6 h 18"/>
              <a:gd name="T30" fmla="*/ 1 w 4"/>
              <a:gd name="T31" fmla="*/ 4 h 18"/>
              <a:gd name="T32" fmla="*/ 0 w 4"/>
              <a:gd name="T33" fmla="*/ 4 h 18"/>
              <a:gd name="T34" fmla="*/ 0 w 4"/>
              <a:gd name="T35" fmla="*/ 3 h 18"/>
              <a:gd name="T36" fmla="*/ 0 w 4"/>
              <a:gd name="T37" fmla="*/ 3 h 18"/>
              <a:gd name="T38" fmla="*/ 0 w 4"/>
              <a:gd name="T39" fmla="*/ 1 h 18"/>
              <a:gd name="T40" fmla="*/ 0 w 4"/>
              <a:gd name="T41" fmla="*/ 0 h 18"/>
              <a:gd name="T42" fmla="*/ 0 w 4"/>
              <a:gd name="T4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" h="18">
                <a:moveTo>
                  <a:pt x="4" y="18"/>
                </a:moveTo>
                <a:lnTo>
                  <a:pt x="3" y="16"/>
                </a:lnTo>
                <a:lnTo>
                  <a:pt x="3" y="15"/>
                </a:lnTo>
                <a:lnTo>
                  <a:pt x="3" y="15"/>
                </a:lnTo>
                <a:lnTo>
                  <a:pt x="3" y="13"/>
                </a:lnTo>
                <a:lnTo>
                  <a:pt x="3" y="13"/>
                </a:lnTo>
                <a:lnTo>
                  <a:pt x="3" y="12"/>
                </a:lnTo>
                <a:lnTo>
                  <a:pt x="3" y="12"/>
                </a:lnTo>
                <a:lnTo>
                  <a:pt x="1" y="10"/>
                </a:lnTo>
                <a:lnTo>
                  <a:pt x="1" y="10"/>
                </a:lnTo>
                <a:lnTo>
                  <a:pt x="1" y="9"/>
                </a:lnTo>
                <a:lnTo>
                  <a:pt x="1" y="7"/>
                </a:lnTo>
                <a:lnTo>
                  <a:pt x="1" y="7"/>
                </a:lnTo>
                <a:lnTo>
                  <a:pt x="1" y="6"/>
                </a:lnTo>
                <a:lnTo>
                  <a:pt x="1" y="6"/>
                </a:lnTo>
                <a:lnTo>
                  <a:pt x="1" y="4"/>
                </a:lnTo>
                <a:lnTo>
                  <a:pt x="0" y="4"/>
                </a:lnTo>
                <a:lnTo>
                  <a:pt x="0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42" name="Line 3950"/>
          <p:cNvSpPr>
            <a:spLocks noChangeShapeType="1"/>
          </p:cNvSpPr>
          <p:nvPr/>
        </p:nvSpPr>
        <p:spPr bwMode="auto">
          <a:xfrm flipH="1">
            <a:off x="1981200" y="3908425"/>
            <a:ext cx="752475" cy="19050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43" name="Rectangle 3951"/>
          <p:cNvSpPr>
            <a:spLocks noChangeArrowheads="1"/>
          </p:cNvSpPr>
          <p:nvPr/>
        </p:nvSpPr>
        <p:spPr bwMode="auto">
          <a:xfrm rot="20820000">
            <a:off x="1409700" y="4068763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Copia-68_BG-I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44" name="Line 3952"/>
          <p:cNvSpPr>
            <a:spLocks noChangeShapeType="1"/>
          </p:cNvSpPr>
          <p:nvPr/>
        </p:nvSpPr>
        <p:spPr bwMode="auto">
          <a:xfrm flipH="1">
            <a:off x="1771650" y="4052888"/>
            <a:ext cx="85725" cy="222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45" name="Rectangle 3953"/>
          <p:cNvSpPr>
            <a:spLocks noChangeArrowheads="1"/>
          </p:cNvSpPr>
          <p:nvPr/>
        </p:nvSpPr>
        <p:spPr bwMode="auto">
          <a:xfrm rot="20880000">
            <a:off x="1524000" y="4013200"/>
            <a:ext cx="227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CoErypi4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46" name="Line 3954"/>
          <p:cNvSpPr>
            <a:spLocks noChangeShapeType="1"/>
          </p:cNvSpPr>
          <p:nvPr/>
        </p:nvSpPr>
        <p:spPr bwMode="auto">
          <a:xfrm flipH="1">
            <a:off x="1765300" y="4014788"/>
            <a:ext cx="85725" cy="190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47" name="Freeform 3955"/>
          <p:cNvSpPr>
            <a:spLocks/>
          </p:cNvSpPr>
          <p:nvPr/>
        </p:nvSpPr>
        <p:spPr bwMode="auto">
          <a:xfrm>
            <a:off x="1860550" y="4033838"/>
            <a:ext cx="4763" cy="19050"/>
          </a:xfrm>
          <a:custGeom>
            <a:avLst/>
            <a:gdLst>
              <a:gd name="T0" fmla="*/ 0 w 3"/>
              <a:gd name="T1" fmla="*/ 0 h 12"/>
              <a:gd name="T2" fmla="*/ 0 w 3"/>
              <a:gd name="T3" fmla="*/ 2 h 12"/>
              <a:gd name="T4" fmla="*/ 0 w 3"/>
              <a:gd name="T5" fmla="*/ 3 h 12"/>
              <a:gd name="T6" fmla="*/ 1 w 3"/>
              <a:gd name="T7" fmla="*/ 5 h 12"/>
              <a:gd name="T8" fmla="*/ 1 w 3"/>
              <a:gd name="T9" fmla="*/ 6 h 12"/>
              <a:gd name="T10" fmla="*/ 1 w 3"/>
              <a:gd name="T11" fmla="*/ 8 h 12"/>
              <a:gd name="T12" fmla="*/ 1 w 3"/>
              <a:gd name="T13" fmla="*/ 9 h 12"/>
              <a:gd name="T14" fmla="*/ 1 w 3"/>
              <a:gd name="T15" fmla="*/ 9 h 12"/>
              <a:gd name="T16" fmla="*/ 3 w 3"/>
              <a:gd name="T17" fmla="*/ 11 h 12"/>
              <a:gd name="T18" fmla="*/ 3 w 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2">
                <a:moveTo>
                  <a:pt x="0" y="0"/>
                </a:moveTo>
                <a:lnTo>
                  <a:pt x="0" y="2"/>
                </a:lnTo>
                <a:lnTo>
                  <a:pt x="0" y="3"/>
                </a:lnTo>
                <a:lnTo>
                  <a:pt x="1" y="5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1" y="9"/>
                </a:lnTo>
                <a:lnTo>
                  <a:pt x="3" y="11"/>
                </a:lnTo>
                <a:lnTo>
                  <a:pt x="3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48" name="Freeform 3956"/>
          <p:cNvSpPr>
            <a:spLocks/>
          </p:cNvSpPr>
          <p:nvPr/>
        </p:nvSpPr>
        <p:spPr bwMode="auto">
          <a:xfrm>
            <a:off x="1855788" y="4014788"/>
            <a:ext cx="4763" cy="19050"/>
          </a:xfrm>
          <a:custGeom>
            <a:avLst/>
            <a:gdLst>
              <a:gd name="T0" fmla="*/ 3 w 3"/>
              <a:gd name="T1" fmla="*/ 12 h 12"/>
              <a:gd name="T2" fmla="*/ 3 w 3"/>
              <a:gd name="T3" fmla="*/ 11 h 12"/>
              <a:gd name="T4" fmla="*/ 3 w 3"/>
              <a:gd name="T5" fmla="*/ 9 h 12"/>
              <a:gd name="T6" fmla="*/ 1 w 3"/>
              <a:gd name="T7" fmla="*/ 9 h 12"/>
              <a:gd name="T8" fmla="*/ 1 w 3"/>
              <a:gd name="T9" fmla="*/ 8 h 12"/>
              <a:gd name="T10" fmla="*/ 1 w 3"/>
              <a:gd name="T11" fmla="*/ 6 h 12"/>
              <a:gd name="T12" fmla="*/ 1 w 3"/>
              <a:gd name="T13" fmla="*/ 5 h 12"/>
              <a:gd name="T14" fmla="*/ 1 w 3"/>
              <a:gd name="T15" fmla="*/ 3 h 12"/>
              <a:gd name="T16" fmla="*/ 1 w 3"/>
              <a:gd name="T17" fmla="*/ 3 h 12"/>
              <a:gd name="T18" fmla="*/ 0 w 3"/>
              <a:gd name="T19" fmla="*/ 2 h 12"/>
              <a:gd name="T20" fmla="*/ 0 w 3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12">
                <a:moveTo>
                  <a:pt x="3" y="12"/>
                </a:moveTo>
                <a:lnTo>
                  <a:pt x="3" y="11"/>
                </a:lnTo>
                <a:lnTo>
                  <a:pt x="3" y="9"/>
                </a:lnTo>
                <a:lnTo>
                  <a:pt x="1" y="9"/>
                </a:lnTo>
                <a:lnTo>
                  <a:pt x="1" y="8"/>
                </a:lnTo>
                <a:lnTo>
                  <a:pt x="1" y="6"/>
                </a:lnTo>
                <a:lnTo>
                  <a:pt x="1" y="5"/>
                </a:lnTo>
                <a:lnTo>
                  <a:pt x="1" y="3"/>
                </a:lnTo>
                <a:lnTo>
                  <a:pt x="1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/>
          </a:p>
        </p:txBody>
      </p:sp>
      <p:sp>
        <p:nvSpPr>
          <p:cNvPr id="6849" name="Rectangle 3957"/>
          <p:cNvSpPr>
            <a:spLocks noChangeArrowheads="1"/>
          </p:cNvSpPr>
          <p:nvPr/>
        </p:nvSpPr>
        <p:spPr bwMode="auto">
          <a:xfrm rot="20820000">
            <a:off x="1879268" y="401124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96</a:t>
            </a:r>
          </a:p>
        </p:txBody>
      </p:sp>
      <p:sp>
        <p:nvSpPr>
          <p:cNvPr id="6850" name="Line 3958"/>
          <p:cNvSpPr>
            <a:spLocks noChangeShapeType="1"/>
          </p:cNvSpPr>
          <p:nvPr/>
        </p:nvSpPr>
        <p:spPr bwMode="auto">
          <a:xfrm flipH="1">
            <a:off x="1865313" y="4014788"/>
            <a:ext cx="85725" cy="190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51" name="Rectangle 3959"/>
          <p:cNvSpPr>
            <a:spLocks noChangeArrowheads="1"/>
          </p:cNvSpPr>
          <p:nvPr/>
        </p:nvSpPr>
        <p:spPr bwMode="auto">
          <a:xfrm rot="20880000">
            <a:off x="1503363" y="3968750"/>
            <a:ext cx="242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CoPytri11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52" name="Line 3960"/>
          <p:cNvSpPr>
            <a:spLocks noChangeShapeType="1"/>
          </p:cNvSpPr>
          <p:nvPr/>
        </p:nvSpPr>
        <p:spPr bwMode="auto">
          <a:xfrm flipH="1">
            <a:off x="1755775" y="3957638"/>
            <a:ext cx="182563" cy="3651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53" name="Freeform 3961"/>
          <p:cNvSpPr>
            <a:spLocks/>
          </p:cNvSpPr>
          <p:nvPr/>
        </p:nvSpPr>
        <p:spPr bwMode="auto">
          <a:xfrm>
            <a:off x="1951038" y="3984625"/>
            <a:ext cx="4763" cy="28575"/>
          </a:xfrm>
          <a:custGeom>
            <a:avLst/>
            <a:gdLst>
              <a:gd name="T0" fmla="*/ 0 w 3"/>
              <a:gd name="T1" fmla="*/ 0 h 18"/>
              <a:gd name="T2" fmla="*/ 0 w 3"/>
              <a:gd name="T3" fmla="*/ 3 h 18"/>
              <a:gd name="T4" fmla="*/ 0 w 3"/>
              <a:gd name="T5" fmla="*/ 4 h 18"/>
              <a:gd name="T6" fmla="*/ 1 w 3"/>
              <a:gd name="T7" fmla="*/ 6 h 18"/>
              <a:gd name="T8" fmla="*/ 1 w 3"/>
              <a:gd name="T9" fmla="*/ 9 h 18"/>
              <a:gd name="T10" fmla="*/ 1 w 3"/>
              <a:gd name="T11" fmla="*/ 10 h 18"/>
              <a:gd name="T12" fmla="*/ 1 w 3"/>
              <a:gd name="T13" fmla="*/ 12 h 18"/>
              <a:gd name="T14" fmla="*/ 3 w 3"/>
              <a:gd name="T15" fmla="*/ 15 h 18"/>
              <a:gd name="T16" fmla="*/ 3 w 3"/>
              <a:gd name="T17" fmla="*/ 16 h 18"/>
              <a:gd name="T18" fmla="*/ 3 w 3"/>
              <a:gd name="T1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8">
                <a:moveTo>
                  <a:pt x="0" y="0"/>
                </a:moveTo>
                <a:lnTo>
                  <a:pt x="0" y="3"/>
                </a:lnTo>
                <a:lnTo>
                  <a:pt x="0" y="4"/>
                </a:lnTo>
                <a:lnTo>
                  <a:pt x="1" y="6"/>
                </a:lnTo>
                <a:lnTo>
                  <a:pt x="1" y="9"/>
                </a:lnTo>
                <a:lnTo>
                  <a:pt x="1" y="10"/>
                </a:lnTo>
                <a:lnTo>
                  <a:pt x="1" y="12"/>
                </a:lnTo>
                <a:lnTo>
                  <a:pt x="3" y="15"/>
                </a:lnTo>
                <a:lnTo>
                  <a:pt x="3" y="16"/>
                </a:lnTo>
                <a:lnTo>
                  <a:pt x="3" y="18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54" name="Freeform 3962"/>
          <p:cNvSpPr>
            <a:spLocks/>
          </p:cNvSpPr>
          <p:nvPr/>
        </p:nvSpPr>
        <p:spPr bwMode="auto">
          <a:xfrm>
            <a:off x="1943100" y="3957638"/>
            <a:ext cx="7938" cy="26988"/>
          </a:xfrm>
          <a:custGeom>
            <a:avLst/>
            <a:gdLst>
              <a:gd name="T0" fmla="*/ 5 w 5"/>
              <a:gd name="T1" fmla="*/ 17 h 17"/>
              <a:gd name="T2" fmla="*/ 5 w 5"/>
              <a:gd name="T3" fmla="*/ 17 h 17"/>
              <a:gd name="T4" fmla="*/ 5 w 5"/>
              <a:gd name="T5" fmla="*/ 15 h 17"/>
              <a:gd name="T6" fmla="*/ 3 w 5"/>
              <a:gd name="T7" fmla="*/ 15 h 17"/>
              <a:gd name="T8" fmla="*/ 3 w 5"/>
              <a:gd name="T9" fmla="*/ 14 h 17"/>
              <a:gd name="T10" fmla="*/ 3 w 5"/>
              <a:gd name="T11" fmla="*/ 14 h 17"/>
              <a:gd name="T12" fmla="*/ 3 w 5"/>
              <a:gd name="T13" fmla="*/ 12 h 17"/>
              <a:gd name="T14" fmla="*/ 3 w 5"/>
              <a:gd name="T15" fmla="*/ 11 h 17"/>
              <a:gd name="T16" fmla="*/ 3 w 5"/>
              <a:gd name="T17" fmla="*/ 11 h 17"/>
              <a:gd name="T18" fmla="*/ 3 w 5"/>
              <a:gd name="T19" fmla="*/ 9 h 17"/>
              <a:gd name="T20" fmla="*/ 3 w 5"/>
              <a:gd name="T21" fmla="*/ 9 h 17"/>
              <a:gd name="T22" fmla="*/ 3 w 5"/>
              <a:gd name="T23" fmla="*/ 8 h 17"/>
              <a:gd name="T24" fmla="*/ 2 w 5"/>
              <a:gd name="T25" fmla="*/ 8 h 17"/>
              <a:gd name="T26" fmla="*/ 2 w 5"/>
              <a:gd name="T27" fmla="*/ 6 h 17"/>
              <a:gd name="T28" fmla="*/ 2 w 5"/>
              <a:gd name="T29" fmla="*/ 6 h 17"/>
              <a:gd name="T30" fmla="*/ 2 w 5"/>
              <a:gd name="T31" fmla="*/ 5 h 17"/>
              <a:gd name="T32" fmla="*/ 2 w 5"/>
              <a:gd name="T33" fmla="*/ 3 h 17"/>
              <a:gd name="T34" fmla="*/ 2 w 5"/>
              <a:gd name="T35" fmla="*/ 3 h 17"/>
              <a:gd name="T36" fmla="*/ 2 w 5"/>
              <a:gd name="T37" fmla="*/ 2 h 17"/>
              <a:gd name="T38" fmla="*/ 2 w 5"/>
              <a:gd name="T39" fmla="*/ 2 h 17"/>
              <a:gd name="T40" fmla="*/ 0 w 5"/>
              <a:gd name="T41" fmla="*/ 0 h 17"/>
              <a:gd name="T42" fmla="*/ 0 w 5"/>
              <a:gd name="T4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7">
                <a:moveTo>
                  <a:pt x="5" y="17"/>
                </a:moveTo>
                <a:lnTo>
                  <a:pt x="5" y="17"/>
                </a:lnTo>
                <a:lnTo>
                  <a:pt x="5" y="15"/>
                </a:lnTo>
                <a:lnTo>
                  <a:pt x="3" y="15"/>
                </a:lnTo>
                <a:lnTo>
                  <a:pt x="3" y="14"/>
                </a:lnTo>
                <a:lnTo>
                  <a:pt x="3" y="14"/>
                </a:lnTo>
                <a:lnTo>
                  <a:pt x="3" y="12"/>
                </a:lnTo>
                <a:lnTo>
                  <a:pt x="3" y="11"/>
                </a:lnTo>
                <a:lnTo>
                  <a:pt x="3" y="11"/>
                </a:lnTo>
                <a:lnTo>
                  <a:pt x="3" y="9"/>
                </a:lnTo>
                <a:lnTo>
                  <a:pt x="3" y="9"/>
                </a:lnTo>
                <a:lnTo>
                  <a:pt x="3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55" name="Rectangle 3963"/>
          <p:cNvSpPr>
            <a:spLocks noChangeArrowheads="1"/>
          </p:cNvSpPr>
          <p:nvPr/>
        </p:nvSpPr>
        <p:spPr bwMode="auto">
          <a:xfrm rot="20880000">
            <a:off x="1973724" y="396758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6856" name="Line 3964"/>
          <p:cNvSpPr>
            <a:spLocks noChangeShapeType="1"/>
          </p:cNvSpPr>
          <p:nvPr/>
        </p:nvSpPr>
        <p:spPr bwMode="auto">
          <a:xfrm flipH="1">
            <a:off x="1955800" y="3965575"/>
            <a:ext cx="85725" cy="190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57" name="Rectangle 3965"/>
          <p:cNvSpPr>
            <a:spLocks noChangeArrowheads="1"/>
          </p:cNvSpPr>
          <p:nvPr/>
        </p:nvSpPr>
        <p:spPr bwMode="auto">
          <a:xfrm rot="20940000">
            <a:off x="1524000" y="3925888"/>
            <a:ext cx="2143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CoPytri7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58" name="Line 3966"/>
          <p:cNvSpPr>
            <a:spLocks noChangeShapeType="1"/>
          </p:cNvSpPr>
          <p:nvPr/>
        </p:nvSpPr>
        <p:spPr bwMode="auto">
          <a:xfrm flipH="1">
            <a:off x="1747838" y="3919538"/>
            <a:ext cx="184150" cy="333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59" name="Rectangle 3967"/>
          <p:cNvSpPr>
            <a:spLocks noChangeArrowheads="1"/>
          </p:cNvSpPr>
          <p:nvPr/>
        </p:nvSpPr>
        <p:spPr bwMode="auto">
          <a:xfrm rot="21000000">
            <a:off x="1490663" y="3886200"/>
            <a:ext cx="242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CoPytri13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0" name="Line 3968"/>
          <p:cNvSpPr>
            <a:spLocks noChangeShapeType="1"/>
          </p:cNvSpPr>
          <p:nvPr/>
        </p:nvSpPr>
        <p:spPr bwMode="auto">
          <a:xfrm flipH="1">
            <a:off x="1741488" y="3898900"/>
            <a:ext cx="87313" cy="142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61" name="Rectangle 3969"/>
          <p:cNvSpPr>
            <a:spLocks noChangeArrowheads="1"/>
          </p:cNvSpPr>
          <p:nvPr/>
        </p:nvSpPr>
        <p:spPr bwMode="auto">
          <a:xfrm rot="21060000">
            <a:off x="1511300" y="3843338"/>
            <a:ext cx="2143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CoPytri9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2" name="Line 3970"/>
          <p:cNvSpPr>
            <a:spLocks noChangeShapeType="1"/>
          </p:cNvSpPr>
          <p:nvPr/>
        </p:nvSpPr>
        <p:spPr bwMode="auto">
          <a:xfrm flipH="1">
            <a:off x="1733550" y="3857625"/>
            <a:ext cx="88900" cy="142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63" name="Freeform 3971"/>
          <p:cNvSpPr>
            <a:spLocks/>
          </p:cNvSpPr>
          <p:nvPr/>
        </p:nvSpPr>
        <p:spPr bwMode="auto">
          <a:xfrm>
            <a:off x="1831975" y="3876675"/>
            <a:ext cx="1588" cy="22225"/>
          </a:xfrm>
          <a:custGeom>
            <a:avLst/>
            <a:gdLst>
              <a:gd name="T0" fmla="*/ 0 w 1"/>
              <a:gd name="T1" fmla="*/ 0 h 14"/>
              <a:gd name="T2" fmla="*/ 0 w 1"/>
              <a:gd name="T3" fmla="*/ 2 h 14"/>
              <a:gd name="T4" fmla="*/ 0 w 1"/>
              <a:gd name="T5" fmla="*/ 3 h 14"/>
              <a:gd name="T6" fmla="*/ 0 w 1"/>
              <a:gd name="T7" fmla="*/ 5 h 14"/>
              <a:gd name="T8" fmla="*/ 0 w 1"/>
              <a:gd name="T9" fmla="*/ 6 h 14"/>
              <a:gd name="T10" fmla="*/ 0 w 1"/>
              <a:gd name="T11" fmla="*/ 6 h 14"/>
              <a:gd name="T12" fmla="*/ 0 w 1"/>
              <a:gd name="T13" fmla="*/ 8 h 14"/>
              <a:gd name="T14" fmla="*/ 1 w 1"/>
              <a:gd name="T15" fmla="*/ 9 h 14"/>
              <a:gd name="T16" fmla="*/ 1 w 1"/>
              <a:gd name="T17" fmla="*/ 11 h 14"/>
              <a:gd name="T18" fmla="*/ 1 w 1"/>
              <a:gd name="T19" fmla="*/ 12 h 14"/>
              <a:gd name="T20" fmla="*/ 1 w 1"/>
              <a:gd name="T2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4">
                <a:moveTo>
                  <a:pt x="0" y="0"/>
                </a:moveTo>
                <a:lnTo>
                  <a:pt x="0" y="2"/>
                </a:lnTo>
                <a:lnTo>
                  <a:pt x="0" y="3"/>
                </a:lnTo>
                <a:lnTo>
                  <a:pt x="0" y="5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1" y="9"/>
                </a:lnTo>
                <a:lnTo>
                  <a:pt x="1" y="11"/>
                </a:lnTo>
                <a:lnTo>
                  <a:pt x="1" y="12"/>
                </a:lnTo>
                <a:lnTo>
                  <a:pt x="1" y="14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64" name="Freeform 3972"/>
          <p:cNvSpPr>
            <a:spLocks/>
          </p:cNvSpPr>
          <p:nvPr/>
        </p:nvSpPr>
        <p:spPr bwMode="auto">
          <a:xfrm>
            <a:off x="1827213" y="3857625"/>
            <a:ext cx="4763" cy="19050"/>
          </a:xfrm>
          <a:custGeom>
            <a:avLst/>
            <a:gdLst>
              <a:gd name="T0" fmla="*/ 3 w 3"/>
              <a:gd name="T1" fmla="*/ 12 h 12"/>
              <a:gd name="T2" fmla="*/ 1 w 3"/>
              <a:gd name="T3" fmla="*/ 11 h 12"/>
              <a:gd name="T4" fmla="*/ 1 w 3"/>
              <a:gd name="T5" fmla="*/ 11 h 12"/>
              <a:gd name="T6" fmla="*/ 1 w 3"/>
              <a:gd name="T7" fmla="*/ 9 h 12"/>
              <a:gd name="T8" fmla="*/ 1 w 3"/>
              <a:gd name="T9" fmla="*/ 8 h 12"/>
              <a:gd name="T10" fmla="*/ 1 w 3"/>
              <a:gd name="T11" fmla="*/ 6 h 12"/>
              <a:gd name="T12" fmla="*/ 1 w 3"/>
              <a:gd name="T13" fmla="*/ 5 h 12"/>
              <a:gd name="T14" fmla="*/ 1 w 3"/>
              <a:gd name="T15" fmla="*/ 5 h 12"/>
              <a:gd name="T16" fmla="*/ 1 w 3"/>
              <a:gd name="T17" fmla="*/ 3 h 12"/>
              <a:gd name="T18" fmla="*/ 0 w 3"/>
              <a:gd name="T19" fmla="*/ 2 h 12"/>
              <a:gd name="T20" fmla="*/ 0 w 3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12">
                <a:moveTo>
                  <a:pt x="3" y="12"/>
                </a:moveTo>
                <a:lnTo>
                  <a:pt x="1" y="11"/>
                </a:lnTo>
                <a:lnTo>
                  <a:pt x="1" y="11"/>
                </a:lnTo>
                <a:lnTo>
                  <a:pt x="1" y="9"/>
                </a:lnTo>
                <a:lnTo>
                  <a:pt x="1" y="8"/>
                </a:lnTo>
                <a:lnTo>
                  <a:pt x="1" y="6"/>
                </a:lnTo>
                <a:lnTo>
                  <a:pt x="1" y="5"/>
                </a:lnTo>
                <a:lnTo>
                  <a:pt x="1" y="5"/>
                </a:lnTo>
                <a:lnTo>
                  <a:pt x="1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65" name="Rectangle 3973"/>
          <p:cNvSpPr>
            <a:spLocks noChangeArrowheads="1"/>
          </p:cNvSpPr>
          <p:nvPr/>
        </p:nvSpPr>
        <p:spPr bwMode="auto">
          <a:xfrm rot="21060000">
            <a:off x="1830849" y="3808032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90</a:t>
            </a:r>
          </a:p>
        </p:txBody>
      </p:sp>
      <p:sp>
        <p:nvSpPr>
          <p:cNvPr id="6866" name="Line 3974"/>
          <p:cNvSpPr>
            <a:spLocks noChangeShapeType="1"/>
          </p:cNvSpPr>
          <p:nvPr/>
        </p:nvSpPr>
        <p:spPr bwMode="auto">
          <a:xfrm flipH="1">
            <a:off x="1836738" y="3862388"/>
            <a:ext cx="87313" cy="142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/>
          </a:p>
        </p:txBody>
      </p:sp>
      <p:sp>
        <p:nvSpPr>
          <p:cNvPr id="6867" name="Freeform 3975"/>
          <p:cNvSpPr>
            <a:spLocks/>
          </p:cNvSpPr>
          <p:nvPr/>
        </p:nvSpPr>
        <p:spPr bwMode="auto">
          <a:xfrm>
            <a:off x="1931988" y="3890963"/>
            <a:ext cx="4763" cy="28575"/>
          </a:xfrm>
          <a:custGeom>
            <a:avLst/>
            <a:gdLst>
              <a:gd name="T0" fmla="*/ 0 w 3"/>
              <a:gd name="T1" fmla="*/ 0 h 18"/>
              <a:gd name="T2" fmla="*/ 0 w 3"/>
              <a:gd name="T3" fmla="*/ 0 h 18"/>
              <a:gd name="T4" fmla="*/ 1 w 3"/>
              <a:gd name="T5" fmla="*/ 2 h 18"/>
              <a:gd name="T6" fmla="*/ 1 w 3"/>
              <a:gd name="T7" fmla="*/ 3 h 18"/>
              <a:gd name="T8" fmla="*/ 1 w 3"/>
              <a:gd name="T9" fmla="*/ 3 h 18"/>
              <a:gd name="T10" fmla="*/ 1 w 3"/>
              <a:gd name="T11" fmla="*/ 5 h 18"/>
              <a:gd name="T12" fmla="*/ 1 w 3"/>
              <a:gd name="T13" fmla="*/ 6 h 18"/>
              <a:gd name="T14" fmla="*/ 1 w 3"/>
              <a:gd name="T15" fmla="*/ 6 h 18"/>
              <a:gd name="T16" fmla="*/ 1 w 3"/>
              <a:gd name="T17" fmla="*/ 8 h 18"/>
              <a:gd name="T18" fmla="*/ 1 w 3"/>
              <a:gd name="T19" fmla="*/ 8 h 18"/>
              <a:gd name="T20" fmla="*/ 1 w 3"/>
              <a:gd name="T21" fmla="*/ 9 h 18"/>
              <a:gd name="T22" fmla="*/ 3 w 3"/>
              <a:gd name="T23" fmla="*/ 11 h 18"/>
              <a:gd name="T24" fmla="*/ 3 w 3"/>
              <a:gd name="T25" fmla="*/ 11 h 18"/>
              <a:gd name="T26" fmla="*/ 3 w 3"/>
              <a:gd name="T27" fmla="*/ 12 h 18"/>
              <a:gd name="T28" fmla="*/ 3 w 3"/>
              <a:gd name="T29" fmla="*/ 14 h 18"/>
              <a:gd name="T30" fmla="*/ 3 w 3"/>
              <a:gd name="T31" fmla="*/ 14 h 18"/>
              <a:gd name="T32" fmla="*/ 3 w 3"/>
              <a:gd name="T33" fmla="*/ 15 h 18"/>
              <a:gd name="T34" fmla="*/ 3 w 3"/>
              <a:gd name="T35" fmla="*/ 15 h 18"/>
              <a:gd name="T36" fmla="*/ 3 w 3"/>
              <a:gd name="T37" fmla="*/ 17 h 18"/>
              <a:gd name="T38" fmla="*/ 3 w 3"/>
              <a:gd name="T3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" h="18">
                <a:moveTo>
                  <a:pt x="0" y="0"/>
                </a:moveTo>
                <a:lnTo>
                  <a:pt x="0" y="0"/>
                </a:lnTo>
                <a:lnTo>
                  <a:pt x="1" y="2"/>
                </a:lnTo>
                <a:lnTo>
                  <a:pt x="1" y="3"/>
                </a:lnTo>
                <a:lnTo>
                  <a:pt x="1" y="3"/>
                </a:lnTo>
                <a:lnTo>
                  <a:pt x="1" y="5"/>
                </a:lnTo>
                <a:lnTo>
                  <a:pt x="1" y="6"/>
                </a:lnTo>
                <a:lnTo>
                  <a:pt x="1" y="6"/>
                </a:lnTo>
                <a:lnTo>
                  <a:pt x="1" y="8"/>
                </a:lnTo>
                <a:lnTo>
                  <a:pt x="1" y="8"/>
                </a:lnTo>
                <a:lnTo>
                  <a:pt x="1" y="9"/>
                </a:lnTo>
                <a:lnTo>
                  <a:pt x="3" y="11"/>
                </a:lnTo>
                <a:lnTo>
                  <a:pt x="3" y="11"/>
                </a:lnTo>
                <a:lnTo>
                  <a:pt x="3" y="12"/>
                </a:lnTo>
                <a:lnTo>
                  <a:pt x="3" y="14"/>
                </a:lnTo>
                <a:lnTo>
                  <a:pt x="3" y="14"/>
                </a:lnTo>
                <a:lnTo>
                  <a:pt x="3" y="15"/>
                </a:lnTo>
                <a:lnTo>
                  <a:pt x="3" y="15"/>
                </a:lnTo>
                <a:lnTo>
                  <a:pt x="3" y="17"/>
                </a:lnTo>
                <a:lnTo>
                  <a:pt x="3" y="18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68" name="Freeform 3976"/>
          <p:cNvSpPr>
            <a:spLocks/>
          </p:cNvSpPr>
          <p:nvPr/>
        </p:nvSpPr>
        <p:spPr bwMode="auto">
          <a:xfrm>
            <a:off x="1927225" y="3862388"/>
            <a:ext cx="4763" cy="28575"/>
          </a:xfrm>
          <a:custGeom>
            <a:avLst/>
            <a:gdLst>
              <a:gd name="T0" fmla="*/ 3 w 3"/>
              <a:gd name="T1" fmla="*/ 18 h 18"/>
              <a:gd name="T2" fmla="*/ 3 w 3"/>
              <a:gd name="T3" fmla="*/ 17 h 18"/>
              <a:gd name="T4" fmla="*/ 3 w 3"/>
              <a:gd name="T5" fmla="*/ 14 h 18"/>
              <a:gd name="T6" fmla="*/ 3 w 3"/>
              <a:gd name="T7" fmla="*/ 12 h 18"/>
              <a:gd name="T8" fmla="*/ 3 w 3"/>
              <a:gd name="T9" fmla="*/ 11 h 18"/>
              <a:gd name="T10" fmla="*/ 1 w 3"/>
              <a:gd name="T11" fmla="*/ 9 h 18"/>
              <a:gd name="T12" fmla="*/ 1 w 3"/>
              <a:gd name="T13" fmla="*/ 8 h 18"/>
              <a:gd name="T14" fmla="*/ 1 w 3"/>
              <a:gd name="T15" fmla="*/ 5 h 18"/>
              <a:gd name="T16" fmla="*/ 1 w 3"/>
              <a:gd name="T17" fmla="*/ 3 h 18"/>
              <a:gd name="T18" fmla="*/ 1 w 3"/>
              <a:gd name="T19" fmla="*/ 2 h 18"/>
              <a:gd name="T20" fmla="*/ 0 w 3"/>
              <a:gd name="T2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18">
                <a:moveTo>
                  <a:pt x="3" y="18"/>
                </a:moveTo>
                <a:lnTo>
                  <a:pt x="3" y="17"/>
                </a:lnTo>
                <a:lnTo>
                  <a:pt x="3" y="14"/>
                </a:lnTo>
                <a:lnTo>
                  <a:pt x="3" y="12"/>
                </a:lnTo>
                <a:lnTo>
                  <a:pt x="3" y="11"/>
                </a:lnTo>
                <a:lnTo>
                  <a:pt x="1" y="9"/>
                </a:lnTo>
                <a:lnTo>
                  <a:pt x="1" y="8"/>
                </a:lnTo>
                <a:lnTo>
                  <a:pt x="1" y="5"/>
                </a:lnTo>
                <a:lnTo>
                  <a:pt x="1" y="3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69" name="Line 3977"/>
          <p:cNvSpPr>
            <a:spLocks noChangeShapeType="1"/>
          </p:cNvSpPr>
          <p:nvPr/>
        </p:nvSpPr>
        <p:spPr bwMode="auto">
          <a:xfrm flipH="1">
            <a:off x="1936750" y="3875088"/>
            <a:ext cx="87313" cy="1587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70" name="Freeform 3978"/>
          <p:cNvSpPr>
            <a:spLocks/>
          </p:cNvSpPr>
          <p:nvPr/>
        </p:nvSpPr>
        <p:spPr bwMode="auto">
          <a:xfrm>
            <a:off x="2036763" y="3919538"/>
            <a:ext cx="9525" cy="46038"/>
          </a:xfrm>
          <a:custGeom>
            <a:avLst/>
            <a:gdLst>
              <a:gd name="T0" fmla="*/ 0 w 6"/>
              <a:gd name="T1" fmla="*/ 0 h 29"/>
              <a:gd name="T2" fmla="*/ 1 w 6"/>
              <a:gd name="T3" fmla="*/ 3 h 29"/>
              <a:gd name="T4" fmla="*/ 1 w 6"/>
              <a:gd name="T5" fmla="*/ 6 h 29"/>
              <a:gd name="T6" fmla="*/ 3 w 6"/>
              <a:gd name="T7" fmla="*/ 9 h 29"/>
              <a:gd name="T8" fmla="*/ 3 w 6"/>
              <a:gd name="T9" fmla="*/ 12 h 29"/>
              <a:gd name="T10" fmla="*/ 3 w 6"/>
              <a:gd name="T11" fmla="*/ 17 h 29"/>
              <a:gd name="T12" fmla="*/ 4 w 6"/>
              <a:gd name="T13" fmla="*/ 20 h 29"/>
              <a:gd name="T14" fmla="*/ 4 w 6"/>
              <a:gd name="T15" fmla="*/ 23 h 29"/>
              <a:gd name="T16" fmla="*/ 6 w 6"/>
              <a:gd name="T17" fmla="*/ 26 h 29"/>
              <a:gd name="T18" fmla="*/ 6 w 6"/>
              <a:gd name="T1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29">
                <a:moveTo>
                  <a:pt x="0" y="0"/>
                </a:moveTo>
                <a:lnTo>
                  <a:pt x="1" y="3"/>
                </a:lnTo>
                <a:lnTo>
                  <a:pt x="1" y="6"/>
                </a:lnTo>
                <a:lnTo>
                  <a:pt x="3" y="9"/>
                </a:lnTo>
                <a:lnTo>
                  <a:pt x="3" y="12"/>
                </a:lnTo>
                <a:lnTo>
                  <a:pt x="3" y="17"/>
                </a:lnTo>
                <a:lnTo>
                  <a:pt x="4" y="20"/>
                </a:lnTo>
                <a:lnTo>
                  <a:pt x="4" y="23"/>
                </a:lnTo>
                <a:lnTo>
                  <a:pt x="6" y="26"/>
                </a:lnTo>
                <a:lnTo>
                  <a:pt x="6" y="29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71" name="Freeform 3979"/>
          <p:cNvSpPr>
            <a:spLocks/>
          </p:cNvSpPr>
          <p:nvPr/>
        </p:nvSpPr>
        <p:spPr bwMode="auto">
          <a:xfrm>
            <a:off x="2028825" y="3875088"/>
            <a:ext cx="7938" cy="44450"/>
          </a:xfrm>
          <a:custGeom>
            <a:avLst/>
            <a:gdLst>
              <a:gd name="T0" fmla="*/ 5 w 5"/>
              <a:gd name="T1" fmla="*/ 28 h 28"/>
              <a:gd name="T2" fmla="*/ 5 w 5"/>
              <a:gd name="T3" fmla="*/ 25 h 28"/>
              <a:gd name="T4" fmla="*/ 5 w 5"/>
              <a:gd name="T5" fmla="*/ 24 h 28"/>
              <a:gd name="T6" fmla="*/ 3 w 5"/>
              <a:gd name="T7" fmla="*/ 21 h 28"/>
              <a:gd name="T8" fmla="*/ 3 w 5"/>
              <a:gd name="T9" fmla="*/ 18 h 28"/>
              <a:gd name="T10" fmla="*/ 3 w 5"/>
              <a:gd name="T11" fmla="*/ 15 h 28"/>
              <a:gd name="T12" fmla="*/ 3 w 5"/>
              <a:gd name="T13" fmla="*/ 13 h 28"/>
              <a:gd name="T14" fmla="*/ 2 w 5"/>
              <a:gd name="T15" fmla="*/ 10 h 28"/>
              <a:gd name="T16" fmla="*/ 2 w 5"/>
              <a:gd name="T17" fmla="*/ 7 h 28"/>
              <a:gd name="T18" fmla="*/ 2 w 5"/>
              <a:gd name="T19" fmla="*/ 4 h 28"/>
              <a:gd name="T20" fmla="*/ 0 w 5"/>
              <a:gd name="T21" fmla="*/ 3 h 28"/>
              <a:gd name="T22" fmla="*/ 0 w 5"/>
              <a:gd name="T2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28">
                <a:moveTo>
                  <a:pt x="5" y="28"/>
                </a:moveTo>
                <a:lnTo>
                  <a:pt x="5" y="25"/>
                </a:lnTo>
                <a:lnTo>
                  <a:pt x="5" y="24"/>
                </a:lnTo>
                <a:lnTo>
                  <a:pt x="3" y="21"/>
                </a:lnTo>
                <a:lnTo>
                  <a:pt x="3" y="18"/>
                </a:lnTo>
                <a:lnTo>
                  <a:pt x="3" y="15"/>
                </a:lnTo>
                <a:lnTo>
                  <a:pt x="3" y="13"/>
                </a:lnTo>
                <a:lnTo>
                  <a:pt x="2" y="10"/>
                </a:lnTo>
                <a:lnTo>
                  <a:pt x="2" y="7"/>
                </a:lnTo>
                <a:lnTo>
                  <a:pt x="2" y="4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72" name="Line 3980"/>
          <p:cNvSpPr>
            <a:spLocks noChangeShapeType="1"/>
          </p:cNvSpPr>
          <p:nvPr/>
        </p:nvSpPr>
        <p:spPr bwMode="auto">
          <a:xfrm flipH="1">
            <a:off x="2041525" y="3903663"/>
            <a:ext cx="87313" cy="1587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73" name="Rectangle 3981"/>
          <p:cNvSpPr>
            <a:spLocks noChangeArrowheads="1"/>
          </p:cNvSpPr>
          <p:nvPr/>
        </p:nvSpPr>
        <p:spPr bwMode="auto">
          <a:xfrm rot="21120000">
            <a:off x="1506538" y="3800475"/>
            <a:ext cx="2143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CoPytri8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74" name="Line 3982"/>
          <p:cNvSpPr>
            <a:spLocks noChangeShapeType="1"/>
          </p:cNvSpPr>
          <p:nvPr/>
        </p:nvSpPr>
        <p:spPr bwMode="auto">
          <a:xfrm flipH="1">
            <a:off x="1728788" y="3779838"/>
            <a:ext cx="381000" cy="523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75" name="Freeform 3983"/>
          <p:cNvSpPr>
            <a:spLocks/>
          </p:cNvSpPr>
          <p:nvPr/>
        </p:nvSpPr>
        <p:spPr bwMode="auto">
          <a:xfrm>
            <a:off x="2124075" y="3841750"/>
            <a:ext cx="9525" cy="58738"/>
          </a:xfrm>
          <a:custGeom>
            <a:avLst/>
            <a:gdLst>
              <a:gd name="T0" fmla="*/ 0 w 6"/>
              <a:gd name="T1" fmla="*/ 0 h 37"/>
              <a:gd name="T2" fmla="*/ 0 w 6"/>
              <a:gd name="T3" fmla="*/ 3 h 37"/>
              <a:gd name="T4" fmla="*/ 0 w 6"/>
              <a:gd name="T5" fmla="*/ 7 h 37"/>
              <a:gd name="T6" fmla="*/ 2 w 6"/>
              <a:gd name="T7" fmla="*/ 12 h 37"/>
              <a:gd name="T8" fmla="*/ 2 w 6"/>
              <a:gd name="T9" fmla="*/ 16 h 37"/>
              <a:gd name="T10" fmla="*/ 3 w 6"/>
              <a:gd name="T11" fmla="*/ 21 h 37"/>
              <a:gd name="T12" fmla="*/ 3 w 6"/>
              <a:gd name="T13" fmla="*/ 25 h 37"/>
              <a:gd name="T14" fmla="*/ 5 w 6"/>
              <a:gd name="T15" fmla="*/ 30 h 37"/>
              <a:gd name="T16" fmla="*/ 6 w 6"/>
              <a:gd name="T17" fmla="*/ 34 h 37"/>
              <a:gd name="T18" fmla="*/ 6 w 6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37">
                <a:moveTo>
                  <a:pt x="0" y="0"/>
                </a:moveTo>
                <a:lnTo>
                  <a:pt x="0" y="3"/>
                </a:lnTo>
                <a:lnTo>
                  <a:pt x="0" y="7"/>
                </a:lnTo>
                <a:lnTo>
                  <a:pt x="2" y="12"/>
                </a:lnTo>
                <a:lnTo>
                  <a:pt x="2" y="16"/>
                </a:lnTo>
                <a:lnTo>
                  <a:pt x="3" y="21"/>
                </a:lnTo>
                <a:lnTo>
                  <a:pt x="3" y="25"/>
                </a:lnTo>
                <a:lnTo>
                  <a:pt x="5" y="30"/>
                </a:lnTo>
                <a:lnTo>
                  <a:pt x="6" y="34"/>
                </a:lnTo>
                <a:lnTo>
                  <a:pt x="6" y="37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76" name="Freeform 3984"/>
          <p:cNvSpPr>
            <a:spLocks/>
          </p:cNvSpPr>
          <p:nvPr/>
        </p:nvSpPr>
        <p:spPr bwMode="auto">
          <a:xfrm>
            <a:off x="2114550" y="3779838"/>
            <a:ext cx="9525" cy="61913"/>
          </a:xfrm>
          <a:custGeom>
            <a:avLst/>
            <a:gdLst>
              <a:gd name="T0" fmla="*/ 6 w 6"/>
              <a:gd name="T1" fmla="*/ 39 h 39"/>
              <a:gd name="T2" fmla="*/ 5 w 6"/>
              <a:gd name="T3" fmla="*/ 37 h 39"/>
              <a:gd name="T4" fmla="*/ 5 w 6"/>
              <a:gd name="T5" fmla="*/ 36 h 39"/>
              <a:gd name="T6" fmla="*/ 5 w 6"/>
              <a:gd name="T7" fmla="*/ 36 h 39"/>
              <a:gd name="T8" fmla="*/ 5 w 6"/>
              <a:gd name="T9" fmla="*/ 34 h 39"/>
              <a:gd name="T10" fmla="*/ 5 w 6"/>
              <a:gd name="T11" fmla="*/ 34 h 39"/>
              <a:gd name="T12" fmla="*/ 5 w 6"/>
              <a:gd name="T13" fmla="*/ 33 h 39"/>
              <a:gd name="T14" fmla="*/ 5 w 6"/>
              <a:gd name="T15" fmla="*/ 31 h 39"/>
              <a:gd name="T16" fmla="*/ 5 w 6"/>
              <a:gd name="T17" fmla="*/ 31 h 39"/>
              <a:gd name="T18" fmla="*/ 5 w 6"/>
              <a:gd name="T19" fmla="*/ 30 h 39"/>
              <a:gd name="T20" fmla="*/ 5 w 6"/>
              <a:gd name="T21" fmla="*/ 28 h 39"/>
              <a:gd name="T22" fmla="*/ 3 w 6"/>
              <a:gd name="T23" fmla="*/ 28 h 39"/>
              <a:gd name="T24" fmla="*/ 3 w 6"/>
              <a:gd name="T25" fmla="*/ 27 h 39"/>
              <a:gd name="T26" fmla="*/ 3 w 6"/>
              <a:gd name="T27" fmla="*/ 27 h 39"/>
              <a:gd name="T28" fmla="*/ 3 w 6"/>
              <a:gd name="T29" fmla="*/ 25 h 39"/>
              <a:gd name="T30" fmla="*/ 3 w 6"/>
              <a:gd name="T31" fmla="*/ 24 h 39"/>
              <a:gd name="T32" fmla="*/ 3 w 6"/>
              <a:gd name="T33" fmla="*/ 24 h 39"/>
              <a:gd name="T34" fmla="*/ 3 w 6"/>
              <a:gd name="T35" fmla="*/ 22 h 39"/>
              <a:gd name="T36" fmla="*/ 3 w 6"/>
              <a:gd name="T37" fmla="*/ 22 h 39"/>
              <a:gd name="T38" fmla="*/ 3 w 6"/>
              <a:gd name="T39" fmla="*/ 21 h 39"/>
              <a:gd name="T40" fmla="*/ 3 w 6"/>
              <a:gd name="T41" fmla="*/ 19 h 39"/>
              <a:gd name="T42" fmla="*/ 3 w 6"/>
              <a:gd name="T43" fmla="*/ 19 h 39"/>
              <a:gd name="T44" fmla="*/ 2 w 6"/>
              <a:gd name="T45" fmla="*/ 18 h 39"/>
              <a:gd name="T46" fmla="*/ 2 w 6"/>
              <a:gd name="T47" fmla="*/ 16 h 39"/>
              <a:gd name="T48" fmla="*/ 2 w 6"/>
              <a:gd name="T49" fmla="*/ 16 h 39"/>
              <a:gd name="T50" fmla="*/ 2 w 6"/>
              <a:gd name="T51" fmla="*/ 15 h 39"/>
              <a:gd name="T52" fmla="*/ 2 w 6"/>
              <a:gd name="T53" fmla="*/ 15 h 39"/>
              <a:gd name="T54" fmla="*/ 2 w 6"/>
              <a:gd name="T55" fmla="*/ 13 h 39"/>
              <a:gd name="T56" fmla="*/ 2 w 6"/>
              <a:gd name="T57" fmla="*/ 12 h 39"/>
              <a:gd name="T58" fmla="*/ 2 w 6"/>
              <a:gd name="T59" fmla="*/ 12 h 39"/>
              <a:gd name="T60" fmla="*/ 2 w 6"/>
              <a:gd name="T61" fmla="*/ 10 h 39"/>
              <a:gd name="T62" fmla="*/ 2 w 6"/>
              <a:gd name="T63" fmla="*/ 10 h 39"/>
              <a:gd name="T64" fmla="*/ 2 w 6"/>
              <a:gd name="T65" fmla="*/ 9 h 39"/>
              <a:gd name="T66" fmla="*/ 0 w 6"/>
              <a:gd name="T67" fmla="*/ 7 h 39"/>
              <a:gd name="T68" fmla="*/ 0 w 6"/>
              <a:gd name="T69" fmla="*/ 7 h 39"/>
              <a:gd name="T70" fmla="*/ 0 w 6"/>
              <a:gd name="T71" fmla="*/ 6 h 39"/>
              <a:gd name="T72" fmla="*/ 0 w 6"/>
              <a:gd name="T73" fmla="*/ 4 h 39"/>
              <a:gd name="T74" fmla="*/ 0 w 6"/>
              <a:gd name="T75" fmla="*/ 4 h 39"/>
              <a:gd name="T76" fmla="*/ 0 w 6"/>
              <a:gd name="T77" fmla="*/ 3 h 39"/>
              <a:gd name="T78" fmla="*/ 0 w 6"/>
              <a:gd name="T79" fmla="*/ 3 h 39"/>
              <a:gd name="T80" fmla="*/ 0 w 6"/>
              <a:gd name="T81" fmla="*/ 1 h 39"/>
              <a:gd name="T82" fmla="*/ 0 w 6"/>
              <a:gd name="T83" fmla="*/ 0 h 39"/>
              <a:gd name="T84" fmla="*/ 0 w 6"/>
              <a:gd name="T8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" h="39">
                <a:moveTo>
                  <a:pt x="6" y="39"/>
                </a:moveTo>
                <a:lnTo>
                  <a:pt x="5" y="37"/>
                </a:lnTo>
                <a:lnTo>
                  <a:pt x="5" y="36"/>
                </a:lnTo>
                <a:lnTo>
                  <a:pt x="5" y="36"/>
                </a:lnTo>
                <a:lnTo>
                  <a:pt x="5" y="34"/>
                </a:lnTo>
                <a:lnTo>
                  <a:pt x="5" y="34"/>
                </a:lnTo>
                <a:lnTo>
                  <a:pt x="5" y="33"/>
                </a:lnTo>
                <a:lnTo>
                  <a:pt x="5" y="31"/>
                </a:lnTo>
                <a:lnTo>
                  <a:pt x="5" y="31"/>
                </a:lnTo>
                <a:lnTo>
                  <a:pt x="5" y="30"/>
                </a:lnTo>
                <a:lnTo>
                  <a:pt x="5" y="28"/>
                </a:lnTo>
                <a:lnTo>
                  <a:pt x="3" y="28"/>
                </a:lnTo>
                <a:lnTo>
                  <a:pt x="3" y="27"/>
                </a:lnTo>
                <a:lnTo>
                  <a:pt x="3" y="27"/>
                </a:lnTo>
                <a:lnTo>
                  <a:pt x="3" y="25"/>
                </a:lnTo>
                <a:lnTo>
                  <a:pt x="3" y="24"/>
                </a:lnTo>
                <a:lnTo>
                  <a:pt x="3" y="24"/>
                </a:lnTo>
                <a:lnTo>
                  <a:pt x="3" y="22"/>
                </a:lnTo>
                <a:lnTo>
                  <a:pt x="3" y="22"/>
                </a:lnTo>
                <a:lnTo>
                  <a:pt x="3" y="21"/>
                </a:lnTo>
                <a:lnTo>
                  <a:pt x="3" y="19"/>
                </a:lnTo>
                <a:lnTo>
                  <a:pt x="3" y="19"/>
                </a:lnTo>
                <a:lnTo>
                  <a:pt x="2" y="18"/>
                </a:lnTo>
                <a:lnTo>
                  <a:pt x="2" y="16"/>
                </a:lnTo>
                <a:lnTo>
                  <a:pt x="2" y="16"/>
                </a:lnTo>
                <a:lnTo>
                  <a:pt x="2" y="15"/>
                </a:lnTo>
                <a:lnTo>
                  <a:pt x="2" y="15"/>
                </a:lnTo>
                <a:lnTo>
                  <a:pt x="2" y="13"/>
                </a:lnTo>
                <a:lnTo>
                  <a:pt x="2" y="12"/>
                </a:lnTo>
                <a:lnTo>
                  <a:pt x="2" y="12"/>
                </a:lnTo>
                <a:lnTo>
                  <a:pt x="2" y="10"/>
                </a:lnTo>
                <a:lnTo>
                  <a:pt x="2" y="10"/>
                </a:lnTo>
                <a:lnTo>
                  <a:pt x="2" y="9"/>
                </a:lnTo>
                <a:lnTo>
                  <a:pt x="0" y="7"/>
                </a:lnTo>
                <a:lnTo>
                  <a:pt x="0" y="7"/>
                </a:lnTo>
                <a:lnTo>
                  <a:pt x="0" y="6"/>
                </a:lnTo>
                <a:lnTo>
                  <a:pt x="0" y="4"/>
                </a:lnTo>
                <a:lnTo>
                  <a:pt x="0" y="4"/>
                </a:lnTo>
                <a:lnTo>
                  <a:pt x="0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77" name="Line 3985"/>
          <p:cNvSpPr>
            <a:spLocks noChangeShapeType="1"/>
          </p:cNvSpPr>
          <p:nvPr/>
        </p:nvSpPr>
        <p:spPr bwMode="auto">
          <a:xfrm flipH="1">
            <a:off x="2128838" y="3827463"/>
            <a:ext cx="88900" cy="142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78" name="Rectangle 3986"/>
          <p:cNvSpPr>
            <a:spLocks noChangeArrowheads="1"/>
          </p:cNvSpPr>
          <p:nvPr/>
        </p:nvSpPr>
        <p:spPr bwMode="auto">
          <a:xfrm rot="21180000">
            <a:off x="1482410" y="3764935"/>
            <a:ext cx="22923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CoOimai2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79" name="Line 3987"/>
          <p:cNvSpPr>
            <a:spLocks noChangeShapeType="1"/>
          </p:cNvSpPr>
          <p:nvPr/>
        </p:nvSpPr>
        <p:spPr bwMode="auto">
          <a:xfrm flipH="1">
            <a:off x="1724025" y="3779838"/>
            <a:ext cx="88900" cy="1111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80" name="Rectangle 3988"/>
          <p:cNvSpPr>
            <a:spLocks noChangeArrowheads="1"/>
          </p:cNvSpPr>
          <p:nvPr/>
        </p:nvSpPr>
        <p:spPr bwMode="auto">
          <a:xfrm rot="21180000">
            <a:off x="1439863" y="3719513"/>
            <a:ext cx="2571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CoCegeo2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81" name="Line 3989"/>
          <p:cNvSpPr>
            <a:spLocks noChangeShapeType="1"/>
          </p:cNvSpPr>
          <p:nvPr/>
        </p:nvSpPr>
        <p:spPr bwMode="auto">
          <a:xfrm flipH="1">
            <a:off x="1719263" y="3741738"/>
            <a:ext cx="88900" cy="95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82" name="Freeform 3990"/>
          <p:cNvSpPr>
            <a:spLocks/>
          </p:cNvSpPr>
          <p:nvPr/>
        </p:nvSpPr>
        <p:spPr bwMode="auto">
          <a:xfrm>
            <a:off x="1814513" y="3760788"/>
            <a:ext cx="3175" cy="19050"/>
          </a:xfrm>
          <a:custGeom>
            <a:avLst/>
            <a:gdLst>
              <a:gd name="T0" fmla="*/ 0 w 2"/>
              <a:gd name="T1" fmla="*/ 0 h 12"/>
              <a:gd name="T2" fmla="*/ 0 w 2"/>
              <a:gd name="T3" fmla="*/ 0 h 12"/>
              <a:gd name="T4" fmla="*/ 0 w 2"/>
              <a:gd name="T5" fmla="*/ 1 h 12"/>
              <a:gd name="T6" fmla="*/ 0 w 2"/>
              <a:gd name="T7" fmla="*/ 3 h 12"/>
              <a:gd name="T8" fmla="*/ 0 w 2"/>
              <a:gd name="T9" fmla="*/ 4 h 12"/>
              <a:gd name="T10" fmla="*/ 0 w 2"/>
              <a:gd name="T11" fmla="*/ 6 h 12"/>
              <a:gd name="T12" fmla="*/ 0 w 2"/>
              <a:gd name="T13" fmla="*/ 7 h 12"/>
              <a:gd name="T14" fmla="*/ 0 w 2"/>
              <a:gd name="T15" fmla="*/ 7 h 12"/>
              <a:gd name="T16" fmla="*/ 2 w 2"/>
              <a:gd name="T17" fmla="*/ 9 h 12"/>
              <a:gd name="T18" fmla="*/ 2 w 2"/>
              <a:gd name="T19" fmla="*/ 10 h 12"/>
              <a:gd name="T20" fmla="*/ 2 w 2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1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  <a:lnTo>
                  <a:pt x="0" y="7"/>
                </a:lnTo>
                <a:lnTo>
                  <a:pt x="2" y="9"/>
                </a:lnTo>
                <a:lnTo>
                  <a:pt x="2" y="10"/>
                </a:lnTo>
                <a:lnTo>
                  <a:pt x="2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83" name="Freeform 3991"/>
          <p:cNvSpPr>
            <a:spLocks/>
          </p:cNvSpPr>
          <p:nvPr/>
        </p:nvSpPr>
        <p:spPr bwMode="auto">
          <a:xfrm>
            <a:off x="1812925" y="3738563"/>
            <a:ext cx="1588" cy="22225"/>
          </a:xfrm>
          <a:custGeom>
            <a:avLst/>
            <a:gdLst>
              <a:gd name="T0" fmla="*/ 1 w 1"/>
              <a:gd name="T1" fmla="*/ 14 h 14"/>
              <a:gd name="T2" fmla="*/ 1 w 1"/>
              <a:gd name="T3" fmla="*/ 12 h 14"/>
              <a:gd name="T4" fmla="*/ 1 w 1"/>
              <a:gd name="T5" fmla="*/ 11 h 14"/>
              <a:gd name="T6" fmla="*/ 1 w 1"/>
              <a:gd name="T7" fmla="*/ 9 h 14"/>
              <a:gd name="T8" fmla="*/ 0 w 1"/>
              <a:gd name="T9" fmla="*/ 8 h 14"/>
              <a:gd name="T10" fmla="*/ 0 w 1"/>
              <a:gd name="T11" fmla="*/ 6 h 14"/>
              <a:gd name="T12" fmla="*/ 0 w 1"/>
              <a:gd name="T13" fmla="*/ 6 h 14"/>
              <a:gd name="T14" fmla="*/ 0 w 1"/>
              <a:gd name="T15" fmla="*/ 5 h 14"/>
              <a:gd name="T16" fmla="*/ 0 w 1"/>
              <a:gd name="T17" fmla="*/ 3 h 14"/>
              <a:gd name="T18" fmla="*/ 0 w 1"/>
              <a:gd name="T19" fmla="*/ 2 h 14"/>
              <a:gd name="T20" fmla="*/ 0 w 1"/>
              <a:gd name="T2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4">
                <a:moveTo>
                  <a:pt x="1" y="14"/>
                </a:moveTo>
                <a:lnTo>
                  <a:pt x="1" y="12"/>
                </a:lnTo>
                <a:lnTo>
                  <a:pt x="1" y="11"/>
                </a:lnTo>
                <a:lnTo>
                  <a:pt x="1" y="9"/>
                </a:lnTo>
                <a:lnTo>
                  <a:pt x="0" y="8"/>
                </a:lnTo>
                <a:lnTo>
                  <a:pt x="0" y="6"/>
                </a:lnTo>
                <a:lnTo>
                  <a:pt x="0" y="6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84" name="Line 3992"/>
          <p:cNvSpPr>
            <a:spLocks noChangeShapeType="1"/>
          </p:cNvSpPr>
          <p:nvPr/>
        </p:nvSpPr>
        <p:spPr bwMode="auto">
          <a:xfrm flipH="1">
            <a:off x="1819275" y="3727450"/>
            <a:ext cx="284163" cy="333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85" name="Rectangle 3993"/>
          <p:cNvSpPr>
            <a:spLocks noChangeArrowheads="1"/>
          </p:cNvSpPr>
          <p:nvPr/>
        </p:nvSpPr>
        <p:spPr bwMode="auto">
          <a:xfrm rot="21240000">
            <a:off x="1379538" y="3676650"/>
            <a:ext cx="3286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Copia-6_BG-I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86" name="Line 3994"/>
          <p:cNvSpPr>
            <a:spLocks noChangeShapeType="1"/>
          </p:cNvSpPr>
          <p:nvPr/>
        </p:nvSpPr>
        <p:spPr bwMode="auto">
          <a:xfrm flipH="1">
            <a:off x="1714500" y="3681413"/>
            <a:ext cx="284163" cy="269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87" name="Rectangle 3995"/>
          <p:cNvSpPr>
            <a:spLocks noChangeArrowheads="1"/>
          </p:cNvSpPr>
          <p:nvPr/>
        </p:nvSpPr>
        <p:spPr bwMode="auto">
          <a:xfrm rot="21300000">
            <a:off x="1470025" y="3630613"/>
            <a:ext cx="227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CoErypi1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88" name="Line 3996"/>
          <p:cNvSpPr>
            <a:spLocks noChangeShapeType="1"/>
          </p:cNvSpPr>
          <p:nvPr/>
        </p:nvSpPr>
        <p:spPr bwMode="auto">
          <a:xfrm flipH="1">
            <a:off x="1712913" y="3652838"/>
            <a:ext cx="185738" cy="142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89" name="Rectangle 3997"/>
          <p:cNvSpPr>
            <a:spLocks noChangeArrowheads="1"/>
          </p:cNvSpPr>
          <p:nvPr/>
        </p:nvSpPr>
        <p:spPr bwMode="auto">
          <a:xfrm rot="21360000">
            <a:off x="1343025" y="3590925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Copia-58_BG-I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90" name="Line 3998"/>
          <p:cNvSpPr>
            <a:spLocks noChangeShapeType="1"/>
          </p:cNvSpPr>
          <p:nvPr/>
        </p:nvSpPr>
        <p:spPr bwMode="auto">
          <a:xfrm flipH="1">
            <a:off x="1708150" y="3622675"/>
            <a:ext cx="87313" cy="47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91" name="Rectangle 3999"/>
          <p:cNvSpPr>
            <a:spLocks noChangeArrowheads="1"/>
          </p:cNvSpPr>
          <p:nvPr/>
        </p:nvSpPr>
        <p:spPr bwMode="auto">
          <a:xfrm rot="21420000">
            <a:off x="1481138" y="3544888"/>
            <a:ext cx="2095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CoScle1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92" name="Line 4000"/>
          <p:cNvSpPr>
            <a:spLocks noChangeShapeType="1"/>
          </p:cNvSpPr>
          <p:nvPr/>
        </p:nvSpPr>
        <p:spPr bwMode="auto">
          <a:xfrm flipH="1">
            <a:off x="1704975" y="3581400"/>
            <a:ext cx="88900" cy="47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93" name="Freeform 4001"/>
          <p:cNvSpPr>
            <a:spLocks/>
          </p:cNvSpPr>
          <p:nvPr/>
        </p:nvSpPr>
        <p:spPr bwMode="auto">
          <a:xfrm>
            <a:off x="1800225" y="3600450"/>
            <a:ext cx="3175" cy="19050"/>
          </a:xfrm>
          <a:custGeom>
            <a:avLst/>
            <a:gdLst>
              <a:gd name="T0" fmla="*/ 0 w 2"/>
              <a:gd name="T1" fmla="*/ 0 h 12"/>
              <a:gd name="T2" fmla="*/ 0 w 2"/>
              <a:gd name="T3" fmla="*/ 2 h 12"/>
              <a:gd name="T4" fmla="*/ 0 w 2"/>
              <a:gd name="T5" fmla="*/ 3 h 12"/>
              <a:gd name="T6" fmla="*/ 0 w 2"/>
              <a:gd name="T7" fmla="*/ 3 h 12"/>
              <a:gd name="T8" fmla="*/ 0 w 2"/>
              <a:gd name="T9" fmla="*/ 5 h 12"/>
              <a:gd name="T10" fmla="*/ 0 w 2"/>
              <a:gd name="T11" fmla="*/ 6 h 12"/>
              <a:gd name="T12" fmla="*/ 0 w 2"/>
              <a:gd name="T13" fmla="*/ 8 h 12"/>
              <a:gd name="T14" fmla="*/ 0 w 2"/>
              <a:gd name="T15" fmla="*/ 9 h 12"/>
              <a:gd name="T16" fmla="*/ 2 w 2"/>
              <a:gd name="T17" fmla="*/ 11 h 12"/>
              <a:gd name="T18" fmla="*/ 2 w 2"/>
              <a:gd name="T19" fmla="*/ 11 h 12"/>
              <a:gd name="T20" fmla="*/ 2 w 2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12">
                <a:moveTo>
                  <a:pt x="0" y="0"/>
                </a:moveTo>
                <a:lnTo>
                  <a:pt x="0" y="2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6"/>
                </a:lnTo>
                <a:lnTo>
                  <a:pt x="0" y="8"/>
                </a:lnTo>
                <a:lnTo>
                  <a:pt x="0" y="9"/>
                </a:lnTo>
                <a:lnTo>
                  <a:pt x="2" y="11"/>
                </a:lnTo>
                <a:lnTo>
                  <a:pt x="2" y="11"/>
                </a:lnTo>
                <a:lnTo>
                  <a:pt x="2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94" name="Freeform 4002"/>
          <p:cNvSpPr>
            <a:spLocks/>
          </p:cNvSpPr>
          <p:nvPr/>
        </p:nvSpPr>
        <p:spPr bwMode="auto">
          <a:xfrm>
            <a:off x="1800225" y="3581400"/>
            <a:ext cx="0" cy="19050"/>
          </a:xfrm>
          <a:custGeom>
            <a:avLst/>
            <a:gdLst>
              <a:gd name="T0" fmla="*/ 12 h 12"/>
              <a:gd name="T1" fmla="*/ 11 h 12"/>
              <a:gd name="T2" fmla="*/ 9 h 12"/>
              <a:gd name="T3" fmla="*/ 8 h 12"/>
              <a:gd name="T4" fmla="*/ 8 h 12"/>
              <a:gd name="T5" fmla="*/ 6 h 12"/>
              <a:gd name="T6" fmla="*/ 5 h 12"/>
              <a:gd name="T7" fmla="*/ 3 h 12"/>
              <a:gd name="T8" fmla="*/ 2 h 12"/>
              <a:gd name="T9" fmla="*/ 0 h 12"/>
              <a:gd name="T10" fmla="*/ 0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2">
                <a:moveTo>
                  <a:pt x="0" y="12"/>
                </a:moveTo>
                <a:lnTo>
                  <a:pt x="0" y="11"/>
                </a:lnTo>
                <a:lnTo>
                  <a:pt x="0" y="9"/>
                </a:lnTo>
                <a:lnTo>
                  <a:pt x="0" y="8"/>
                </a:lnTo>
                <a:lnTo>
                  <a:pt x="0" y="8"/>
                </a:lnTo>
                <a:lnTo>
                  <a:pt x="0" y="6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95" name="Line 4003"/>
          <p:cNvSpPr>
            <a:spLocks noChangeShapeType="1"/>
          </p:cNvSpPr>
          <p:nvPr/>
        </p:nvSpPr>
        <p:spPr bwMode="auto">
          <a:xfrm flipH="1">
            <a:off x="1804988" y="3595688"/>
            <a:ext cx="88900" cy="47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96" name="Freeform 4004"/>
          <p:cNvSpPr>
            <a:spLocks/>
          </p:cNvSpPr>
          <p:nvPr/>
        </p:nvSpPr>
        <p:spPr bwMode="auto">
          <a:xfrm>
            <a:off x="1900238" y="3624263"/>
            <a:ext cx="3175" cy="28575"/>
          </a:xfrm>
          <a:custGeom>
            <a:avLst/>
            <a:gdLst>
              <a:gd name="T0" fmla="*/ 0 w 2"/>
              <a:gd name="T1" fmla="*/ 0 h 18"/>
              <a:gd name="T2" fmla="*/ 0 w 2"/>
              <a:gd name="T3" fmla="*/ 0 h 18"/>
              <a:gd name="T4" fmla="*/ 0 w 2"/>
              <a:gd name="T5" fmla="*/ 2 h 18"/>
              <a:gd name="T6" fmla="*/ 0 w 2"/>
              <a:gd name="T7" fmla="*/ 2 h 18"/>
              <a:gd name="T8" fmla="*/ 0 w 2"/>
              <a:gd name="T9" fmla="*/ 3 h 18"/>
              <a:gd name="T10" fmla="*/ 0 w 2"/>
              <a:gd name="T11" fmla="*/ 5 h 18"/>
              <a:gd name="T12" fmla="*/ 0 w 2"/>
              <a:gd name="T13" fmla="*/ 5 h 18"/>
              <a:gd name="T14" fmla="*/ 0 w 2"/>
              <a:gd name="T15" fmla="*/ 6 h 18"/>
              <a:gd name="T16" fmla="*/ 0 w 2"/>
              <a:gd name="T17" fmla="*/ 8 h 18"/>
              <a:gd name="T18" fmla="*/ 0 w 2"/>
              <a:gd name="T19" fmla="*/ 8 h 18"/>
              <a:gd name="T20" fmla="*/ 2 w 2"/>
              <a:gd name="T21" fmla="*/ 9 h 18"/>
              <a:gd name="T22" fmla="*/ 2 w 2"/>
              <a:gd name="T23" fmla="*/ 9 h 18"/>
              <a:gd name="T24" fmla="*/ 2 w 2"/>
              <a:gd name="T25" fmla="*/ 11 h 18"/>
              <a:gd name="T26" fmla="*/ 2 w 2"/>
              <a:gd name="T27" fmla="*/ 12 h 18"/>
              <a:gd name="T28" fmla="*/ 2 w 2"/>
              <a:gd name="T29" fmla="*/ 12 h 18"/>
              <a:gd name="T30" fmla="*/ 2 w 2"/>
              <a:gd name="T31" fmla="*/ 14 h 18"/>
              <a:gd name="T32" fmla="*/ 2 w 2"/>
              <a:gd name="T33" fmla="*/ 14 h 18"/>
              <a:gd name="T34" fmla="*/ 2 w 2"/>
              <a:gd name="T35" fmla="*/ 15 h 18"/>
              <a:gd name="T36" fmla="*/ 2 w 2"/>
              <a:gd name="T37" fmla="*/ 17 h 18"/>
              <a:gd name="T38" fmla="*/ 2 w 2"/>
              <a:gd name="T39" fmla="*/ 17 h 18"/>
              <a:gd name="T40" fmla="*/ 2 w 2"/>
              <a:gd name="T4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" h="18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9"/>
                </a:lnTo>
                <a:lnTo>
                  <a:pt x="2" y="9"/>
                </a:lnTo>
                <a:lnTo>
                  <a:pt x="2" y="11"/>
                </a:lnTo>
                <a:lnTo>
                  <a:pt x="2" y="12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2" y="15"/>
                </a:lnTo>
                <a:lnTo>
                  <a:pt x="2" y="17"/>
                </a:lnTo>
                <a:lnTo>
                  <a:pt x="2" y="17"/>
                </a:lnTo>
                <a:lnTo>
                  <a:pt x="2" y="18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97" name="Freeform 4005"/>
          <p:cNvSpPr>
            <a:spLocks/>
          </p:cNvSpPr>
          <p:nvPr/>
        </p:nvSpPr>
        <p:spPr bwMode="auto">
          <a:xfrm>
            <a:off x="1898650" y="3595688"/>
            <a:ext cx="1588" cy="28575"/>
          </a:xfrm>
          <a:custGeom>
            <a:avLst/>
            <a:gdLst>
              <a:gd name="T0" fmla="*/ 1 w 1"/>
              <a:gd name="T1" fmla="*/ 18 h 18"/>
              <a:gd name="T2" fmla="*/ 1 w 1"/>
              <a:gd name="T3" fmla="*/ 15 h 18"/>
              <a:gd name="T4" fmla="*/ 1 w 1"/>
              <a:gd name="T5" fmla="*/ 14 h 18"/>
              <a:gd name="T6" fmla="*/ 1 w 1"/>
              <a:gd name="T7" fmla="*/ 12 h 18"/>
              <a:gd name="T8" fmla="*/ 1 w 1"/>
              <a:gd name="T9" fmla="*/ 11 h 18"/>
              <a:gd name="T10" fmla="*/ 1 w 1"/>
              <a:gd name="T11" fmla="*/ 9 h 18"/>
              <a:gd name="T12" fmla="*/ 1 w 1"/>
              <a:gd name="T13" fmla="*/ 6 h 18"/>
              <a:gd name="T14" fmla="*/ 1 w 1"/>
              <a:gd name="T15" fmla="*/ 5 h 18"/>
              <a:gd name="T16" fmla="*/ 0 w 1"/>
              <a:gd name="T17" fmla="*/ 3 h 18"/>
              <a:gd name="T18" fmla="*/ 0 w 1"/>
              <a:gd name="T19" fmla="*/ 2 h 18"/>
              <a:gd name="T20" fmla="*/ 0 w 1"/>
              <a:gd name="T2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8">
                <a:moveTo>
                  <a:pt x="1" y="18"/>
                </a:moveTo>
                <a:lnTo>
                  <a:pt x="1" y="15"/>
                </a:lnTo>
                <a:lnTo>
                  <a:pt x="1" y="14"/>
                </a:lnTo>
                <a:lnTo>
                  <a:pt x="1" y="12"/>
                </a:lnTo>
                <a:lnTo>
                  <a:pt x="1" y="11"/>
                </a:lnTo>
                <a:lnTo>
                  <a:pt x="1" y="9"/>
                </a:lnTo>
                <a:lnTo>
                  <a:pt x="1" y="6"/>
                </a:lnTo>
                <a:lnTo>
                  <a:pt x="1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98" name="Line 4006"/>
          <p:cNvSpPr>
            <a:spLocks noChangeShapeType="1"/>
          </p:cNvSpPr>
          <p:nvPr/>
        </p:nvSpPr>
        <p:spPr bwMode="auto">
          <a:xfrm flipH="1">
            <a:off x="1905000" y="3617913"/>
            <a:ext cx="88900" cy="63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899" name="Freeform 4007"/>
          <p:cNvSpPr>
            <a:spLocks/>
          </p:cNvSpPr>
          <p:nvPr/>
        </p:nvSpPr>
        <p:spPr bwMode="auto">
          <a:xfrm>
            <a:off x="2000250" y="3648075"/>
            <a:ext cx="3175" cy="33338"/>
          </a:xfrm>
          <a:custGeom>
            <a:avLst/>
            <a:gdLst>
              <a:gd name="T0" fmla="*/ 0 w 2"/>
              <a:gd name="T1" fmla="*/ 0 h 21"/>
              <a:gd name="T2" fmla="*/ 0 w 2"/>
              <a:gd name="T3" fmla="*/ 2 h 21"/>
              <a:gd name="T4" fmla="*/ 0 w 2"/>
              <a:gd name="T5" fmla="*/ 2 h 21"/>
              <a:gd name="T6" fmla="*/ 0 w 2"/>
              <a:gd name="T7" fmla="*/ 3 h 21"/>
              <a:gd name="T8" fmla="*/ 0 w 2"/>
              <a:gd name="T9" fmla="*/ 3 h 21"/>
              <a:gd name="T10" fmla="*/ 0 w 2"/>
              <a:gd name="T11" fmla="*/ 5 h 21"/>
              <a:gd name="T12" fmla="*/ 2 w 2"/>
              <a:gd name="T13" fmla="*/ 5 h 21"/>
              <a:gd name="T14" fmla="*/ 2 w 2"/>
              <a:gd name="T15" fmla="*/ 6 h 21"/>
              <a:gd name="T16" fmla="*/ 2 w 2"/>
              <a:gd name="T17" fmla="*/ 6 h 21"/>
              <a:gd name="T18" fmla="*/ 2 w 2"/>
              <a:gd name="T19" fmla="*/ 8 h 21"/>
              <a:gd name="T20" fmla="*/ 2 w 2"/>
              <a:gd name="T21" fmla="*/ 8 h 21"/>
              <a:gd name="T22" fmla="*/ 2 w 2"/>
              <a:gd name="T23" fmla="*/ 8 h 21"/>
              <a:gd name="T24" fmla="*/ 2 w 2"/>
              <a:gd name="T25" fmla="*/ 9 h 21"/>
              <a:gd name="T26" fmla="*/ 2 w 2"/>
              <a:gd name="T27" fmla="*/ 9 h 21"/>
              <a:gd name="T28" fmla="*/ 2 w 2"/>
              <a:gd name="T29" fmla="*/ 11 h 21"/>
              <a:gd name="T30" fmla="*/ 2 w 2"/>
              <a:gd name="T31" fmla="*/ 11 h 21"/>
              <a:gd name="T32" fmla="*/ 2 w 2"/>
              <a:gd name="T33" fmla="*/ 12 h 21"/>
              <a:gd name="T34" fmla="*/ 2 w 2"/>
              <a:gd name="T35" fmla="*/ 12 h 21"/>
              <a:gd name="T36" fmla="*/ 2 w 2"/>
              <a:gd name="T37" fmla="*/ 14 h 21"/>
              <a:gd name="T38" fmla="*/ 2 w 2"/>
              <a:gd name="T39" fmla="*/ 14 h 21"/>
              <a:gd name="T40" fmla="*/ 2 w 2"/>
              <a:gd name="T41" fmla="*/ 15 h 21"/>
              <a:gd name="T42" fmla="*/ 2 w 2"/>
              <a:gd name="T43" fmla="*/ 15 h 21"/>
              <a:gd name="T44" fmla="*/ 2 w 2"/>
              <a:gd name="T45" fmla="*/ 15 h 21"/>
              <a:gd name="T46" fmla="*/ 2 w 2"/>
              <a:gd name="T47" fmla="*/ 17 h 21"/>
              <a:gd name="T48" fmla="*/ 2 w 2"/>
              <a:gd name="T49" fmla="*/ 17 h 21"/>
              <a:gd name="T50" fmla="*/ 2 w 2"/>
              <a:gd name="T51" fmla="*/ 18 h 21"/>
              <a:gd name="T52" fmla="*/ 2 w 2"/>
              <a:gd name="T53" fmla="*/ 18 h 21"/>
              <a:gd name="T54" fmla="*/ 2 w 2"/>
              <a:gd name="T55" fmla="*/ 20 h 21"/>
              <a:gd name="T56" fmla="*/ 2 w 2"/>
              <a:gd name="T57" fmla="*/ 20 h 21"/>
              <a:gd name="T58" fmla="*/ 2 w 2"/>
              <a:gd name="T59" fmla="*/ 21 h 21"/>
              <a:gd name="T60" fmla="*/ 2 w 2"/>
              <a:gd name="T6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" h="21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2" y="5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9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2" y="12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2" y="15"/>
                </a:lnTo>
                <a:lnTo>
                  <a:pt x="2" y="15"/>
                </a:lnTo>
                <a:lnTo>
                  <a:pt x="2" y="15"/>
                </a:lnTo>
                <a:lnTo>
                  <a:pt x="2" y="17"/>
                </a:lnTo>
                <a:lnTo>
                  <a:pt x="2" y="17"/>
                </a:lnTo>
                <a:lnTo>
                  <a:pt x="2" y="18"/>
                </a:lnTo>
                <a:lnTo>
                  <a:pt x="2" y="18"/>
                </a:lnTo>
                <a:lnTo>
                  <a:pt x="2" y="20"/>
                </a:lnTo>
                <a:lnTo>
                  <a:pt x="2" y="20"/>
                </a:lnTo>
                <a:lnTo>
                  <a:pt x="2" y="21"/>
                </a:lnTo>
                <a:lnTo>
                  <a:pt x="2" y="21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00" name="Freeform 4008"/>
          <p:cNvSpPr>
            <a:spLocks/>
          </p:cNvSpPr>
          <p:nvPr/>
        </p:nvSpPr>
        <p:spPr bwMode="auto">
          <a:xfrm>
            <a:off x="1998663" y="3617913"/>
            <a:ext cx="1588" cy="30163"/>
          </a:xfrm>
          <a:custGeom>
            <a:avLst/>
            <a:gdLst>
              <a:gd name="T0" fmla="*/ 1 w 1"/>
              <a:gd name="T1" fmla="*/ 19 h 19"/>
              <a:gd name="T2" fmla="*/ 1 w 1"/>
              <a:gd name="T3" fmla="*/ 18 h 19"/>
              <a:gd name="T4" fmla="*/ 1 w 1"/>
              <a:gd name="T5" fmla="*/ 16 h 19"/>
              <a:gd name="T6" fmla="*/ 1 w 1"/>
              <a:gd name="T7" fmla="*/ 13 h 19"/>
              <a:gd name="T8" fmla="*/ 1 w 1"/>
              <a:gd name="T9" fmla="*/ 12 h 19"/>
              <a:gd name="T10" fmla="*/ 1 w 1"/>
              <a:gd name="T11" fmla="*/ 10 h 19"/>
              <a:gd name="T12" fmla="*/ 1 w 1"/>
              <a:gd name="T13" fmla="*/ 7 h 19"/>
              <a:gd name="T14" fmla="*/ 1 w 1"/>
              <a:gd name="T15" fmla="*/ 6 h 19"/>
              <a:gd name="T16" fmla="*/ 0 w 1"/>
              <a:gd name="T17" fmla="*/ 4 h 19"/>
              <a:gd name="T18" fmla="*/ 0 w 1"/>
              <a:gd name="T19" fmla="*/ 1 h 19"/>
              <a:gd name="T20" fmla="*/ 0 w 1"/>
              <a:gd name="T2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9">
                <a:moveTo>
                  <a:pt x="1" y="19"/>
                </a:moveTo>
                <a:lnTo>
                  <a:pt x="1" y="18"/>
                </a:lnTo>
                <a:lnTo>
                  <a:pt x="1" y="16"/>
                </a:lnTo>
                <a:lnTo>
                  <a:pt x="1" y="13"/>
                </a:lnTo>
                <a:lnTo>
                  <a:pt x="1" y="12"/>
                </a:lnTo>
                <a:lnTo>
                  <a:pt x="1" y="10"/>
                </a:lnTo>
                <a:lnTo>
                  <a:pt x="1" y="7"/>
                </a:lnTo>
                <a:lnTo>
                  <a:pt x="1" y="6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01" name="Line 4009"/>
          <p:cNvSpPr>
            <a:spLocks noChangeShapeType="1"/>
          </p:cNvSpPr>
          <p:nvPr/>
        </p:nvSpPr>
        <p:spPr bwMode="auto">
          <a:xfrm flipH="1">
            <a:off x="2005013" y="3641725"/>
            <a:ext cx="88900" cy="63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02" name="Freeform 4010"/>
          <p:cNvSpPr>
            <a:spLocks/>
          </p:cNvSpPr>
          <p:nvPr/>
        </p:nvSpPr>
        <p:spPr bwMode="auto">
          <a:xfrm>
            <a:off x="2103438" y="3684588"/>
            <a:ext cx="4763" cy="42863"/>
          </a:xfrm>
          <a:custGeom>
            <a:avLst/>
            <a:gdLst>
              <a:gd name="T0" fmla="*/ 0 w 3"/>
              <a:gd name="T1" fmla="*/ 0 h 27"/>
              <a:gd name="T2" fmla="*/ 0 w 3"/>
              <a:gd name="T3" fmla="*/ 0 h 27"/>
              <a:gd name="T4" fmla="*/ 0 w 3"/>
              <a:gd name="T5" fmla="*/ 1 h 27"/>
              <a:gd name="T6" fmla="*/ 0 w 3"/>
              <a:gd name="T7" fmla="*/ 3 h 27"/>
              <a:gd name="T8" fmla="*/ 0 w 3"/>
              <a:gd name="T9" fmla="*/ 3 h 27"/>
              <a:gd name="T10" fmla="*/ 0 w 3"/>
              <a:gd name="T11" fmla="*/ 4 h 27"/>
              <a:gd name="T12" fmla="*/ 0 w 3"/>
              <a:gd name="T13" fmla="*/ 4 h 27"/>
              <a:gd name="T14" fmla="*/ 0 w 3"/>
              <a:gd name="T15" fmla="*/ 6 h 27"/>
              <a:gd name="T16" fmla="*/ 0 w 3"/>
              <a:gd name="T17" fmla="*/ 7 h 27"/>
              <a:gd name="T18" fmla="*/ 1 w 3"/>
              <a:gd name="T19" fmla="*/ 7 h 27"/>
              <a:gd name="T20" fmla="*/ 1 w 3"/>
              <a:gd name="T21" fmla="*/ 9 h 27"/>
              <a:gd name="T22" fmla="*/ 1 w 3"/>
              <a:gd name="T23" fmla="*/ 9 h 27"/>
              <a:gd name="T24" fmla="*/ 1 w 3"/>
              <a:gd name="T25" fmla="*/ 10 h 27"/>
              <a:gd name="T26" fmla="*/ 1 w 3"/>
              <a:gd name="T27" fmla="*/ 12 h 27"/>
              <a:gd name="T28" fmla="*/ 1 w 3"/>
              <a:gd name="T29" fmla="*/ 12 h 27"/>
              <a:gd name="T30" fmla="*/ 1 w 3"/>
              <a:gd name="T31" fmla="*/ 13 h 27"/>
              <a:gd name="T32" fmla="*/ 1 w 3"/>
              <a:gd name="T33" fmla="*/ 13 h 27"/>
              <a:gd name="T34" fmla="*/ 1 w 3"/>
              <a:gd name="T35" fmla="*/ 15 h 27"/>
              <a:gd name="T36" fmla="*/ 1 w 3"/>
              <a:gd name="T37" fmla="*/ 15 h 27"/>
              <a:gd name="T38" fmla="*/ 1 w 3"/>
              <a:gd name="T39" fmla="*/ 16 h 27"/>
              <a:gd name="T40" fmla="*/ 1 w 3"/>
              <a:gd name="T41" fmla="*/ 18 h 27"/>
              <a:gd name="T42" fmla="*/ 1 w 3"/>
              <a:gd name="T43" fmla="*/ 18 h 27"/>
              <a:gd name="T44" fmla="*/ 1 w 3"/>
              <a:gd name="T45" fmla="*/ 19 h 27"/>
              <a:gd name="T46" fmla="*/ 1 w 3"/>
              <a:gd name="T47" fmla="*/ 19 h 27"/>
              <a:gd name="T48" fmla="*/ 1 w 3"/>
              <a:gd name="T49" fmla="*/ 21 h 27"/>
              <a:gd name="T50" fmla="*/ 3 w 3"/>
              <a:gd name="T51" fmla="*/ 22 h 27"/>
              <a:gd name="T52" fmla="*/ 3 w 3"/>
              <a:gd name="T53" fmla="*/ 22 h 27"/>
              <a:gd name="T54" fmla="*/ 3 w 3"/>
              <a:gd name="T55" fmla="*/ 24 h 27"/>
              <a:gd name="T56" fmla="*/ 3 w 3"/>
              <a:gd name="T57" fmla="*/ 24 h 27"/>
              <a:gd name="T58" fmla="*/ 3 w 3"/>
              <a:gd name="T59" fmla="*/ 25 h 27"/>
              <a:gd name="T60" fmla="*/ 3 w 3"/>
              <a:gd name="T6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" h="27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  <a:lnTo>
                  <a:pt x="1" y="7"/>
                </a:lnTo>
                <a:lnTo>
                  <a:pt x="1" y="9"/>
                </a:lnTo>
                <a:lnTo>
                  <a:pt x="1" y="9"/>
                </a:lnTo>
                <a:lnTo>
                  <a:pt x="1" y="10"/>
                </a:lnTo>
                <a:lnTo>
                  <a:pt x="1" y="12"/>
                </a:lnTo>
                <a:lnTo>
                  <a:pt x="1" y="12"/>
                </a:lnTo>
                <a:lnTo>
                  <a:pt x="1" y="13"/>
                </a:lnTo>
                <a:lnTo>
                  <a:pt x="1" y="13"/>
                </a:lnTo>
                <a:lnTo>
                  <a:pt x="1" y="15"/>
                </a:lnTo>
                <a:lnTo>
                  <a:pt x="1" y="15"/>
                </a:lnTo>
                <a:lnTo>
                  <a:pt x="1" y="16"/>
                </a:lnTo>
                <a:lnTo>
                  <a:pt x="1" y="18"/>
                </a:lnTo>
                <a:lnTo>
                  <a:pt x="1" y="18"/>
                </a:lnTo>
                <a:lnTo>
                  <a:pt x="1" y="19"/>
                </a:lnTo>
                <a:lnTo>
                  <a:pt x="1" y="19"/>
                </a:lnTo>
                <a:lnTo>
                  <a:pt x="1" y="21"/>
                </a:lnTo>
                <a:lnTo>
                  <a:pt x="3" y="22"/>
                </a:lnTo>
                <a:lnTo>
                  <a:pt x="3" y="22"/>
                </a:lnTo>
                <a:lnTo>
                  <a:pt x="3" y="24"/>
                </a:lnTo>
                <a:lnTo>
                  <a:pt x="3" y="24"/>
                </a:lnTo>
                <a:lnTo>
                  <a:pt x="3" y="25"/>
                </a:lnTo>
                <a:lnTo>
                  <a:pt x="3" y="27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03" name="Freeform 4011"/>
          <p:cNvSpPr>
            <a:spLocks/>
          </p:cNvSpPr>
          <p:nvPr/>
        </p:nvSpPr>
        <p:spPr bwMode="auto">
          <a:xfrm>
            <a:off x="2098675" y="3641725"/>
            <a:ext cx="4763" cy="42863"/>
          </a:xfrm>
          <a:custGeom>
            <a:avLst/>
            <a:gdLst>
              <a:gd name="T0" fmla="*/ 3 w 3"/>
              <a:gd name="T1" fmla="*/ 27 h 27"/>
              <a:gd name="T2" fmla="*/ 3 w 3"/>
              <a:gd name="T3" fmla="*/ 24 h 27"/>
              <a:gd name="T4" fmla="*/ 3 w 3"/>
              <a:gd name="T5" fmla="*/ 21 h 27"/>
              <a:gd name="T6" fmla="*/ 3 w 3"/>
              <a:gd name="T7" fmla="*/ 19 h 27"/>
              <a:gd name="T8" fmla="*/ 1 w 3"/>
              <a:gd name="T9" fmla="*/ 16 h 27"/>
              <a:gd name="T10" fmla="*/ 1 w 3"/>
              <a:gd name="T11" fmla="*/ 13 h 27"/>
              <a:gd name="T12" fmla="*/ 1 w 3"/>
              <a:gd name="T13" fmla="*/ 10 h 27"/>
              <a:gd name="T14" fmla="*/ 1 w 3"/>
              <a:gd name="T15" fmla="*/ 9 h 27"/>
              <a:gd name="T16" fmla="*/ 1 w 3"/>
              <a:gd name="T17" fmla="*/ 6 h 27"/>
              <a:gd name="T18" fmla="*/ 1 w 3"/>
              <a:gd name="T19" fmla="*/ 3 h 27"/>
              <a:gd name="T20" fmla="*/ 0 w 3"/>
              <a:gd name="T2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27">
                <a:moveTo>
                  <a:pt x="3" y="27"/>
                </a:moveTo>
                <a:lnTo>
                  <a:pt x="3" y="24"/>
                </a:lnTo>
                <a:lnTo>
                  <a:pt x="3" y="21"/>
                </a:lnTo>
                <a:lnTo>
                  <a:pt x="3" y="19"/>
                </a:lnTo>
                <a:lnTo>
                  <a:pt x="1" y="16"/>
                </a:lnTo>
                <a:lnTo>
                  <a:pt x="1" y="13"/>
                </a:lnTo>
                <a:lnTo>
                  <a:pt x="1" y="10"/>
                </a:lnTo>
                <a:lnTo>
                  <a:pt x="1" y="9"/>
                </a:lnTo>
                <a:lnTo>
                  <a:pt x="1" y="6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04" name="Line 4012"/>
          <p:cNvSpPr>
            <a:spLocks noChangeShapeType="1"/>
          </p:cNvSpPr>
          <p:nvPr/>
        </p:nvSpPr>
        <p:spPr bwMode="auto">
          <a:xfrm flipH="1">
            <a:off x="2108200" y="3675063"/>
            <a:ext cx="87313" cy="95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05" name="Freeform 4013"/>
          <p:cNvSpPr>
            <a:spLocks/>
          </p:cNvSpPr>
          <p:nvPr/>
        </p:nvSpPr>
        <p:spPr bwMode="auto">
          <a:xfrm>
            <a:off x="2209800" y="3751263"/>
            <a:ext cx="9525" cy="73025"/>
          </a:xfrm>
          <a:custGeom>
            <a:avLst/>
            <a:gdLst>
              <a:gd name="T0" fmla="*/ 0 w 6"/>
              <a:gd name="T1" fmla="*/ 0 h 46"/>
              <a:gd name="T2" fmla="*/ 0 w 6"/>
              <a:gd name="T3" fmla="*/ 4 h 46"/>
              <a:gd name="T4" fmla="*/ 2 w 6"/>
              <a:gd name="T5" fmla="*/ 10 h 46"/>
              <a:gd name="T6" fmla="*/ 2 w 6"/>
              <a:gd name="T7" fmla="*/ 15 h 46"/>
              <a:gd name="T8" fmla="*/ 3 w 6"/>
              <a:gd name="T9" fmla="*/ 21 h 46"/>
              <a:gd name="T10" fmla="*/ 3 w 6"/>
              <a:gd name="T11" fmla="*/ 25 h 46"/>
              <a:gd name="T12" fmla="*/ 5 w 6"/>
              <a:gd name="T13" fmla="*/ 31 h 46"/>
              <a:gd name="T14" fmla="*/ 5 w 6"/>
              <a:gd name="T15" fmla="*/ 36 h 46"/>
              <a:gd name="T16" fmla="*/ 6 w 6"/>
              <a:gd name="T17" fmla="*/ 42 h 46"/>
              <a:gd name="T18" fmla="*/ 6 w 6"/>
              <a:gd name="T1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46">
                <a:moveTo>
                  <a:pt x="0" y="0"/>
                </a:moveTo>
                <a:lnTo>
                  <a:pt x="0" y="4"/>
                </a:lnTo>
                <a:lnTo>
                  <a:pt x="2" y="10"/>
                </a:lnTo>
                <a:lnTo>
                  <a:pt x="2" y="15"/>
                </a:lnTo>
                <a:lnTo>
                  <a:pt x="3" y="21"/>
                </a:lnTo>
                <a:lnTo>
                  <a:pt x="3" y="25"/>
                </a:lnTo>
                <a:lnTo>
                  <a:pt x="5" y="31"/>
                </a:lnTo>
                <a:lnTo>
                  <a:pt x="5" y="36"/>
                </a:lnTo>
                <a:lnTo>
                  <a:pt x="6" y="42"/>
                </a:lnTo>
                <a:lnTo>
                  <a:pt x="6" y="46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06" name="Freeform 4014"/>
          <p:cNvSpPr>
            <a:spLocks/>
          </p:cNvSpPr>
          <p:nvPr/>
        </p:nvSpPr>
        <p:spPr bwMode="auto">
          <a:xfrm>
            <a:off x="2200275" y="3675063"/>
            <a:ext cx="9525" cy="76200"/>
          </a:xfrm>
          <a:custGeom>
            <a:avLst/>
            <a:gdLst>
              <a:gd name="T0" fmla="*/ 6 w 6"/>
              <a:gd name="T1" fmla="*/ 48 h 48"/>
              <a:gd name="T2" fmla="*/ 5 w 6"/>
              <a:gd name="T3" fmla="*/ 43 h 48"/>
              <a:gd name="T4" fmla="*/ 5 w 6"/>
              <a:gd name="T5" fmla="*/ 39 h 48"/>
              <a:gd name="T6" fmla="*/ 5 w 6"/>
              <a:gd name="T7" fmla="*/ 34 h 48"/>
              <a:gd name="T8" fmla="*/ 3 w 6"/>
              <a:gd name="T9" fmla="*/ 30 h 48"/>
              <a:gd name="T10" fmla="*/ 3 w 6"/>
              <a:gd name="T11" fmla="*/ 25 h 48"/>
              <a:gd name="T12" fmla="*/ 3 w 6"/>
              <a:gd name="T13" fmla="*/ 21 h 48"/>
              <a:gd name="T14" fmla="*/ 2 w 6"/>
              <a:gd name="T15" fmla="*/ 16 h 48"/>
              <a:gd name="T16" fmla="*/ 2 w 6"/>
              <a:gd name="T17" fmla="*/ 13 h 48"/>
              <a:gd name="T18" fmla="*/ 2 w 6"/>
              <a:gd name="T19" fmla="*/ 9 h 48"/>
              <a:gd name="T20" fmla="*/ 0 w 6"/>
              <a:gd name="T21" fmla="*/ 4 h 48"/>
              <a:gd name="T22" fmla="*/ 0 w 6"/>
              <a:gd name="T23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" h="48">
                <a:moveTo>
                  <a:pt x="6" y="48"/>
                </a:moveTo>
                <a:lnTo>
                  <a:pt x="5" y="43"/>
                </a:lnTo>
                <a:lnTo>
                  <a:pt x="5" y="39"/>
                </a:lnTo>
                <a:lnTo>
                  <a:pt x="5" y="34"/>
                </a:lnTo>
                <a:lnTo>
                  <a:pt x="3" y="30"/>
                </a:lnTo>
                <a:lnTo>
                  <a:pt x="3" y="25"/>
                </a:lnTo>
                <a:lnTo>
                  <a:pt x="3" y="21"/>
                </a:lnTo>
                <a:lnTo>
                  <a:pt x="2" y="16"/>
                </a:lnTo>
                <a:lnTo>
                  <a:pt x="2" y="13"/>
                </a:lnTo>
                <a:lnTo>
                  <a:pt x="2" y="9"/>
                </a:lnTo>
                <a:lnTo>
                  <a:pt x="0" y="4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07" name="Line 4015"/>
          <p:cNvSpPr>
            <a:spLocks noChangeShapeType="1"/>
          </p:cNvSpPr>
          <p:nvPr/>
        </p:nvSpPr>
        <p:spPr bwMode="auto">
          <a:xfrm flipH="1">
            <a:off x="2214563" y="3738563"/>
            <a:ext cx="88900" cy="1270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08" name="Rectangle 4016"/>
          <p:cNvSpPr>
            <a:spLocks noChangeArrowheads="1"/>
          </p:cNvSpPr>
          <p:nvPr/>
        </p:nvSpPr>
        <p:spPr bwMode="auto">
          <a:xfrm rot="21480000">
            <a:off x="1444625" y="3502025"/>
            <a:ext cx="2460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CoMelva1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09" name="Line 4017"/>
          <p:cNvSpPr>
            <a:spLocks noChangeShapeType="1"/>
          </p:cNvSpPr>
          <p:nvPr/>
        </p:nvSpPr>
        <p:spPr bwMode="auto">
          <a:xfrm flipH="1">
            <a:off x="1704975" y="3533775"/>
            <a:ext cx="285750" cy="95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10" name="Rectangle 4018"/>
          <p:cNvSpPr>
            <a:spLocks noChangeArrowheads="1"/>
          </p:cNvSpPr>
          <p:nvPr/>
        </p:nvSpPr>
        <p:spPr bwMode="auto">
          <a:xfrm rot="21480000">
            <a:off x="1422400" y="3459163"/>
            <a:ext cx="2571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CoCegeo4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11" name="Line 4019"/>
          <p:cNvSpPr>
            <a:spLocks noChangeShapeType="1"/>
          </p:cNvSpPr>
          <p:nvPr/>
        </p:nvSpPr>
        <p:spPr bwMode="auto">
          <a:xfrm flipH="1">
            <a:off x="1703388" y="3498850"/>
            <a:ext cx="187325" cy="47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12" name="Rectangle 4020"/>
          <p:cNvSpPr>
            <a:spLocks noChangeArrowheads="1"/>
          </p:cNvSpPr>
          <p:nvPr/>
        </p:nvSpPr>
        <p:spPr bwMode="auto">
          <a:xfrm rot="21540000">
            <a:off x="1393825" y="3417888"/>
            <a:ext cx="2857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CoCegeo13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13" name="Line 4021"/>
          <p:cNvSpPr>
            <a:spLocks noChangeShapeType="1"/>
          </p:cNvSpPr>
          <p:nvPr/>
        </p:nvSpPr>
        <p:spPr bwMode="auto">
          <a:xfrm flipH="1">
            <a:off x="1703388" y="3462338"/>
            <a:ext cx="87313" cy="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14" name="Rectangle 4022"/>
          <p:cNvSpPr>
            <a:spLocks noChangeArrowheads="1"/>
          </p:cNvSpPr>
          <p:nvPr/>
        </p:nvSpPr>
        <p:spPr bwMode="auto">
          <a:xfrm>
            <a:off x="1423988" y="3373438"/>
            <a:ext cx="2571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CoCegeo6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15" name="Line 4023"/>
          <p:cNvSpPr>
            <a:spLocks noChangeShapeType="1"/>
          </p:cNvSpPr>
          <p:nvPr/>
        </p:nvSpPr>
        <p:spPr bwMode="auto">
          <a:xfrm flipH="1">
            <a:off x="1703388" y="3419475"/>
            <a:ext cx="87313" cy="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16" name="Freeform 4024"/>
          <p:cNvSpPr>
            <a:spLocks/>
          </p:cNvSpPr>
          <p:nvPr/>
        </p:nvSpPr>
        <p:spPr bwMode="auto">
          <a:xfrm>
            <a:off x="1795463" y="3441700"/>
            <a:ext cx="0" cy="19050"/>
          </a:xfrm>
          <a:custGeom>
            <a:avLst/>
            <a:gdLst>
              <a:gd name="T0" fmla="*/ 0 h 12"/>
              <a:gd name="T1" fmla="*/ 1 h 12"/>
              <a:gd name="T2" fmla="*/ 3 h 12"/>
              <a:gd name="T3" fmla="*/ 4 h 12"/>
              <a:gd name="T4" fmla="*/ 4 h 12"/>
              <a:gd name="T5" fmla="*/ 6 h 12"/>
              <a:gd name="T6" fmla="*/ 7 h 12"/>
              <a:gd name="T7" fmla="*/ 9 h 12"/>
              <a:gd name="T8" fmla="*/ 10 h 12"/>
              <a:gd name="T9" fmla="*/ 12 h 12"/>
              <a:gd name="T10" fmla="*/ 12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2">
                <a:moveTo>
                  <a:pt x="0" y="0"/>
                </a:move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  <a:lnTo>
                  <a:pt x="0" y="9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17" name="Freeform 4025"/>
          <p:cNvSpPr>
            <a:spLocks/>
          </p:cNvSpPr>
          <p:nvPr/>
        </p:nvSpPr>
        <p:spPr bwMode="auto">
          <a:xfrm>
            <a:off x="1795463" y="3422650"/>
            <a:ext cx="0" cy="19050"/>
          </a:xfrm>
          <a:custGeom>
            <a:avLst/>
            <a:gdLst>
              <a:gd name="T0" fmla="*/ 12 h 12"/>
              <a:gd name="T1" fmla="*/ 10 h 12"/>
              <a:gd name="T2" fmla="*/ 9 h 12"/>
              <a:gd name="T3" fmla="*/ 9 h 12"/>
              <a:gd name="T4" fmla="*/ 7 h 12"/>
              <a:gd name="T5" fmla="*/ 6 h 12"/>
              <a:gd name="T6" fmla="*/ 4 h 12"/>
              <a:gd name="T7" fmla="*/ 3 h 12"/>
              <a:gd name="T8" fmla="*/ 1 h 12"/>
              <a:gd name="T9" fmla="*/ 1 h 12"/>
              <a:gd name="T10" fmla="*/ 0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2">
                <a:moveTo>
                  <a:pt x="0" y="12"/>
                </a:moveTo>
                <a:lnTo>
                  <a:pt x="0" y="10"/>
                </a:lnTo>
                <a:lnTo>
                  <a:pt x="0" y="9"/>
                </a:lnTo>
                <a:lnTo>
                  <a:pt x="0" y="9"/>
                </a:lnTo>
                <a:lnTo>
                  <a:pt x="0" y="7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18" name="Line 4026"/>
          <p:cNvSpPr>
            <a:spLocks noChangeShapeType="1"/>
          </p:cNvSpPr>
          <p:nvPr/>
        </p:nvSpPr>
        <p:spPr bwMode="auto">
          <a:xfrm flipH="1">
            <a:off x="1800225" y="3441700"/>
            <a:ext cx="88900" cy="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19" name="Freeform 4027"/>
          <p:cNvSpPr>
            <a:spLocks/>
          </p:cNvSpPr>
          <p:nvPr/>
        </p:nvSpPr>
        <p:spPr bwMode="auto">
          <a:xfrm>
            <a:off x="1895475" y="3470275"/>
            <a:ext cx="0" cy="28575"/>
          </a:xfrm>
          <a:custGeom>
            <a:avLst/>
            <a:gdLst>
              <a:gd name="T0" fmla="*/ 0 h 18"/>
              <a:gd name="T1" fmla="*/ 1 h 18"/>
              <a:gd name="T2" fmla="*/ 1 h 18"/>
              <a:gd name="T3" fmla="*/ 3 h 18"/>
              <a:gd name="T4" fmla="*/ 4 h 18"/>
              <a:gd name="T5" fmla="*/ 4 h 18"/>
              <a:gd name="T6" fmla="*/ 6 h 18"/>
              <a:gd name="T7" fmla="*/ 6 h 18"/>
              <a:gd name="T8" fmla="*/ 7 h 18"/>
              <a:gd name="T9" fmla="*/ 9 h 18"/>
              <a:gd name="T10" fmla="*/ 9 h 18"/>
              <a:gd name="T11" fmla="*/ 10 h 18"/>
              <a:gd name="T12" fmla="*/ 10 h 18"/>
              <a:gd name="T13" fmla="*/ 12 h 18"/>
              <a:gd name="T14" fmla="*/ 13 h 18"/>
              <a:gd name="T15" fmla="*/ 13 h 18"/>
              <a:gd name="T16" fmla="*/ 15 h 18"/>
              <a:gd name="T17" fmla="*/ 15 h 18"/>
              <a:gd name="T18" fmla="*/ 16 h 18"/>
              <a:gd name="T19" fmla="*/ 18 h 18"/>
              <a:gd name="T20" fmla="*/ 18 h 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</a:cxnLst>
            <a:rect l="0" t="0" r="r" b="b"/>
            <a:pathLst>
              <a:path h="18">
                <a:moveTo>
                  <a:pt x="0" y="0"/>
                </a:moveTo>
                <a:lnTo>
                  <a:pt x="0" y="1"/>
                </a:ln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7"/>
                </a:lnTo>
                <a:lnTo>
                  <a:pt x="0" y="9"/>
                </a:lnTo>
                <a:lnTo>
                  <a:pt x="0" y="9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3"/>
                </a:lnTo>
                <a:lnTo>
                  <a:pt x="0" y="13"/>
                </a:lnTo>
                <a:lnTo>
                  <a:pt x="0" y="15"/>
                </a:lnTo>
                <a:lnTo>
                  <a:pt x="0" y="15"/>
                </a:lnTo>
                <a:lnTo>
                  <a:pt x="0" y="16"/>
                </a:lnTo>
                <a:lnTo>
                  <a:pt x="0" y="18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20" name="Freeform 4028"/>
          <p:cNvSpPr>
            <a:spLocks/>
          </p:cNvSpPr>
          <p:nvPr/>
        </p:nvSpPr>
        <p:spPr bwMode="auto">
          <a:xfrm>
            <a:off x="1895475" y="3441700"/>
            <a:ext cx="0" cy="28575"/>
          </a:xfrm>
          <a:custGeom>
            <a:avLst/>
            <a:gdLst>
              <a:gd name="T0" fmla="*/ 18 h 18"/>
              <a:gd name="T1" fmla="*/ 16 h 18"/>
              <a:gd name="T2" fmla="*/ 15 h 18"/>
              <a:gd name="T3" fmla="*/ 13 h 18"/>
              <a:gd name="T4" fmla="*/ 10 h 18"/>
              <a:gd name="T5" fmla="*/ 9 h 18"/>
              <a:gd name="T6" fmla="*/ 7 h 18"/>
              <a:gd name="T7" fmla="*/ 6 h 18"/>
              <a:gd name="T8" fmla="*/ 4 h 18"/>
              <a:gd name="T9" fmla="*/ 1 h 18"/>
              <a:gd name="T10" fmla="*/ 0 h 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8">
                <a:moveTo>
                  <a:pt x="0" y="18"/>
                </a:moveTo>
                <a:lnTo>
                  <a:pt x="0" y="16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9"/>
                </a:lnTo>
                <a:lnTo>
                  <a:pt x="0" y="7"/>
                </a:lnTo>
                <a:lnTo>
                  <a:pt x="0" y="6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21" name="Line 4029"/>
          <p:cNvSpPr>
            <a:spLocks noChangeShapeType="1"/>
          </p:cNvSpPr>
          <p:nvPr/>
        </p:nvSpPr>
        <p:spPr bwMode="auto">
          <a:xfrm flipH="1">
            <a:off x="1900238" y="3470275"/>
            <a:ext cx="88900" cy="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22" name="Freeform 4030"/>
          <p:cNvSpPr>
            <a:spLocks/>
          </p:cNvSpPr>
          <p:nvPr/>
        </p:nvSpPr>
        <p:spPr bwMode="auto">
          <a:xfrm>
            <a:off x="1993900" y="3500438"/>
            <a:ext cx="1588" cy="33338"/>
          </a:xfrm>
          <a:custGeom>
            <a:avLst/>
            <a:gdLst>
              <a:gd name="T0" fmla="*/ 0 w 1"/>
              <a:gd name="T1" fmla="*/ 0 h 21"/>
              <a:gd name="T2" fmla="*/ 0 w 1"/>
              <a:gd name="T3" fmla="*/ 2 h 21"/>
              <a:gd name="T4" fmla="*/ 0 w 1"/>
              <a:gd name="T5" fmla="*/ 2 h 21"/>
              <a:gd name="T6" fmla="*/ 0 w 1"/>
              <a:gd name="T7" fmla="*/ 3 h 21"/>
              <a:gd name="T8" fmla="*/ 0 w 1"/>
              <a:gd name="T9" fmla="*/ 3 h 21"/>
              <a:gd name="T10" fmla="*/ 0 w 1"/>
              <a:gd name="T11" fmla="*/ 5 h 21"/>
              <a:gd name="T12" fmla="*/ 0 w 1"/>
              <a:gd name="T13" fmla="*/ 5 h 21"/>
              <a:gd name="T14" fmla="*/ 0 w 1"/>
              <a:gd name="T15" fmla="*/ 6 h 21"/>
              <a:gd name="T16" fmla="*/ 0 w 1"/>
              <a:gd name="T17" fmla="*/ 6 h 21"/>
              <a:gd name="T18" fmla="*/ 0 w 1"/>
              <a:gd name="T19" fmla="*/ 6 h 21"/>
              <a:gd name="T20" fmla="*/ 0 w 1"/>
              <a:gd name="T21" fmla="*/ 8 h 21"/>
              <a:gd name="T22" fmla="*/ 0 w 1"/>
              <a:gd name="T23" fmla="*/ 8 h 21"/>
              <a:gd name="T24" fmla="*/ 0 w 1"/>
              <a:gd name="T25" fmla="*/ 9 h 21"/>
              <a:gd name="T26" fmla="*/ 0 w 1"/>
              <a:gd name="T27" fmla="*/ 9 h 21"/>
              <a:gd name="T28" fmla="*/ 0 w 1"/>
              <a:gd name="T29" fmla="*/ 11 h 21"/>
              <a:gd name="T30" fmla="*/ 0 w 1"/>
              <a:gd name="T31" fmla="*/ 11 h 21"/>
              <a:gd name="T32" fmla="*/ 0 w 1"/>
              <a:gd name="T33" fmla="*/ 12 h 21"/>
              <a:gd name="T34" fmla="*/ 0 w 1"/>
              <a:gd name="T35" fmla="*/ 12 h 21"/>
              <a:gd name="T36" fmla="*/ 0 w 1"/>
              <a:gd name="T37" fmla="*/ 14 h 21"/>
              <a:gd name="T38" fmla="*/ 0 w 1"/>
              <a:gd name="T39" fmla="*/ 14 h 21"/>
              <a:gd name="T40" fmla="*/ 0 w 1"/>
              <a:gd name="T41" fmla="*/ 14 h 21"/>
              <a:gd name="T42" fmla="*/ 0 w 1"/>
              <a:gd name="T43" fmla="*/ 15 h 21"/>
              <a:gd name="T44" fmla="*/ 0 w 1"/>
              <a:gd name="T45" fmla="*/ 15 h 21"/>
              <a:gd name="T46" fmla="*/ 0 w 1"/>
              <a:gd name="T47" fmla="*/ 17 h 21"/>
              <a:gd name="T48" fmla="*/ 0 w 1"/>
              <a:gd name="T49" fmla="*/ 17 h 21"/>
              <a:gd name="T50" fmla="*/ 0 w 1"/>
              <a:gd name="T51" fmla="*/ 18 h 21"/>
              <a:gd name="T52" fmla="*/ 0 w 1"/>
              <a:gd name="T53" fmla="*/ 18 h 21"/>
              <a:gd name="T54" fmla="*/ 0 w 1"/>
              <a:gd name="T55" fmla="*/ 20 h 21"/>
              <a:gd name="T56" fmla="*/ 0 w 1"/>
              <a:gd name="T57" fmla="*/ 20 h 21"/>
              <a:gd name="T58" fmla="*/ 1 w 1"/>
              <a:gd name="T59" fmla="*/ 21 h 21"/>
              <a:gd name="T60" fmla="*/ 1 w 1"/>
              <a:gd name="T6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" h="21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9"/>
                </a:lnTo>
                <a:lnTo>
                  <a:pt x="0" y="9"/>
                </a:lnTo>
                <a:lnTo>
                  <a:pt x="0" y="11"/>
                </a:lnTo>
                <a:lnTo>
                  <a:pt x="0" y="11"/>
                </a:lnTo>
                <a:lnTo>
                  <a:pt x="0" y="12"/>
                </a:lnTo>
                <a:lnTo>
                  <a:pt x="0" y="12"/>
                </a:lnTo>
                <a:lnTo>
                  <a:pt x="0" y="14"/>
                </a:lnTo>
                <a:lnTo>
                  <a:pt x="0" y="14"/>
                </a:lnTo>
                <a:lnTo>
                  <a:pt x="0" y="14"/>
                </a:lnTo>
                <a:lnTo>
                  <a:pt x="0" y="15"/>
                </a:lnTo>
                <a:lnTo>
                  <a:pt x="0" y="15"/>
                </a:lnTo>
                <a:lnTo>
                  <a:pt x="0" y="17"/>
                </a:lnTo>
                <a:lnTo>
                  <a:pt x="0" y="17"/>
                </a:lnTo>
                <a:lnTo>
                  <a:pt x="0" y="18"/>
                </a:lnTo>
                <a:lnTo>
                  <a:pt x="0" y="18"/>
                </a:lnTo>
                <a:lnTo>
                  <a:pt x="0" y="20"/>
                </a:lnTo>
                <a:lnTo>
                  <a:pt x="0" y="20"/>
                </a:lnTo>
                <a:lnTo>
                  <a:pt x="1" y="21"/>
                </a:lnTo>
                <a:lnTo>
                  <a:pt x="1" y="21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23" name="Freeform 4031"/>
          <p:cNvSpPr>
            <a:spLocks/>
          </p:cNvSpPr>
          <p:nvPr/>
        </p:nvSpPr>
        <p:spPr bwMode="auto">
          <a:xfrm>
            <a:off x="1993900" y="3470275"/>
            <a:ext cx="0" cy="30163"/>
          </a:xfrm>
          <a:custGeom>
            <a:avLst/>
            <a:gdLst>
              <a:gd name="T0" fmla="*/ 19 h 19"/>
              <a:gd name="T1" fmla="*/ 18 h 19"/>
              <a:gd name="T2" fmla="*/ 16 h 19"/>
              <a:gd name="T3" fmla="*/ 13 h 19"/>
              <a:gd name="T4" fmla="*/ 12 h 19"/>
              <a:gd name="T5" fmla="*/ 10 h 19"/>
              <a:gd name="T6" fmla="*/ 7 h 19"/>
              <a:gd name="T7" fmla="*/ 6 h 19"/>
              <a:gd name="T8" fmla="*/ 4 h 19"/>
              <a:gd name="T9" fmla="*/ 1 h 19"/>
              <a:gd name="T10" fmla="*/ 0 h 1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9">
                <a:moveTo>
                  <a:pt x="0" y="19"/>
                </a:moveTo>
                <a:lnTo>
                  <a:pt x="0" y="18"/>
                </a:lnTo>
                <a:lnTo>
                  <a:pt x="0" y="16"/>
                </a:lnTo>
                <a:lnTo>
                  <a:pt x="0" y="13"/>
                </a:lnTo>
                <a:lnTo>
                  <a:pt x="0" y="12"/>
                </a:lnTo>
                <a:lnTo>
                  <a:pt x="0" y="10"/>
                </a:lnTo>
                <a:lnTo>
                  <a:pt x="0" y="7"/>
                </a:lnTo>
                <a:lnTo>
                  <a:pt x="0" y="6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24" name="Line 4032"/>
          <p:cNvSpPr>
            <a:spLocks noChangeShapeType="1"/>
          </p:cNvSpPr>
          <p:nvPr/>
        </p:nvSpPr>
        <p:spPr bwMode="auto">
          <a:xfrm flipH="1">
            <a:off x="1998663" y="3494088"/>
            <a:ext cx="285750" cy="63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25" name="Freeform 4033"/>
          <p:cNvSpPr>
            <a:spLocks/>
          </p:cNvSpPr>
          <p:nvPr/>
        </p:nvSpPr>
        <p:spPr bwMode="auto">
          <a:xfrm>
            <a:off x="2293938" y="3617913"/>
            <a:ext cx="14288" cy="119063"/>
          </a:xfrm>
          <a:custGeom>
            <a:avLst/>
            <a:gdLst>
              <a:gd name="T0" fmla="*/ 0 w 9"/>
              <a:gd name="T1" fmla="*/ 0 h 75"/>
              <a:gd name="T2" fmla="*/ 1 w 9"/>
              <a:gd name="T3" fmla="*/ 4 h 75"/>
              <a:gd name="T4" fmla="*/ 1 w 9"/>
              <a:gd name="T5" fmla="*/ 10 h 75"/>
              <a:gd name="T6" fmla="*/ 1 w 9"/>
              <a:gd name="T7" fmla="*/ 15 h 75"/>
              <a:gd name="T8" fmla="*/ 3 w 9"/>
              <a:gd name="T9" fmla="*/ 21 h 75"/>
              <a:gd name="T10" fmla="*/ 3 w 9"/>
              <a:gd name="T11" fmla="*/ 27 h 75"/>
              <a:gd name="T12" fmla="*/ 3 w 9"/>
              <a:gd name="T13" fmla="*/ 31 h 75"/>
              <a:gd name="T14" fmla="*/ 4 w 9"/>
              <a:gd name="T15" fmla="*/ 37 h 75"/>
              <a:gd name="T16" fmla="*/ 4 w 9"/>
              <a:gd name="T17" fmla="*/ 43 h 75"/>
              <a:gd name="T18" fmla="*/ 4 w 9"/>
              <a:gd name="T19" fmla="*/ 48 h 75"/>
              <a:gd name="T20" fmla="*/ 6 w 9"/>
              <a:gd name="T21" fmla="*/ 54 h 75"/>
              <a:gd name="T22" fmla="*/ 6 w 9"/>
              <a:gd name="T23" fmla="*/ 58 h 75"/>
              <a:gd name="T24" fmla="*/ 7 w 9"/>
              <a:gd name="T25" fmla="*/ 64 h 75"/>
              <a:gd name="T26" fmla="*/ 7 w 9"/>
              <a:gd name="T27" fmla="*/ 70 h 75"/>
              <a:gd name="T28" fmla="*/ 9 w 9"/>
              <a:gd name="T2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" h="75">
                <a:moveTo>
                  <a:pt x="0" y="0"/>
                </a:moveTo>
                <a:lnTo>
                  <a:pt x="1" y="4"/>
                </a:lnTo>
                <a:lnTo>
                  <a:pt x="1" y="10"/>
                </a:lnTo>
                <a:lnTo>
                  <a:pt x="1" y="15"/>
                </a:lnTo>
                <a:lnTo>
                  <a:pt x="3" y="21"/>
                </a:lnTo>
                <a:lnTo>
                  <a:pt x="3" y="27"/>
                </a:lnTo>
                <a:lnTo>
                  <a:pt x="3" y="31"/>
                </a:lnTo>
                <a:lnTo>
                  <a:pt x="4" y="37"/>
                </a:lnTo>
                <a:lnTo>
                  <a:pt x="4" y="43"/>
                </a:lnTo>
                <a:lnTo>
                  <a:pt x="4" y="48"/>
                </a:lnTo>
                <a:lnTo>
                  <a:pt x="6" y="54"/>
                </a:lnTo>
                <a:lnTo>
                  <a:pt x="6" y="58"/>
                </a:lnTo>
                <a:lnTo>
                  <a:pt x="7" y="64"/>
                </a:lnTo>
                <a:lnTo>
                  <a:pt x="7" y="70"/>
                </a:lnTo>
                <a:lnTo>
                  <a:pt x="9" y="75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26" name="Freeform 4034"/>
          <p:cNvSpPr>
            <a:spLocks/>
          </p:cNvSpPr>
          <p:nvPr/>
        </p:nvSpPr>
        <p:spPr bwMode="auto">
          <a:xfrm>
            <a:off x="2289175" y="3495675"/>
            <a:ext cx="4763" cy="122238"/>
          </a:xfrm>
          <a:custGeom>
            <a:avLst/>
            <a:gdLst>
              <a:gd name="T0" fmla="*/ 3 w 3"/>
              <a:gd name="T1" fmla="*/ 77 h 77"/>
              <a:gd name="T2" fmla="*/ 3 w 3"/>
              <a:gd name="T3" fmla="*/ 74 h 77"/>
              <a:gd name="T4" fmla="*/ 3 w 3"/>
              <a:gd name="T5" fmla="*/ 71 h 77"/>
              <a:gd name="T6" fmla="*/ 3 w 3"/>
              <a:gd name="T7" fmla="*/ 69 h 77"/>
              <a:gd name="T8" fmla="*/ 3 w 3"/>
              <a:gd name="T9" fmla="*/ 66 h 77"/>
              <a:gd name="T10" fmla="*/ 3 w 3"/>
              <a:gd name="T11" fmla="*/ 63 h 77"/>
              <a:gd name="T12" fmla="*/ 3 w 3"/>
              <a:gd name="T13" fmla="*/ 62 h 77"/>
              <a:gd name="T14" fmla="*/ 3 w 3"/>
              <a:gd name="T15" fmla="*/ 59 h 77"/>
              <a:gd name="T16" fmla="*/ 3 w 3"/>
              <a:gd name="T17" fmla="*/ 56 h 77"/>
              <a:gd name="T18" fmla="*/ 1 w 3"/>
              <a:gd name="T19" fmla="*/ 54 h 77"/>
              <a:gd name="T20" fmla="*/ 1 w 3"/>
              <a:gd name="T21" fmla="*/ 51 h 77"/>
              <a:gd name="T22" fmla="*/ 1 w 3"/>
              <a:gd name="T23" fmla="*/ 50 h 77"/>
              <a:gd name="T24" fmla="*/ 1 w 3"/>
              <a:gd name="T25" fmla="*/ 47 h 77"/>
              <a:gd name="T26" fmla="*/ 1 w 3"/>
              <a:gd name="T27" fmla="*/ 44 h 77"/>
              <a:gd name="T28" fmla="*/ 1 w 3"/>
              <a:gd name="T29" fmla="*/ 42 h 77"/>
              <a:gd name="T30" fmla="*/ 1 w 3"/>
              <a:gd name="T31" fmla="*/ 39 h 77"/>
              <a:gd name="T32" fmla="*/ 1 w 3"/>
              <a:gd name="T33" fmla="*/ 36 h 77"/>
              <a:gd name="T34" fmla="*/ 1 w 3"/>
              <a:gd name="T35" fmla="*/ 35 h 77"/>
              <a:gd name="T36" fmla="*/ 1 w 3"/>
              <a:gd name="T37" fmla="*/ 32 h 77"/>
              <a:gd name="T38" fmla="*/ 1 w 3"/>
              <a:gd name="T39" fmla="*/ 29 h 77"/>
              <a:gd name="T40" fmla="*/ 1 w 3"/>
              <a:gd name="T41" fmla="*/ 27 h 77"/>
              <a:gd name="T42" fmla="*/ 1 w 3"/>
              <a:gd name="T43" fmla="*/ 24 h 77"/>
              <a:gd name="T44" fmla="*/ 0 w 3"/>
              <a:gd name="T45" fmla="*/ 21 h 77"/>
              <a:gd name="T46" fmla="*/ 0 w 3"/>
              <a:gd name="T47" fmla="*/ 20 h 77"/>
              <a:gd name="T48" fmla="*/ 0 w 3"/>
              <a:gd name="T49" fmla="*/ 17 h 77"/>
              <a:gd name="T50" fmla="*/ 0 w 3"/>
              <a:gd name="T51" fmla="*/ 15 h 77"/>
              <a:gd name="T52" fmla="*/ 0 w 3"/>
              <a:gd name="T53" fmla="*/ 12 h 77"/>
              <a:gd name="T54" fmla="*/ 0 w 3"/>
              <a:gd name="T55" fmla="*/ 9 h 77"/>
              <a:gd name="T56" fmla="*/ 0 w 3"/>
              <a:gd name="T57" fmla="*/ 8 h 77"/>
              <a:gd name="T58" fmla="*/ 0 w 3"/>
              <a:gd name="T59" fmla="*/ 5 h 77"/>
              <a:gd name="T60" fmla="*/ 0 w 3"/>
              <a:gd name="T61" fmla="*/ 2 h 77"/>
              <a:gd name="T62" fmla="*/ 0 w 3"/>
              <a:gd name="T63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" h="77">
                <a:moveTo>
                  <a:pt x="3" y="77"/>
                </a:moveTo>
                <a:lnTo>
                  <a:pt x="3" y="74"/>
                </a:lnTo>
                <a:lnTo>
                  <a:pt x="3" y="71"/>
                </a:lnTo>
                <a:lnTo>
                  <a:pt x="3" y="69"/>
                </a:lnTo>
                <a:lnTo>
                  <a:pt x="3" y="66"/>
                </a:lnTo>
                <a:lnTo>
                  <a:pt x="3" y="63"/>
                </a:lnTo>
                <a:lnTo>
                  <a:pt x="3" y="62"/>
                </a:lnTo>
                <a:lnTo>
                  <a:pt x="3" y="59"/>
                </a:lnTo>
                <a:lnTo>
                  <a:pt x="3" y="56"/>
                </a:lnTo>
                <a:lnTo>
                  <a:pt x="1" y="54"/>
                </a:lnTo>
                <a:lnTo>
                  <a:pt x="1" y="51"/>
                </a:lnTo>
                <a:lnTo>
                  <a:pt x="1" y="50"/>
                </a:lnTo>
                <a:lnTo>
                  <a:pt x="1" y="47"/>
                </a:lnTo>
                <a:lnTo>
                  <a:pt x="1" y="44"/>
                </a:lnTo>
                <a:lnTo>
                  <a:pt x="1" y="42"/>
                </a:lnTo>
                <a:lnTo>
                  <a:pt x="1" y="39"/>
                </a:lnTo>
                <a:lnTo>
                  <a:pt x="1" y="36"/>
                </a:lnTo>
                <a:lnTo>
                  <a:pt x="1" y="35"/>
                </a:lnTo>
                <a:lnTo>
                  <a:pt x="1" y="32"/>
                </a:lnTo>
                <a:lnTo>
                  <a:pt x="1" y="29"/>
                </a:lnTo>
                <a:lnTo>
                  <a:pt x="1" y="27"/>
                </a:lnTo>
                <a:lnTo>
                  <a:pt x="1" y="24"/>
                </a:lnTo>
                <a:lnTo>
                  <a:pt x="0" y="21"/>
                </a:lnTo>
                <a:lnTo>
                  <a:pt x="0" y="20"/>
                </a:lnTo>
                <a:lnTo>
                  <a:pt x="0" y="17"/>
                </a:lnTo>
                <a:lnTo>
                  <a:pt x="0" y="15"/>
                </a:lnTo>
                <a:lnTo>
                  <a:pt x="0" y="12"/>
                </a:lnTo>
                <a:lnTo>
                  <a:pt x="0" y="9"/>
                </a:lnTo>
                <a:lnTo>
                  <a:pt x="0" y="8"/>
                </a:ln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27" name="Line 4035"/>
          <p:cNvSpPr>
            <a:spLocks noChangeShapeType="1"/>
          </p:cNvSpPr>
          <p:nvPr/>
        </p:nvSpPr>
        <p:spPr bwMode="auto">
          <a:xfrm flipH="1">
            <a:off x="2298700" y="3609975"/>
            <a:ext cx="87313" cy="79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28" name="Rectangle 4036"/>
          <p:cNvSpPr>
            <a:spLocks noChangeArrowheads="1"/>
          </p:cNvSpPr>
          <p:nvPr/>
        </p:nvSpPr>
        <p:spPr bwMode="auto">
          <a:xfrm rot="60000">
            <a:off x="1376363" y="3328988"/>
            <a:ext cx="3143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copia-1-I_AN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29" name="Line 4037"/>
          <p:cNvSpPr>
            <a:spLocks noChangeShapeType="1"/>
          </p:cNvSpPr>
          <p:nvPr/>
        </p:nvSpPr>
        <p:spPr bwMode="auto">
          <a:xfrm flipH="1" flipV="1">
            <a:off x="1703388" y="3379788"/>
            <a:ext cx="87313" cy="15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30" name="Rectangle 4038"/>
          <p:cNvSpPr>
            <a:spLocks noChangeArrowheads="1"/>
          </p:cNvSpPr>
          <p:nvPr/>
        </p:nvSpPr>
        <p:spPr bwMode="auto">
          <a:xfrm rot="120000">
            <a:off x="1427163" y="3287713"/>
            <a:ext cx="2571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CoCegeo3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31" name="Line 4039"/>
          <p:cNvSpPr>
            <a:spLocks noChangeShapeType="1"/>
          </p:cNvSpPr>
          <p:nvPr/>
        </p:nvSpPr>
        <p:spPr bwMode="auto">
          <a:xfrm flipH="1" flipV="1">
            <a:off x="1704975" y="3338513"/>
            <a:ext cx="88900" cy="317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32" name="Freeform 4040"/>
          <p:cNvSpPr>
            <a:spLocks/>
          </p:cNvSpPr>
          <p:nvPr/>
        </p:nvSpPr>
        <p:spPr bwMode="auto">
          <a:xfrm>
            <a:off x="1798638" y="3362325"/>
            <a:ext cx="0" cy="19050"/>
          </a:xfrm>
          <a:custGeom>
            <a:avLst/>
            <a:gdLst>
              <a:gd name="T0" fmla="*/ 0 h 12"/>
              <a:gd name="T1" fmla="*/ 0 h 12"/>
              <a:gd name="T2" fmla="*/ 2 h 12"/>
              <a:gd name="T3" fmla="*/ 3 h 12"/>
              <a:gd name="T4" fmla="*/ 5 h 12"/>
              <a:gd name="T5" fmla="*/ 6 h 12"/>
              <a:gd name="T6" fmla="*/ 8 h 12"/>
              <a:gd name="T7" fmla="*/ 8 h 12"/>
              <a:gd name="T8" fmla="*/ 9 h 12"/>
              <a:gd name="T9" fmla="*/ 11 h 12"/>
              <a:gd name="T10" fmla="*/ 12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  <a:lnTo>
                  <a:pt x="0" y="5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33" name="Freeform 4041"/>
          <p:cNvSpPr>
            <a:spLocks/>
          </p:cNvSpPr>
          <p:nvPr/>
        </p:nvSpPr>
        <p:spPr bwMode="auto">
          <a:xfrm>
            <a:off x="1798638" y="3341688"/>
            <a:ext cx="0" cy="20638"/>
          </a:xfrm>
          <a:custGeom>
            <a:avLst/>
            <a:gdLst>
              <a:gd name="T0" fmla="*/ 13 h 13"/>
              <a:gd name="T1" fmla="*/ 12 h 13"/>
              <a:gd name="T2" fmla="*/ 10 h 13"/>
              <a:gd name="T3" fmla="*/ 9 h 13"/>
              <a:gd name="T4" fmla="*/ 7 h 13"/>
              <a:gd name="T5" fmla="*/ 6 h 13"/>
              <a:gd name="T6" fmla="*/ 6 h 13"/>
              <a:gd name="T7" fmla="*/ 4 h 13"/>
              <a:gd name="T8" fmla="*/ 3 h 13"/>
              <a:gd name="T9" fmla="*/ 1 h 13"/>
              <a:gd name="T10" fmla="*/ 0 h 1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3">
                <a:moveTo>
                  <a:pt x="0" y="13"/>
                </a:moveTo>
                <a:lnTo>
                  <a:pt x="0" y="12"/>
                </a:lnTo>
                <a:lnTo>
                  <a:pt x="0" y="10"/>
                </a:lnTo>
                <a:lnTo>
                  <a:pt x="0" y="9"/>
                </a:lnTo>
                <a:lnTo>
                  <a:pt x="0" y="7"/>
                </a:ln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34" name="Line 4042"/>
          <p:cNvSpPr>
            <a:spLocks noChangeShapeType="1"/>
          </p:cNvSpPr>
          <p:nvPr/>
        </p:nvSpPr>
        <p:spPr bwMode="auto">
          <a:xfrm flipH="1" flipV="1">
            <a:off x="1803400" y="3362325"/>
            <a:ext cx="581025" cy="190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35" name="Freeform 4043"/>
          <p:cNvSpPr>
            <a:spLocks/>
          </p:cNvSpPr>
          <p:nvPr/>
        </p:nvSpPr>
        <p:spPr bwMode="auto">
          <a:xfrm>
            <a:off x="2386013" y="3494088"/>
            <a:ext cx="7938" cy="114300"/>
          </a:xfrm>
          <a:custGeom>
            <a:avLst/>
            <a:gdLst>
              <a:gd name="T0" fmla="*/ 0 w 5"/>
              <a:gd name="T1" fmla="*/ 0 h 72"/>
              <a:gd name="T2" fmla="*/ 0 w 5"/>
              <a:gd name="T3" fmla="*/ 6 h 72"/>
              <a:gd name="T4" fmla="*/ 2 w 5"/>
              <a:gd name="T5" fmla="*/ 12 h 72"/>
              <a:gd name="T6" fmla="*/ 2 w 5"/>
              <a:gd name="T7" fmla="*/ 16 h 72"/>
              <a:gd name="T8" fmla="*/ 2 w 5"/>
              <a:gd name="T9" fmla="*/ 22 h 72"/>
              <a:gd name="T10" fmla="*/ 2 w 5"/>
              <a:gd name="T11" fmla="*/ 28 h 72"/>
              <a:gd name="T12" fmla="*/ 2 w 5"/>
              <a:gd name="T13" fmla="*/ 34 h 72"/>
              <a:gd name="T14" fmla="*/ 2 w 5"/>
              <a:gd name="T15" fmla="*/ 39 h 72"/>
              <a:gd name="T16" fmla="*/ 2 w 5"/>
              <a:gd name="T17" fmla="*/ 45 h 72"/>
              <a:gd name="T18" fmla="*/ 3 w 5"/>
              <a:gd name="T19" fmla="*/ 51 h 72"/>
              <a:gd name="T20" fmla="*/ 3 w 5"/>
              <a:gd name="T21" fmla="*/ 55 h 72"/>
              <a:gd name="T22" fmla="*/ 3 w 5"/>
              <a:gd name="T23" fmla="*/ 61 h 72"/>
              <a:gd name="T24" fmla="*/ 3 w 5"/>
              <a:gd name="T25" fmla="*/ 67 h 72"/>
              <a:gd name="T26" fmla="*/ 5 w 5"/>
              <a:gd name="T2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72">
                <a:moveTo>
                  <a:pt x="0" y="0"/>
                </a:moveTo>
                <a:lnTo>
                  <a:pt x="0" y="6"/>
                </a:lnTo>
                <a:lnTo>
                  <a:pt x="2" y="12"/>
                </a:lnTo>
                <a:lnTo>
                  <a:pt x="2" y="16"/>
                </a:lnTo>
                <a:lnTo>
                  <a:pt x="2" y="22"/>
                </a:lnTo>
                <a:lnTo>
                  <a:pt x="2" y="28"/>
                </a:lnTo>
                <a:lnTo>
                  <a:pt x="2" y="34"/>
                </a:lnTo>
                <a:lnTo>
                  <a:pt x="2" y="39"/>
                </a:lnTo>
                <a:lnTo>
                  <a:pt x="2" y="45"/>
                </a:lnTo>
                <a:lnTo>
                  <a:pt x="3" y="51"/>
                </a:lnTo>
                <a:lnTo>
                  <a:pt x="3" y="55"/>
                </a:lnTo>
                <a:lnTo>
                  <a:pt x="3" y="61"/>
                </a:lnTo>
                <a:lnTo>
                  <a:pt x="3" y="67"/>
                </a:lnTo>
                <a:lnTo>
                  <a:pt x="5" y="7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36" name="Freeform 4044"/>
          <p:cNvSpPr>
            <a:spLocks/>
          </p:cNvSpPr>
          <p:nvPr/>
        </p:nvSpPr>
        <p:spPr bwMode="auto">
          <a:xfrm>
            <a:off x="2386013" y="3379788"/>
            <a:ext cx="3175" cy="114300"/>
          </a:xfrm>
          <a:custGeom>
            <a:avLst/>
            <a:gdLst>
              <a:gd name="T0" fmla="*/ 0 w 2"/>
              <a:gd name="T1" fmla="*/ 72 h 72"/>
              <a:gd name="T2" fmla="*/ 0 w 2"/>
              <a:gd name="T3" fmla="*/ 72 h 72"/>
              <a:gd name="T4" fmla="*/ 0 w 2"/>
              <a:gd name="T5" fmla="*/ 70 h 72"/>
              <a:gd name="T6" fmla="*/ 0 w 2"/>
              <a:gd name="T7" fmla="*/ 69 h 72"/>
              <a:gd name="T8" fmla="*/ 0 w 2"/>
              <a:gd name="T9" fmla="*/ 67 h 72"/>
              <a:gd name="T10" fmla="*/ 0 w 2"/>
              <a:gd name="T11" fmla="*/ 66 h 72"/>
              <a:gd name="T12" fmla="*/ 0 w 2"/>
              <a:gd name="T13" fmla="*/ 66 h 72"/>
              <a:gd name="T14" fmla="*/ 0 w 2"/>
              <a:gd name="T15" fmla="*/ 64 h 72"/>
              <a:gd name="T16" fmla="*/ 0 w 2"/>
              <a:gd name="T17" fmla="*/ 63 h 72"/>
              <a:gd name="T18" fmla="*/ 0 w 2"/>
              <a:gd name="T19" fmla="*/ 61 h 72"/>
              <a:gd name="T20" fmla="*/ 0 w 2"/>
              <a:gd name="T21" fmla="*/ 60 h 72"/>
              <a:gd name="T22" fmla="*/ 0 w 2"/>
              <a:gd name="T23" fmla="*/ 60 h 72"/>
              <a:gd name="T24" fmla="*/ 0 w 2"/>
              <a:gd name="T25" fmla="*/ 58 h 72"/>
              <a:gd name="T26" fmla="*/ 0 w 2"/>
              <a:gd name="T27" fmla="*/ 57 h 72"/>
              <a:gd name="T28" fmla="*/ 0 w 2"/>
              <a:gd name="T29" fmla="*/ 55 h 72"/>
              <a:gd name="T30" fmla="*/ 0 w 2"/>
              <a:gd name="T31" fmla="*/ 54 h 72"/>
              <a:gd name="T32" fmla="*/ 0 w 2"/>
              <a:gd name="T33" fmla="*/ 54 h 72"/>
              <a:gd name="T34" fmla="*/ 0 w 2"/>
              <a:gd name="T35" fmla="*/ 52 h 72"/>
              <a:gd name="T36" fmla="*/ 0 w 2"/>
              <a:gd name="T37" fmla="*/ 51 h 72"/>
              <a:gd name="T38" fmla="*/ 0 w 2"/>
              <a:gd name="T39" fmla="*/ 49 h 72"/>
              <a:gd name="T40" fmla="*/ 0 w 2"/>
              <a:gd name="T41" fmla="*/ 49 h 72"/>
              <a:gd name="T42" fmla="*/ 0 w 2"/>
              <a:gd name="T43" fmla="*/ 48 h 72"/>
              <a:gd name="T44" fmla="*/ 0 w 2"/>
              <a:gd name="T45" fmla="*/ 46 h 72"/>
              <a:gd name="T46" fmla="*/ 0 w 2"/>
              <a:gd name="T47" fmla="*/ 45 h 72"/>
              <a:gd name="T48" fmla="*/ 0 w 2"/>
              <a:gd name="T49" fmla="*/ 43 h 72"/>
              <a:gd name="T50" fmla="*/ 0 w 2"/>
              <a:gd name="T51" fmla="*/ 43 h 72"/>
              <a:gd name="T52" fmla="*/ 0 w 2"/>
              <a:gd name="T53" fmla="*/ 42 h 72"/>
              <a:gd name="T54" fmla="*/ 0 w 2"/>
              <a:gd name="T55" fmla="*/ 40 h 72"/>
              <a:gd name="T56" fmla="*/ 0 w 2"/>
              <a:gd name="T57" fmla="*/ 39 h 72"/>
              <a:gd name="T58" fmla="*/ 0 w 2"/>
              <a:gd name="T59" fmla="*/ 37 h 72"/>
              <a:gd name="T60" fmla="*/ 0 w 2"/>
              <a:gd name="T61" fmla="*/ 37 h 72"/>
              <a:gd name="T62" fmla="*/ 0 w 2"/>
              <a:gd name="T63" fmla="*/ 36 h 72"/>
              <a:gd name="T64" fmla="*/ 0 w 2"/>
              <a:gd name="T65" fmla="*/ 34 h 72"/>
              <a:gd name="T66" fmla="*/ 0 w 2"/>
              <a:gd name="T67" fmla="*/ 33 h 72"/>
              <a:gd name="T68" fmla="*/ 0 w 2"/>
              <a:gd name="T69" fmla="*/ 31 h 72"/>
              <a:gd name="T70" fmla="*/ 0 w 2"/>
              <a:gd name="T71" fmla="*/ 31 h 72"/>
              <a:gd name="T72" fmla="*/ 0 w 2"/>
              <a:gd name="T73" fmla="*/ 30 h 72"/>
              <a:gd name="T74" fmla="*/ 0 w 2"/>
              <a:gd name="T75" fmla="*/ 28 h 72"/>
              <a:gd name="T76" fmla="*/ 0 w 2"/>
              <a:gd name="T77" fmla="*/ 27 h 72"/>
              <a:gd name="T78" fmla="*/ 0 w 2"/>
              <a:gd name="T79" fmla="*/ 27 h 72"/>
              <a:gd name="T80" fmla="*/ 0 w 2"/>
              <a:gd name="T81" fmla="*/ 25 h 72"/>
              <a:gd name="T82" fmla="*/ 0 w 2"/>
              <a:gd name="T83" fmla="*/ 24 h 72"/>
              <a:gd name="T84" fmla="*/ 0 w 2"/>
              <a:gd name="T85" fmla="*/ 22 h 72"/>
              <a:gd name="T86" fmla="*/ 0 w 2"/>
              <a:gd name="T87" fmla="*/ 21 h 72"/>
              <a:gd name="T88" fmla="*/ 0 w 2"/>
              <a:gd name="T89" fmla="*/ 21 h 72"/>
              <a:gd name="T90" fmla="*/ 0 w 2"/>
              <a:gd name="T91" fmla="*/ 19 h 72"/>
              <a:gd name="T92" fmla="*/ 0 w 2"/>
              <a:gd name="T93" fmla="*/ 18 h 72"/>
              <a:gd name="T94" fmla="*/ 0 w 2"/>
              <a:gd name="T95" fmla="*/ 16 h 72"/>
              <a:gd name="T96" fmla="*/ 0 w 2"/>
              <a:gd name="T97" fmla="*/ 15 h 72"/>
              <a:gd name="T98" fmla="*/ 0 w 2"/>
              <a:gd name="T99" fmla="*/ 15 h 72"/>
              <a:gd name="T100" fmla="*/ 0 w 2"/>
              <a:gd name="T101" fmla="*/ 13 h 72"/>
              <a:gd name="T102" fmla="*/ 0 w 2"/>
              <a:gd name="T103" fmla="*/ 12 h 72"/>
              <a:gd name="T104" fmla="*/ 0 w 2"/>
              <a:gd name="T105" fmla="*/ 10 h 72"/>
              <a:gd name="T106" fmla="*/ 0 w 2"/>
              <a:gd name="T107" fmla="*/ 9 h 72"/>
              <a:gd name="T108" fmla="*/ 0 w 2"/>
              <a:gd name="T109" fmla="*/ 9 h 72"/>
              <a:gd name="T110" fmla="*/ 0 w 2"/>
              <a:gd name="T111" fmla="*/ 7 h 72"/>
              <a:gd name="T112" fmla="*/ 0 w 2"/>
              <a:gd name="T113" fmla="*/ 6 h 72"/>
              <a:gd name="T114" fmla="*/ 0 w 2"/>
              <a:gd name="T115" fmla="*/ 4 h 72"/>
              <a:gd name="T116" fmla="*/ 0 w 2"/>
              <a:gd name="T117" fmla="*/ 4 h 72"/>
              <a:gd name="T118" fmla="*/ 0 w 2"/>
              <a:gd name="T119" fmla="*/ 3 h 72"/>
              <a:gd name="T120" fmla="*/ 0 w 2"/>
              <a:gd name="T121" fmla="*/ 1 h 72"/>
              <a:gd name="T122" fmla="*/ 2 w 2"/>
              <a:gd name="T123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" h="72">
                <a:moveTo>
                  <a:pt x="0" y="72"/>
                </a:moveTo>
                <a:lnTo>
                  <a:pt x="0" y="72"/>
                </a:lnTo>
                <a:lnTo>
                  <a:pt x="0" y="70"/>
                </a:lnTo>
                <a:lnTo>
                  <a:pt x="0" y="69"/>
                </a:lnTo>
                <a:lnTo>
                  <a:pt x="0" y="67"/>
                </a:lnTo>
                <a:lnTo>
                  <a:pt x="0" y="66"/>
                </a:lnTo>
                <a:lnTo>
                  <a:pt x="0" y="66"/>
                </a:lnTo>
                <a:lnTo>
                  <a:pt x="0" y="64"/>
                </a:lnTo>
                <a:lnTo>
                  <a:pt x="0" y="63"/>
                </a:lnTo>
                <a:lnTo>
                  <a:pt x="0" y="61"/>
                </a:lnTo>
                <a:lnTo>
                  <a:pt x="0" y="60"/>
                </a:lnTo>
                <a:lnTo>
                  <a:pt x="0" y="60"/>
                </a:lnTo>
                <a:lnTo>
                  <a:pt x="0" y="58"/>
                </a:lnTo>
                <a:lnTo>
                  <a:pt x="0" y="57"/>
                </a:lnTo>
                <a:lnTo>
                  <a:pt x="0" y="55"/>
                </a:lnTo>
                <a:lnTo>
                  <a:pt x="0" y="54"/>
                </a:lnTo>
                <a:lnTo>
                  <a:pt x="0" y="54"/>
                </a:lnTo>
                <a:lnTo>
                  <a:pt x="0" y="52"/>
                </a:lnTo>
                <a:lnTo>
                  <a:pt x="0" y="51"/>
                </a:lnTo>
                <a:lnTo>
                  <a:pt x="0" y="49"/>
                </a:lnTo>
                <a:lnTo>
                  <a:pt x="0" y="49"/>
                </a:lnTo>
                <a:lnTo>
                  <a:pt x="0" y="48"/>
                </a:lnTo>
                <a:lnTo>
                  <a:pt x="0" y="46"/>
                </a:lnTo>
                <a:lnTo>
                  <a:pt x="0" y="45"/>
                </a:lnTo>
                <a:lnTo>
                  <a:pt x="0" y="43"/>
                </a:lnTo>
                <a:lnTo>
                  <a:pt x="0" y="43"/>
                </a:lnTo>
                <a:lnTo>
                  <a:pt x="0" y="42"/>
                </a:lnTo>
                <a:lnTo>
                  <a:pt x="0" y="40"/>
                </a:lnTo>
                <a:lnTo>
                  <a:pt x="0" y="39"/>
                </a:lnTo>
                <a:lnTo>
                  <a:pt x="0" y="37"/>
                </a:lnTo>
                <a:lnTo>
                  <a:pt x="0" y="37"/>
                </a:lnTo>
                <a:lnTo>
                  <a:pt x="0" y="36"/>
                </a:lnTo>
                <a:lnTo>
                  <a:pt x="0" y="34"/>
                </a:lnTo>
                <a:lnTo>
                  <a:pt x="0" y="33"/>
                </a:lnTo>
                <a:lnTo>
                  <a:pt x="0" y="31"/>
                </a:lnTo>
                <a:lnTo>
                  <a:pt x="0" y="31"/>
                </a:lnTo>
                <a:lnTo>
                  <a:pt x="0" y="30"/>
                </a:lnTo>
                <a:lnTo>
                  <a:pt x="0" y="28"/>
                </a:lnTo>
                <a:lnTo>
                  <a:pt x="0" y="27"/>
                </a:lnTo>
                <a:lnTo>
                  <a:pt x="0" y="27"/>
                </a:lnTo>
                <a:lnTo>
                  <a:pt x="0" y="25"/>
                </a:lnTo>
                <a:lnTo>
                  <a:pt x="0" y="24"/>
                </a:lnTo>
                <a:lnTo>
                  <a:pt x="0" y="22"/>
                </a:lnTo>
                <a:lnTo>
                  <a:pt x="0" y="21"/>
                </a:lnTo>
                <a:lnTo>
                  <a:pt x="0" y="21"/>
                </a:lnTo>
                <a:lnTo>
                  <a:pt x="0" y="19"/>
                </a:lnTo>
                <a:lnTo>
                  <a:pt x="0" y="18"/>
                </a:lnTo>
                <a:lnTo>
                  <a:pt x="0" y="16"/>
                </a:lnTo>
                <a:lnTo>
                  <a:pt x="0" y="15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10"/>
                </a:lnTo>
                <a:lnTo>
                  <a:pt x="0" y="9"/>
                </a:lnTo>
                <a:lnTo>
                  <a:pt x="0" y="9"/>
                </a:lnTo>
                <a:lnTo>
                  <a:pt x="0" y="7"/>
                </a:lnTo>
                <a:lnTo>
                  <a:pt x="0" y="6"/>
                </a:lnTo>
                <a:lnTo>
                  <a:pt x="0" y="4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2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37" name="Line 4045"/>
          <p:cNvSpPr>
            <a:spLocks noChangeShapeType="1"/>
          </p:cNvSpPr>
          <p:nvPr/>
        </p:nvSpPr>
        <p:spPr bwMode="auto">
          <a:xfrm flipH="1">
            <a:off x="2390775" y="3489325"/>
            <a:ext cx="188913" cy="47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38" name="Rectangle 4046"/>
          <p:cNvSpPr>
            <a:spLocks noChangeArrowheads="1"/>
          </p:cNvSpPr>
          <p:nvPr/>
        </p:nvSpPr>
        <p:spPr bwMode="auto">
          <a:xfrm rot="180000">
            <a:off x="1485900" y="3246438"/>
            <a:ext cx="2190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CoBofu1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39" name="Line 4047"/>
          <p:cNvSpPr>
            <a:spLocks noChangeShapeType="1"/>
          </p:cNvSpPr>
          <p:nvPr/>
        </p:nvSpPr>
        <p:spPr bwMode="auto">
          <a:xfrm flipH="1" flipV="1">
            <a:off x="1708150" y="3295650"/>
            <a:ext cx="87313" cy="47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40" name="Rectangle 4048"/>
          <p:cNvSpPr>
            <a:spLocks noChangeArrowheads="1"/>
          </p:cNvSpPr>
          <p:nvPr/>
        </p:nvSpPr>
        <p:spPr bwMode="auto">
          <a:xfrm rot="180000">
            <a:off x="1457325" y="3203575"/>
            <a:ext cx="242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CoPytri14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41" name="Line 4049"/>
          <p:cNvSpPr>
            <a:spLocks noChangeShapeType="1"/>
          </p:cNvSpPr>
          <p:nvPr/>
        </p:nvSpPr>
        <p:spPr bwMode="auto">
          <a:xfrm flipH="1" flipV="1">
            <a:off x="1709738" y="3255963"/>
            <a:ext cx="88900" cy="63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42" name="Freeform 4050"/>
          <p:cNvSpPr>
            <a:spLocks/>
          </p:cNvSpPr>
          <p:nvPr/>
        </p:nvSpPr>
        <p:spPr bwMode="auto">
          <a:xfrm>
            <a:off x="1800225" y="3281363"/>
            <a:ext cx="0" cy="22225"/>
          </a:xfrm>
          <a:custGeom>
            <a:avLst/>
            <a:gdLst>
              <a:gd name="T0" fmla="*/ 0 h 14"/>
              <a:gd name="T1" fmla="*/ 2 h 14"/>
              <a:gd name="T2" fmla="*/ 3 h 14"/>
              <a:gd name="T3" fmla="*/ 5 h 14"/>
              <a:gd name="T4" fmla="*/ 5 h 14"/>
              <a:gd name="T5" fmla="*/ 6 h 14"/>
              <a:gd name="T6" fmla="*/ 8 h 14"/>
              <a:gd name="T7" fmla="*/ 9 h 14"/>
              <a:gd name="T8" fmla="*/ 11 h 14"/>
              <a:gd name="T9" fmla="*/ 12 h 14"/>
              <a:gd name="T10" fmla="*/ 14 h 1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4">
                <a:moveTo>
                  <a:pt x="0" y="0"/>
                </a:moveTo>
                <a:lnTo>
                  <a:pt x="0" y="2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0" y="6"/>
                </a:lnTo>
                <a:lnTo>
                  <a:pt x="0" y="8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43" name="Freeform 4051"/>
          <p:cNvSpPr>
            <a:spLocks/>
          </p:cNvSpPr>
          <p:nvPr/>
        </p:nvSpPr>
        <p:spPr bwMode="auto">
          <a:xfrm>
            <a:off x="1800225" y="3262313"/>
            <a:ext cx="3175" cy="19050"/>
          </a:xfrm>
          <a:custGeom>
            <a:avLst/>
            <a:gdLst>
              <a:gd name="T0" fmla="*/ 0 w 2"/>
              <a:gd name="T1" fmla="*/ 12 h 12"/>
              <a:gd name="T2" fmla="*/ 0 w 2"/>
              <a:gd name="T3" fmla="*/ 11 h 12"/>
              <a:gd name="T4" fmla="*/ 0 w 2"/>
              <a:gd name="T5" fmla="*/ 9 h 12"/>
              <a:gd name="T6" fmla="*/ 0 w 2"/>
              <a:gd name="T7" fmla="*/ 9 h 12"/>
              <a:gd name="T8" fmla="*/ 2 w 2"/>
              <a:gd name="T9" fmla="*/ 8 h 12"/>
              <a:gd name="T10" fmla="*/ 2 w 2"/>
              <a:gd name="T11" fmla="*/ 6 h 12"/>
              <a:gd name="T12" fmla="*/ 2 w 2"/>
              <a:gd name="T13" fmla="*/ 5 h 12"/>
              <a:gd name="T14" fmla="*/ 2 w 2"/>
              <a:gd name="T15" fmla="*/ 3 h 12"/>
              <a:gd name="T16" fmla="*/ 2 w 2"/>
              <a:gd name="T17" fmla="*/ 2 h 12"/>
              <a:gd name="T18" fmla="*/ 2 w 2"/>
              <a:gd name="T19" fmla="*/ 2 h 12"/>
              <a:gd name="T20" fmla="*/ 2 w 2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12">
                <a:moveTo>
                  <a:pt x="0" y="12"/>
                </a:moveTo>
                <a:lnTo>
                  <a:pt x="0" y="11"/>
                </a:lnTo>
                <a:lnTo>
                  <a:pt x="0" y="9"/>
                </a:lnTo>
                <a:lnTo>
                  <a:pt x="0" y="9"/>
                </a:lnTo>
                <a:lnTo>
                  <a:pt x="2" y="8"/>
                </a:lnTo>
                <a:lnTo>
                  <a:pt x="2" y="6"/>
                </a:lnTo>
                <a:lnTo>
                  <a:pt x="2" y="5"/>
                </a:lnTo>
                <a:lnTo>
                  <a:pt x="2" y="3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44" name="Rectangle 4052"/>
          <p:cNvSpPr>
            <a:spLocks noChangeArrowheads="1"/>
          </p:cNvSpPr>
          <p:nvPr/>
        </p:nvSpPr>
        <p:spPr bwMode="auto">
          <a:xfrm rot="180000">
            <a:off x="1808624" y="327782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86</a:t>
            </a:r>
          </a:p>
        </p:txBody>
      </p:sp>
      <p:sp>
        <p:nvSpPr>
          <p:cNvPr id="6945" name="Line 4053"/>
          <p:cNvSpPr>
            <a:spLocks noChangeShapeType="1"/>
          </p:cNvSpPr>
          <p:nvPr/>
        </p:nvSpPr>
        <p:spPr bwMode="auto">
          <a:xfrm flipH="1" flipV="1">
            <a:off x="1804988" y="3281363"/>
            <a:ext cx="88900" cy="47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46" name="Rectangle 4054"/>
          <p:cNvSpPr>
            <a:spLocks noChangeArrowheads="1"/>
          </p:cNvSpPr>
          <p:nvPr/>
        </p:nvSpPr>
        <p:spPr bwMode="auto">
          <a:xfrm rot="240000">
            <a:off x="1509713" y="3160713"/>
            <a:ext cx="1952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NHT2_I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47" name="Line 4055"/>
          <p:cNvSpPr>
            <a:spLocks noChangeShapeType="1"/>
          </p:cNvSpPr>
          <p:nvPr/>
        </p:nvSpPr>
        <p:spPr bwMode="auto">
          <a:xfrm flipH="1" flipV="1">
            <a:off x="1712913" y="3214688"/>
            <a:ext cx="185738" cy="174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48" name="Freeform 4056"/>
          <p:cNvSpPr>
            <a:spLocks/>
          </p:cNvSpPr>
          <p:nvPr/>
        </p:nvSpPr>
        <p:spPr bwMode="auto">
          <a:xfrm>
            <a:off x="1900238" y="3260725"/>
            <a:ext cx="0" cy="28575"/>
          </a:xfrm>
          <a:custGeom>
            <a:avLst/>
            <a:gdLst>
              <a:gd name="T0" fmla="*/ 0 h 18"/>
              <a:gd name="T1" fmla="*/ 1 h 18"/>
              <a:gd name="T2" fmla="*/ 3 h 18"/>
              <a:gd name="T3" fmla="*/ 4 h 18"/>
              <a:gd name="T4" fmla="*/ 6 h 18"/>
              <a:gd name="T5" fmla="*/ 9 h 18"/>
              <a:gd name="T6" fmla="*/ 10 h 18"/>
              <a:gd name="T7" fmla="*/ 12 h 18"/>
              <a:gd name="T8" fmla="*/ 13 h 18"/>
              <a:gd name="T9" fmla="*/ 15 h 18"/>
              <a:gd name="T10" fmla="*/ 18 h 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8">
                <a:moveTo>
                  <a:pt x="0" y="0"/>
                </a:move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0" y="6"/>
                </a:lnTo>
                <a:lnTo>
                  <a:pt x="0" y="9"/>
                </a:lnTo>
                <a:lnTo>
                  <a:pt x="0" y="10"/>
                </a:lnTo>
                <a:lnTo>
                  <a:pt x="0" y="12"/>
                </a:lnTo>
                <a:lnTo>
                  <a:pt x="0" y="13"/>
                </a:lnTo>
                <a:lnTo>
                  <a:pt x="0" y="15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49" name="Freeform 4057"/>
          <p:cNvSpPr>
            <a:spLocks/>
          </p:cNvSpPr>
          <p:nvPr/>
        </p:nvSpPr>
        <p:spPr bwMode="auto">
          <a:xfrm>
            <a:off x="1900238" y="3228975"/>
            <a:ext cx="3175" cy="31750"/>
          </a:xfrm>
          <a:custGeom>
            <a:avLst/>
            <a:gdLst>
              <a:gd name="T0" fmla="*/ 0 w 2"/>
              <a:gd name="T1" fmla="*/ 20 h 20"/>
              <a:gd name="T2" fmla="*/ 0 w 2"/>
              <a:gd name="T3" fmla="*/ 18 h 20"/>
              <a:gd name="T4" fmla="*/ 0 w 2"/>
              <a:gd name="T5" fmla="*/ 17 h 20"/>
              <a:gd name="T6" fmla="*/ 0 w 2"/>
              <a:gd name="T7" fmla="*/ 17 h 20"/>
              <a:gd name="T8" fmla="*/ 2 w 2"/>
              <a:gd name="T9" fmla="*/ 15 h 20"/>
              <a:gd name="T10" fmla="*/ 2 w 2"/>
              <a:gd name="T11" fmla="*/ 15 h 20"/>
              <a:gd name="T12" fmla="*/ 2 w 2"/>
              <a:gd name="T13" fmla="*/ 14 h 20"/>
              <a:gd name="T14" fmla="*/ 2 w 2"/>
              <a:gd name="T15" fmla="*/ 12 h 20"/>
              <a:gd name="T16" fmla="*/ 2 w 2"/>
              <a:gd name="T17" fmla="*/ 12 h 20"/>
              <a:gd name="T18" fmla="*/ 2 w 2"/>
              <a:gd name="T19" fmla="*/ 11 h 20"/>
              <a:gd name="T20" fmla="*/ 2 w 2"/>
              <a:gd name="T21" fmla="*/ 9 h 20"/>
              <a:gd name="T22" fmla="*/ 2 w 2"/>
              <a:gd name="T23" fmla="*/ 9 h 20"/>
              <a:gd name="T24" fmla="*/ 2 w 2"/>
              <a:gd name="T25" fmla="*/ 8 h 20"/>
              <a:gd name="T26" fmla="*/ 2 w 2"/>
              <a:gd name="T27" fmla="*/ 8 h 20"/>
              <a:gd name="T28" fmla="*/ 2 w 2"/>
              <a:gd name="T29" fmla="*/ 6 h 20"/>
              <a:gd name="T30" fmla="*/ 2 w 2"/>
              <a:gd name="T31" fmla="*/ 5 h 20"/>
              <a:gd name="T32" fmla="*/ 2 w 2"/>
              <a:gd name="T33" fmla="*/ 5 h 20"/>
              <a:gd name="T34" fmla="*/ 2 w 2"/>
              <a:gd name="T35" fmla="*/ 3 h 20"/>
              <a:gd name="T36" fmla="*/ 2 w 2"/>
              <a:gd name="T37" fmla="*/ 3 h 20"/>
              <a:gd name="T38" fmla="*/ 2 w 2"/>
              <a:gd name="T39" fmla="*/ 2 h 20"/>
              <a:gd name="T40" fmla="*/ 2 w 2"/>
              <a:gd name="T4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" h="20">
                <a:moveTo>
                  <a:pt x="0" y="20"/>
                </a:moveTo>
                <a:lnTo>
                  <a:pt x="0" y="18"/>
                </a:lnTo>
                <a:lnTo>
                  <a:pt x="0" y="17"/>
                </a:lnTo>
                <a:lnTo>
                  <a:pt x="0" y="17"/>
                </a:lnTo>
                <a:lnTo>
                  <a:pt x="2" y="15"/>
                </a:lnTo>
                <a:lnTo>
                  <a:pt x="2" y="15"/>
                </a:lnTo>
                <a:lnTo>
                  <a:pt x="2" y="14"/>
                </a:lnTo>
                <a:lnTo>
                  <a:pt x="2" y="12"/>
                </a:lnTo>
                <a:lnTo>
                  <a:pt x="2" y="12"/>
                </a:lnTo>
                <a:lnTo>
                  <a:pt x="2" y="11"/>
                </a:lnTo>
                <a:lnTo>
                  <a:pt x="2" y="9"/>
                </a:lnTo>
                <a:lnTo>
                  <a:pt x="2" y="9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50" name="Line 4058"/>
          <p:cNvSpPr>
            <a:spLocks noChangeShapeType="1"/>
          </p:cNvSpPr>
          <p:nvPr/>
        </p:nvSpPr>
        <p:spPr bwMode="auto">
          <a:xfrm flipH="1" flipV="1">
            <a:off x="1905000" y="3260725"/>
            <a:ext cx="88900" cy="63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951" name="Rectangle 4059"/>
          <p:cNvSpPr>
            <a:spLocks noChangeArrowheads="1"/>
          </p:cNvSpPr>
          <p:nvPr/>
        </p:nvSpPr>
        <p:spPr bwMode="auto">
          <a:xfrm rot="300000">
            <a:off x="1444625" y="3114675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CoGagra1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52" name="Line 4060"/>
          <p:cNvSpPr>
            <a:spLocks noChangeShapeType="1"/>
          </p:cNvSpPr>
          <p:nvPr/>
        </p:nvSpPr>
        <p:spPr bwMode="auto">
          <a:xfrm flipH="1" flipV="1">
            <a:off x="1714500" y="3175000"/>
            <a:ext cx="284163" cy="2857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53" name="Freeform 4061"/>
          <p:cNvSpPr>
            <a:spLocks/>
          </p:cNvSpPr>
          <p:nvPr/>
        </p:nvSpPr>
        <p:spPr bwMode="auto">
          <a:xfrm>
            <a:off x="2000250" y="3233738"/>
            <a:ext cx="3175" cy="31750"/>
          </a:xfrm>
          <a:custGeom>
            <a:avLst/>
            <a:gdLst>
              <a:gd name="T0" fmla="*/ 2 w 2"/>
              <a:gd name="T1" fmla="*/ 0 h 20"/>
              <a:gd name="T2" fmla="*/ 0 w 2"/>
              <a:gd name="T3" fmla="*/ 2 h 20"/>
              <a:gd name="T4" fmla="*/ 0 w 2"/>
              <a:gd name="T5" fmla="*/ 5 h 20"/>
              <a:gd name="T6" fmla="*/ 0 w 2"/>
              <a:gd name="T7" fmla="*/ 6 h 20"/>
              <a:gd name="T8" fmla="*/ 0 w 2"/>
              <a:gd name="T9" fmla="*/ 8 h 20"/>
              <a:gd name="T10" fmla="*/ 0 w 2"/>
              <a:gd name="T11" fmla="*/ 11 h 20"/>
              <a:gd name="T12" fmla="*/ 0 w 2"/>
              <a:gd name="T13" fmla="*/ 12 h 20"/>
              <a:gd name="T14" fmla="*/ 0 w 2"/>
              <a:gd name="T15" fmla="*/ 14 h 20"/>
              <a:gd name="T16" fmla="*/ 0 w 2"/>
              <a:gd name="T17" fmla="*/ 17 h 20"/>
              <a:gd name="T18" fmla="*/ 0 w 2"/>
              <a:gd name="T19" fmla="*/ 18 h 20"/>
              <a:gd name="T20" fmla="*/ 0 w 2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20">
                <a:moveTo>
                  <a:pt x="2" y="0"/>
                </a:moveTo>
                <a:lnTo>
                  <a:pt x="0" y="2"/>
                </a:lnTo>
                <a:lnTo>
                  <a:pt x="0" y="5"/>
                </a:lnTo>
                <a:lnTo>
                  <a:pt x="0" y="6"/>
                </a:lnTo>
                <a:lnTo>
                  <a:pt x="0" y="8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2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954" name="Freeform 4062"/>
          <p:cNvSpPr>
            <a:spLocks/>
          </p:cNvSpPr>
          <p:nvPr/>
        </p:nvSpPr>
        <p:spPr bwMode="auto">
          <a:xfrm>
            <a:off x="2003425" y="3200400"/>
            <a:ext cx="1588" cy="33338"/>
          </a:xfrm>
          <a:custGeom>
            <a:avLst/>
            <a:gdLst>
              <a:gd name="T0" fmla="*/ 0 w 1"/>
              <a:gd name="T1" fmla="*/ 21 h 21"/>
              <a:gd name="T2" fmla="*/ 0 w 1"/>
              <a:gd name="T3" fmla="*/ 20 h 21"/>
              <a:gd name="T4" fmla="*/ 0 w 1"/>
              <a:gd name="T5" fmla="*/ 20 h 21"/>
              <a:gd name="T6" fmla="*/ 0 w 1"/>
              <a:gd name="T7" fmla="*/ 20 h 21"/>
              <a:gd name="T8" fmla="*/ 0 w 1"/>
              <a:gd name="T9" fmla="*/ 18 h 21"/>
              <a:gd name="T10" fmla="*/ 0 w 1"/>
              <a:gd name="T11" fmla="*/ 18 h 21"/>
              <a:gd name="T12" fmla="*/ 0 w 1"/>
              <a:gd name="T13" fmla="*/ 17 h 21"/>
              <a:gd name="T14" fmla="*/ 0 w 1"/>
              <a:gd name="T15" fmla="*/ 17 h 21"/>
              <a:gd name="T16" fmla="*/ 0 w 1"/>
              <a:gd name="T17" fmla="*/ 15 h 21"/>
              <a:gd name="T18" fmla="*/ 0 w 1"/>
              <a:gd name="T19" fmla="*/ 15 h 21"/>
              <a:gd name="T20" fmla="*/ 0 w 1"/>
              <a:gd name="T21" fmla="*/ 14 h 21"/>
              <a:gd name="T22" fmla="*/ 0 w 1"/>
              <a:gd name="T23" fmla="*/ 14 h 21"/>
              <a:gd name="T24" fmla="*/ 0 w 1"/>
              <a:gd name="T25" fmla="*/ 12 h 21"/>
              <a:gd name="T26" fmla="*/ 0 w 1"/>
              <a:gd name="T27" fmla="*/ 12 h 21"/>
              <a:gd name="T28" fmla="*/ 0 w 1"/>
              <a:gd name="T29" fmla="*/ 12 h 21"/>
              <a:gd name="T30" fmla="*/ 0 w 1"/>
              <a:gd name="T31" fmla="*/ 11 h 21"/>
              <a:gd name="T32" fmla="*/ 0 w 1"/>
              <a:gd name="T33" fmla="*/ 11 h 21"/>
              <a:gd name="T34" fmla="*/ 0 w 1"/>
              <a:gd name="T35" fmla="*/ 9 h 21"/>
              <a:gd name="T36" fmla="*/ 0 w 1"/>
              <a:gd name="T37" fmla="*/ 9 h 21"/>
              <a:gd name="T38" fmla="*/ 0 w 1"/>
              <a:gd name="T39" fmla="*/ 8 h 21"/>
              <a:gd name="T40" fmla="*/ 0 w 1"/>
              <a:gd name="T41" fmla="*/ 8 h 21"/>
              <a:gd name="T42" fmla="*/ 0 w 1"/>
              <a:gd name="T43" fmla="*/ 6 h 21"/>
              <a:gd name="T44" fmla="*/ 0 w 1"/>
              <a:gd name="T45" fmla="*/ 6 h 21"/>
              <a:gd name="T46" fmla="*/ 1 w 1"/>
              <a:gd name="T47" fmla="*/ 5 h 21"/>
              <a:gd name="T48" fmla="*/ 1 w 1"/>
              <a:gd name="T49" fmla="*/ 5 h 21"/>
              <a:gd name="T50" fmla="*/ 1 w 1"/>
              <a:gd name="T51" fmla="*/ 5 h 21"/>
              <a:gd name="T52" fmla="*/ 1 w 1"/>
              <a:gd name="T53" fmla="*/ 3 h 21"/>
              <a:gd name="T54" fmla="*/ 1 w 1"/>
              <a:gd name="T55" fmla="*/ 3 h 21"/>
              <a:gd name="T56" fmla="*/ 1 w 1"/>
              <a:gd name="T57" fmla="*/ 2 h 21"/>
              <a:gd name="T58" fmla="*/ 1 w 1"/>
              <a:gd name="T59" fmla="*/ 2 h 21"/>
              <a:gd name="T60" fmla="*/ 1 w 1"/>
              <a:gd name="T6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" h="21">
                <a:moveTo>
                  <a:pt x="0" y="21"/>
                </a:moveTo>
                <a:lnTo>
                  <a:pt x="0" y="20"/>
                </a:lnTo>
                <a:lnTo>
                  <a:pt x="0" y="20"/>
                </a:lnTo>
                <a:lnTo>
                  <a:pt x="0" y="20"/>
                </a:lnTo>
                <a:lnTo>
                  <a:pt x="0" y="18"/>
                </a:lnTo>
                <a:lnTo>
                  <a:pt x="0" y="18"/>
                </a:lnTo>
                <a:lnTo>
                  <a:pt x="0" y="17"/>
                </a:lnTo>
                <a:lnTo>
                  <a:pt x="0" y="17"/>
                </a:lnTo>
                <a:lnTo>
                  <a:pt x="0" y="15"/>
                </a:lnTo>
                <a:lnTo>
                  <a:pt x="0" y="15"/>
                </a:lnTo>
                <a:lnTo>
                  <a:pt x="0" y="14"/>
                </a:lnTo>
                <a:lnTo>
                  <a:pt x="0" y="14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1"/>
                </a:lnTo>
                <a:lnTo>
                  <a:pt x="0" y="11"/>
                </a:lnTo>
                <a:lnTo>
                  <a:pt x="0" y="9"/>
                </a:lnTo>
                <a:lnTo>
                  <a:pt x="0" y="9"/>
                </a:lnTo>
                <a:lnTo>
                  <a:pt x="0" y="8"/>
                </a:lnTo>
                <a:lnTo>
                  <a:pt x="0" y="8"/>
                </a:lnTo>
                <a:lnTo>
                  <a:pt x="0" y="6"/>
                </a:lnTo>
                <a:lnTo>
                  <a:pt x="0" y="6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3"/>
                </a:lnTo>
                <a:lnTo>
                  <a:pt x="1" y="3"/>
                </a:lnTo>
                <a:lnTo>
                  <a:pt x="1" y="2"/>
                </a:lnTo>
                <a:lnTo>
                  <a:pt x="1" y="2"/>
                </a:lnTo>
                <a:lnTo>
                  <a:pt x="1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55" name="Line 4064"/>
          <p:cNvSpPr>
            <a:spLocks noChangeShapeType="1"/>
          </p:cNvSpPr>
          <p:nvPr/>
        </p:nvSpPr>
        <p:spPr bwMode="auto">
          <a:xfrm flipH="1" flipV="1">
            <a:off x="2008188" y="3233738"/>
            <a:ext cx="481013" cy="4127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556" name="Rectangle 4065"/>
          <p:cNvSpPr>
            <a:spLocks noChangeArrowheads="1"/>
          </p:cNvSpPr>
          <p:nvPr/>
        </p:nvSpPr>
        <p:spPr bwMode="auto">
          <a:xfrm rot="360000">
            <a:off x="1462088" y="3071813"/>
            <a:ext cx="2460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CoVerda1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7" name="Line 4066"/>
          <p:cNvSpPr>
            <a:spLocks noChangeShapeType="1"/>
          </p:cNvSpPr>
          <p:nvPr/>
        </p:nvSpPr>
        <p:spPr bwMode="auto">
          <a:xfrm flipH="1" flipV="1">
            <a:off x="1719263" y="3132138"/>
            <a:ext cx="88900" cy="95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58" name="Rectangle 4067"/>
          <p:cNvSpPr>
            <a:spLocks noChangeArrowheads="1"/>
          </p:cNvSpPr>
          <p:nvPr/>
        </p:nvSpPr>
        <p:spPr bwMode="auto">
          <a:xfrm rot="420000">
            <a:off x="1466850" y="3030538"/>
            <a:ext cx="2460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CoVeraa1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9" name="Line 4068"/>
          <p:cNvSpPr>
            <a:spLocks noChangeShapeType="1"/>
          </p:cNvSpPr>
          <p:nvPr/>
        </p:nvSpPr>
        <p:spPr bwMode="auto">
          <a:xfrm flipH="1" flipV="1">
            <a:off x="1724025" y="3090863"/>
            <a:ext cx="88900" cy="1270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60" name="Freeform 4069"/>
          <p:cNvSpPr>
            <a:spLocks/>
          </p:cNvSpPr>
          <p:nvPr/>
        </p:nvSpPr>
        <p:spPr bwMode="auto">
          <a:xfrm>
            <a:off x="1812925" y="3124200"/>
            <a:ext cx="1588" cy="19050"/>
          </a:xfrm>
          <a:custGeom>
            <a:avLst/>
            <a:gdLst>
              <a:gd name="T0" fmla="*/ 1 w 1"/>
              <a:gd name="T1" fmla="*/ 0 h 12"/>
              <a:gd name="T2" fmla="*/ 1 w 1"/>
              <a:gd name="T3" fmla="*/ 0 h 12"/>
              <a:gd name="T4" fmla="*/ 1 w 1"/>
              <a:gd name="T5" fmla="*/ 2 h 12"/>
              <a:gd name="T6" fmla="*/ 1 w 1"/>
              <a:gd name="T7" fmla="*/ 3 h 12"/>
              <a:gd name="T8" fmla="*/ 1 w 1"/>
              <a:gd name="T9" fmla="*/ 5 h 12"/>
              <a:gd name="T10" fmla="*/ 1 w 1"/>
              <a:gd name="T11" fmla="*/ 6 h 12"/>
              <a:gd name="T12" fmla="*/ 1 w 1"/>
              <a:gd name="T13" fmla="*/ 6 h 12"/>
              <a:gd name="T14" fmla="*/ 1 w 1"/>
              <a:gd name="T15" fmla="*/ 8 h 12"/>
              <a:gd name="T16" fmla="*/ 0 w 1"/>
              <a:gd name="T17" fmla="*/ 9 h 12"/>
              <a:gd name="T18" fmla="*/ 0 w 1"/>
              <a:gd name="T19" fmla="*/ 11 h 12"/>
              <a:gd name="T20" fmla="*/ 0 w 1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2">
                <a:moveTo>
                  <a:pt x="1" y="0"/>
                </a:moveTo>
                <a:lnTo>
                  <a:pt x="1" y="0"/>
                </a:lnTo>
                <a:lnTo>
                  <a:pt x="1" y="2"/>
                </a:lnTo>
                <a:lnTo>
                  <a:pt x="1" y="3"/>
                </a:lnTo>
                <a:lnTo>
                  <a:pt x="1" y="5"/>
                </a:lnTo>
                <a:lnTo>
                  <a:pt x="1" y="6"/>
                </a:lnTo>
                <a:lnTo>
                  <a:pt x="1" y="6"/>
                </a:lnTo>
                <a:lnTo>
                  <a:pt x="1" y="8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61" name="Freeform 4070"/>
          <p:cNvSpPr>
            <a:spLocks/>
          </p:cNvSpPr>
          <p:nvPr/>
        </p:nvSpPr>
        <p:spPr bwMode="auto">
          <a:xfrm>
            <a:off x="1814513" y="3103563"/>
            <a:ext cx="3175" cy="20638"/>
          </a:xfrm>
          <a:custGeom>
            <a:avLst/>
            <a:gdLst>
              <a:gd name="T0" fmla="*/ 0 w 2"/>
              <a:gd name="T1" fmla="*/ 13 h 13"/>
              <a:gd name="T2" fmla="*/ 0 w 2"/>
              <a:gd name="T3" fmla="*/ 12 h 13"/>
              <a:gd name="T4" fmla="*/ 0 w 2"/>
              <a:gd name="T5" fmla="*/ 10 h 13"/>
              <a:gd name="T6" fmla="*/ 2 w 2"/>
              <a:gd name="T7" fmla="*/ 9 h 13"/>
              <a:gd name="T8" fmla="*/ 2 w 2"/>
              <a:gd name="T9" fmla="*/ 7 h 13"/>
              <a:gd name="T10" fmla="*/ 2 w 2"/>
              <a:gd name="T11" fmla="*/ 6 h 13"/>
              <a:gd name="T12" fmla="*/ 2 w 2"/>
              <a:gd name="T13" fmla="*/ 6 h 13"/>
              <a:gd name="T14" fmla="*/ 2 w 2"/>
              <a:gd name="T15" fmla="*/ 4 h 13"/>
              <a:gd name="T16" fmla="*/ 2 w 2"/>
              <a:gd name="T17" fmla="*/ 3 h 13"/>
              <a:gd name="T18" fmla="*/ 2 w 2"/>
              <a:gd name="T19" fmla="*/ 1 h 13"/>
              <a:gd name="T20" fmla="*/ 2 w 2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13">
                <a:moveTo>
                  <a:pt x="0" y="13"/>
                </a:moveTo>
                <a:lnTo>
                  <a:pt x="0" y="12"/>
                </a:lnTo>
                <a:lnTo>
                  <a:pt x="0" y="10"/>
                </a:lnTo>
                <a:lnTo>
                  <a:pt x="2" y="9"/>
                </a:lnTo>
                <a:lnTo>
                  <a:pt x="2" y="7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3"/>
                </a:lnTo>
                <a:lnTo>
                  <a:pt x="2" y="1"/>
                </a:lnTo>
                <a:lnTo>
                  <a:pt x="2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62" name="Line 4071"/>
          <p:cNvSpPr>
            <a:spLocks noChangeShapeType="1"/>
          </p:cNvSpPr>
          <p:nvPr/>
        </p:nvSpPr>
        <p:spPr bwMode="auto">
          <a:xfrm flipH="1" flipV="1">
            <a:off x="1819275" y="3124200"/>
            <a:ext cx="88900" cy="1270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63" name="Rectangle 4072"/>
          <p:cNvSpPr>
            <a:spLocks noChangeArrowheads="1"/>
          </p:cNvSpPr>
          <p:nvPr/>
        </p:nvSpPr>
        <p:spPr bwMode="auto">
          <a:xfrm rot="480000">
            <a:off x="1406525" y="2982913"/>
            <a:ext cx="3238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Copia-2_VA-I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64" name="Line 4073"/>
          <p:cNvSpPr>
            <a:spLocks noChangeShapeType="1"/>
          </p:cNvSpPr>
          <p:nvPr/>
        </p:nvSpPr>
        <p:spPr bwMode="auto">
          <a:xfrm flipH="1" flipV="1">
            <a:off x="1731963" y="3051175"/>
            <a:ext cx="185738" cy="2540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65" name="Freeform 4074"/>
          <p:cNvSpPr>
            <a:spLocks/>
          </p:cNvSpPr>
          <p:nvPr/>
        </p:nvSpPr>
        <p:spPr bwMode="auto">
          <a:xfrm>
            <a:off x="1912938" y="3105150"/>
            <a:ext cx="4763" cy="28575"/>
          </a:xfrm>
          <a:custGeom>
            <a:avLst/>
            <a:gdLst>
              <a:gd name="T0" fmla="*/ 3 w 3"/>
              <a:gd name="T1" fmla="*/ 0 h 18"/>
              <a:gd name="T2" fmla="*/ 3 w 3"/>
              <a:gd name="T3" fmla="*/ 3 h 18"/>
              <a:gd name="T4" fmla="*/ 1 w 3"/>
              <a:gd name="T5" fmla="*/ 5 h 18"/>
              <a:gd name="T6" fmla="*/ 1 w 3"/>
              <a:gd name="T7" fmla="*/ 6 h 18"/>
              <a:gd name="T8" fmla="*/ 1 w 3"/>
              <a:gd name="T9" fmla="*/ 8 h 18"/>
              <a:gd name="T10" fmla="*/ 1 w 3"/>
              <a:gd name="T11" fmla="*/ 9 h 18"/>
              <a:gd name="T12" fmla="*/ 1 w 3"/>
              <a:gd name="T13" fmla="*/ 12 h 18"/>
              <a:gd name="T14" fmla="*/ 1 w 3"/>
              <a:gd name="T15" fmla="*/ 14 h 18"/>
              <a:gd name="T16" fmla="*/ 1 w 3"/>
              <a:gd name="T17" fmla="*/ 15 h 18"/>
              <a:gd name="T18" fmla="*/ 0 w 3"/>
              <a:gd name="T19" fmla="*/ 17 h 18"/>
              <a:gd name="T20" fmla="*/ 0 w 3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18">
                <a:moveTo>
                  <a:pt x="3" y="0"/>
                </a:moveTo>
                <a:lnTo>
                  <a:pt x="3" y="3"/>
                </a:lnTo>
                <a:lnTo>
                  <a:pt x="1" y="5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1" y="12"/>
                </a:lnTo>
                <a:lnTo>
                  <a:pt x="1" y="14"/>
                </a:lnTo>
                <a:lnTo>
                  <a:pt x="1" y="15"/>
                </a:lnTo>
                <a:lnTo>
                  <a:pt x="0" y="17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66" name="Freeform 4075"/>
          <p:cNvSpPr>
            <a:spLocks/>
          </p:cNvSpPr>
          <p:nvPr/>
        </p:nvSpPr>
        <p:spPr bwMode="auto">
          <a:xfrm>
            <a:off x="1917700" y="3076575"/>
            <a:ext cx="1588" cy="28575"/>
          </a:xfrm>
          <a:custGeom>
            <a:avLst/>
            <a:gdLst>
              <a:gd name="T0" fmla="*/ 0 w 1"/>
              <a:gd name="T1" fmla="*/ 18 h 18"/>
              <a:gd name="T2" fmla="*/ 0 w 1"/>
              <a:gd name="T3" fmla="*/ 18 h 18"/>
              <a:gd name="T4" fmla="*/ 0 w 1"/>
              <a:gd name="T5" fmla="*/ 17 h 18"/>
              <a:gd name="T6" fmla="*/ 0 w 1"/>
              <a:gd name="T7" fmla="*/ 17 h 18"/>
              <a:gd name="T8" fmla="*/ 0 w 1"/>
              <a:gd name="T9" fmla="*/ 15 h 18"/>
              <a:gd name="T10" fmla="*/ 0 w 1"/>
              <a:gd name="T11" fmla="*/ 14 h 18"/>
              <a:gd name="T12" fmla="*/ 0 w 1"/>
              <a:gd name="T13" fmla="*/ 14 h 18"/>
              <a:gd name="T14" fmla="*/ 0 w 1"/>
              <a:gd name="T15" fmla="*/ 12 h 18"/>
              <a:gd name="T16" fmla="*/ 0 w 1"/>
              <a:gd name="T17" fmla="*/ 12 h 18"/>
              <a:gd name="T18" fmla="*/ 0 w 1"/>
              <a:gd name="T19" fmla="*/ 11 h 18"/>
              <a:gd name="T20" fmla="*/ 1 w 1"/>
              <a:gd name="T21" fmla="*/ 9 h 18"/>
              <a:gd name="T22" fmla="*/ 1 w 1"/>
              <a:gd name="T23" fmla="*/ 9 h 18"/>
              <a:gd name="T24" fmla="*/ 1 w 1"/>
              <a:gd name="T25" fmla="*/ 8 h 18"/>
              <a:gd name="T26" fmla="*/ 1 w 1"/>
              <a:gd name="T27" fmla="*/ 8 h 18"/>
              <a:gd name="T28" fmla="*/ 1 w 1"/>
              <a:gd name="T29" fmla="*/ 6 h 18"/>
              <a:gd name="T30" fmla="*/ 1 w 1"/>
              <a:gd name="T31" fmla="*/ 5 h 18"/>
              <a:gd name="T32" fmla="*/ 1 w 1"/>
              <a:gd name="T33" fmla="*/ 5 h 18"/>
              <a:gd name="T34" fmla="*/ 1 w 1"/>
              <a:gd name="T35" fmla="*/ 3 h 18"/>
              <a:gd name="T36" fmla="*/ 1 w 1"/>
              <a:gd name="T37" fmla="*/ 3 h 18"/>
              <a:gd name="T38" fmla="*/ 1 w 1"/>
              <a:gd name="T39" fmla="*/ 2 h 18"/>
              <a:gd name="T40" fmla="*/ 1 w 1"/>
              <a:gd name="T4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" h="18">
                <a:moveTo>
                  <a:pt x="0" y="18"/>
                </a:moveTo>
                <a:lnTo>
                  <a:pt x="0" y="18"/>
                </a:lnTo>
                <a:lnTo>
                  <a:pt x="0" y="17"/>
                </a:lnTo>
                <a:lnTo>
                  <a:pt x="0" y="17"/>
                </a:lnTo>
                <a:lnTo>
                  <a:pt x="0" y="15"/>
                </a:lnTo>
                <a:lnTo>
                  <a:pt x="0" y="14"/>
                </a:lnTo>
                <a:lnTo>
                  <a:pt x="0" y="14"/>
                </a:lnTo>
                <a:lnTo>
                  <a:pt x="0" y="12"/>
                </a:lnTo>
                <a:lnTo>
                  <a:pt x="0" y="12"/>
                </a:lnTo>
                <a:lnTo>
                  <a:pt x="0" y="11"/>
                </a:lnTo>
                <a:lnTo>
                  <a:pt x="1" y="9"/>
                </a:lnTo>
                <a:lnTo>
                  <a:pt x="1" y="9"/>
                </a:lnTo>
                <a:lnTo>
                  <a:pt x="1" y="8"/>
                </a:lnTo>
                <a:lnTo>
                  <a:pt x="1" y="8"/>
                </a:lnTo>
                <a:lnTo>
                  <a:pt x="1" y="6"/>
                </a:lnTo>
                <a:lnTo>
                  <a:pt x="1" y="5"/>
                </a:lnTo>
                <a:lnTo>
                  <a:pt x="1" y="5"/>
                </a:lnTo>
                <a:lnTo>
                  <a:pt x="1" y="3"/>
                </a:lnTo>
                <a:lnTo>
                  <a:pt x="1" y="3"/>
                </a:lnTo>
                <a:lnTo>
                  <a:pt x="1" y="2"/>
                </a:lnTo>
                <a:lnTo>
                  <a:pt x="1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67" name="Rectangle 4076"/>
          <p:cNvSpPr>
            <a:spLocks noChangeArrowheads="1"/>
          </p:cNvSpPr>
          <p:nvPr/>
        </p:nvSpPr>
        <p:spPr bwMode="auto">
          <a:xfrm rot="420000">
            <a:off x="2016832" y="308891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6568" name="Line 4077"/>
          <p:cNvSpPr>
            <a:spLocks noChangeShapeType="1"/>
          </p:cNvSpPr>
          <p:nvPr/>
        </p:nvSpPr>
        <p:spPr bwMode="auto">
          <a:xfrm flipH="1" flipV="1">
            <a:off x="1922463" y="3105150"/>
            <a:ext cx="87313" cy="1270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69" name="Rectangle 4078"/>
          <p:cNvSpPr>
            <a:spLocks noChangeArrowheads="1"/>
          </p:cNvSpPr>
          <p:nvPr/>
        </p:nvSpPr>
        <p:spPr bwMode="auto">
          <a:xfrm rot="480000">
            <a:off x="1527175" y="2947988"/>
            <a:ext cx="2000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Ca_105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0" name="Line 4079"/>
          <p:cNvSpPr>
            <a:spLocks noChangeShapeType="1"/>
          </p:cNvSpPr>
          <p:nvPr/>
        </p:nvSpPr>
        <p:spPr bwMode="auto">
          <a:xfrm flipH="1" flipV="1">
            <a:off x="1736725" y="3009900"/>
            <a:ext cx="280988" cy="460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71" name="Freeform 4080"/>
          <p:cNvSpPr>
            <a:spLocks/>
          </p:cNvSpPr>
          <p:nvPr/>
        </p:nvSpPr>
        <p:spPr bwMode="auto">
          <a:xfrm>
            <a:off x="2014538" y="3086100"/>
            <a:ext cx="4763" cy="33338"/>
          </a:xfrm>
          <a:custGeom>
            <a:avLst/>
            <a:gdLst>
              <a:gd name="T0" fmla="*/ 3 w 3"/>
              <a:gd name="T1" fmla="*/ 0 h 21"/>
              <a:gd name="T2" fmla="*/ 2 w 3"/>
              <a:gd name="T3" fmla="*/ 2 h 21"/>
              <a:gd name="T4" fmla="*/ 2 w 3"/>
              <a:gd name="T5" fmla="*/ 5 h 21"/>
              <a:gd name="T6" fmla="*/ 2 w 3"/>
              <a:gd name="T7" fmla="*/ 6 h 21"/>
              <a:gd name="T8" fmla="*/ 2 w 3"/>
              <a:gd name="T9" fmla="*/ 9 h 21"/>
              <a:gd name="T10" fmla="*/ 2 w 3"/>
              <a:gd name="T11" fmla="*/ 11 h 21"/>
              <a:gd name="T12" fmla="*/ 0 w 3"/>
              <a:gd name="T13" fmla="*/ 12 h 21"/>
              <a:gd name="T14" fmla="*/ 0 w 3"/>
              <a:gd name="T15" fmla="*/ 15 h 21"/>
              <a:gd name="T16" fmla="*/ 0 w 3"/>
              <a:gd name="T17" fmla="*/ 17 h 21"/>
              <a:gd name="T18" fmla="*/ 0 w 3"/>
              <a:gd name="T19" fmla="*/ 18 h 21"/>
              <a:gd name="T20" fmla="*/ 0 w 3"/>
              <a:gd name="T2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21">
                <a:moveTo>
                  <a:pt x="3" y="0"/>
                </a:moveTo>
                <a:lnTo>
                  <a:pt x="2" y="2"/>
                </a:lnTo>
                <a:lnTo>
                  <a:pt x="2" y="5"/>
                </a:lnTo>
                <a:lnTo>
                  <a:pt x="2" y="6"/>
                </a:lnTo>
                <a:lnTo>
                  <a:pt x="2" y="9"/>
                </a:lnTo>
                <a:lnTo>
                  <a:pt x="2" y="11"/>
                </a:lnTo>
                <a:lnTo>
                  <a:pt x="0" y="12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21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72" name="Freeform 4081"/>
          <p:cNvSpPr>
            <a:spLocks/>
          </p:cNvSpPr>
          <p:nvPr/>
        </p:nvSpPr>
        <p:spPr bwMode="auto">
          <a:xfrm>
            <a:off x="2019300" y="3055938"/>
            <a:ext cx="4763" cy="30163"/>
          </a:xfrm>
          <a:custGeom>
            <a:avLst/>
            <a:gdLst>
              <a:gd name="T0" fmla="*/ 0 w 3"/>
              <a:gd name="T1" fmla="*/ 19 h 19"/>
              <a:gd name="T2" fmla="*/ 0 w 3"/>
              <a:gd name="T3" fmla="*/ 19 h 19"/>
              <a:gd name="T4" fmla="*/ 0 w 3"/>
              <a:gd name="T5" fmla="*/ 18 h 19"/>
              <a:gd name="T6" fmla="*/ 0 w 3"/>
              <a:gd name="T7" fmla="*/ 18 h 19"/>
              <a:gd name="T8" fmla="*/ 0 w 3"/>
              <a:gd name="T9" fmla="*/ 16 h 19"/>
              <a:gd name="T10" fmla="*/ 0 w 3"/>
              <a:gd name="T11" fmla="*/ 16 h 19"/>
              <a:gd name="T12" fmla="*/ 0 w 3"/>
              <a:gd name="T13" fmla="*/ 15 h 19"/>
              <a:gd name="T14" fmla="*/ 0 w 3"/>
              <a:gd name="T15" fmla="*/ 15 h 19"/>
              <a:gd name="T16" fmla="*/ 0 w 3"/>
              <a:gd name="T17" fmla="*/ 15 h 19"/>
              <a:gd name="T18" fmla="*/ 0 w 3"/>
              <a:gd name="T19" fmla="*/ 13 h 19"/>
              <a:gd name="T20" fmla="*/ 0 w 3"/>
              <a:gd name="T21" fmla="*/ 13 h 19"/>
              <a:gd name="T22" fmla="*/ 0 w 3"/>
              <a:gd name="T23" fmla="*/ 12 h 19"/>
              <a:gd name="T24" fmla="*/ 0 w 3"/>
              <a:gd name="T25" fmla="*/ 12 h 19"/>
              <a:gd name="T26" fmla="*/ 0 w 3"/>
              <a:gd name="T27" fmla="*/ 10 h 19"/>
              <a:gd name="T28" fmla="*/ 0 w 3"/>
              <a:gd name="T29" fmla="*/ 10 h 19"/>
              <a:gd name="T30" fmla="*/ 0 w 3"/>
              <a:gd name="T31" fmla="*/ 9 h 19"/>
              <a:gd name="T32" fmla="*/ 2 w 3"/>
              <a:gd name="T33" fmla="*/ 9 h 19"/>
              <a:gd name="T34" fmla="*/ 2 w 3"/>
              <a:gd name="T35" fmla="*/ 9 h 19"/>
              <a:gd name="T36" fmla="*/ 2 w 3"/>
              <a:gd name="T37" fmla="*/ 7 h 19"/>
              <a:gd name="T38" fmla="*/ 2 w 3"/>
              <a:gd name="T39" fmla="*/ 7 h 19"/>
              <a:gd name="T40" fmla="*/ 2 w 3"/>
              <a:gd name="T41" fmla="*/ 6 h 19"/>
              <a:gd name="T42" fmla="*/ 2 w 3"/>
              <a:gd name="T43" fmla="*/ 6 h 19"/>
              <a:gd name="T44" fmla="*/ 2 w 3"/>
              <a:gd name="T45" fmla="*/ 4 h 19"/>
              <a:gd name="T46" fmla="*/ 2 w 3"/>
              <a:gd name="T47" fmla="*/ 4 h 19"/>
              <a:gd name="T48" fmla="*/ 2 w 3"/>
              <a:gd name="T49" fmla="*/ 3 h 19"/>
              <a:gd name="T50" fmla="*/ 2 w 3"/>
              <a:gd name="T51" fmla="*/ 3 h 19"/>
              <a:gd name="T52" fmla="*/ 2 w 3"/>
              <a:gd name="T53" fmla="*/ 1 h 19"/>
              <a:gd name="T54" fmla="*/ 2 w 3"/>
              <a:gd name="T55" fmla="*/ 1 h 19"/>
              <a:gd name="T56" fmla="*/ 2 w 3"/>
              <a:gd name="T57" fmla="*/ 1 h 19"/>
              <a:gd name="T58" fmla="*/ 2 w 3"/>
              <a:gd name="T59" fmla="*/ 0 h 19"/>
              <a:gd name="T60" fmla="*/ 3 w 3"/>
              <a:gd name="T6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" h="19">
                <a:moveTo>
                  <a:pt x="0" y="19"/>
                </a:moveTo>
                <a:lnTo>
                  <a:pt x="0" y="19"/>
                </a:lnTo>
                <a:lnTo>
                  <a:pt x="0" y="18"/>
                </a:lnTo>
                <a:lnTo>
                  <a:pt x="0" y="18"/>
                </a:lnTo>
                <a:lnTo>
                  <a:pt x="0" y="16"/>
                </a:lnTo>
                <a:lnTo>
                  <a:pt x="0" y="16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  <a:lnTo>
                  <a:pt x="0" y="13"/>
                </a:lnTo>
                <a:lnTo>
                  <a:pt x="0" y="13"/>
                </a:lnTo>
                <a:lnTo>
                  <a:pt x="0" y="12"/>
                </a:lnTo>
                <a:lnTo>
                  <a:pt x="0" y="12"/>
                </a:lnTo>
                <a:lnTo>
                  <a:pt x="0" y="10"/>
                </a:lnTo>
                <a:lnTo>
                  <a:pt x="0" y="10"/>
                </a:lnTo>
                <a:lnTo>
                  <a:pt x="0" y="9"/>
                </a:lnTo>
                <a:lnTo>
                  <a:pt x="2" y="9"/>
                </a:lnTo>
                <a:lnTo>
                  <a:pt x="2" y="9"/>
                </a:lnTo>
                <a:lnTo>
                  <a:pt x="2" y="7"/>
                </a:lnTo>
                <a:lnTo>
                  <a:pt x="2" y="7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3"/>
                </a:lnTo>
                <a:lnTo>
                  <a:pt x="2" y="3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0"/>
                </a:lnTo>
                <a:lnTo>
                  <a:pt x="3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73" name="Line 4082"/>
          <p:cNvSpPr>
            <a:spLocks noChangeShapeType="1"/>
          </p:cNvSpPr>
          <p:nvPr/>
        </p:nvSpPr>
        <p:spPr bwMode="auto">
          <a:xfrm flipH="1" flipV="1">
            <a:off x="2024063" y="3086100"/>
            <a:ext cx="88900" cy="142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74" name="Rectangle 4083"/>
          <p:cNvSpPr>
            <a:spLocks noChangeArrowheads="1"/>
          </p:cNvSpPr>
          <p:nvPr/>
        </p:nvSpPr>
        <p:spPr bwMode="auto">
          <a:xfrm rot="540000">
            <a:off x="1381125" y="2892425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Copia-69_BG-I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5" name="Line 4084"/>
          <p:cNvSpPr>
            <a:spLocks noChangeShapeType="1"/>
          </p:cNvSpPr>
          <p:nvPr/>
        </p:nvSpPr>
        <p:spPr bwMode="auto">
          <a:xfrm flipH="1" flipV="1">
            <a:off x="1743075" y="2970213"/>
            <a:ext cx="280988" cy="476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76" name="Rectangle 4085"/>
          <p:cNvSpPr>
            <a:spLocks noChangeArrowheads="1"/>
          </p:cNvSpPr>
          <p:nvPr/>
        </p:nvSpPr>
        <p:spPr bwMode="auto">
          <a:xfrm rot="600000">
            <a:off x="1520825" y="2863850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CoTasti5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7" name="Line 4086"/>
          <p:cNvSpPr>
            <a:spLocks noChangeShapeType="1"/>
          </p:cNvSpPr>
          <p:nvPr/>
        </p:nvSpPr>
        <p:spPr bwMode="auto">
          <a:xfrm flipH="1" flipV="1">
            <a:off x="1751013" y="2928938"/>
            <a:ext cx="182563" cy="3651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78" name="Rectangle 4087"/>
          <p:cNvSpPr>
            <a:spLocks noChangeArrowheads="1"/>
          </p:cNvSpPr>
          <p:nvPr/>
        </p:nvSpPr>
        <p:spPr bwMode="auto">
          <a:xfrm rot="660000">
            <a:off x="1530350" y="2819400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CoTasti1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9" name="Line 4088"/>
          <p:cNvSpPr>
            <a:spLocks noChangeShapeType="1"/>
          </p:cNvSpPr>
          <p:nvPr/>
        </p:nvSpPr>
        <p:spPr bwMode="auto">
          <a:xfrm flipH="1" flipV="1">
            <a:off x="1757363" y="2889250"/>
            <a:ext cx="88900" cy="190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80" name="Rectangle 4089"/>
          <p:cNvSpPr>
            <a:spLocks noChangeArrowheads="1"/>
          </p:cNvSpPr>
          <p:nvPr/>
        </p:nvSpPr>
        <p:spPr bwMode="auto">
          <a:xfrm rot="720000">
            <a:off x="1539875" y="2779713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CoTasti4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81" name="Line 4090"/>
          <p:cNvSpPr>
            <a:spLocks noChangeShapeType="1"/>
          </p:cNvSpPr>
          <p:nvPr/>
        </p:nvSpPr>
        <p:spPr bwMode="auto">
          <a:xfrm flipH="1" flipV="1">
            <a:off x="1766888" y="2847975"/>
            <a:ext cx="85725" cy="190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82" name="Freeform 4091"/>
          <p:cNvSpPr>
            <a:spLocks/>
          </p:cNvSpPr>
          <p:nvPr/>
        </p:nvSpPr>
        <p:spPr bwMode="auto">
          <a:xfrm>
            <a:off x="1851025" y="2886075"/>
            <a:ext cx="1588" cy="22225"/>
          </a:xfrm>
          <a:custGeom>
            <a:avLst/>
            <a:gdLst>
              <a:gd name="T0" fmla="*/ 1 w 1"/>
              <a:gd name="T1" fmla="*/ 0 h 14"/>
              <a:gd name="T2" fmla="*/ 1 w 1"/>
              <a:gd name="T3" fmla="*/ 2 h 14"/>
              <a:gd name="T4" fmla="*/ 1 w 1"/>
              <a:gd name="T5" fmla="*/ 3 h 14"/>
              <a:gd name="T6" fmla="*/ 1 w 1"/>
              <a:gd name="T7" fmla="*/ 5 h 14"/>
              <a:gd name="T8" fmla="*/ 1 w 1"/>
              <a:gd name="T9" fmla="*/ 6 h 14"/>
              <a:gd name="T10" fmla="*/ 0 w 1"/>
              <a:gd name="T11" fmla="*/ 8 h 14"/>
              <a:gd name="T12" fmla="*/ 0 w 1"/>
              <a:gd name="T13" fmla="*/ 8 h 14"/>
              <a:gd name="T14" fmla="*/ 0 w 1"/>
              <a:gd name="T15" fmla="*/ 9 h 14"/>
              <a:gd name="T16" fmla="*/ 0 w 1"/>
              <a:gd name="T17" fmla="*/ 11 h 14"/>
              <a:gd name="T18" fmla="*/ 0 w 1"/>
              <a:gd name="T19" fmla="*/ 12 h 14"/>
              <a:gd name="T20" fmla="*/ 0 w 1"/>
              <a:gd name="T2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4">
                <a:moveTo>
                  <a:pt x="1" y="0"/>
                </a:moveTo>
                <a:lnTo>
                  <a:pt x="1" y="2"/>
                </a:lnTo>
                <a:lnTo>
                  <a:pt x="1" y="3"/>
                </a:lnTo>
                <a:lnTo>
                  <a:pt x="1" y="5"/>
                </a:lnTo>
                <a:lnTo>
                  <a:pt x="1" y="6"/>
                </a:lnTo>
                <a:lnTo>
                  <a:pt x="0" y="8"/>
                </a:lnTo>
                <a:lnTo>
                  <a:pt x="0" y="8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83" name="Freeform 4092"/>
          <p:cNvSpPr>
            <a:spLocks/>
          </p:cNvSpPr>
          <p:nvPr/>
        </p:nvSpPr>
        <p:spPr bwMode="auto">
          <a:xfrm>
            <a:off x="1852613" y="2867025"/>
            <a:ext cx="4763" cy="19050"/>
          </a:xfrm>
          <a:custGeom>
            <a:avLst/>
            <a:gdLst>
              <a:gd name="T0" fmla="*/ 0 w 3"/>
              <a:gd name="T1" fmla="*/ 12 h 12"/>
              <a:gd name="T2" fmla="*/ 0 w 3"/>
              <a:gd name="T3" fmla="*/ 12 h 12"/>
              <a:gd name="T4" fmla="*/ 2 w 3"/>
              <a:gd name="T5" fmla="*/ 11 h 12"/>
              <a:gd name="T6" fmla="*/ 2 w 3"/>
              <a:gd name="T7" fmla="*/ 9 h 12"/>
              <a:gd name="T8" fmla="*/ 2 w 3"/>
              <a:gd name="T9" fmla="*/ 8 h 12"/>
              <a:gd name="T10" fmla="*/ 2 w 3"/>
              <a:gd name="T11" fmla="*/ 6 h 12"/>
              <a:gd name="T12" fmla="*/ 2 w 3"/>
              <a:gd name="T13" fmla="*/ 5 h 12"/>
              <a:gd name="T14" fmla="*/ 3 w 3"/>
              <a:gd name="T15" fmla="*/ 3 h 12"/>
              <a:gd name="T16" fmla="*/ 3 w 3"/>
              <a:gd name="T17" fmla="*/ 2 h 12"/>
              <a:gd name="T18" fmla="*/ 3 w 3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2">
                <a:moveTo>
                  <a:pt x="0" y="12"/>
                </a:moveTo>
                <a:lnTo>
                  <a:pt x="0" y="12"/>
                </a:lnTo>
                <a:lnTo>
                  <a:pt x="2" y="11"/>
                </a:lnTo>
                <a:lnTo>
                  <a:pt x="2" y="9"/>
                </a:lnTo>
                <a:lnTo>
                  <a:pt x="2" y="8"/>
                </a:lnTo>
                <a:lnTo>
                  <a:pt x="2" y="6"/>
                </a:lnTo>
                <a:lnTo>
                  <a:pt x="2" y="5"/>
                </a:lnTo>
                <a:lnTo>
                  <a:pt x="3" y="3"/>
                </a:lnTo>
                <a:lnTo>
                  <a:pt x="3" y="2"/>
                </a:lnTo>
                <a:lnTo>
                  <a:pt x="3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84" name="Line 4093"/>
          <p:cNvSpPr>
            <a:spLocks noChangeShapeType="1"/>
          </p:cNvSpPr>
          <p:nvPr/>
        </p:nvSpPr>
        <p:spPr bwMode="auto">
          <a:xfrm flipH="1" flipV="1">
            <a:off x="1857375" y="2886075"/>
            <a:ext cx="85725" cy="190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85" name="Freeform 4094"/>
          <p:cNvSpPr>
            <a:spLocks/>
          </p:cNvSpPr>
          <p:nvPr/>
        </p:nvSpPr>
        <p:spPr bwMode="auto">
          <a:xfrm>
            <a:off x="1938338" y="2936875"/>
            <a:ext cx="4763" cy="28575"/>
          </a:xfrm>
          <a:custGeom>
            <a:avLst/>
            <a:gdLst>
              <a:gd name="T0" fmla="*/ 3 w 3"/>
              <a:gd name="T1" fmla="*/ 0 h 18"/>
              <a:gd name="T2" fmla="*/ 3 w 3"/>
              <a:gd name="T3" fmla="*/ 0 h 18"/>
              <a:gd name="T4" fmla="*/ 3 w 3"/>
              <a:gd name="T5" fmla="*/ 1 h 18"/>
              <a:gd name="T6" fmla="*/ 3 w 3"/>
              <a:gd name="T7" fmla="*/ 1 h 18"/>
              <a:gd name="T8" fmla="*/ 3 w 3"/>
              <a:gd name="T9" fmla="*/ 3 h 18"/>
              <a:gd name="T10" fmla="*/ 3 w 3"/>
              <a:gd name="T11" fmla="*/ 4 h 18"/>
              <a:gd name="T12" fmla="*/ 3 w 3"/>
              <a:gd name="T13" fmla="*/ 4 h 18"/>
              <a:gd name="T14" fmla="*/ 3 w 3"/>
              <a:gd name="T15" fmla="*/ 6 h 18"/>
              <a:gd name="T16" fmla="*/ 2 w 3"/>
              <a:gd name="T17" fmla="*/ 6 h 18"/>
              <a:gd name="T18" fmla="*/ 2 w 3"/>
              <a:gd name="T19" fmla="*/ 7 h 18"/>
              <a:gd name="T20" fmla="*/ 2 w 3"/>
              <a:gd name="T21" fmla="*/ 9 h 18"/>
              <a:gd name="T22" fmla="*/ 2 w 3"/>
              <a:gd name="T23" fmla="*/ 9 h 18"/>
              <a:gd name="T24" fmla="*/ 2 w 3"/>
              <a:gd name="T25" fmla="*/ 10 h 18"/>
              <a:gd name="T26" fmla="*/ 2 w 3"/>
              <a:gd name="T27" fmla="*/ 10 h 18"/>
              <a:gd name="T28" fmla="*/ 2 w 3"/>
              <a:gd name="T29" fmla="*/ 12 h 18"/>
              <a:gd name="T30" fmla="*/ 2 w 3"/>
              <a:gd name="T31" fmla="*/ 13 h 18"/>
              <a:gd name="T32" fmla="*/ 2 w 3"/>
              <a:gd name="T33" fmla="*/ 13 h 18"/>
              <a:gd name="T34" fmla="*/ 0 w 3"/>
              <a:gd name="T35" fmla="*/ 15 h 18"/>
              <a:gd name="T36" fmla="*/ 0 w 3"/>
              <a:gd name="T37" fmla="*/ 15 h 18"/>
              <a:gd name="T38" fmla="*/ 0 w 3"/>
              <a:gd name="T39" fmla="*/ 16 h 18"/>
              <a:gd name="T40" fmla="*/ 0 w 3"/>
              <a:gd name="T4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" h="18">
                <a:moveTo>
                  <a:pt x="3" y="0"/>
                </a:moveTo>
                <a:lnTo>
                  <a:pt x="3" y="0"/>
                </a:lnTo>
                <a:lnTo>
                  <a:pt x="3" y="1"/>
                </a:lnTo>
                <a:lnTo>
                  <a:pt x="3" y="1"/>
                </a:lnTo>
                <a:lnTo>
                  <a:pt x="3" y="3"/>
                </a:lnTo>
                <a:lnTo>
                  <a:pt x="3" y="4"/>
                </a:lnTo>
                <a:lnTo>
                  <a:pt x="3" y="4"/>
                </a:lnTo>
                <a:lnTo>
                  <a:pt x="3" y="6"/>
                </a:lnTo>
                <a:lnTo>
                  <a:pt x="2" y="6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2" y="13"/>
                </a:lnTo>
                <a:lnTo>
                  <a:pt x="2" y="13"/>
                </a:lnTo>
                <a:lnTo>
                  <a:pt x="0" y="15"/>
                </a:lnTo>
                <a:lnTo>
                  <a:pt x="0" y="15"/>
                </a:lnTo>
                <a:lnTo>
                  <a:pt x="0" y="16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86" name="Freeform 4095"/>
          <p:cNvSpPr>
            <a:spLocks/>
          </p:cNvSpPr>
          <p:nvPr/>
        </p:nvSpPr>
        <p:spPr bwMode="auto">
          <a:xfrm>
            <a:off x="1943100" y="2908300"/>
            <a:ext cx="7938" cy="28575"/>
          </a:xfrm>
          <a:custGeom>
            <a:avLst/>
            <a:gdLst>
              <a:gd name="T0" fmla="*/ 0 w 5"/>
              <a:gd name="T1" fmla="*/ 18 h 18"/>
              <a:gd name="T2" fmla="*/ 2 w 5"/>
              <a:gd name="T3" fmla="*/ 15 h 18"/>
              <a:gd name="T4" fmla="*/ 2 w 5"/>
              <a:gd name="T5" fmla="*/ 13 h 18"/>
              <a:gd name="T6" fmla="*/ 2 w 5"/>
              <a:gd name="T7" fmla="*/ 12 h 18"/>
              <a:gd name="T8" fmla="*/ 2 w 5"/>
              <a:gd name="T9" fmla="*/ 9 h 18"/>
              <a:gd name="T10" fmla="*/ 3 w 5"/>
              <a:gd name="T11" fmla="*/ 7 h 18"/>
              <a:gd name="T12" fmla="*/ 3 w 5"/>
              <a:gd name="T13" fmla="*/ 6 h 18"/>
              <a:gd name="T14" fmla="*/ 3 w 5"/>
              <a:gd name="T15" fmla="*/ 3 h 18"/>
              <a:gd name="T16" fmla="*/ 3 w 5"/>
              <a:gd name="T17" fmla="*/ 1 h 18"/>
              <a:gd name="T18" fmla="*/ 5 w 5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18">
                <a:moveTo>
                  <a:pt x="0" y="18"/>
                </a:moveTo>
                <a:lnTo>
                  <a:pt x="2" y="15"/>
                </a:lnTo>
                <a:lnTo>
                  <a:pt x="2" y="13"/>
                </a:lnTo>
                <a:lnTo>
                  <a:pt x="2" y="12"/>
                </a:lnTo>
                <a:lnTo>
                  <a:pt x="2" y="9"/>
                </a:lnTo>
                <a:lnTo>
                  <a:pt x="3" y="7"/>
                </a:lnTo>
                <a:lnTo>
                  <a:pt x="3" y="6"/>
                </a:lnTo>
                <a:lnTo>
                  <a:pt x="3" y="3"/>
                </a:lnTo>
                <a:lnTo>
                  <a:pt x="3" y="1"/>
                </a:lnTo>
                <a:lnTo>
                  <a:pt x="5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87" name="Rectangle 4096"/>
          <p:cNvSpPr>
            <a:spLocks noChangeArrowheads="1"/>
          </p:cNvSpPr>
          <p:nvPr/>
        </p:nvSpPr>
        <p:spPr bwMode="auto">
          <a:xfrm rot="660000">
            <a:off x="2054678" y="2916445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6588" name="Line 4097"/>
          <p:cNvSpPr>
            <a:spLocks noChangeShapeType="1"/>
          </p:cNvSpPr>
          <p:nvPr/>
        </p:nvSpPr>
        <p:spPr bwMode="auto">
          <a:xfrm flipH="1" flipV="1">
            <a:off x="1947863" y="2936875"/>
            <a:ext cx="88900" cy="190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89" name="Freeform 4098"/>
          <p:cNvSpPr>
            <a:spLocks/>
          </p:cNvSpPr>
          <p:nvPr/>
        </p:nvSpPr>
        <p:spPr bwMode="auto">
          <a:xfrm>
            <a:off x="2028825" y="2986088"/>
            <a:ext cx="4763" cy="31750"/>
          </a:xfrm>
          <a:custGeom>
            <a:avLst/>
            <a:gdLst>
              <a:gd name="T0" fmla="*/ 3 w 3"/>
              <a:gd name="T1" fmla="*/ 0 h 20"/>
              <a:gd name="T2" fmla="*/ 3 w 3"/>
              <a:gd name="T3" fmla="*/ 0 h 20"/>
              <a:gd name="T4" fmla="*/ 3 w 3"/>
              <a:gd name="T5" fmla="*/ 2 h 20"/>
              <a:gd name="T6" fmla="*/ 3 w 3"/>
              <a:gd name="T7" fmla="*/ 2 h 20"/>
              <a:gd name="T8" fmla="*/ 3 w 3"/>
              <a:gd name="T9" fmla="*/ 3 h 20"/>
              <a:gd name="T10" fmla="*/ 3 w 3"/>
              <a:gd name="T11" fmla="*/ 3 h 20"/>
              <a:gd name="T12" fmla="*/ 3 w 3"/>
              <a:gd name="T13" fmla="*/ 5 h 20"/>
              <a:gd name="T14" fmla="*/ 3 w 3"/>
              <a:gd name="T15" fmla="*/ 5 h 20"/>
              <a:gd name="T16" fmla="*/ 3 w 3"/>
              <a:gd name="T17" fmla="*/ 5 h 20"/>
              <a:gd name="T18" fmla="*/ 3 w 3"/>
              <a:gd name="T19" fmla="*/ 6 h 20"/>
              <a:gd name="T20" fmla="*/ 3 w 3"/>
              <a:gd name="T21" fmla="*/ 6 h 20"/>
              <a:gd name="T22" fmla="*/ 2 w 3"/>
              <a:gd name="T23" fmla="*/ 8 h 20"/>
              <a:gd name="T24" fmla="*/ 2 w 3"/>
              <a:gd name="T25" fmla="*/ 8 h 20"/>
              <a:gd name="T26" fmla="*/ 2 w 3"/>
              <a:gd name="T27" fmla="*/ 9 h 20"/>
              <a:gd name="T28" fmla="*/ 2 w 3"/>
              <a:gd name="T29" fmla="*/ 9 h 20"/>
              <a:gd name="T30" fmla="*/ 2 w 3"/>
              <a:gd name="T31" fmla="*/ 9 h 20"/>
              <a:gd name="T32" fmla="*/ 2 w 3"/>
              <a:gd name="T33" fmla="*/ 11 h 20"/>
              <a:gd name="T34" fmla="*/ 2 w 3"/>
              <a:gd name="T35" fmla="*/ 11 h 20"/>
              <a:gd name="T36" fmla="*/ 2 w 3"/>
              <a:gd name="T37" fmla="*/ 12 h 20"/>
              <a:gd name="T38" fmla="*/ 2 w 3"/>
              <a:gd name="T39" fmla="*/ 12 h 20"/>
              <a:gd name="T40" fmla="*/ 2 w 3"/>
              <a:gd name="T41" fmla="*/ 14 h 20"/>
              <a:gd name="T42" fmla="*/ 2 w 3"/>
              <a:gd name="T43" fmla="*/ 14 h 20"/>
              <a:gd name="T44" fmla="*/ 2 w 3"/>
              <a:gd name="T45" fmla="*/ 14 h 20"/>
              <a:gd name="T46" fmla="*/ 2 w 3"/>
              <a:gd name="T47" fmla="*/ 15 h 20"/>
              <a:gd name="T48" fmla="*/ 2 w 3"/>
              <a:gd name="T49" fmla="*/ 15 h 20"/>
              <a:gd name="T50" fmla="*/ 0 w 3"/>
              <a:gd name="T51" fmla="*/ 17 h 20"/>
              <a:gd name="T52" fmla="*/ 0 w 3"/>
              <a:gd name="T53" fmla="*/ 17 h 20"/>
              <a:gd name="T54" fmla="*/ 0 w 3"/>
              <a:gd name="T55" fmla="*/ 18 h 20"/>
              <a:gd name="T56" fmla="*/ 0 w 3"/>
              <a:gd name="T57" fmla="*/ 18 h 20"/>
              <a:gd name="T58" fmla="*/ 0 w 3"/>
              <a:gd name="T59" fmla="*/ 18 h 20"/>
              <a:gd name="T60" fmla="*/ 0 w 3"/>
              <a:gd name="T61" fmla="*/ 20 h 20"/>
              <a:gd name="T62" fmla="*/ 0 w 3"/>
              <a:gd name="T6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" h="20">
                <a:moveTo>
                  <a:pt x="3" y="0"/>
                </a:move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3" y="3"/>
                </a:lnTo>
                <a:lnTo>
                  <a:pt x="3" y="3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6"/>
                </a:lnTo>
                <a:lnTo>
                  <a:pt x="3" y="6"/>
                </a:lnTo>
                <a:lnTo>
                  <a:pt x="2" y="8"/>
                </a:lnTo>
                <a:lnTo>
                  <a:pt x="2" y="8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2" y="12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2" y="15"/>
                </a:lnTo>
                <a:lnTo>
                  <a:pt x="2" y="15"/>
                </a:lnTo>
                <a:lnTo>
                  <a:pt x="0" y="17"/>
                </a:lnTo>
                <a:lnTo>
                  <a:pt x="0" y="17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20"/>
                </a:lnTo>
                <a:lnTo>
                  <a:pt x="0" y="2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90" name="Freeform 4099"/>
          <p:cNvSpPr>
            <a:spLocks/>
          </p:cNvSpPr>
          <p:nvPr/>
        </p:nvSpPr>
        <p:spPr bwMode="auto">
          <a:xfrm>
            <a:off x="2033588" y="2955925"/>
            <a:ext cx="7938" cy="30163"/>
          </a:xfrm>
          <a:custGeom>
            <a:avLst/>
            <a:gdLst>
              <a:gd name="T0" fmla="*/ 0 w 5"/>
              <a:gd name="T1" fmla="*/ 19 h 19"/>
              <a:gd name="T2" fmla="*/ 2 w 5"/>
              <a:gd name="T3" fmla="*/ 16 h 19"/>
              <a:gd name="T4" fmla="*/ 2 w 5"/>
              <a:gd name="T5" fmla="*/ 15 h 19"/>
              <a:gd name="T6" fmla="*/ 2 w 5"/>
              <a:gd name="T7" fmla="*/ 12 h 19"/>
              <a:gd name="T8" fmla="*/ 2 w 5"/>
              <a:gd name="T9" fmla="*/ 10 h 19"/>
              <a:gd name="T10" fmla="*/ 3 w 5"/>
              <a:gd name="T11" fmla="*/ 9 h 19"/>
              <a:gd name="T12" fmla="*/ 3 w 5"/>
              <a:gd name="T13" fmla="*/ 6 h 19"/>
              <a:gd name="T14" fmla="*/ 3 w 5"/>
              <a:gd name="T15" fmla="*/ 4 h 19"/>
              <a:gd name="T16" fmla="*/ 5 w 5"/>
              <a:gd name="T17" fmla="*/ 1 h 19"/>
              <a:gd name="T18" fmla="*/ 5 w 5"/>
              <a:gd name="T1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19">
                <a:moveTo>
                  <a:pt x="0" y="19"/>
                </a:moveTo>
                <a:lnTo>
                  <a:pt x="2" y="16"/>
                </a:lnTo>
                <a:lnTo>
                  <a:pt x="2" y="15"/>
                </a:lnTo>
                <a:lnTo>
                  <a:pt x="2" y="12"/>
                </a:lnTo>
                <a:lnTo>
                  <a:pt x="2" y="10"/>
                </a:lnTo>
                <a:lnTo>
                  <a:pt x="3" y="9"/>
                </a:lnTo>
                <a:lnTo>
                  <a:pt x="3" y="6"/>
                </a:lnTo>
                <a:lnTo>
                  <a:pt x="3" y="4"/>
                </a:lnTo>
                <a:lnTo>
                  <a:pt x="5" y="1"/>
                </a:lnTo>
                <a:lnTo>
                  <a:pt x="5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91" name="Line 4100"/>
          <p:cNvSpPr>
            <a:spLocks noChangeShapeType="1"/>
          </p:cNvSpPr>
          <p:nvPr/>
        </p:nvSpPr>
        <p:spPr bwMode="auto">
          <a:xfrm flipH="1" flipV="1">
            <a:off x="2038350" y="2986088"/>
            <a:ext cx="88900" cy="174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92" name="Freeform 4101"/>
          <p:cNvSpPr>
            <a:spLocks/>
          </p:cNvSpPr>
          <p:nvPr/>
        </p:nvSpPr>
        <p:spPr bwMode="auto">
          <a:xfrm>
            <a:off x="2114550" y="3052763"/>
            <a:ext cx="7938" cy="47625"/>
          </a:xfrm>
          <a:custGeom>
            <a:avLst/>
            <a:gdLst>
              <a:gd name="T0" fmla="*/ 5 w 5"/>
              <a:gd name="T1" fmla="*/ 0 h 30"/>
              <a:gd name="T2" fmla="*/ 5 w 5"/>
              <a:gd name="T3" fmla="*/ 3 h 30"/>
              <a:gd name="T4" fmla="*/ 5 w 5"/>
              <a:gd name="T5" fmla="*/ 6 h 30"/>
              <a:gd name="T6" fmla="*/ 5 w 5"/>
              <a:gd name="T7" fmla="*/ 9 h 30"/>
              <a:gd name="T8" fmla="*/ 3 w 5"/>
              <a:gd name="T9" fmla="*/ 12 h 30"/>
              <a:gd name="T10" fmla="*/ 3 w 5"/>
              <a:gd name="T11" fmla="*/ 15 h 30"/>
              <a:gd name="T12" fmla="*/ 3 w 5"/>
              <a:gd name="T13" fmla="*/ 18 h 30"/>
              <a:gd name="T14" fmla="*/ 2 w 5"/>
              <a:gd name="T15" fmla="*/ 21 h 30"/>
              <a:gd name="T16" fmla="*/ 2 w 5"/>
              <a:gd name="T17" fmla="*/ 24 h 30"/>
              <a:gd name="T18" fmla="*/ 2 w 5"/>
              <a:gd name="T19" fmla="*/ 27 h 30"/>
              <a:gd name="T20" fmla="*/ 0 w 5"/>
              <a:gd name="T21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" h="30">
                <a:moveTo>
                  <a:pt x="5" y="0"/>
                </a:moveTo>
                <a:lnTo>
                  <a:pt x="5" y="3"/>
                </a:lnTo>
                <a:lnTo>
                  <a:pt x="5" y="6"/>
                </a:lnTo>
                <a:lnTo>
                  <a:pt x="5" y="9"/>
                </a:lnTo>
                <a:lnTo>
                  <a:pt x="3" y="12"/>
                </a:lnTo>
                <a:lnTo>
                  <a:pt x="3" y="15"/>
                </a:lnTo>
                <a:lnTo>
                  <a:pt x="3" y="18"/>
                </a:lnTo>
                <a:lnTo>
                  <a:pt x="2" y="21"/>
                </a:lnTo>
                <a:lnTo>
                  <a:pt x="2" y="24"/>
                </a:lnTo>
                <a:lnTo>
                  <a:pt x="2" y="27"/>
                </a:lnTo>
                <a:lnTo>
                  <a:pt x="0" y="3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93" name="Freeform 4102"/>
          <p:cNvSpPr>
            <a:spLocks/>
          </p:cNvSpPr>
          <p:nvPr/>
        </p:nvSpPr>
        <p:spPr bwMode="auto">
          <a:xfrm>
            <a:off x="2122488" y="3003550"/>
            <a:ext cx="9525" cy="49213"/>
          </a:xfrm>
          <a:custGeom>
            <a:avLst/>
            <a:gdLst>
              <a:gd name="T0" fmla="*/ 0 w 6"/>
              <a:gd name="T1" fmla="*/ 31 h 31"/>
              <a:gd name="T2" fmla="*/ 1 w 6"/>
              <a:gd name="T3" fmla="*/ 27 h 31"/>
              <a:gd name="T4" fmla="*/ 1 w 6"/>
              <a:gd name="T5" fmla="*/ 24 h 31"/>
              <a:gd name="T6" fmla="*/ 3 w 6"/>
              <a:gd name="T7" fmla="*/ 21 h 31"/>
              <a:gd name="T8" fmla="*/ 3 w 6"/>
              <a:gd name="T9" fmla="*/ 18 h 31"/>
              <a:gd name="T10" fmla="*/ 3 w 6"/>
              <a:gd name="T11" fmla="*/ 13 h 31"/>
              <a:gd name="T12" fmla="*/ 4 w 6"/>
              <a:gd name="T13" fmla="*/ 10 h 31"/>
              <a:gd name="T14" fmla="*/ 4 w 6"/>
              <a:gd name="T15" fmla="*/ 7 h 31"/>
              <a:gd name="T16" fmla="*/ 6 w 6"/>
              <a:gd name="T17" fmla="*/ 4 h 31"/>
              <a:gd name="T18" fmla="*/ 6 w 6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31">
                <a:moveTo>
                  <a:pt x="0" y="31"/>
                </a:moveTo>
                <a:lnTo>
                  <a:pt x="1" y="27"/>
                </a:lnTo>
                <a:lnTo>
                  <a:pt x="1" y="24"/>
                </a:lnTo>
                <a:lnTo>
                  <a:pt x="3" y="21"/>
                </a:lnTo>
                <a:lnTo>
                  <a:pt x="3" y="18"/>
                </a:lnTo>
                <a:lnTo>
                  <a:pt x="3" y="13"/>
                </a:lnTo>
                <a:lnTo>
                  <a:pt x="4" y="10"/>
                </a:lnTo>
                <a:lnTo>
                  <a:pt x="4" y="7"/>
                </a:lnTo>
                <a:lnTo>
                  <a:pt x="6" y="4"/>
                </a:lnTo>
                <a:lnTo>
                  <a:pt x="6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94" name="Line 4103"/>
          <p:cNvSpPr>
            <a:spLocks noChangeShapeType="1"/>
          </p:cNvSpPr>
          <p:nvPr/>
        </p:nvSpPr>
        <p:spPr bwMode="auto">
          <a:xfrm flipH="1" flipV="1">
            <a:off x="2127250" y="3052763"/>
            <a:ext cx="280988" cy="460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95" name="Rectangle 4104"/>
          <p:cNvSpPr>
            <a:spLocks noChangeArrowheads="1"/>
          </p:cNvSpPr>
          <p:nvPr/>
        </p:nvSpPr>
        <p:spPr bwMode="auto">
          <a:xfrm rot="720000">
            <a:off x="1492250" y="2727325"/>
            <a:ext cx="2714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CoChaglo4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96" name="Line 4105"/>
          <p:cNvSpPr>
            <a:spLocks noChangeShapeType="1"/>
          </p:cNvSpPr>
          <p:nvPr/>
        </p:nvSpPr>
        <p:spPr bwMode="auto">
          <a:xfrm flipH="1" flipV="1">
            <a:off x="1774825" y="2808288"/>
            <a:ext cx="566738" cy="13017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97" name="Rectangle 4106"/>
          <p:cNvSpPr>
            <a:spLocks noChangeArrowheads="1"/>
          </p:cNvSpPr>
          <p:nvPr/>
        </p:nvSpPr>
        <p:spPr bwMode="auto">
          <a:xfrm rot="780000">
            <a:off x="1530350" y="2689225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CoTalma1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98" name="Line 4107"/>
          <p:cNvSpPr>
            <a:spLocks noChangeShapeType="1"/>
          </p:cNvSpPr>
          <p:nvPr/>
        </p:nvSpPr>
        <p:spPr bwMode="auto">
          <a:xfrm flipH="1" flipV="1">
            <a:off x="1784350" y="2767013"/>
            <a:ext cx="85725" cy="222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99" name="Rectangle 4108"/>
          <p:cNvSpPr>
            <a:spLocks noChangeArrowheads="1"/>
          </p:cNvSpPr>
          <p:nvPr/>
        </p:nvSpPr>
        <p:spPr bwMode="auto">
          <a:xfrm rot="840000">
            <a:off x="1571625" y="2652713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CoTasti7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00" name="Line 4109"/>
          <p:cNvSpPr>
            <a:spLocks noChangeShapeType="1"/>
          </p:cNvSpPr>
          <p:nvPr/>
        </p:nvSpPr>
        <p:spPr bwMode="auto">
          <a:xfrm flipH="1" flipV="1">
            <a:off x="1795463" y="2728913"/>
            <a:ext cx="85725" cy="222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01" name="Freeform 4110"/>
          <p:cNvSpPr>
            <a:spLocks/>
          </p:cNvSpPr>
          <p:nvPr/>
        </p:nvSpPr>
        <p:spPr bwMode="auto">
          <a:xfrm>
            <a:off x="1874838" y="2771775"/>
            <a:ext cx="6350" cy="19050"/>
          </a:xfrm>
          <a:custGeom>
            <a:avLst/>
            <a:gdLst>
              <a:gd name="T0" fmla="*/ 4 w 4"/>
              <a:gd name="T1" fmla="*/ 0 h 12"/>
              <a:gd name="T2" fmla="*/ 3 w 4"/>
              <a:gd name="T3" fmla="*/ 0 h 12"/>
              <a:gd name="T4" fmla="*/ 3 w 4"/>
              <a:gd name="T5" fmla="*/ 2 h 12"/>
              <a:gd name="T6" fmla="*/ 3 w 4"/>
              <a:gd name="T7" fmla="*/ 3 h 12"/>
              <a:gd name="T8" fmla="*/ 3 w 4"/>
              <a:gd name="T9" fmla="*/ 5 h 12"/>
              <a:gd name="T10" fmla="*/ 1 w 4"/>
              <a:gd name="T11" fmla="*/ 6 h 12"/>
              <a:gd name="T12" fmla="*/ 1 w 4"/>
              <a:gd name="T13" fmla="*/ 6 h 12"/>
              <a:gd name="T14" fmla="*/ 1 w 4"/>
              <a:gd name="T15" fmla="*/ 8 h 12"/>
              <a:gd name="T16" fmla="*/ 1 w 4"/>
              <a:gd name="T17" fmla="*/ 9 h 12"/>
              <a:gd name="T18" fmla="*/ 1 w 4"/>
              <a:gd name="T19" fmla="*/ 11 h 12"/>
              <a:gd name="T20" fmla="*/ 0 w 4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3" y="0"/>
                </a:lnTo>
                <a:lnTo>
                  <a:pt x="3" y="2"/>
                </a:lnTo>
                <a:lnTo>
                  <a:pt x="3" y="3"/>
                </a:lnTo>
                <a:lnTo>
                  <a:pt x="3" y="5"/>
                </a:lnTo>
                <a:lnTo>
                  <a:pt x="1" y="6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1" y="11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02" name="Freeform 4111"/>
          <p:cNvSpPr>
            <a:spLocks/>
          </p:cNvSpPr>
          <p:nvPr/>
        </p:nvSpPr>
        <p:spPr bwMode="auto">
          <a:xfrm>
            <a:off x="1881188" y="2751138"/>
            <a:ext cx="4763" cy="20638"/>
          </a:xfrm>
          <a:custGeom>
            <a:avLst/>
            <a:gdLst>
              <a:gd name="T0" fmla="*/ 0 w 3"/>
              <a:gd name="T1" fmla="*/ 13 h 13"/>
              <a:gd name="T2" fmla="*/ 0 w 3"/>
              <a:gd name="T3" fmla="*/ 12 h 13"/>
              <a:gd name="T4" fmla="*/ 0 w 3"/>
              <a:gd name="T5" fmla="*/ 10 h 13"/>
              <a:gd name="T6" fmla="*/ 0 w 3"/>
              <a:gd name="T7" fmla="*/ 9 h 13"/>
              <a:gd name="T8" fmla="*/ 0 w 3"/>
              <a:gd name="T9" fmla="*/ 7 h 13"/>
              <a:gd name="T10" fmla="*/ 2 w 3"/>
              <a:gd name="T11" fmla="*/ 6 h 13"/>
              <a:gd name="T12" fmla="*/ 2 w 3"/>
              <a:gd name="T13" fmla="*/ 4 h 13"/>
              <a:gd name="T14" fmla="*/ 2 w 3"/>
              <a:gd name="T15" fmla="*/ 3 h 13"/>
              <a:gd name="T16" fmla="*/ 2 w 3"/>
              <a:gd name="T17" fmla="*/ 1 h 13"/>
              <a:gd name="T18" fmla="*/ 3 w 3"/>
              <a:gd name="T1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3">
                <a:moveTo>
                  <a:pt x="0" y="13"/>
                </a:moveTo>
                <a:lnTo>
                  <a:pt x="0" y="12"/>
                </a:lnTo>
                <a:lnTo>
                  <a:pt x="0" y="10"/>
                </a:lnTo>
                <a:lnTo>
                  <a:pt x="0" y="9"/>
                </a:lnTo>
                <a:lnTo>
                  <a:pt x="0" y="7"/>
                </a:lnTo>
                <a:lnTo>
                  <a:pt x="2" y="6"/>
                </a:lnTo>
                <a:lnTo>
                  <a:pt x="2" y="4"/>
                </a:lnTo>
                <a:lnTo>
                  <a:pt x="2" y="3"/>
                </a:lnTo>
                <a:lnTo>
                  <a:pt x="2" y="1"/>
                </a:lnTo>
                <a:lnTo>
                  <a:pt x="3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03" name="Line 4112"/>
          <p:cNvSpPr>
            <a:spLocks noChangeShapeType="1"/>
          </p:cNvSpPr>
          <p:nvPr/>
        </p:nvSpPr>
        <p:spPr bwMode="auto">
          <a:xfrm flipH="1" flipV="1">
            <a:off x="1885950" y="2771775"/>
            <a:ext cx="85725" cy="2381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04" name="Rectangle 4113"/>
          <p:cNvSpPr>
            <a:spLocks noChangeArrowheads="1"/>
          </p:cNvSpPr>
          <p:nvPr/>
        </p:nvSpPr>
        <p:spPr bwMode="auto">
          <a:xfrm rot="900000">
            <a:off x="1581150" y="2611438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CoTasti2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05" name="Line 4114"/>
          <p:cNvSpPr>
            <a:spLocks noChangeShapeType="1"/>
          </p:cNvSpPr>
          <p:nvPr/>
        </p:nvSpPr>
        <p:spPr bwMode="auto">
          <a:xfrm flipH="1" flipV="1">
            <a:off x="1804988" y="2689225"/>
            <a:ext cx="180975" cy="476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06" name="Freeform 4115"/>
          <p:cNvSpPr>
            <a:spLocks/>
          </p:cNvSpPr>
          <p:nvPr/>
        </p:nvSpPr>
        <p:spPr bwMode="auto">
          <a:xfrm>
            <a:off x="1976438" y="2767013"/>
            <a:ext cx="7938" cy="28575"/>
          </a:xfrm>
          <a:custGeom>
            <a:avLst/>
            <a:gdLst>
              <a:gd name="T0" fmla="*/ 5 w 5"/>
              <a:gd name="T1" fmla="*/ 0 h 18"/>
              <a:gd name="T2" fmla="*/ 3 w 5"/>
              <a:gd name="T3" fmla="*/ 2 h 18"/>
              <a:gd name="T4" fmla="*/ 3 w 5"/>
              <a:gd name="T5" fmla="*/ 3 h 18"/>
              <a:gd name="T6" fmla="*/ 3 w 5"/>
              <a:gd name="T7" fmla="*/ 5 h 18"/>
              <a:gd name="T8" fmla="*/ 2 w 5"/>
              <a:gd name="T9" fmla="*/ 8 h 18"/>
              <a:gd name="T10" fmla="*/ 2 w 5"/>
              <a:gd name="T11" fmla="*/ 9 h 18"/>
              <a:gd name="T12" fmla="*/ 2 w 5"/>
              <a:gd name="T13" fmla="*/ 11 h 18"/>
              <a:gd name="T14" fmla="*/ 0 w 5"/>
              <a:gd name="T15" fmla="*/ 12 h 18"/>
              <a:gd name="T16" fmla="*/ 0 w 5"/>
              <a:gd name="T17" fmla="*/ 14 h 18"/>
              <a:gd name="T18" fmla="*/ 0 w 5"/>
              <a:gd name="T19" fmla="*/ 15 h 18"/>
              <a:gd name="T20" fmla="*/ 0 w 5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" h="18">
                <a:moveTo>
                  <a:pt x="5" y="0"/>
                </a:moveTo>
                <a:lnTo>
                  <a:pt x="3" y="2"/>
                </a:lnTo>
                <a:lnTo>
                  <a:pt x="3" y="3"/>
                </a:lnTo>
                <a:lnTo>
                  <a:pt x="3" y="5"/>
                </a:lnTo>
                <a:lnTo>
                  <a:pt x="2" y="8"/>
                </a:lnTo>
                <a:lnTo>
                  <a:pt x="2" y="9"/>
                </a:lnTo>
                <a:lnTo>
                  <a:pt x="2" y="11"/>
                </a:lnTo>
                <a:lnTo>
                  <a:pt x="0" y="12"/>
                </a:lnTo>
                <a:lnTo>
                  <a:pt x="0" y="14"/>
                </a:lnTo>
                <a:lnTo>
                  <a:pt x="0" y="15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07" name="Freeform 4116"/>
          <p:cNvSpPr>
            <a:spLocks/>
          </p:cNvSpPr>
          <p:nvPr/>
        </p:nvSpPr>
        <p:spPr bwMode="auto">
          <a:xfrm>
            <a:off x="1984375" y="2738438"/>
            <a:ext cx="6350" cy="28575"/>
          </a:xfrm>
          <a:custGeom>
            <a:avLst/>
            <a:gdLst>
              <a:gd name="T0" fmla="*/ 0 w 4"/>
              <a:gd name="T1" fmla="*/ 18 h 18"/>
              <a:gd name="T2" fmla="*/ 0 w 4"/>
              <a:gd name="T3" fmla="*/ 17 h 18"/>
              <a:gd name="T4" fmla="*/ 0 w 4"/>
              <a:gd name="T5" fmla="*/ 17 h 18"/>
              <a:gd name="T6" fmla="*/ 0 w 4"/>
              <a:gd name="T7" fmla="*/ 15 h 18"/>
              <a:gd name="T8" fmla="*/ 0 w 4"/>
              <a:gd name="T9" fmla="*/ 14 h 18"/>
              <a:gd name="T10" fmla="*/ 0 w 4"/>
              <a:gd name="T11" fmla="*/ 14 h 18"/>
              <a:gd name="T12" fmla="*/ 1 w 4"/>
              <a:gd name="T13" fmla="*/ 12 h 18"/>
              <a:gd name="T14" fmla="*/ 1 w 4"/>
              <a:gd name="T15" fmla="*/ 12 h 18"/>
              <a:gd name="T16" fmla="*/ 1 w 4"/>
              <a:gd name="T17" fmla="*/ 11 h 18"/>
              <a:gd name="T18" fmla="*/ 1 w 4"/>
              <a:gd name="T19" fmla="*/ 9 h 18"/>
              <a:gd name="T20" fmla="*/ 1 w 4"/>
              <a:gd name="T21" fmla="*/ 9 h 18"/>
              <a:gd name="T22" fmla="*/ 1 w 4"/>
              <a:gd name="T23" fmla="*/ 8 h 18"/>
              <a:gd name="T24" fmla="*/ 3 w 4"/>
              <a:gd name="T25" fmla="*/ 8 h 18"/>
              <a:gd name="T26" fmla="*/ 3 w 4"/>
              <a:gd name="T27" fmla="*/ 6 h 18"/>
              <a:gd name="T28" fmla="*/ 3 w 4"/>
              <a:gd name="T29" fmla="*/ 5 h 18"/>
              <a:gd name="T30" fmla="*/ 3 w 4"/>
              <a:gd name="T31" fmla="*/ 5 h 18"/>
              <a:gd name="T32" fmla="*/ 3 w 4"/>
              <a:gd name="T33" fmla="*/ 3 h 18"/>
              <a:gd name="T34" fmla="*/ 3 w 4"/>
              <a:gd name="T35" fmla="*/ 2 h 18"/>
              <a:gd name="T36" fmla="*/ 4 w 4"/>
              <a:gd name="T37" fmla="*/ 2 h 18"/>
              <a:gd name="T38" fmla="*/ 4 w 4"/>
              <a:gd name="T3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" h="18">
                <a:moveTo>
                  <a:pt x="0" y="18"/>
                </a:moveTo>
                <a:lnTo>
                  <a:pt x="0" y="17"/>
                </a:lnTo>
                <a:lnTo>
                  <a:pt x="0" y="17"/>
                </a:lnTo>
                <a:lnTo>
                  <a:pt x="0" y="15"/>
                </a:lnTo>
                <a:lnTo>
                  <a:pt x="0" y="14"/>
                </a:lnTo>
                <a:lnTo>
                  <a:pt x="0" y="14"/>
                </a:lnTo>
                <a:lnTo>
                  <a:pt x="1" y="12"/>
                </a:lnTo>
                <a:lnTo>
                  <a:pt x="1" y="12"/>
                </a:lnTo>
                <a:lnTo>
                  <a:pt x="1" y="11"/>
                </a:lnTo>
                <a:lnTo>
                  <a:pt x="1" y="9"/>
                </a:lnTo>
                <a:lnTo>
                  <a:pt x="1" y="9"/>
                </a:lnTo>
                <a:lnTo>
                  <a:pt x="1" y="8"/>
                </a:lnTo>
                <a:lnTo>
                  <a:pt x="3" y="8"/>
                </a:lnTo>
                <a:lnTo>
                  <a:pt x="3" y="6"/>
                </a:lnTo>
                <a:lnTo>
                  <a:pt x="3" y="5"/>
                </a:lnTo>
                <a:lnTo>
                  <a:pt x="3" y="5"/>
                </a:lnTo>
                <a:lnTo>
                  <a:pt x="3" y="3"/>
                </a:lnTo>
                <a:lnTo>
                  <a:pt x="3" y="2"/>
                </a:ln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08" name="Rectangle 4117"/>
          <p:cNvSpPr>
            <a:spLocks noChangeArrowheads="1"/>
          </p:cNvSpPr>
          <p:nvPr/>
        </p:nvSpPr>
        <p:spPr bwMode="auto">
          <a:xfrm rot="840000">
            <a:off x="1981724" y="2770284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95</a:t>
            </a:r>
          </a:p>
        </p:txBody>
      </p:sp>
      <p:sp>
        <p:nvSpPr>
          <p:cNvPr id="6609" name="Line 4118"/>
          <p:cNvSpPr>
            <a:spLocks noChangeShapeType="1"/>
          </p:cNvSpPr>
          <p:nvPr/>
        </p:nvSpPr>
        <p:spPr bwMode="auto">
          <a:xfrm flipH="1" flipV="1">
            <a:off x="1989138" y="2770188"/>
            <a:ext cx="85725" cy="206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10" name="Rectangle 4119"/>
          <p:cNvSpPr>
            <a:spLocks noChangeArrowheads="1"/>
          </p:cNvSpPr>
          <p:nvPr/>
        </p:nvSpPr>
        <p:spPr bwMode="auto">
          <a:xfrm rot="960000">
            <a:off x="1563688" y="2566988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CoTalma3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11" name="Line 4120"/>
          <p:cNvSpPr>
            <a:spLocks noChangeShapeType="1"/>
          </p:cNvSpPr>
          <p:nvPr/>
        </p:nvSpPr>
        <p:spPr bwMode="auto">
          <a:xfrm flipH="1" flipV="1">
            <a:off x="1817688" y="2651125"/>
            <a:ext cx="177800" cy="523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12" name="Rectangle 4121"/>
          <p:cNvSpPr>
            <a:spLocks noChangeArrowheads="1"/>
          </p:cNvSpPr>
          <p:nvPr/>
        </p:nvSpPr>
        <p:spPr bwMode="auto">
          <a:xfrm rot="1020000">
            <a:off x="1584325" y="2527300"/>
            <a:ext cx="2333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CoTalac1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13" name="Line 4122"/>
          <p:cNvSpPr>
            <a:spLocks noChangeShapeType="1"/>
          </p:cNvSpPr>
          <p:nvPr/>
        </p:nvSpPr>
        <p:spPr bwMode="auto">
          <a:xfrm flipH="1" flipV="1">
            <a:off x="1828800" y="2609850"/>
            <a:ext cx="85725" cy="269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14" name="Rectangle 4123"/>
          <p:cNvSpPr>
            <a:spLocks noChangeArrowheads="1"/>
          </p:cNvSpPr>
          <p:nvPr/>
        </p:nvSpPr>
        <p:spPr bwMode="auto">
          <a:xfrm rot="1020000">
            <a:off x="1589088" y="2482850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CoTalma2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15" name="Line 4124"/>
          <p:cNvSpPr>
            <a:spLocks noChangeShapeType="1"/>
          </p:cNvSpPr>
          <p:nvPr/>
        </p:nvSpPr>
        <p:spPr bwMode="auto">
          <a:xfrm flipH="1" flipV="1">
            <a:off x="1841500" y="2571750"/>
            <a:ext cx="82550" cy="269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16" name="Freeform 4125"/>
          <p:cNvSpPr>
            <a:spLocks/>
          </p:cNvSpPr>
          <p:nvPr/>
        </p:nvSpPr>
        <p:spPr bwMode="auto">
          <a:xfrm>
            <a:off x="1917700" y="2617788"/>
            <a:ext cx="6350" cy="19050"/>
          </a:xfrm>
          <a:custGeom>
            <a:avLst/>
            <a:gdLst>
              <a:gd name="T0" fmla="*/ 4 w 4"/>
              <a:gd name="T1" fmla="*/ 0 h 12"/>
              <a:gd name="T2" fmla="*/ 3 w 4"/>
              <a:gd name="T3" fmla="*/ 1 h 12"/>
              <a:gd name="T4" fmla="*/ 3 w 4"/>
              <a:gd name="T5" fmla="*/ 3 h 12"/>
              <a:gd name="T6" fmla="*/ 3 w 4"/>
              <a:gd name="T7" fmla="*/ 4 h 12"/>
              <a:gd name="T8" fmla="*/ 3 w 4"/>
              <a:gd name="T9" fmla="*/ 4 h 12"/>
              <a:gd name="T10" fmla="*/ 1 w 4"/>
              <a:gd name="T11" fmla="*/ 6 h 12"/>
              <a:gd name="T12" fmla="*/ 1 w 4"/>
              <a:gd name="T13" fmla="*/ 7 h 12"/>
              <a:gd name="T14" fmla="*/ 1 w 4"/>
              <a:gd name="T15" fmla="*/ 9 h 12"/>
              <a:gd name="T16" fmla="*/ 1 w 4"/>
              <a:gd name="T17" fmla="*/ 10 h 12"/>
              <a:gd name="T18" fmla="*/ 1 w 4"/>
              <a:gd name="T19" fmla="*/ 10 h 12"/>
              <a:gd name="T20" fmla="*/ 0 w 4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3" y="1"/>
                </a:lnTo>
                <a:lnTo>
                  <a:pt x="3" y="3"/>
                </a:lnTo>
                <a:lnTo>
                  <a:pt x="3" y="4"/>
                </a:lnTo>
                <a:lnTo>
                  <a:pt x="3" y="4"/>
                </a:lnTo>
                <a:lnTo>
                  <a:pt x="1" y="6"/>
                </a:lnTo>
                <a:lnTo>
                  <a:pt x="1" y="7"/>
                </a:lnTo>
                <a:lnTo>
                  <a:pt x="1" y="9"/>
                </a:lnTo>
                <a:lnTo>
                  <a:pt x="1" y="10"/>
                </a:lnTo>
                <a:lnTo>
                  <a:pt x="1" y="10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17" name="Freeform 4126"/>
          <p:cNvSpPr>
            <a:spLocks/>
          </p:cNvSpPr>
          <p:nvPr/>
        </p:nvSpPr>
        <p:spPr bwMode="auto">
          <a:xfrm>
            <a:off x="1924050" y="2598738"/>
            <a:ext cx="4763" cy="19050"/>
          </a:xfrm>
          <a:custGeom>
            <a:avLst/>
            <a:gdLst>
              <a:gd name="T0" fmla="*/ 0 w 3"/>
              <a:gd name="T1" fmla="*/ 12 h 12"/>
              <a:gd name="T2" fmla="*/ 0 w 3"/>
              <a:gd name="T3" fmla="*/ 10 h 12"/>
              <a:gd name="T4" fmla="*/ 0 w 3"/>
              <a:gd name="T5" fmla="*/ 9 h 12"/>
              <a:gd name="T6" fmla="*/ 2 w 3"/>
              <a:gd name="T7" fmla="*/ 7 h 12"/>
              <a:gd name="T8" fmla="*/ 2 w 3"/>
              <a:gd name="T9" fmla="*/ 7 h 12"/>
              <a:gd name="T10" fmla="*/ 2 w 3"/>
              <a:gd name="T11" fmla="*/ 6 h 12"/>
              <a:gd name="T12" fmla="*/ 2 w 3"/>
              <a:gd name="T13" fmla="*/ 4 h 12"/>
              <a:gd name="T14" fmla="*/ 3 w 3"/>
              <a:gd name="T15" fmla="*/ 3 h 12"/>
              <a:gd name="T16" fmla="*/ 3 w 3"/>
              <a:gd name="T17" fmla="*/ 1 h 12"/>
              <a:gd name="T18" fmla="*/ 3 w 3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12">
                <a:moveTo>
                  <a:pt x="0" y="12"/>
                </a:moveTo>
                <a:lnTo>
                  <a:pt x="0" y="10"/>
                </a:lnTo>
                <a:lnTo>
                  <a:pt x="0" y="9"/>
                </a:lnTo>
                <a:lnTo>
                  <a:pt x="2" y="7"/>
                </a:lnTo>
                <a:lnTo>
                  <a:pt x="2" y="7"/>
                </a:lnTo>
                <a:lnTo>
                  <a:pt x="2" y="6"/>
                </a:lnTo>
                <a:lnTo>
                  <a:pt x="2" y="4"/>
                </a:lnTo>
                <a:lnTo>
                  <a:pt x="3" y="3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18" name="Rectangle 4127"/>
          <p:cNvSpPr>
            <a:spLocks noChangeArrowheads="1"/>
          </p:cNvSpPr>
          <p:nvPr/>
        </p:nvSpPr>
        <p:spPr bwMode="auto">
          <a:xfrm rot="1020000">
            <a:off x="1934774" y="256616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6619" name="Line 4128"/>
          <p:cNvSpPr>
            <a:spLocks noChangeShapeType="1"/>
          </p:cNvSpPr>
          <p:nvPr/>
        </p:nvSpPr>
        <p:spPr bwMode="auto">
          <a:xfrm flipH="1" flipV="1">
            <a:off x="1928813" y="2619375"/>
            <a:ext cx="84138" cy="269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20" name="Freeform 4129"/>
          <p:cNvSpPr>
            <a:spLocks/>
          </p:cNvSpPr>
          <p:nvPr/>
        </p:nvSpPr>
        <p:spPr bwMode="auto">
          <a:xfrm>
            <a:off x="2000250" y="2674938"/>
            <a:ext cx="9525" cy="28575"/>
          </a:xfrm>
          <a:custGeom>
            <a:avLst/>
            <a:gdLst>
              <a:gd name="T0" fmla="*/ 6 w 6"/>
              <a:gd name="T1" fmla="*/ 0 h 18"/>
              <a:gd name="T2" fmla="*/ 5 w 6"/>
              <a:gd name="T3" fmla="*/ 1 h 18"/>
              <a:gd name="T4" fmla="*/ 5 w 6"/>
              <a:gd name="T5" fmla="*/ 1 h 18"/>
              <a:gd name="T6" fmla="*/ 5 w 6"/>
              <a:gd name="T7" fmla="*/ 3 h 18"/>
              <a:gd name="T8" fmla="*/ 5 w 6"/>
              <a:gd name="T9" fmla="*/ 3 h 18"/>
              <a:gd name="T10" fmla="*/ 5 w 6"/>
              <a:gd name="T11" fmla="*/ 4 h 18"/>
              <a:gd name="T12" fmla="*/ 5 w 6"/>
              <a:gd name="T13" fmla="*/ 6 h 18"/>
              <a:gd name="T14" fmla="*/ 3 w 6"/>
              <a:gd name="T15" fmla="*/ 6 h 18"/>
              <a:gd name="T16" fmla="*/ 3 w 6"/>
              <a:gd name="T17" fmla="*/ 7 h 18"/>
              <a:gd name="T18" fmla="*/ 3 w 6"/>
              <a:gd name="T19" fmla="*/ 7 h 18"/>
              <a:gd name="T20" fmla="*/ 3 w 6"/>
              <a:gd name="T21" fmla="*/ 9 h 18"/>
              <a:gd name="T22" fmla="*/ 3 w 6"/>
              <a:gd name="T23" fmla="*/ 9 h 18"/>
              <a:gd name="T24" fmla="*/ 2 w 6"/>
              <a:gd name="T25" fmla="*/ 10 h 18"/>
              <a:gd name="T26" fmla="*/ 2 w 6"/>
              <a:gd name="T27" fmla="*/ 12 h 18"/>
              <a:gd name="T28" fmla="*/ 2 w 6"/>
              <a:gd name="T29" fmla="*/ 12 h 18"/>
              <a:gd name="T30" fmla="*/ 2 w 6"/>
              <a:gd name="T31" fmla="*/ 13 h 18"/>
              <a:gd name="T32" fmla="*/ 2 w 6"/>
              <a:gd name="T33" fmla="*/ 13 h 18"/>
              <a:gd name="T34" fmla="*/ 2 w 6"/>
              <a:gd name="T35" fmla="*/ 15 h 18"/>
              <a:gd name="T36" fmla="*/ 0 w 6"/>
              <a:gd name="T37" fmla="*/ 16 h 18"/>
              <a:gd name="T38" fmla="*/ 0 w 6"/>
              <a:gd name="T39" fmla="*/ 16 h 18"/>
              <a:gd name="T40" fmla="*/ 0 w 6"/>
              <a:gd name="T4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" h="18">
                <a:moveTo>
                  <a:pt x="6" y="0"/>
                </a:moveTo>
                <a:lnTo>
                  <a:pt x="5" y="1"/>
                </a:lnTo>
                <a:lnTo>
                  <a:pt x="5" y="1"/>
                </a:lnTo>
                <a:lnTo>
                  <a:pt x="5" y="3"/>
                </a:lnTo>
                <a:lnTo>
                  <a:pt x="5" y="3"/>
                </a:lnTo>
                <a:lnTo>
                  <a:pt x="5" y="4"/>
                </a:lnTo>
                <a:lnTo>
                  <a:pt x="5" y="6"/>
                </a:lnTo>
                <a:lnTo>
                  <a:pt x="3" y="6"/>
                </a:lnTo>
                <a:lnTo>
                  <a:pt x="3" y="7"/>
                </a:lnTo>
                <a:lnTo>
                  <a:pt x="3" y="7"/>
                </a:lnTo>
                <a:lnTo>
                  <a:pt x="3" y="9"/>
                </a:lnTo>
                <a:lnTo>
                  <a:pt x="3" y="9"/>
                </a:lnTo>
                <a:lnTo>
                  <a:pt x="2" y="10"/>
                </a:lnTo>
                <a:lnTo>
                  <a:pt x="2" y="12"/>
                </a:lnTo>
                <a:lnTo>
                  <a:pt x="2" y="12"/>
                </a:lnTo>
                <a:lnTo>
                  <a:pt x="2" y="13"/>
                </a:lnTo>
                <a:lnTo>
                  <a:pt x="2" y="13"/>
                </a:lnTo>
                <a:lnTo>
                  <a:pt x="2" y="15"/>
                </a:lnTo>
                <a:lnTo>
                  <a:pt x="0" y="16"/>
                </a:lnTo>
                <a:lnTo>
                  <a:pt x="0" y="16"/>
                </a:lnTo>
                <a:lnTo>
                  <a:pt x="0" y="18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21" name="Freeform 4130"/>
          <p:cNvSpPr>
            <a:spLocks/>
          </p:cNvSpPr>
          <p:nvPr/>
        </p:nvSpPr>
        <p:spPr bwMode="auto">
          <a:xfrm>
            <a:off x="2009775" y="2647950"/>
            <a:ext cx="7938" cy="26988"/>
          </a:xfrm>
          <a:custGeom>
            <a:avLst/>
            <a:gdLst>
              <a:gd name="T0" fmla="*/ 0 w 5"/>
              <a:gd name="T1" fmla="*/ 17 h 17"/>
              <a:gd name="T2" fmla="*/ 0 w 5"/>
              <a:gd name="T3" fmla="*/ 15 h 17"/>
              <a:gd name="T4" fmla="*/ 0 w 5"/>
              <a:gd name="T5" fmla="*/ 14 h 17"/>
              <a:gd name="T6" fmla="*/ 2 w 5"/>
              <a:gd name="T7" fmla="*/ 11 h 17"/>
              <a:gd name="T8" fmla="*/ 2 w 5"/>
              <a:gd name="T9" fmla="*/ 9 h 17"/>
              <a:gd name="T10" fmla="*/ 3 w 5"/>
              <a:gd name="T11" fmla="*/ 8 h 17"/>
              <a:gd name="T12" fmla="*/ 3 w 5"/>
              <a:gd name="T13" fmla="*/ 5 h 17"/>
              <a:gd name="T14" fmla="*/ 3 w 5"/>
              <a:gd name="T15" fmla="*/ 3 h 17"/>
              <a:gd name="T16" fmla="*/ 5 w 5"/>
              <a:gd name="T17" fmla="*/ 2 h 17"/>
              <a:gd name="T18" fmla="*/ 5 w 5"/>
              <a:gd name="T1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17">
                <a:moveTo>
                  <a:pt x="0" y="17"/>
                </a:moveTo>
                <a:lnTo>
                  <a:pt x="0" y="15"/>
                </a:lnTo>
                <a:lnTo>
                  <a:pt x="0" y="14"/>
                </a:lnTo>
                <a:lnTo>
                  <a:pt x="2" y="11"/>
                </a:lnTo>
                <a:lnTo>
                  <a:pt x="2" y="9"/>
                </a:lnTo>
                <a:lnTo>
                  <a:pt x="3" y="8"/>
                </a:lnTo>
                <a:lnTo>
                  <a:pt x="3" y="5"/>
                </a:lnTo>
                <a:lnTo>
                  <a:pt x="3" y="3"/>
                </a:lnTo>
                <a:lnTo>
                  <a:pt x="5" y="2"/>
                </a:lnTo>
                <a:lnTo>
                  <a:pt x="5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22" name="Rectangle 4131"/>
          <p:cNvSpPr>
            <a:spLocks noChangeArrowheads="1"/>
          </p:cNvSpPr>
          <p:nvPr/>
        </p:nvSpPr>
        <p:spPr bwMode="auto">
          <a:xfrm rot="960000">
            <a:off x="2034348" y="262324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6623" name="Line 4132"/>
          <p:cNvSpPr>
            <a:spLocks noChangeShapeType="1"/>
          </p:cNvSpPr>
          <p:nvPr/>
        </p:nvSpPr>
        <p:spPr bwMode="auto">
          <a:xfrm flipH="1" flipV="1">
            <a:off x="2014538" y="2676525"/>
            <a:ext cx="85725" cy="2381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24" name="Freeform 4133"/>
          <p:cNvSpPr>
            <a:spLocks/>
          </p:cNvSpPr>
          <p:nvPr/>
        </p:nvSpPr>
        <p:spPr bwMode="auto">
          <a:xfrm>
            <a:off x="2079625" y="2747963"/>
            <a:ext cx="11113" cy="42863"/>
          </a:xfrm>
          <a:custGeom>
            <a:avLst/>
            <a:gdLst>
              <a:gd name="T0" fmla="*/ 7 w 7"/>
              <a:gd name="T1" fmla="*/ 0 h 27"/>
              <a:gd name="T2" fmla="*/ 6 w 7"/>
              <a:gd name="T3" fmla="*/ 2 h 27"/>
              <a:gd name="T4" fmla="*/ 6 w 7"/>
              <a:gd name="T5" fmla="*/ 5 h 27"/>
              <a:gd name="T6" fmla="*/ 4 w 7"/>
              <a:gd name="T7" fmla="*/ 8 h 27"/>
              <a:gd name="T8" fmla="*/ 4 w 7"/>
              <a:gd name="T9" fmla="*/ 11 h 27"/>
              <a:gd name="T10" fmla="*/ 3 w 7"/>
              <a:gd name="T11" fmla="*/ 12 h 27"/>
              <a:gd name="T12" fmla="*/ 3 w 7"/>
              <a:gd name="T13" fmla="*/ 15 h 27"/>
              <a:gd name="T14" fmla="*/ 1 w 7"/>
              <a:gd name="T15" fmla="*/ 18 h 27"/>
              <a:gd name="T16" fmla="*/ 1 w 7"/>
              <a:gd name="T17" fmla="*/ 20 h 27"/>
              <a:gd name="T18" fmla="*/ 0 w 7"/>
              <a:gd name="T19" fmla="*/ 23 h 27"/>
              <a:gd name="T20" fmla="*/ 0 w 7"/>
              <a:gd name="T21" fmla="*/ 26 h 27"/>
              <a:gd name="T22" fmla="*/ 0 w 7"/>
              <a:gd name="T2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" h="27">
                <a:moveTo>
                  <a:pt x="7" y="0"/>
                </a:moveTo>
                <a:lnTo>
                  <a:pt x="6" y="2"/>
                </a:lnTo>
                <a:lnTo>
                  <a:pt x="6" y="5"/>
                </a:lnTo>
                <a:lnTo>
                  <a:pt x="4" y="8"/>
                </a:lnTo>
                <a:lnTo>
                  <a:pt x="4" y="11"/>
                </a:lnTo>
                <a:lnTo>
                  <a:pt x="3" y="12"/>
                </a:lnTo>
                <a:lnTo>
                  <a:pt x="3" y="15"/>
                </a:lnTo>
                <a:lnTo>
                  <a:pt x="1" y="18"/>
                </a:lnTo>
                <a:lnTo>
                  <a:pt x="1" y="20"/>
                </a:lnTo>
                <a:lnTo>
                  <a:pt x="0" y="23"/>
                </a:lnTo>
                <a:lnTo>
                  <a:pt x="0" y="26"/>
                </a:lnTo>
                <a:lnTo>
                  <a:pt x="0" y="27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25" name="Freeform 4134"/>
          <p:cNvSpPr>
            <a:spLocks/>
          </p:cNvSpPr>
          <p:nvPr/>
        </p:nvSpPr>
        <p:spPr bwMode="auto">
          <a:xfrm>
            <a:off x="2090738" y="2703513"/>
            <a:ext cx="12700" cy="44450"/>
          </a:xfrm>
          <a:custGeom>
            <a:avLst/>
            <a:gdLst>
              <a:gd name="T0" fmla="*/ 0 w 8"/>
              <a:gd name="T1" fmla="*/ 28 h 28"/>
              <a:gd name="T2" fmla="*/ 0 w 8"/>
              <a:gd name="T3" fmla="*/ 24 h 28"/>
              <a:gd name="T4" fmla="*/ 2 w 8"/>
              <a:gd name="T5" fmla="*/ 21 h 28"/>
              <a:gd name="T6" fmla="*/ 3 w 8"/>
              <a:gd name="T7" fmla="*/ 18 h 28"/>
              <a:gd name="T8" fmla="*/ 3 w 8"/>
              <a:gd name="T9" fmla="*/ 13 h 28"/>
              <a:gd name="T10" fmla="*/ 5 w 8"/>
              <a:gd name="T11" fmla="*/ 10 h 28"/>
              <a:gd name="T12" fmla="*/ 6 w 8"/>
              <a:gd name="T13" fmla="*/ 7 h 28"/>
              <a:gd name="T14" fmla="*/ 6 w 8"/>
              <a:gd name="T15" fmla="*/ 3 h 28"/>
              <a:gd name="T16" fmla="*/ 8 w 8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8">
                <a:moveTo>
                  <a:pt x="0" y="28"/>
                </a:moveTo>
                <a:lnTo>
                  <a:pt x="0" y="24"/>
                </a:lnTo>
                <a:lnTo>
                  <a:pt x="2" y="21"/>
                </a:lnTo>
                <a:lnTo>
                  <a:pt x="3" y="18"/>
                </a:lnTo>
                <a:lnTo>
                  <a:pt x="3" y="13"/>
                </a:lnTo>
                <a:lnTo>
                  <a:pt x="5" y="10"/>
                </a:lnTo>
                <a:lnTo>
                  <a:pt x="6" y="7"/>
                </a:lnTo>
                <a:lnTo>
                  <a:pt x="6" y="3"/>
                </a:lnTo>
                <a:lnTo>
                  <a:pt x="8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26" name="Line 4135"/>
          <p:cNvSpPr>
            <a:spLocks noChangeShapeType="1"/>
          </p:cNvSpPr>
          <p:nvPr/>
        </p:nvSpPr>
        <p:spPr bwMode="auto">
          <a:xfrm flipH="1" flipV="1">
            <a:off x="2095500" y="2751138"/>
            <a:ext cx="180975" cy="4921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27" name="Rectangle 4136"/>
          <p:cNvSpPr>
            <a:spLocks noChangeArrowheads="1"/>
          </p:cNvSpPr>
          <p:nvPr/>
        </p:nvSpPr>
        <p:spPr bwMode="auto">
          <a:xfrm rot="1080000">
            <a:off x="1574800" y="2435225"/>
            <a:ext cx="2714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CoChaglo1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28" name="Line 4137"/>
          <p:cNvSpPr>
            <a:spLocks noChangeShapeType="1"/>
          </p:cNvSpPr>
          <p:nvPr/>
        </p:nvSpPr>
        <p:spPr bwMode="auto">
          <a:xfrm flipH="1" flipV="1">
            <a:off x="1852613" y="2532063"/>
            <a:ext cx="84138" cy="2857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29" name="Rectangle 4138"/>
          <p:cNvSpPr>
            <a:spLocks noChangeArrowheads="1"/>
          </p:cNvSpPr>
          <p:nvPr/>
        </p:nvSpPr>
        <p:spPr bwMode="auto">
          <a:xfrm rot="1140000">
            <a:off x="1552575" y="2390775"/>
            <a:ext cx="3238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Copia-1_VA-I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30" name="Line 4139"/>
          <p:cNvSpPr>
            <a:spLocks noChangeShapeType="1"/>
          </p:cNvSpPr>
          <p:nvPr/>
        </p:nvSpPr>
        <p:spPr bwMode="auto">
          <a:xfrm flipH="1" flipV="1">
            <a:off x="1866900" y="2493963"/>
            <a:ext cx="84138" cy="2857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31" name="Freeform 4140"/>
          <p:cNvSpPr>
            <a:spLocks/>
          </p:cNvSpPr>
          <p:nvPr/>
        </p:nvSpPr>
        <p:spPr bwMode="auto">
          <a:xfrm>
            <a:off x="1943100" y="2541588"/>
            <a:ext cx="4763" cy="19050"/>
          </a:xfrm>
          <a:custGeom>
            <a:avLst/>
            <a:gdLst>
              <a:gd name="T0" fmla="*/ 3 w 3"/>
              <a:gd name="T1" fmla="*/ 0 h 12"/>
              <a:gd name="T2" fmla="*/ 3 w 3"/>
              <a:gd name="T3" fmla="*/ 1 h 12"/>
              <a:gd name="T4" fmla="*/ 3 w 3"/>
              <a:gd name="T5" fmla="*/ 3 h 12"/>
              <a:gd name="T6" fmla="*/ 2 w 3"/>
              <a:gd name="T7" fmla="*/ 4 h 12"/>
              <a:gd name="T8" fmla="*/ 2 w 3"/>
              <a:gd name="T9" fmla="*/ 6 h 12"/>
              <a:gd name="T10" fmla="*/ 2 w 3"/>
              <a:gd name="T11" fmla="*/ 6 h 12"/>
              <a:gd name="T12" fmla="*/ 2 w 3"/>
              <a:gd name="T13" fmla="*/ 7 h 12"/>
              <a:gd name="T14" fmla="*/ 0 w 3"/>
              <a:gd name="T15" fmla="*/ 9 h 12"/>
              <a:gd name="T16" fmla="*/ 0 w 3"/>
              <a:gd name="T17" fmla="*/ 10 h 12"/>
              <a:gd name="T18" fmla="*/ 0 w 3"/>
              <a:gd name="T19" fmla="*/ 12 h 12"/>
              <a:gd name="T20" fmla="*/ 0 w 3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12">
                <a:moveTo>
                  <a:pt x="3" y="0"/>
                </a:moveTo>
                <a:lnTo>
                  <a:pt x="3" y="1"/>
                </a:lnTo>
                <a:lnTo>
                  <a:pt x="3" y="3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7"/>
                </a:lnTo>
                <a:lnTo>
                  <a:pt x="0" y="9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32" name="Freeform 4141"/>
          <p:cNvSpPr>
            <a:spLocks/>
          </p:cNvSpPr>
          <p:nvPr/>
        </p:nvSpPr>
        <p:spPr bwMode="auto">
          <a:xfrm>
            <a:off x="1947863" y="2522538"/>
            <a:ext cx="7938" cy="19050"/>
          </a:xfrm>
          <a:custGeom>
            <a:avLst/>
            <a:gdLst>
              <a:gd name="T0" fmla="*/ 0 w 5"/>
              <a:gd name="T1" fmla="*/ 12 h 12"/>
              <a:gd name="T2" fmla="*/ 2 w 5"/>
              <a:gd name="T3" fmla="*/ 12 h 12"/>
              <a:gd name="T4" fmla="*/ 2 w 5"/>
              <a:gd name="T5" fmla="*/ 10 h 12"/>
              <a:gd name="T6" fmla="*/ 2 w 5"/>
              <a:gd name="T7" fmla="*/ 9 h 12"/>
              <a:gd name="T8" fmla="*/ 2 w 5"/>
              <a:gd name="T9" fmla="*/ 7 h 12"/>
              <a:gd name="T10" fmla="*/ 3 w 5"/>
              <a:gd name="T11" fmla="*/ 6 h 12"/>
              <a:gd name="T12" fmla="*/ 3 w 5"/>
              <a:gd name="T13" fmla="*/ 4 h 12"/>
              <a:gd name="T14" fmla="*/ 3 w 5"/>
              <a:gd name="T15" fmla="*/ 3 h 12"/>
              <a:gd name="T16" fmla="*/ 5 w 5"/>
              <a:gd name="T17" fmla="*/ 1 h 12"/>
              <a:gd name="T18" fmla="*/ 5 w 5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12">
                <a:moveTo>
                  <a:pt x="0" y="12"/>
                </a:moveTo>
                <a:lnTo>
                  <a:pt x="2" y="12"/>
                </a:lnTo>
                <a:lnTo>
                  <a:pt x="2" y="10"/>
                </a:lnTo>
                <a:lnTo>
                  <a:pt x="2" y="9"/>
                </a:lnTo>
                <a:lnTo>
                  <a:pt x="2" y="7"/>
                </a:lnTo>
                <a:lnTo>
                  <a:pt x="3" y="6"/>
                </a:lnTo>
                <a:lnTo>
                  <a:pt x="3" y="4"/>
                </a:lnTo>
                <a:lnTo>
                  <a:pt x="3" y="3"/>
                </a:lnTo>
                <a:lnTo>
                  <a:pt x="5" y="1"/>
                </a:lnTo>
                <a:lnTo>
                  <a:pt x="5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33" name="Line 4142"/>
          <p:cNvSpPr>
            <a:spLocks noChangeShapeType="1"/>
          </p:cNvSpPr>
          <p:nvPr/>
        </p:nvSpPr>
        <p:spPr bwMode="auto">
          <a:xfrm flipH="1" flipV="1">
            <a:off x="1952625" y="2543175"/>
            <a:ext cx="84138" cy="2857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34" name="Rectangle 4143"/>
          <p:cNvSpPr>
            <a:spLocks noChangeArrowheads="1"/>
          </p:cNvSpPr>
          <p:nvPr/>
        </p:nvSpPr>
        <p:spPr bwMode="auto">
          <a:xfrm rot="1200000">
            <a:off x="1631950" y="2359025"/>
            <a:ext cx="2460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CoVerda2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35" name="Line 4144"/>
          <p:cNvSpPr>
            <a:spLocks noChangeShapeType="1"/>
          </p:cNvSpPr>
          <p:nvPr/>
        </p:nvSpPr>
        <p:spPr bwMode="auto">
          <a:xfrm flipH="1" flipV="1">
            <a:off x="1881188" y="2452688"/>
            <a:ext cx="176213" cy="650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36" name="Freeform 4145"/>
          <p:cNvSpPr>
            <a:spLocks/>
          </p:cNvSpPr>
          <p:nvPr/>
        </p:nvSpPr>
        <p:spPr bwMode="auto">
          <a:xfrm>
            <a:off x="2041525" y="2547938"/>
            <a:ext cx="9525" cy="26988"/>
          </a:xfrm>
          <a:custGeom>
            <a:avLst/>
            <a:gdLst>
              <a:gd name="T0" fmla="*/ 6 w 6"/>
              <a:gd name="T1" fmla="*/ 0 h 17"/>
              <a:gd name="T2" fmla="*/ 6 w 6"/>
              <a:gd name="T3" fmla="*/ 2 h 17"/>
              <a:gd name="T4" fmla="*/ 4 w 6"/>
              <a:gd name="T5" fmla="*/ 3 h 17"/>
              <a:gd name="T6" fmla="*/ 4 w 6"/>
              <a:gd name="T7" fmla="*/ 5 h 17"/>
              <a:gd name="T8" fmla="*/ 4 w 6"/>
              <a:gd name="T9" fmla="*/ 6 h 17"/>
              <a:gd name="T10" fmla="*/ 3 w 6"/>
              <a:gd name="T11" fmla="*/ 8 h 17"/>
              <a:gd name="T12" fmla="*/ 3 w 6"/>
              <a:gd name="T13" fmla="*/ 9 h 17"/>
              <a:gd name="T14" fmla="*/ 1 w 6"/>
              <a:gd name="T15" fmla="*/ 11 h 17"/>
              <a:gd name="T16" fmla="*/ 1 w 6"/>
              <a:gd name="T17" fmla="*/ 14 h 17"/>
              <a:gd name="T18" fmla="*/ 1 w 6"/>
              <a:gd name="T19" fmla="*/ 15 h 17"/>
              <a:gd name="T20" fmla="*/ 0 w 6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7">
                <a:moveTo>
                  <a:pt x="6" y="0"/>
                </a:moveTo>
                <a:lnTo>
                  <a:pt x="6" y="2"/>
                </a:lnTo>
                <a:lnTo>
                  <a:pt x="4" y="3"/>
                </a:lnTo>
                <a:lnTo>
                  <a:pt x="4" y="5"/>
                </a:lnTo>
                <a:lnTo>
                  <a:pt x="4" y="6"/>
                </a:lnTo>
                <a:lnTo>
                  <a:pt x="3" y="8"/>
                </a:lnTo>
                <a:lnTo>
                  <a:pt x="3" y="9"/>
                </a:lnTo>
                <a:lnTo>
                  <a:pt x="1" y="11"/>
                </a:lnTo>
                <a:lnTo>
                  <a:pt x="1" y="14"/>
                </a:lnTo>
                <a:lnTo>
                  <a:pt x="1" y="15"/>
                </a:lnTo>
                <a:lnTo>
                  <a:pt x="0" y="17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37" name="Freeform 4146"/>
          <p:cNvSpPr>
            <a:spLocks/>
          </p:cNvSpPr>
          <p:nvPr/>
        </p:nvSpPr>
        <p:spPr bwMode="auto">
          <a:xfrm>
            <a:off x="2051050" y="2519363"/>
            <a:ext cx="9525" cy="28575"/>
          </a:xfrm>
          <a:custGeom>
            <a:avLst/>
            <a:gdLst>
              <a:gd name="T0" fmla="*/ 0 w 6"/>
              <a:gd name="T1" fmla="*/ 18 h 18"/>
              <a:gd name="T2" fmla="*/ 1 w 6"/>
              <a:gd name="T3" fmla="*/ 17 h 18"/>
              <a:gd name="T4" fmla="*/ 1 w 6"/>
              <a:gd name="T5" fmla="*/ 15 h 18"/>
              <a:gd name="T6" fmla="*/ 1 w 6"/>
              <a:gd name="T7" fmla="*/ 15 h 18"/>
              <a:gd name="T8" fmla="*/ 1 w 6"/>
              <a:gd name="T9" fmla="*/ 14 h 18"/>
              <a:gd name="T10" fmla="*/ 1 w 6"/>
              <a:gd name="T11" fmla="*/ 12 h 18"/>
              <a:gd name="T12" fmla="*/ 3 w 6"/>
              <a:gd name="T13" fmla="*/ 12 h 18"/>
              <a:gd name="T14" fmla="*/ 3 w 6"/>
              <a:gd name="T15" fmla="*/ 11 h 18"/>
              <a:gd name="T16" fmla="*/ 3 w 6"/>
              <a:gd name="T17" fmla="*/ 9 h 18"/>
              <a:gd name="T18" fmla="*/ 3 w 6"/>
              <a:gd name="T19" fmla="*/ 9 h 18"/>
              <a:gd name="T20" fmla="*/ 4 w 6"/>
              <a:gd name="T21" fmla="*/ 8 h 18"/>
              <a:gd name="T22" fmla="*/ 4 w 6"/>
              <a:gd name="T23" fmla="*/ 8 h 18"/>
              <a:gd name="T24" fmla="*/ 4 w 6"/>
              <a:gd name="T25" fmla="*/ 6 h 18"/>
              <a:gd name="T26" fmla="*/ 4 w 6"/>
              <a:gd name="T27" fmla="*/ 5 h 18"/>
              <a:gd name="T28" fmla="*/ 6 w 6"/>
              <a:gd name="T29" fmla="*/ 5 h 18"/>
              <a:gd name="T30" fmla="*/ 6 w 6"/>
              <a:gd name="T31" fmla="*/ 3 h 18"/>
              <a:gd name="T32" fmla="*/ 6 w 6"/>
              <a:gd name="T33" fmla="*/ 2 h 18"/>
              <a:gd name="T34" fmla="*/ 6 w 6"/>
              <a:gd name="T35" fmla="*/ 2 h 18"/>
              <a:gd name="T36" fmla="*/ 6 w 6"/>
              <a:gd name="T3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" h="18">
                <a:moveTo>
                  <a:pt x="0" y="18"/>
                </a:moveTo>
                <a:lnTo>
                  <a:pt x="1" y="17"/>
                </a:lnTo>
                <a:lnTo>
                  <a:pt x="1" y="15"/>
                </a:lnTo>
                <a:lnTo>
                  <a:pt x="1" y="15"/>
                </a:lnTo>
                <a:lnTo>
                  <a:pt x="1" y="14"/>
                </a:lnTo>
                <a:lnTo>
                  <a:pt x="1" y="12"/>
                </a:lnTo>
                <a:lnTo>
                  <a:pt x="3" y="12"/>
                </a:lnTo>
                <a:lnTo>
                  <a:pt x="3" y="11"/>
                </a:lnTo>
                <a:lnTo>
                  <a:pt x="3" y="9"/>
                </a:lnTo>
                <a:lnTo>
                  <a:pt x="3" y="9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5"/>
                </a:lnTo>
                <a:lnTo>
                  <a:pt x="6" y="5"/>
                </a:lnTo>
                <a:lnTo>
                  <a:pt x="6" y="3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38" name="Line 4147"/>
          <p:cNvSpPr>
            <a:spLocks noChangeShapeType="1"/>
          </p:cNvSpPr>
          <p:nvPr/>
        </p:nvSpPr>
        <p:spPr bwMode="auto">
          <a:xfrm flipH="1" flipV="1">
            <a:off x="2055813" y="2551113"/>
            <a:ext cx="176213" cy="6191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39" name="Rectangle 4148"/>
          <p:cNvSpPr>
            <a:spLocks noChangeArrowheads="1"/>
          </p:cNvSpPr>
          <p:nvPr/>
        </p:nvSpPr>
        <p:spPr bwMode="auto">
          <a:xfrm rot="1260000">
            <a:off x="1655763" y="2322513"/>
            <a:ext cx="242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CoPytri10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40" name="Line 4149"/>
          <p:cNvSpPr>
            <a:spLocks noChangeShapeType="1"/>
          </p:cNvSpPr>
          <p:nvPr/>
        </p:nvSpPr>
        <p:spPr bwMode="auto">
          <a:xfrm flipH="1" flipV="1">
            <a:off x="1895475" y="2414588"/>
            <a:ext cx="84138" cy="317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41" name="Rectangle 4150"/>
          <p:cNvSpPr>
            <a:spLocks noChangeArrowheads="1"/>
          </p:cNvSpPr>
          <p:nvPr/>
        </p:nvSpPr>
        <p:spPr bwMode="auto">
          <a:xfrm rot="1320000">
            <a:off x="1674813" y="2284413"/>
            <a:ext cx="242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CoPytri15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42" name="Line 4151"/>
          <p:cNvSpPr>
            <a:spLocks noChangeShapeType="1"/>
          </p:cNvSpPr>
          <p:nvPr/>
        </p:nvSpPr>
        <p:spPr bwMode="auto">
          <a:xfrm flipH="1" flipV="1">
            <a:off x="1912938" y="2376488"/>
            <a:ext cx="80963" cy="333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43" name="Freeform 4152"/>
          <p:cNvSpPr>
            <a:spLocks/>
          </p:cNvSpPr>
          <p:nvPr/>
        </p:nvSpPr>
        <p:spPr bwMode="auto">
          <a:xfrm>
            <a:off x="1984375" y="2428875"/>
            <a:ext cx="6350" cy="19050"/>
          </a:xfrm>
          <a:custGeom>
            <a:avLst/>
            <a:gdLst>
              <a:gd name="T0" fmla="*/ 4 w 4"/>
              <a:gd name="T1" fmla="*/ 0 h 12"/>
              <a:gd name="T2" fmla="*/ 3 w 4"/>
              <a:gd name="T3" fmla="*/ 2 h 12"/>
              <a:gd name="T4" fmla="*/ 3 w 4"/>
              <a:gd name="T5" fmla="*/ 3 h 12"/>
              <a:gd name="T6" fmla="*/ 3 w 4"/>
              <a:gd name="T7" fmla="*/ 5 h 12"/>
              <a:gd name="T8" fmla="*/ 1 w 4"/>
              <a:gd name="T9" fmla="*/ 5 h 12"/>
              <a:gd name="T10" fmla="*/ 1 w 4"/>
              <a:gd name="T11" fmla="*/ 6 h 12"/>
              <a:gd name="T12" fmla="*/ 1 w 4"/>
              <a:gd name="T13" fmla="*/ 8 h 12"/>
              <a:gd name="T14" fmla="*/ 1 w 4"/>
              <a:gd name="T15" fmla="*/ 9 h 12"/>
              <a:gd name="T16" fmla="*/ 0 w 4"/>
              <a:gd name="T17" fmla="*/ 11 h 12"/>
              <a:gd name="T18" fmla="*/ 0 w 4"/>
              <a:gd name="T19" fmla="*/ 11 h 12"/>
              <a:gd name="T20" fmla="*/ 0 w 4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3" y="2"/>
                </a:lnTo>
                <a:lnTo>
                  <a:pt x="3" y="3"/>
                </a:lnTo>
                <a:lnTo>
                  <a:pt x="3" y="5"/>
                </a:lnTo>
                <a:lnTo>
                  <a:pt x="1" y="5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0" y="11"/>
                </a:lnTo>
                <a:lnTo>
                  <a:pt x="0" y="11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44" name="Freeform 4153"/>
          <p:cNvSpPr>
            <a:spLocks/>
          </p:cNvSpPr>
          <p:nvPr/>
        </p:nvSpPr>
        <p:spPr bwMode="auto">
          <a:xfrm>
            <a:off x="1990725" y="2413000"/>
            <a:ext cx="7938" cy="15875"/>
          </a:xfrm>
          <a:custGeom>
            <a:avLst/>
            <a:gdLst>
              <a:gd name="T0" fmla="*/ 0 w 5"/>
              <a:gd name="T1" fmla="*/ 10 h 10"/>
              <a:gd name="T2" fmla="*/ 0 w 5"/>
              <a:gd name="T3" fmla="*/ 9 h 10"/>
              <a:gd name="T4" fmla="*/ 0 w 5"/>
              <a:gd name="T5" fmla="*/ 7 h 10"/>
              <a:gd name="T6" fmla="*/ 2 w 5"/>
              <a:gd name="T7" fmla="*/ 6 h 10"/>
              <a:gd name="T8" fmla="*/ 2 w 5"/>
              <a:gd name="T9" fmla="*/ 4 h 10"/>
              <a:gd name="T10" fmla="*/ 3 w 5"/>
              <a:gd name="T11" fmla="*/ 3 h 10"/>
              <a:gd name="T12" fmla="*/ 3 w 5"/>
              <a:gd name="T13" fmla="*/ 3 h 10"/>
              <a:gd name="T14" fmla="*/ 3 w 5"/>
              <a:gd name="T15" fmla="*/ 1 h 10"/>
              <a:gd name="T16" fmla="*/ 5 w 5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0">
                <a:moveTo>
                  <a:pt x="0" y="10"/>
                </a:moveTo>
                <a:lnTo>
                  <a:pt x="0" y="9"/>
                </a:lnTo>
                <a:lnTo>
                  <a:pt x="0" y="7"/>
                </a:lnTo>
                <a:lnTo>
                  <a:pt x="2" y="6"/>
                </a:lnTo>
                <a:lnTo>
                  <a:pt x="2" y="4"/>
                </a:lnTo>
                <a:lnTo>
                  <a:pt x="3" y="3"/>
                </a:lnTo>
                <a:lnTo>
                  <a:pt x="3" y="3"/>
                </a:lnTo>
                <a:lnTo>
                  <a:pt x="3" y="1"/>
                </a:lnTo>
                <a:lnTo>
                  <a:pt x="5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45" name="Line 4154"/>
          <p:cNvSpPr>
            <a:spLocks noChangeShapeType="1"/>
          </p:cNvSpPr>
          <p:nvPr/>
        </p:nvSpPr>
        <p:spPr bwMode="auto">
          <a:xfrm flipH="1" flipV="1">
            <a:off x="1995488" y="2432050"/>
            <a:ext cx="174625" cy="682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46" name="Rectangle 4155"/>
          <p:cNvSpPr>
            <a:spLocks noChangeArrowheads="1"/>
          </p:cNvSpPr>
          <p:nvPr/>
        </p:nvSpPr>
        <p:spPr bwMode="auto">
          <a:xfrm rot="1320000">
            <a:off x="1717675" y="2246313"/>
            <a:ext cx="2143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CoPytri6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47" name="Line 4156"/>
          <p:cNvSpPr>
            <a:spLocks noChangeShapeType="1"/>
          </p:cNvSpPr>
          <p:nvPr/>
        </p:nvSpPr>
        <p:spPr bwMode="auto">
          <a:xfrm flipH="1" flipV="1">
            <a:off x="1927225" y="2338388"/>
            <a:ext cx="171450" cy="714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48" name="Rectangle 4157"/>
          <p:cNvSpPr>
            <a:spLocks noChangeArrowheads="1"/>
          </p:cNvSpPr>
          <p:nvPr/>
        </p:nvSpPr>
        <p:spPr bwMode="auto">
          <a:xfrm rot="1380000">
            <a:off x="1735138" y="2208213"/>
            <a:ext cx="2143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CoPytri2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49" name="Line 4158"/>
          <p:cNvSpPr>
            <a:spLocks noChangeShapeType="1"/>
          </p:cNvSpPr>
          <p:nvPr/>
        </p:nvSpPr>
        <p:spPr bwMode="auto">
          <a:xfrm flipH="1" flipV="1">
            <a:off x="1943100" y="2300288"/>
            <a:ext cx="80963" cy="3651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50" name="Rectangle 4159"/>
          <p:cNvSpPr>
            <a:spLocks noChangeArrowheads="1"/>
          </p:cNvSpPr>
          <p:nvPr/>
        </p:nvSpPr>
        <p:spPr bwMode="auto">
          <a:xfrm rot="1440000">
            <a:off x="1751013" y="2168525"/>
            <a:ext cx="2143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CoPytri3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1" name="Line 4160"/>
          <p:cNvSpPr>
            <a:spLocks noChangeShapeType="1"/>
          </p:cNvSpPr>
          <p:nvPr/>
        </p:nvSpPr>
        <p:spPr bwMode="auto">
          <a:xfrm flipH="1" flipV="1">
            <a:off x="1960563" y="2262188"/>
            <a:ext cx="80963" cy="3651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52" name="Freeform 4161"/>
          <p:cNvSpPr>
            <a:spLocks/>
          </p:cNvSpPr>
          <p:nvPr/>
        </p:nvSpPr>
        <p:spPr bwMode="auto">
          <a:xfrm>
            <a:off x="2028825" y="2319338"/>
            <a:ext cx="7938" cy="19050"/>
          </a:xfrm>
          <a:custGeom>
            <a:avLst/>
            <a:gdLst>
              <a:gd name="T0" fmla="*/ 5 w 5"/>
              <a:gd name="T1" fmla="*/ 0 h 12"/>
              <a:gd name="T2" fmla="*/ 5 w 5"/>
              <a:gd name="T3" fmla="*/ 2 h 12"/>
              <a:gd name="T4" fmla="*/ 5 w 5"/>
              <a:gd name="T5" fmla="*/ 3 h 12"/>
              <a:gd name="T6" fmla="*/ 3 w 5"/>
              <a:gd name="T7" fmla="*/ 3 h 12"/>
              <a:gd name="T8" fmla="*/ 3 w 5"/>
              <a:gd name="T9" fmla="*/ 5 h 12"/>
              <a:gd name="T10" fmla="*/ 2 w 5"/>
              <a:gd name="T11" fmla="*/ 6 h 12"/>
              <a:gd name="T12" fmla="*/ 2 w 5"/>
              <a:gd name="T13" fmla="*/ 8 h 12"/>
              <a:gd name="T14" fmla="*/ 2 w 5"/>
              <a:gd name="T15" fmla="*/ 8 h 12"/>
              <a:gd name="T16" fmla="*/ 0 w 5"/>
              <a:gd name="T17" fmla="*/ 9 h 12"/>
              <a:gd name="T18" fmla="*/ 0 w 5"/>
              <a:gd name="T19" fmla="*/ 11 h 12"/>
              <a:gd name="T20" fmla="*/ 0 w 5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" h="12">
                <a:moveTo>
                  <a:pt x="5" y="0"/>
                </a:moveTo>
                <a:lnTo>
                  <a:pt x="5" y="2"/>
                </a:lnTo>
                <a:lnTo>
                  <a:pt x="5" y="3"/>
                </a:lnTo>
                <a:lnTo>
                  <a:pt x="3" y="3"/>
                </a:lnTo>
                <a:lnTo>
                  <a:pt x="3" y="5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53" name="Freeform 4162"/>
          <p:cNvSpPr>
            <a:spLocks/>
          </p:cNvSpPr>
          <p:nvPr/>
        </p:nvSpPr>
        <p:spPr bwMode="auto">
          <a:xfrm>
            <a:off x="2036763" y="2300288"/>
            <a:ext cx="9525" cy="19050"/>
          </a:xfrm>
          <a:custGeom>
            <a:avLst/>
            <a:gdLst>
              <a:gd name="T0" fmla="*/ 0 w 6"/>
              <a:gd name="T1" fmla="*/ 12 h 12"/>
              <a:gd name="T2" fmla="*/ 1 w 6"/>
              <a:gd name="T3" fmla="*/ 11 h 12"/>
              <a:gd name="T4" fmla="*/ 1 w 6"/>
              <a:gd name="T5" fmla="*/ 9 h 12"/>
              <a:gd name="T6" fmla="*/ 1 w 6"/>
              <a:gd name="T7" fmla="*/ 8 h 12"/>
              <a:gd name="T8" fmla="*/ 3 w 6"/>
              <a:gd name="T9" fmla="*/ 6 h 12"/>
              <a:gd name="T10" fmla="*/ 3 w 6"/>
              <a:gd name="T11" fmla="*/ 5 h 12"/>
              <a:gd name="T12" fmla="*/ 4 w 6"/>
              <a:gd name="T13" fmla="*/ 3 h 12"/>
              <a:gd name="T14" fmla="*/ 4 w 6"/>
              <a:gd name="T15" fmla="*/ 2 h 12"/>
              <a:gd name="T16" fmla="*/ 6 w 6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2">
                <a:moveTo>
                  <a:pt x="0" y="12"/>
                </a:moveTo>
                <a:lnTo>
                  <a:pt x="1" y="11"/>
                </a:lnTo>
                <a:lnTo>
                  <a:pt x="1" y="9"/>
                </a:lnTo>
                <a:lnTo>
                  <a:pt x="1" y="8"/>
                </a:lnTo>
                <a:lnTo>
                  <a:pt x="3" y="6"/>
                </a:lnTo>
                <a:lnTo>
                  <a:pt x="3" y="5"/>
                </a:lnTo>
                <a:lnTo>
                  <a:pt x="4" y="3"/>
                </a:lnTo>
                <a:lnTo>
                  <a:pt x="4" y="2"/>
                </a:lnTo>
                <a:lnTo>
                  <a:pt x="6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54" name="Rectangle 4163"/>
          <p:cNvSpPr>
            <a:spLocks noChangeArrowheads="1"/>
          </p:cNvSpPr>
          <p:nvPr/>
        </p:nvSpPr>
        <p:spPr bwMode="auto">
          <a:xfrm rot="1440000">
            <a:off x="2060966" y="228002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</a:p>
        </p:txBody>
      </p:sp>
      <p:sp>
        <p:nvSpPr>
          <p:cNvPr id="6655" name="Line 4164"/>
          <p:cNvSpPr>
            <a:spLocks noChangeShapeType="1"/>
          </p:cNvSpPr>
          <p:nvPr/>
        </p:nvSpPr>
        <p:spPr bwMode="auto">
          <a:xfrm flipH="1" flipV="1">
            <a:off x="2041525" y="2322513"/>
            <a:ext cx="80963" cy="349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56" name="Freeform 4165"/>
          <p:cNvSpPr>
            <a:spLocks/>
          </p:cNvSpPr>
          <p:nvPr/>
        </p:nvSpPr>
        <p:spPr bwMode="auto">
          <a:xfrm>
            <a:off x="2103438" y="2386013"/>
            <a:ext cx="11113" cy="26988"/>
          </a:xfrm>
          <a:custGeom>
            <a:avLst/>
            <a:gdLst>
              <a:gd name="T0" fmla="*/ 7 w 7"/>
              <a:gd name="T1" fmla="*/ 0 h 17"/>
              <a:gd name="T2" fmla="*/ 7 w 7"/>
              <a:gd name="T3" fmla="*/ 2 h 17"/>
              <a:gd name="T4" fmla="*/ 7 w 7"/>
              <a:gd name="T5" fmla="*/ 2 h 17"/>
              <a:gd name="T6" fmla="*/ 6 w 7"/>
              <a:gd name="T7" fmla="*/ 3 h 17"/>
              <a:gd name="T8" fmla="*/ 6 w 7"/>
              <a:gd name="T9" fmla="*/ 3 h 17"/>
              <a:gd name="T10" fmla="*/ 6 w 7"/>
              <a:gd name="T11" fmla="*/ 5 h 17"/>
              <a:gd name="T12" fmla="*/ 6 w 7"/>
              <a:gd name="T13" fmla="*/ 5 h 17"/>
              <a:gd name="T14" fmla="*/ 4 w 7"/>
              <a:gd name="T15" fmla="*/ 6 h 17"/>
              <a:gd name="T16" fmla="*/ 4 w 7"/>
              <a:gd name="T17" fmla="*/ 6 h 17"/>
              <a:gd name="T18" fmla="*/ 4 w 7"/>
              <a:gd name="T19" fmla="*/ 8 h 17"/>
              <a:gd name="T20" fmla="*/ 4 w 7"/>
              <a:gd name="T21" fmla="*/ 9 h 17"/>
              <a:gd name="T22" fmla="*/ 3 w 7"/>
              <a:gd name="T23" fmla="*/ 9 h 17"/>
              <a:gd name="T24" fmla="*/ 3 w 7"/>
              <a:gd name="T25" fmla="*/ 11 h 17"/>
              <a:gd name="T26" fmla="*/ 3 w 7"/>
              <a:gd name="T27" fmla="*/ 11 h 17"/>
              <a:gd name="T28" fmla="*/ 3 w 7"/>
              <a:gd name="T29" fmla="*/ 12 h 17"/>
              <a:gd name="T30" fmla="*/ 1 w 7"/>
              <a:gd name="T31" fmla="*/ 12 h 17"/>
              <a:gd name="T32" fmla="*/ 1 w 7"/>
              <a:gd name="T33" fmla="*/ 14 h 17"/>
              <a:gd name="T34" fmla="*/ 1 w 7"/>
              <a:gd name="T35" fmla="*/ 14 h 17"/>
              <a:gd name="T36" fmla="*/ 1 w 7"/>
              <a:gd name="T37" fmla="*/ 15 h 17"/>
              <a:gd name="T38" fmla="*/ 0 w 7"/>
              <a:gd name="T39" fmla="*/ 17 h 17"/>
              <a:gd name="T40" fmla="*/ 0 w 7"/>
              <a:gd name="T4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" h="17">
                <a:moveTo>
                  <a:pt x="7" y="0"/>
                </a:moveTo>
                <a:lnTo>
                  <a:pt x="7" y="2"/>
                </a:lnTo>
                <a:lnTo>
                  <a:pt x="7" y="2"/>
                </a:lnTo>
                <a:lnTo>
                  <a:pt x="6" y="3"/>
                </a:lnTo>
                <a:lnTo>
                  <a:pt x="6" y="3"/>
                </a:lnTo>
                <a:lnTo>
                  <a:pt x="6" y="5"/>
                </a:lnTo>
                <a:lnTo>
                  <a:pt x="6" y="5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9"/>
                </a:lnTo>
                <a:lnTo>
                  <a:pt x="3" y="9"/>
                </a:lnTo>
                <a:lnTo>
                  <a:pt x="3" y="11"/>
                </a:lnTo>
                <a:lnTo>
                  <a:pt x="3" y="11"/>
                </a:lnTo>
                <a:lnTo>
                  <a:pt x="3" y="12"/>
                </a:lnTo>
                <a:lnTo>
                  <a:pt x="1" y="12"/>
                </a:lnTo>
                <a:lnTo>
                  <a:pt x="1" y="14"/>
                </a:lnTo>
                <a:lnTo>
                  <a:pt x="1" y="14"/>
                </a:lnTo>
                <a:lnTo>
                  <a:pt x="1" y="15"/>
                </a:ln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57" name="Freeform 4166"/>
          <p:cNvSpPr>
            <a:spLocks/>
          </p:cNvSpPr>
          <p:nvPr/>
        </p:nvSpPr>
        <p:spPr bwMode="auto">
          <a:xfrm>
            <a:off x="2114550" y="2360613"/>
            <a:ext cx="12700" cy="25400"/>
          </a:xfrm>
          <a:custGeom>
            <a:avLst/>
            <a:gdLst>
              <a:gd name="T0" fmla="*/ 0 w 8"/>
              <a:gd name="T1" fmla="*/ 16 h 16"/>
              <a:gd name="T2" fmla="*/ 2 w 8"/>
              <a:gd name="T3" fmla="*/ 15 h 16"/>
              <a:gd name="T4" fmla="*/ 2 w 8"/>
              <a:gd name="T5" fmla="*/ 12 h 16"/>
              <a:gd name="T6" fmla="*/ 3 w 8"/>
              <a:gd name="T7" fmla="*/ 10 h 16"/>
              <a:gd name="T8" fmla="*/ 3 w 8"/>
              <a:gd name="T9" fmla="*/ 7 h 16"/>
              <a:gd name="T10" fmla="*/ 5 w 8"/>
              <a:gd name="T11" fmla="*/ 6 h 16"/>
              <a:gd name="T12" fmla="*/ 6 w 8"/>
              <a:gd name="T13" fmla="*/ 4 h 16"/>
              <a:gd name="T14" fmla="*/ 6 w 8"/>
              <a:gd name="T15" fmla="*/ 1 h 16"/>
              <a:gd name="T16" fmla="*/ 8 w 8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6">
                <a:moveTo>
                  <a:pt x="0" y="16"/>
                </a:moveTo>
                <a:lnTo>
                  <a:pt x="2" y="15"/>
                </a:lnTo>
                <a:lnTo>
                  <a:pt x="2" y="12"/>
                </a:lnTo>
                <a:lnTo>
                  <a:pt x="3" y="10"/>
                </a:lnTo>
                <a:lnTo>
                  <a:pt x="3" y="7"/>
                </a:lnTo>
                <a:lnTo>
                  <a:pt x="5" y="6"/>
                </a:lnTo>
                <a:lnTo>
                  <a:pt x="6" y="4"/>
                </a:lnTo>
                <a:lnTo>
                  <a:pt x="6" y="1"/>
                </a:lnTo>
                <a:lnTo>
                  <a:pt x="8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58" name="Rectangle 4167"/>
          <p:cNvSpPr>
            <a:spLocks noChangeArrowheads="1"/>
          </p:cNvSpPr>
          <p:nvPr/>
        </p:nvSpPr>
        <p:spPr bwMode="auto">
          <a:xfrm rot="1380000">
            <a:off x="2134200" y="2342539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79</a:t>
            </a:r>
          </a:p>
        </p:txBody>
      </p:sp>
      <p:sp>
        <p:nvSpPr>
          <p:cNvPr id="6659" name="Line 4168"/>
          <p:cNvSpPr>
            <a:spLocks noChangeShapeType="1"/>
          </p:cNvSpPr>
          <p:nvPr/>
        </p:nvSpPr>
        <p:spPr bwMode="auto">
          <a:xfrm flipH="1" flipV="1">
            <a:off x="2119313" y="2389188"/>
            <a:ext cx="80963" cy="349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60" name="Freeform 4169"/>
          <p:cNvSpPr>
            <a:spLocks/>
          </p:cNvSpPr>
          <p:nvPr/>
        </p:nvSpPr>
        <p:spPr bwMode="auto">
          <a:xfrm>
            <a:off x="2171700" y="2465388"/>
            <a:ext cx="17463" cy="38100"/>
          </a:xfrm>
          <a:custGeom>
            <a:avLst/>
            <a:gdLst>
              <a:gd name="T0" fmla="*/ 11 w 11"/>
              <a:gd name="T1" fmla="*/ 0 h 24"/>
              <a:gd name="T2" fmla="*/ 11 w 11"/>
              <a:gd name="T3" fmla="*/ 0 h 24"/>
              <a:gd name="T4" fmla="*/ 9 w 11"/>
              <a:gd name="T5" fmla="*/ 1 h 24"/>
              <a:gd name="T6" fmla="*/ 9 w 11"/>
              <a:gd name="T7" fmla="*/ 3 h 24"/>
              <a:gd name="T8" fmla="*/ 9 w 11"/>
              <a:gd name="T9" fmla="*/ 4 h 24"/>
              <a:gd name="T10" fmla="*/ 8 w 11"/>
              <a:gd name="T11" fmla="*/ 6 h 24"/>
              <a:gd name="T12" fmla="*/ 8 w 11"/>
              <a:gd name="T13" fmla="*/ 6 h 24"/>
              <a:gd name="T14" fmla="*/ 8 w 11"/>
              <a:gd name="T15" fmla="*/ 7 h 24"/>
              <a:gd name="T16" fmla="*/ 6 w 11"/>
              <a:gd name="T17" fmla="*/ 9 h 24"/>
              <a:gd name="T18" fmla="*/ 6 w 11"/>
              <a:gd name="T19" fmla="*/ 10 h 24"/>
              <a:gd name="T20" fmla="*/ 6 w 11"/>
              <a:gd name="T21" fmla="*/ 12 h 24"/>
              <a:gd name="T22" fmla="*/ 5 w 11"/>
              <a:gd name="T23" fmla="*/ 12 h 24"/>
              <a:gd name="T24" fmla="*/ 5 w 11"/>
              <a:gd name="T25" fmla="*/ 13 h 24"/>
              <a:gd name="T26" fmla="*/ 5 w 11"/>
              <a:gd name="T27" fmla="*/ 15 h 24"/>
              <a:gd name="T28" fmla="*/ 3 w 11"/>
              <a:gd name="T29" fmla="*/ 16 h 24"/>
              <a:gd name="T30" fmla="*/ 3 w 11"/>
              <a:gd name="T31" fmla="*/ 18 h 24"/>
              <a:gd name="T32" fmla="*/ 3 w 11"/>
              <a:gd name="T33" fmla="*/ 19 h 24"/>
              <a:gd name="T34" fmla="*/ 2 w 11"/>
              <a:gd name="T35" fmla="*/ 19 h 24"/>
              <a:gd name="T36" fmla="*/ 2 w 11"/>
              <a:gd name="T37" fmla="*/ 21 h 24"/>
              <a:gd name="T38" fmla="*/ 2 w 11"/>
              <a:gd name="T39" fmla="*/ 22 h 24"/>
              <a:gd name="T40" fmla="*/ 0 w 11"/>
              <a:gd name="T4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4">
                <a:moveTo>
                  <a:pt x="11" y="0"/>
                </a:moveTo>
                <a:lnTo>
                  <a:pt x="11" y="0"/>
                </a:lnTo>
                <a:lnTo>
                  <a:pt x="9" y="1"/>
                </a:lnTo>
                <a:lnTo>
                  <a:pt x="9" y="3"/>
                </a:lnTo>
                <a:lnTo>
                  <a:pt x="9" y="4"/>
                </a:lnTo>
                <a:lnTo>
                  <a:pt x="8" y="6"/>
                </a:lnTo>
                <a:lnTo>
                  <a:pt x="8" y="6"/>
                </a:lnTo>
                <a:lnTo>
                  <a:pt x="8" y="7"/>
                </a:lnTo>
                <a:lnTo>
                  <a:pt x="6" y="9"/>
                </a:lnTo>
                <a:lnTo>
                  <a:pt x="6" y="10"/>
                </a:lnTo>
                <a:lnTo>
                  <a:pt x="6" y="12"/>
                </a:lnTo>
                <a:lnTo>
                  <a:pt x="5" y="12"/>
                </a:lnTo>
                <a:lnTo>
                  <a:pt x="5" y="13"/>
                </a:lnTo>
                <a:lnTo>
                  <a:pt x="5" y="15"/>
                </a:lnTo>
                <a:lnTo>
                  <a:pt x="3" y="16"/>
                </a:lnTo>
                <a:lnTo>
                  <a:pt x="3" y="18"/>
                </a:lnTo>
                <a:lnTo>
                  <a:pt x="3" y="19"/>
                </a:lnTo>
                <a:lnTo>
                  <a:pt x="2" y="19"/>
                </a:lnTo>
                <a:lnTo>
                  <a:pt x="2" y="21"/>
                </a:lnTo>
                <a:lnTo>
                  <a:pt x="2" y="22"/>
                </a:lnTo>
                <a:lnTo>
                  <a:pt x="0" y="24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61" name="Freeform 4170"/>
          <p:cNvSpPr>
            <a:spLocks/>
          </p:cNvSpPr>
          <p:nvPr/>
        </p:nvSpPr>
        <p:spPr bwMode="auto">
          <a:xfrm>
            <a:off x="2189163" y="2424113"/>
            <a:ext cx="15875" cy="41275"/>
          </a:xfrm>
          <a:custGeom>
            <a:avLst/>
            <a:gdLst>
              <a:gd name="T0" fmla="*/ 0 w 10"/>
              <a:gd name="T1" fmla="*/ 26 h 26"/>
              <a:gd name="T2" fmla="*/ 1 w 10"/>
              <a:gd name="T3" fmla="*/ 23 h 26"/>
              <a:gd name="T4" fmla="*/ 3 w 10"/>
              <a:gd name="T5" fmla="*/ 20 h 26"/>
              <a:gd name="T6" fmla="*/ 4 w 10"/>
              <a:gd name="T7" fmla="*/ 17 h 26"/>
              <a:gd name="T8" fmla="*/ 4 w 10"/>
              <a:gd name="T9" fmla="*/ 12 h 26"/>
              <a:gd name="T10" fmla="*/ 6 w 10"/>
              <a:gd name="T11" fmla="*/ 9 h 26"/>
              <a:gd name="T12" fmla="*/ 7 w 10"/>
              <a:gd name="T13" fmla="*/ 6 h 26"/>
              <a:gd name="T14" fmla="*/ 9 w 10"/>
              <a:gd name="T15" fmla="*/ 3 h 26"/>
              <a:gd name="T16" fmla="*/ 10 w 10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6">
                <a:moveTo>
                  <a:pt x="0" y="26"/>
                </a:moveTo>
                <a:lnTo>
                  <a:pt x="1" y="23"/>
                </a:lnTo>
                <a:lnTo>
                  <a:pt x="3" y="20"/>
                </a:lnTo>
                <a:lnTo>
                  <a:pt x="4" y="17"/>
                </a:lnTo>
                <a:lnTo>
                  <a:pt x="4" y="12"/>
                </a:lnTo>
                <a:lnTo>
                  <a:pt x="6" y="9"/>
                </a:lnTo>
                <a:lnTo>
                  <a:pt x="7" y="6"/>
                </a:lnTo>
                <a:lnTo>
                  <a:pt x="9" y="3"/>
                </a:lnTo>
                <a:lnTo>
                  <a:pt x="1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62" name="Line 4171"/>
          <p:cNvSpPr>
            <a:spLocks noChangeShapeType="1"/>
          </p:cNvSpPr>
          <p:nvPr/>
        </p:nvSpPr>
        <p:spPr bwMode="auto">
          <a:xfrm flipH="1" flipV="1">
            <a:off x="2193925" y="2466975"/>
            <a:ext cx="80963" cy="333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63" name="Freeform 4172"/>
          <p:cNvSpPr>
            <a:spLocks/>
          </p:cNvSpPr>
          <p:nvPr/>
        </p:nvSpPr>
        <p:spPr bwMode="auto">
          <a:xfrm>
            <a:off x="2236788" y="2557463"/>
            <a:ext cx="20638" cy="55563"/>
          </a:xfrm>
          <a:custGeom>
            <a:avLst/>
            <a:gdLst>
              <a:gd name="T0" fmla="*/ 13 w 13"/>
              <a:gd name="T1" fmla="*/ 0 h 35"/>
              <a:gd name="T2" fmla="*/ 12 w 13"/>
              <a:gd name="T3" fmla="*/ 2 h 35"/>
              <a:gd name="T4" fmla="*/ 12 w 13"/>
              <a:gd name="T5" fmla="*/ 3 h 35"/>
              <a:gd name="T6" fmla="*/ 12 w 13"/>
              <a:gd name="T7" fmla="*/ 5 h 35"/>
              <a:gd name="T8" fmla="*/ 10 w 13"/>
              <a:gd name="T9" fmla="*/ 6 h 35"/>
              <a:gd name="T10" fmla="*/ 10 w 13"/>
              <a:gd name="T11" fmla="*/ 8 h 35"/>
              <a:gd name="T12" fmla="*/ 9 w 13"/>
              <a:gd name="T13" fmla="*/ 11 h 35"/>
              <a:gd name="T14" fmla="*/ 9 w 13"/>
              <a:gd name="T15" fmla="*/ 12 h 35"/>
              <a:gd name="T16" fmla="*/ 7 w 13"/>
              <a:gd name="T17" fmla="*/ 14 h 35"/>
              <a:gd name="T18" fmla="*/ 7 w 13"/>
              <a:gd name="T19" fmla="*/ 15 h 35"/>
              <a:gd name="T20" fmla="*/ 7 w 13"/>
              <a:gd name="T21" fmla="*/ 17 h 35"/>
              <a:gd name="T22" fmla="*/ 6 w 13"/>
              <a:gd name="T23" fmla="*/ 18 h 35"/>
              <a:gd name="T24" fmla="*/ 6 w 13"/>
              <a:gd name="T25" fmla="*/ 20 h 35"/>
              <a:gd name="T26" fmla="*/ 4 w 13"/>
              <a:gd name="T27" fmla="*/ 21 h 35"/>
              <a:gd name="T28" fmla="*/ 4 w 13"/>
              <a:gd name="T29" fmla="*/ 24 h 35"/>
              <a:gd name="T30" fmla="*/ 3 w 13"/>
              <a:gd name="T31" fmla="*/ 26 h 35"/>
              <a:gd name="T32" fmla="*/ 3 w 13"/>
              <a:gd name="T33" fmla="*/ 27 h 35"/>
              <a:gd name="T34" fmla="*/ 3 w 13"/>
              <a:gd name="T35" fmla="*/ 29 h 35"/>
              <a:gd name="T36" fmla="*/ 1 w 13"/>
              <a:gd name="T37" fmla="*/ 30 h 35"/>
              <a:gd name="T38" fmla="*/ 1 w 13"/>
              <a:gd name="T39" fmla="*/ 32 h 35"/>
              <a:gd name="T40" fmla="*/ 0 w 13"/>
              <a:gd name="T41" fmla="*/ 33 h 35"/>
              <a:gd name="T42" fmla="*/ 0 w 13"/>
              <a:gd name="T4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" h="35">
                <a:moveTo>
                  <a:pt x="13" y="0"/>
                </a:moveTo>
                <a:lnTo>
                  <a:pt x="12" y="2"/>
                </a:lnTo>
                <a:lnTo>
                  <a:pt x="12" y="3"/>
                </a:lnTo>
                <a:lnTo>
                  <a:pt x="12" y="5"/>
                </a:lnTo>
                <a:lnTo>
                  <a:pt x="10" y="6"/>
                </a:lnTo>
                <a:lnTo>
                  <a:pt x="10" y="8"/>
                </a:lnTo>
                <a:lnTo>
                  <a:pt x="9" y="11"/>
                </a:lnTo>
                <a:lnTo>
                  <a:pt x="9" y="12"/>
                </a:lnTo>
                <a:lnTo>
                  <a:pt x="7" y="14"/>
                </a:lnTo>
                <a:lnTo>
                  <a:pt x="7" y="15"/>
                </a:lnTo>
                <a:lnTo>
                  <a:pt x="7" y="17"/>
                </a:lnTo>
                <a:lnTo>
                  <a:pt x="6" y="18"/>
                </a:lnTo>
                <a:lnTo>
                  <a:pt x="6" y="20"/>
                </a:lnTo>
                <a:lnTo>
                  <a:pt x="4" y="21"/>
                </a:lnTo>
                <a:lnTo>
                  <a:pt x="4" y="24"/>
                </a:lnTo>
                <a:lnTo>
                  <a:pt x="3" y="26"/>
                </a:lnTo>
                <a:lnTo>
                  <a:pt x="3" y="27"/>
                </a:lnTo>
                <a:lnTo>
                  <a:pt x="3" y="29"/>
                </a:lnTo>
                <a:lnTo>
                  <a:pt x="1" y="30"/>
                </a:lnTo>
                <a:lnTo>
                  <a:pt x="1" y="32"/>
                </a:lnTo>
                <a:lnTo>
                  <a:pt x="0" y="33"/>
                </a:lnTo>
                <a:lnTo>
                  <a:pt x="0" y="35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64" name="Freeform 4173"/>
          <p:cNvSpPr>
            <a:spLocks/>
          </p:cNvSpPr>
          <p:nvPr/>
        </p:nvSpPr>
        <p:spPr bwMode="auto">
          <a:xfrm>
            <a:off x="2257425" y="2500313"/>
            <a:ext cx="22225" cy="57150"/>
          </a:xfrm>
          <a:custGeom>
            <a:avLst/>
            <a:gdLst>
              <a:gd name="T0" fmla="*/ 0 w 14"/>
              <a:gd name="T1" fmla="*/ 36 h 36"/>
              <a:gd name="T2" fmla="*/ 2 w 14"/>
              <a:gd name="T3" fmla="*/ 32 h 36"/>
              <a:gd name="T4" fmla="*/ 3 w 14"/>
              <a:gd name="T5" fmla="*/ 29 h 36"/>
              <a:gd name="T6" fmla="*/ 5 w 14"/>
              <a:gd name="T7" fmla="*/ 24 h 36"/>
              <a:gd name="T8" fmla="*/ 6 w 14"/>
              <a:gd name="T9" fmla="*/ 20 h 36"/>
              <a:gd name="T10" fmla="*/ 8 w 14"/>
              <a:gd name="T11" fmla="*/ 17 h 36"/>
              <a:gd name="T12" fmla="*/ 9 w 14"/>
              <a:gd name="T13" fmla="*/ 12 h 36"/>
              <a:gd name="T14" fmla="*/ 11 w 14"/>
              <a:gd name="T15" fmla="*/ 9 h 36"/>
              <a:gd name="T16" fmla="*/ 12 w 14"/>
              <a:gd name="T17" fmla="*/ 5 h 36"/>
              <a:gd name="T18" fmla="*/ 14 w 14"/>
              <a:gd name="T1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36">
                <a:moveTo>
                  <a:pt x="0" y="36"/>
                </a:moveTo>
                <a:lnTo>
                  <a:pt x="2" y="32"/>
                </a:lnTo>
                <a:lnTo>
                  <a:pt x="3" y="29"/>
                </a:lnTo>
                <a:lnTo>
                  <a:pt x="5" y="24"/>
                </a:lnTo>
                <a:lnTo>
                  <a:pt x="6" y="20"/>
                </a:lnTo>
                <a:lnTo>
                  <a:pt x="8" y="17"/>
                </a:lnTo>
                <a:lnTo>
                  <a:pt x="9" y="12"/>
                </a:lnTo>
                <a:lnTo>
                  <a:pt x="11" y="9"/>
                </a:lnTo>
                <a:lnTo>
                  <a:pt x="12" y="5"/>
                </a:lnTo>
                <a:lnTo>
                  <a:pt x="14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65" name="Line 4174"/>
          <p:cNvSpPr>
            <a:spLocks noChangeShapeType="1"/>
          </p:cNvSpPr>
          <p:nvPr/>
        </p:nvSpPr>
        <p:spPr bwMode="auto">
          <a:xfrm flipH="1" flipV="1">
            <a:off x="2262188" y="2560638"/>
            <a:ext cx="84138" cy="301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66" name="Freeform 4175"/>
          <p:cNvSpPr>
            <a:spLocks/>
          </p:cNvSpPr>
          <p:nvPr/>
        </p:nvSpPr>
        <p:spPr bwMode="auto">
          <a:xfrm>
            <a:off x="2279650" y="2695575"/>
            <a:ext cx="33338" cy="104775"/>
          </a:xfrm>
          <a:custGeom>
            <a:avLst/>
            <a:gdLst>
              <a:gd name="T0" fmla="*/ 21 w 21"/>
              <a:gd name="T1" fmla="*/ 0 h 66"/>
              <a:gd name="T2" fmla="*/ 19 w 21"/>
              <a:gd name="T3" fmla="*/ 3 h 66"/>
              <a:gd name="T4" fmla="*/ 18 w 21"/>
              <a:gd name="T5" fmla="*/ 6 h 66"/>
              <a:gd name="T6" fmla="*/ 18 w 21"/>
              <a:gd name="T7" fmla="*/ 9 h 66"/>
              <a:gd name="T8" fmla="*/ 16 w 21"/>
              <a:gd name="T9" fmla="*/ 12 h 66"/>
              <a:gd name="T10" fmla="*/ 16 w 21"/>
              <a:gd name="T11" fmla="*/ 15 h 66"/>
              <a:gd name="T12" fmla="*/ 15 w 21"/>
              <a:gd name="T13" fmla="*/ 18 h 66"/>
              <a:gd name="T14" fmla="*/ 13 w 21"/>
              <a:gd name="T15" fmla="*/ 20 h 66"/>
              <a:gd name="T16" fmla="*/ 13 w 21"/>
              <a:gd name="T17" fmla="*/ 23 h 66"/>
              <a:gd name="T18" fmla="*/ 12 w 21"/>
              <a:gd name="T19" fmla="*/ 26 h 66"/>
              <a:gd name="T20" fmla="*/ 12 w 21"/>
              <a:gd name="T21" fmla="*/ 29 h 66"/>
              <a:gd name="T22" fmla="*/ 10 w 21"/>
              <a:gd name="T23" fmla="*/ 32 h 66"/>
              <a:gd name="T24" fmla="*/ 9 w 21"/>
              <a:gd name="T25" fmla="*/ 35 h 66"/>
              <a:gd name="T26" fmla="*/ 9 w 21"/>
              <a:gd name="T27" fmla="*/ 38 h 66"/>
              <a:gd name="T28" fmla="*/ 7 w 21"/>
              <a:gd name="T29" fmla="*/ 41 h 66"/>
              <a:gd name="T30" fmla="*/ 7 w 21"/>
              <a:gd name="T31" fmla="*/ 44 h 66"/>
              <a:gd name="T32" fmla="*/ 6 w 21"/>
              <a:gd name="T33" fmla="*/ 47 h 66"/>
              <a:gd name="T34" fmla="*/ 4 w 21"/>
              <a:gd name="T35" fmla="*/ 50 h 66"/>
              <a:gd name="T36" fmla="*/ 4 w 21"/>
              <a:gd name="T37" fmla="*/ 53 h 66"/>
              <a:gd name="T38" fmla="*/ 3 w 21"/>
              <a:gd name="T39" fmla="*/ 56 h 66"/>
              <a:gd name="T40" fmla="*/ 3 w 21"/>
              <a:gd name="T41" fmla="*/ 57 h 66"/>
              <a:gd name="T42" fmla="*/ 1 w 21"/>
              <a:gd name="T43" fmla="*/ 60 h 66"/>
              <a:gd name="T44" fmla="*/ 1 w 21"/>
              <a:gd name="T45" fmla="*/ 63 h 66"/>
              <a:gd name="T46" fmla="*/ 0 w 21"/>
              <a:gd name="T47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1" h="66">
                <a:moveTo>
                  <a:pt x="21" y="0"/>
                </a:moveTo>
                <a:lnTo>
                  <a:pt x="19" y="3"/>
                </a:lnTo>
                <a:lnTo>
                  <a:pt x="18" y="6"/>
                </a:lnTo>
                <a:lnTo>
                  <a:pt x="18" y="9"/>
                </a:lnTo>
                <a:lnTo>
                  <a:pt x="16" y="12"/>
                </a:lnTo>
                <a:lnTo>
                  <a:pt x="16" y="15"/>
                </a:lnTo>
                <a:lnTo>
                  <a:pt x="15" y="18"/>
                </a:lnTo>
                <a:lnTo>
                  <a:pt x="13" y="20"/>
                </a:lnTo>
                <a:lnTo>
                  <a:pt x="13" y="23"/>
                </a:lnTo>
                <a:lnTo>
                  <a:pt x="12" y="26"/>
                </a:lnTo>
                <a:lnTo>
                  <a:pt x="12" y="29"/>
                </a:lnTo>
                <a:lnTo>
                  <a:pt x="10" y="32"/>
                </a:lnTo>
                <a:lnTo>
                  <a:pt x="9" y="35"/>
                </a:lnTo>
                <a:lnTo>
                  <a:pt x="9" y="38"/>
                </a:lnTo>
                <a:lnTo>
                  <a:pt x="7" y="41"/>
                </a:lnTo>
                <a:lnTo>
                  <a:pt x="7" y="44"/>
                </a:lnTo>
                <a:lnTo>
                  <a:pt x="6" y="47"/>
                </a:lnTo>
                <a:lnTo>
                  <a:pt x="4" y="50"/>
                </a:lnTo>
                <a:lnTo>
                  <a:pt x="4" y="53"/>
                </a:lnTo>
                <a:lnTo>
                  <a:pt x="3" y="56"/>
                </a:lnTo>
                <a:lnTo>
                  <a:pt x="3" y="57"/>
                </a:lnTo>
                <a:lnTo>
                  <a:pt x="1" y="60"/>
                </a:lnTo>
                <a:lnTo>
                  <a:pt x="1" y="63"/>
                </a:lnTo>
                <a:lnTo>
                  <a:pt x="0" y="66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67" name="Freeform 4176"/>
          <p:cNvSpPr>
            <a:spLocks/>
          </p:cNvSpPr>
          <p:nvPr/>
        </p:nvSpPr>
        <p:spPr bwMode="auto">
          <a:xfrm>
            <a:off x="2312988" y="2593975"/>
            <a:ext cx="34925" cy="101600"/>
          </a:xfrm>
          <a:custGeom>
            <a:avLst/>
            <a:gdLst>
              <a:gd name="T0" fmla="*/ 0 w 22"/>
              <a:gd name="T1" fmla="*/ 64 h 64"/>
              <a:gd name="T2" fmla="*/ 1 w 22"/>
              <a:gd name="T3" fmla="*/ 60 h 64"/>
              <a:gd name="T4" fmla="*/ 3 w 22"/>
              <a:gd name="T5" fmla="*/ 55 h 64"/>
              <a:gd name="T6" fmla="*/ 4 w 22"/>
              <a:gd name="T7" fmla="*/ 51 h 64"/>
              <a:gd name="T8" fmla="*/ 6 w 22"/>
              <a:gd name="T9" fmla="*/ 46 h 64"/>
              <a:gd name="T10" fmla="*/ 7 w 22"/>
              <a:gd name="T11" fmla="*/ 42 h 64"/>
              <a:gd name="T12" fmla="*/ 9 w 22"/>
              <a:gd name="T13" fmla="*/ 36 h 64"/>
              <a:gd name="T14" fmla="*/ 10 w 22"/>
              <a:gd name="T15" fmla="*/ 31 h 64"/>
              <a:gd name="T16" fmla="*/ 12 w 22"/>
              <a:gd name="T17" fmla="*/ 27 h 64"/>
              <a:gd name="T18" fmla="*/ 15 w 22"/>
              <a:gd name="T19" fmla="*/ 22 h 64"/>
              <a:gd name="T20" fmla="*/ 16 w 22"/>
              <a:gd name="T21" fmla="*/ 18 h 64"/>
              <a:gd name="T22" fmla="*/ 18 w 22"/>
              <a:gd name="T23" fmla="*/ 13 h 64"/>
              <a:gd name="T24" fmla="*/ 19 w 22"/>
              <a:gd name="T25" fmla="*/ 9 h 64"/>
              <a:gd name="T26" fmla="*/ 21 w 22"/>
              <a:gd name="T27" fmla="*/ 4 h 64"/>
              <a:gd name="T28" fmla="*/ 22 w 22"/>
              <a:gd name="T2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" h="64">
                <a:moveTo>
                  <a:pt x="0" y="64"/>
                </a:moveTo>
                <a:lnTo>
                  <a:pt x="1" y="60"/>
                </a:lnTo>
                <a:lnTo>
                  <a:pt x="3" y="55"/>
                </a:lnTo>
                <a:lnTo>
                  <a:pt x="4" y="51"/>
                </a:lnTo>
                <a:lnTo>
                  <a:pt x="6" y="46"/>
                </a:lnTo>
                <a:lnTo>
                  <a:pt x="7" y="42"/>
                </a:lnTo>
                <a:lnTo>
                  <a:pt x="9" y="36"/>
                </a:lnTo>
                <a:lnTo>
                  <a:pt x="10" y="31"/>
                </a:lnTo>
                <a:lnTo>
                  <a:pt x="12" y="27"/>
                </a:lnTo>
                <a:lnTo>
                  <a:pt x="15" y="22"/>
                </a:lnTo>
                <a:lnTo>
                  <a:pt x="16" y="18"/>
                </a:lnTo>
                <a:lnTo>
                  <a:pt x="18" y="13"/>
                </a:lnTo>
                <a:lnTo>
                  <a:pt x="19" y="9"/>
                </a:lnTo>
                <a:lnTo>
                  <a:pt x="21" y="4"/>
                </a:lnTo>
                <a:lnTo>
                  <a:pt x="22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68" name="Line 4177"/>
          <p:cNvSpPr>
            <a:spLocks noChangeShapeType="1"/>
          </p:cNvSpPr>
          <p:nvPr/>
        </p:nvSpPr>
        <p:spPr bwMode="auto">
          <a:xfrm flipH="1" flipV="1">
            <a:off x="2317750" y="2698750"/>
            <a:ext cx="82550" cy="2540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69" name="Freeform 4178"/>
          <p:cNvSpPr>
            <a:spLocks/>
          </p:cNvSpPr>
          <p:nvPr/>
        </p:nvSpPr>
        <p:spPr bwMode="auto">
          <a:xfrm>
            <a:off x="2346325" y="2832100"/>
            <a:ext cx="25400" cy="106363"/>
          </a:xfrm>
          <a:custGeom>
            <a:avLst/>
            <a:gdLst>
              <a:gd name="T0" fmla="*/ 16 w 16"/>
              <a:gd name="T1" fmla="*/ 1 h 67"/>
              <a:gd name="T2" fmla="*/ 16 w 16"/>
              <a:gd name="T3" fmla="*/ 3 h 67"/>
              <a:gd name="T4" fmla="*/ 15 w 16"/>
              <a:gd name="T5" fmla="*/ 6 h 67"/>
              <a:gd name="T6" fmla="*/ 15 w 16"/>
              <a:gd name="T7" fmla="*/ 7 h 67"/>
              <a:gd name="T8" fmla="*/ 15 w 16"/>
              <a:gd name="T9" fmla="*/ 10 h 67"/>
              <a:gd name="T10" fmla="*/ 13 w 16"/>
              <a:gd name="T11" fmla="*/ 12 h 67"/>
              <a:gd name="T12" fmla="*/ 13 w 16"/>
              <a:gd name="T13" fmla="*/ 15 h 67"/>
              <a:gd name="T14" fmla="*/ 12 w 16"/>
              <a:gd name="T15" fmla="*/ 16 h 67"/>
              <a:gd name="T16" fmla="*/ 12 w 16"/>
              <a:gd name="T17" fmla="*/ 18 h 67"/>
              <a:gd name="T18" fmla="*/ 12 w 16"/>
              <a:gd name="T19" fmla="*/ 21 h 67"/>
              <a:gd name="T20" fmla="*/ 10 w 16"/>
              <a:gd name="T21" fmla="*/ 22 h 67"/>
              <a:gd name="T22" fmla="*/ 10 w 16"/>
              <a:gd name="T23" fmla="*/ 25 h 67"/>
              <a:gd name="T24" fmla="*/ 10 w 16"/>
              <a:gd name="T25" fmla="*/ 27 h 67"/>
              <a:gd name="T26" fmla="*/ 9 w 16"/>
              <a:gd name="T27" fmla="*/ 28 h 67"/>
              <a:gd name="T28" fmla="*/ 9 w 16"/>
              <a:gd name="T29" fmla="*/ 31 h 67"/>
              <a:gd name="T30" fmla="*/ 7 w 16"/>
              <a:gd name="T31" fmla="*/ 33 h 67"/>
              <a:gd name="T32" fmla="*/ 7 w 16"/>
              <a:gd name="T33" fmla="*/ 36 h 67"/>
              <a:gd name="T34" fmla="*/ 7 w 16"/>
              <a:gd name="T35" fmla="*/ 37 h 67"/>
              <a:gd name="T36" fmla="*/ 6 w 16"/>
              <a:gd name="T37" fmla="*/ 40 h 67"/>
              <a:gd name="T38" fmla="*/ 6 w 16"/>
              <a:gd name="T39" fmla="*/ 42 h 67"/>
              <a:gd name="T40" fmla="*/ 6 w 16"/>
              <a:gd name="T41" fmla="*/ 43 h 67"/>
              <a:gd name="T42" fmla="*/ 4 w 16"/>
              <a:gd name="T43" fmla="*/ 46 h 67"/>
              <a:gd name="T44" fmla="*/ 4 w 16"/>
              <a:gd name="T45" fmla="*/ 48 h 67"/>
              <a:gd name="T46" fmla="*/ 4 w 16"/>
              <a:gd name="T47" fmla="*/ 51 h 67"/>
              <a:gd name="T48" fmla="*/ 3 w 16"/>
              <a:gd name="T49" fmla="*/ 52 h 67"/>
              <a:gd name="T50" fmla="*/ 3 w 16"/>
              <a:gd name="T51" fmla="*/ 55 h 67"/>
              <a:gd name="T52" fmla="*/ 3 w 16"/>
              <a:gd name="T53" fmla="*/ 57 h 67"/>
              <a:gd name="T54" fmla="*/ 1 w 16"/>
              <a:gd name="T55" fmla="*/ 58 h 67"/>
              <a:gd name="T56" fmla="*/ 1 w 16"/>
              <a:gd name="T57" fmla="*/ 61 h 67"/>
              <a:gd name="T58" fmla="*/ 1 w 16"/>
              <a:gd name="T59" fmla="*/ 63 h 67"/>
              <a:gd name="T60" fmla="*/ 0 w 16"/>
              <a:gd name="T61" fmla="*/ 66 h 67"/>
              <a:gd name="T62" fmla="*/ 0 w 16"/>
              <a:gd name="T6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" h="67">
                <a:moveTo>
                  <a:pt x="16" y="0"/>
                </a:moveTo>
                <a:lnTo>
                  <a:pt x="16" y="1"/>
                </a:lnTo>
                <a:lnTo>
                  <a:pt x="16" y="3"/>
                </a:lnTo>
                <a:lnTo>
                  <a:pt x="16" y="3"/>
                </a:lnTo>
                <a:lnTo>
                  <a:pt x="16" y="4"/>
                </a:lnTo>
                <a:lnTo>
                  <a:pt x="15" y="6"/>
                </a:lnTo>
                <a:lnTo>
                  <a:pt x="15" y="7"/>
                </a:lnTo>
                <a:lnTo>
                  <a:pt x="15" y="7"/>
                </a:lnTo>
                <a:lnTo>
                  <a:pt x="15" y="9"/>
                </a:lnTo>
                <a:lnTo>
                  <a:pt x="15" y="10"/>
                </a:lnTo>
                <a:lnTo>
                  <a:pt x="13" y="10"/>
                </a:lnTo>
                <a:lnTo>
                  <a:pt x="13" y="12"/>
                </a:lnTo>
                <a:lnTo>
                  <a:pt x="13" y="13"/>
                </a:lnTo>
                <a:lnTo>
                  <a:pt x="13" y="15"/>
                </a:lnTo>
                <a:lnTo>
                  <a:pt x="13" y="15"/>
                </a:lnTo>
                <a:lnTo>
                  <a:pt x="12" y="16"/>
                </a:lnTo>
                <a:lnTo>
                  <a:pt x="12" y="18"/>
                </a:lnTo>
                <a:lnTo>
                  <a:pt x="12" y="18"/>
                </a:lnTo>
                <a:lnTo>
                  <a:pt x="12" y="19"/>
                </a:lnTo>
                <a:lnTo>
                  <a:pt x="12" y="21"/>
                </a:lnTo>
                <a:lnTo>
                  <a:pt x="10" y="21"/>
                </a:lnTo>
                <a:lnTo>
                  <a:pt x="10" y="22"/>
                </a:lnTo>
                <a:lnTo>
                  <a:pt x="10" y="24"/>
                </a:lnTo>
                <a:lnTo>
                  <a:pt x="10" y="25"/>
                </a:lnTo>
                <a:lnTo>
                  <a:pt x="10" y="25"/>
                </a:lnTo>
                <a:lnTo>
                  <a:pt x="10" y="27"/>
                </a:lnTo>
                <a:lnTo>
                  <a:pt x="9" y="28"/>
                </a:lnTo>
                <a:lnTo>
                  <a:pt x="9" y="28"/>
                </a:lnTo>
                <a:lnTo>
                  <a:pt x="9" y="30"/>
                </a:lnTo>
                <a:lnTo>
                  <a:pt x="9" y="31"/>
                </a:lnTo>
                <a:lnTo>
                  <a:pt x="9" y="33"/>
                </a:lnTo>
                <a:lnTo>
                  <a:pt x="7" y="33"/>
                </a:lnTo>
                <a:lnTo>
                  <a:pt x="7" y="34"/>
                </a:lnTo>
                <a:lnTo>
                  <a:pt x="7" y="36"/>
                </a:lnTo>
                <a:lnTo>
                  <a:pt x="7" y="36"/>
                </a:lnTo>
                <a:lnTo>
                  <a:pt x="7" y="37"/>
                </a:lnTo>
                <a:lnTo>
                  <a:pt x="7" y="39"/>
                </a:lnTo>
                <a:lnTo>
                  <a:pt x="6" y="40"/>
                </a:lnTo>
                <a:lnTo>
                  <a:pt x="6" y="40"/>
                </a:lnTo>
                <a:lnTo>
                  <a:pt x="6" y="42"/>
                </a:lnTo>
                <a:lnTo>
                  <a:pt x="6" y="43"/>
                </a:lnTo>
                <a:lnTo>
                  <a:pt x="6" y="43"/>
                </a:lnTo>
                <a:lnTo>
                  <a:pt x="4" y="45"/>
                </a:lnTo>
                <a:lnTo>
                  <a:pt x="4" y="46"/>
                </a:lnTo>
                <a:lnTo>
                  <a:pt x="4" y="48"/>
                </a:lnTo>
                <a:lnTo>
                  <a:pt x="4" y="48"/>
                </a:lnTo>
                <a:lnTo>
                  <a:pt x="4" y="49"/>
                </a:lnTo>
                <a:lnTo>
                  <a:pt x="4" y="51"/>
                </a:lnTo>
                <a:lnTo>
                  <a:pt x="3" y="51"/>
                </a:lnTo>
                <a:lnTo>
                  <a:pt x="3" y="52"/>
                </a:lnTo>
                <a:lnTo>
                  <a:pt x="3" y="54"/>
                </a:lnTo>
                <a:lnTo>
                  <a:pt x="3" y="55"/>
                </a:lnTo>
                <a:lnTo>
                  <a:pt x="3" y="55"/>
                </a:lnTo>
                <a:lnTo>
                  <a:pt x="3" y="57"/>
                </a:lnTo>
                <a:lnTo>
                  <a:pt x="1" y="58"/>
                </a:lnTo>
                <a:lnTo>
                  <a:pt x="1" y="58"/>
                </a:lnTo>
                <a:lnTo>
                  <a:pt x="1" y="60"/>
                </a:lnTo>
                <a:lnTo>
                  <a:pt x="1" y="61"/>
                </a:lnTo>
                <a:lnTo>
                  <a:pt x="1" y="63"/>
                </a:lnTo>
                <a:lnTo>
                  <a:pt x="1" y="63"/>
                </a:lnTo>
                <a:lnTo>
                  <a:pt x="0" y="64"/>
                </a:lnTo>
                <a:lnTo>
                  <a:pt x="0" y="66"/>
                </a:lnTo>
                <a:lnTo>
                  <a:pt x="0" y="66"/>
                </a:lnTo>
                <a:lnTo>
                  <a:pt x="0" y="67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70" name="Freeform 4179"/>
          <p:cNvSpPr>
            <a:spLocks/>
          </p:cNvSpPr>
          <p:nvPr/>
        </p:nvSpPr>
        <p:spPr bwMode="auto">
          <a:xfrm>
            <a:off x="2371725" y="2727325"/>
            <a:ext cx="33338" cy="104775"/>
          </a:xfrm>
          <a:custGeom>
            <a:avLst/>
            <a:gdLst>
              <a:gd name="T0" fmla="*/ 0 w 21"/>
              <a:gd name="T1" fmla="*/ 66 h 66"/>
              <a:gd name="T2" fmla="*/ 2 w 21"/>
              <a:gd name="T3" fmla="*/ 61 h 66"/>
              <a:gd name="T4" fmla="*/ 3 w 21"/>
              <a:gd name="T5" fmla="*/ 57 h 66"/>
              <a:gd name="T6" fmla="*/ 5 w 21"/>
              <a:gd name="T7" fmla="*/ 52 h 66"/>
              <a:gd name="T8" fmla="*/ 6 w 21"/>
              <a:gd name="T9" fmla="*/ 48 h 66"/>
              <a:gd name="T10" fmla="*/ 8 w 21"/>
              <a:gd name="T11" fmla="*/ 43 h 66"/>
              <a:gd name="T12" fmla="*/ 9 w 21"/>
              <a:gd name="T13" fmla="*/ 37 h 66"/>
              <a:gd name="T14" fmla="*/ 11 w 21"/>
              <a:gd name="T15" fmla="*/ 33 h 66"/>
              <a:gd name="T16" fmla="*/ 12 w 21"/>
              <a:gd name="T17" fmla="*/ 28 h 66"/>
              <a:gd name="T18" fmla="*/ 14 w 21"/>
              <a:gd name="T19" fmla="*/ 24 h 66"/>
              <a:gd name="T20" fmla="*/ 15 w 21"/>
              <a:gd name="T21" fmla="*/ 19 h 66"/>
              <a:gd name="T22" fmla="*/ 17 w 21"/>
              <a:gd name="T23" fmla="*/ 15 h 66"/>
              <a:gd name="T24" fmla="*/ 18 w 21"/>
              <a:gd name="T25" fmla="*/ 9 h 66"/>
              <a:gd name="T26" fmla="*/ 20 w 21"/>
              <a:gd name="T27" fmla="*/ 4 h 66"/>
              <a:gd name="T28" fmla="*/ 21 w 21"/>
              <a:gd name="T29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66">
                <a:moveTo>
                  <a:pt x="0" y="66"/>
                </a:moveTo>
                <a:lnTo>
                  <a:pt x="2" y="61"/>
                </a:lnTo>
                <a:lnTo>
                  <a:pt x="3" y="57"/>
                </a:lnTo>
                <a:lnTo>
                  <a:pt x="5" y="52"/>
                </a:lnTo>
                <a:lnTo>
                  <a:pt x="6" y="48"/>
                </a:lnTo>
                <a:lnTo>
                  <a:pt x="8" y="43"/>
                </a:lnTo>
                <a:lnTo>
                  <a:pt x="9" y="37"/>
                </a:lnTo>
                <a:lnTo>
                  <a:pt x="11" y="33"/>
                </a:lnTo>
                <a:lnTo>
                  <a:pt x="12" y="28"/>
                </a:lnTo>
                <a:lnTo>
                  <a:pt x="14" y="24"/>
                </a:lnTo>
                <a:lnTo>
                  <a:pt x="15" y="19"/>
                </a:lnTo>
                <a:lnTo>
                  <a:pt x="17" y="15"/>
                </a:lnTo>
                <a:lnTo>
                  <a:pt x="18" y="9"/>
                </a:lnTo>
                <a:lnTo>
                  <a:pt x="20" y="4"/>
                </a:lnTo>
                <a:lnTo>
                  <a:pt x="21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71" name="Rectangle 4180"/>
          <p:cNvSpPr>
            <a:spLocks noChangeArrowheads="1"/>
          </p:cNvSpPr>
          <p:nvPr/>
        </p:nvSpPr>
        <p:spPr bwMode="auto">
          <a:xfrm rot="900000">
            <a:off x="2408823" y="277154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</a:p>
        </p:txBody>
      </p:sp>
      <p:sp>
        <p:nvSpPr>
          <p:cNvPr id="6672" name="Line 4181"/>
          <p:cNvSpPr>
            <a:spLocks noChangeShapeType="1"/>
          </p:cNvSpPr>
          <p:nvPr/>
        </p:nvSpPr>
        <p:spPr bwMode="auto">
          <a:xfrm flipH="1" flipV="1">
            <a:off x="2376488" y="2833688"/>
            <a:ext cx="85725" cy="2381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73" name="Freeform 4182"/>
          <p:cNvSpPr>
            <a:spLocks/>
          </p:cNvSpPr>
          <p:nvPr/>
        </p:nvSpPr>
        <p:spPr bwMode="auto">
          <a:xfrm>
            <a:off x="2414588" y="2979738"/>
            <a:ext cx="22225" cy="119063"/>
          </a:xfrm>
          <a:custGeom>
            <a:avLst/>
            <a:gdLst>
              <a:gd name="T0" fmla="*/ 14 w 14"/>
              <a:gd name="T1" fmla="*/ 0 h 75"/>
              <a:gd name="T2" fmla="*/ 14 w 14"/>
              <a:gd name="T3" fmla="*/ 1 h 75"/>
              <a:gd name="T4" fmla="*/ 14 w 14"/>
              <a:gd name="T5" fmla="*/ 4 h 75"/>
              <a:gd name="T6" fmla="*/ 12 w 14"/>
              <a:gd name="T7" fmla="*/ 6 h 75"/>
              <a:gd name="T8" fmla="*/ 12 w 14"/>
              <a:gd name="T9" fmla="*/ 9 h 75"/>
              <a:gd name="T10" fmla="*/ 12 w 14"/>
              <a:gd name="T11" fmla="*/ 10 h 75"/>
              <a:gd name="T12" fmla="*/ 12 w 14"/>
              <a:gd name="T13" fmla="*/ 13 h 75"/>
              <a:gd name="T14" fmla="*/ 11 w 14"/>
              <a:gd name="T15" fmla="*/ 15 h 75"/>
              <a:gd name="T16" fmla="*/ 11 w 14"/>
              <a:gd name="T17" fmla="*/ 18 h 75"/>
              <a:gd name="T18" fmla="*/ 11 w 14"/>
              <a:gd name="T19" fmla="*/ 19 h 75"/>
              <a:gd name="T20" fmla="*/ 9 w 14"/>
              <a:gd name="T21" fmla="*/ 22 h 75"/>
              <a:gd name="T22" fmla="*/ 9 w 14"/>
              <a:gd name="T23" fmla="*/ 25 h 75"/>
              <a:gd name="T24" fmla="*/ 9 w 14"/>
              <a:gd name="T25" fmla="*/ 27 h 75"/>
              <a:gd name="T26" fmla="*/ 8 w 14"/>
              <a:gd name="T27" fmla="*/ 30 h 75"/>
              <a:gd name="T28" fmla="*/ 8 w 14"/>
              <a:gd name="T29" fmla="*/ 31 h 75"/>
              <a:gd name="T30" fmla="*/ 8 w 14"/>
              <a:gd name="T31" fmla="*/ 34 h 75"/>
              <a:gd name="T32" fmla="*/ 6 w 14"/>
              <a:gd name="T33" fmla="*/ 36 h 75"/>
              <a:gd name="T34" fmla="*/ 6 w 14"/>
              <a:gd name="T35" fmla="*/ 39 h 75"/>
              <a:gd name="T36" fmla="*/ 6 w 14"/>
              <a:gd name="T37" fmla="*/ 40 h 75"/>
              <a:gd name="T38" fmla="*/ 6 w 14"/>
              <a:gd name="T39" fmla="*/ 43 h 75"/>
              <a:gd name="T40" fmla="*/ 5 w 14"/>
              <a:gd name="T41" fmla="*/ 45 h 75"/>
              <a:gd name="T42" fmla="*/ 5 w 14"/>
              <a:gd name="T43" fmla="*/ 48 h 75"/>
              <a:gd name="T44" fmla="*/ 5 w 14"/>
              <a:gd name="T45" fmla="*/ 49 h 75"/>
              <a:gd name="T46" fmla="*/ 3 w 14"/>
              <a:gd name="T47" fmla="*/ 52 h 75"/>
              <a:gd name="T48" fmla="*/ 3 w 14"/>
              <a:gd name="T49" fmla="*/ 55 h 75"/>
              <a:gd name="T50" fmla="*/ 3 w 14"/>
              <a:gd name="T51" fmla="*/ 57 h 75"/>
              <a:gd name="T52" fmla="*/ 3 w 14"/>
              <a:gd name="T53" fmla="*/ 60 h 75"/>
              <a:gd name="T54" fmla="*/ 2 w 14"/>
              <a:gd name="T55" fmla="*/ 61 h 75"/>
              <a:gd name="T56" fmla="*/ 2 w 14"/>
              <a:gd name="T57" fmla="*/ 64 h 75"/>
              <a:gd name="T58" fmla="*/ 2 w 14"/>
              <a:gd name="T59" fmla="*/ 66 h 75"/>
              <a:gd name="T60" fmla="*/ 2 w 14"/>
              <a:gd name="T61" fmla="*/ 69 h 75"/>
              <a:gd name="T62" fmla="*/ 0 w 14"/>
              <a:gd name="T63" fmla="*/ 70 h 75"/>
              <a:gd name="T64" fmla="*/ 0 w 14"/>
              <a:gd name="T65" fmla="*/ 73 h 75"/>
              <a:gd name="T66" fmla="*/ 0 w 14"/>
              <a:gd name="T67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75">
                <a:moveTo>
                  <a:pt x="14" y="0"/>
                </a:moveTo>
                <a:lnTo>
                  <a:pt x="14" y="1"/>
                </a:lnTo>
                <a:lnTo>
                  <a:pt x="14" y="4"/>
                </a:lnTo>
                <a:lnTo>
                  <a:pt x="12" y="6"/>
                </a:lnTo>
                <a:lnTo>
                  <a:pt x="12" y="9"/>
                </a:lnTo>
                <a:lnTo>
                  <a:pt x="12" y="10"/>
                </a:lnTo>
                <a:lnTo>
                  <a:pt x="12" y="13"/>
                </a:lnTo>
                <a:lnTo>
                  <a:pt x="11" y="15"/>
                </a:lnTo>
                <a:lnTo>
                  <a:pt x="11" y="18"/>
                </a:lnTo>
                <a:lnTo>
                  <a:pt x="11" y="19"/>
                </a:lnTo>
                <a:lnTo>
                  <a:pt x="9" y="22"/>
                </a:lnTo>
                <a:lnTo>
                  <a:pt x="9" y="25"/>
                </a:lnTo>
                <a:lnTo>
                  <a:pt x="9" y="27"/>
                </a:lnTo>
                <a:lnTo>
                  <a:pt x="8" y="30"/>
                </a:lnTo>
                <a:lnTo>
                  <a:pt x="8" y="31"/>
                </a:lnTo>
                <a:lnTo>
                  <a:pt x="8" y="34"/>
                </a:lnTo>
                <a:lnTo>
                  <a:pt x="6" y="36"/>
                </a:lnTo>
                <a:lnTo>
                  <a:pt x="6" y="39"/>
                </a:lnTo>
                <a:lnTo>
                  <a:pt x="6" y="40"/>
                </a:lnTo>
                <a:lnTo>
                  <a:pt x="6" y="43"/>
                </a:lnTo>
                <a:lnTo>
                  <a:pt x="5" y="45"/>
                </a:lnTo>
                <a:lnTo>
                  <a:pt x="5" y="48"/>
                </a:lnTo>
                <a:lnTo>
                  <a:pt x="5" y="49"/>
                </a:lnTo>
                <a:lnTo>
                  <a:pt x="3" y="52"/>
                </a:lnTo>
                <a:lnTo>
                  <a:pt x="3" y="55"/>
                </a:lnTo>
                <a:lnTo>
                  <a:pt x="3" y="57"/>
                </a:lnTo>
                <a:lnTo>
                  <a:pt x="3" y="60"/>
                </a:lnTo>
                <a:lnTo>
                  <a:pt x="2" y="61"/>
                </a:lnTo>
                <a:lnTo>
                  <a:pt x="2" y="64"/>
                </a:lnTo>
                <a:lnTo>
                  <a:pt x="2" y="66"/>
                </a:lnTo>
                <a:lnTo>
                  <a:pt x="2" y="69"/>
                </a:lnTo>
                <a:lnTo>
                  <a:pt x="0" y="70"/>
                </a:lnTo>
                <a:lnTo>
                  <a:pt x="0" y="73"/>
                </a:lnTo>
                <a:lnTo>
                  <a:pt x="0" y="75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74" name="Freeform 4183"/>
          <p:cNvSpPr>
            <a:spLocks/>
          </p:cNvSpPr>
          <p:nvPr/>
        </p:nvSpPr>
        <p:spPr bwMode="auto">
          <a:xfrm>
            <a:off x="2436813" y="2860675"/>
            <a:ext cx="30163" cy="119063"/>
          </a:xfrm>
          <a:custGeom>
            <a:avLst/>
            <a:gdLst>
              <a:gd name="T0" fmla="*/ 0 w 19"/>
              <a:gd name="T1" fmla="*/ 75 h 75"/>
              <a:gd name="T2" fmla="*/ 1 w 19"/>
              <a:gd name="T3" fmla="*/ 69 h 75"/>
              <a:gd name="T4" fmla="*/ 3 w 19"/>
              <a:gd name="T5" fmla="*/ 64 h 75"/>
              <a:gd name="T6" fmla="*/ 4 w 19"/>
              <a:gd name="T7" fmla="*/ 60 h 75"/>
              <a:gd name="T8" fmla="*/ 6 w 19"/>
              <a:gd name="T9" fmla="*/ 54 h 75"/>
              <a:gd name="T10" fmla="*/ 6 w 19"/>
              <a:gd name="T11" fmla="*/ 49 h 75"/>
              <a:gd name="T12" fmla="*/ 7 w 19"/>
              <a:gd name="T13" fmla="*/ 45 h 75"/>
              <a:gd name="T14" fmla="*/ 9 w 19"/>
              <a:gd name="T15" fmla="*/ 39 h 75"/>
              <a:gd name="T16" fmla="*/ 10 w 19"/>
              <a:gd name="T17" fmla="*/ 34 h 75"/>
              <a:gd name="T18" fmla="*/ 12 w 19"/>
              <a:gd name="T19" fmla="*/ 28 h 75"/>
              <a:gd name="T20" fmla="*/ 13 w 19"/>
              <a:gd name="T21" fmla="*/ 24 h 75"/>
              <a:gd name="T22" fmla="*/ 13 w 19"/>
              <a:gd name="T23" fmla="*/ 19 h 75"/>
              <a:gd name="T24" fmla="*/ 15 w 19"/>
              <a:gd name="T25" fmla="*/ 13 h 75"/>
              <a:gd name="T26" fmla="*/ 16 w 19"/>
              <a:gd name="T27" fmla="*/ 9 h 75"/>
              <a:gd name="T28" fmla="*/ 18 w 19"/>
              <a:gd name="T29" fmla="*/ 4 h 75"/>
              <a:gd name="T30" fmla="*/ 19 w 19"/>
              <a:gd name="T31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75">
                <a:moveTo>
                  <a:pt x="0" y="75"/>
                </a:moveTo>
                <a:lnTo>
                  <a:pt x="1" y="69"/>
                </a:lnTo>
                <a:lnTo>
                  <a:pt x="3" y="64"/>
                </a:lnTo>
                <a:lnTo>
                  <a:pt x="4" y="60"/>
                </a:lnTo>
                <a:lnTo>
                  <a:pt x="6" y="54"/>
                </a:lnTo>
                <a:lnTo>
                  <a:pt x="6" y="49"/>
                </a:lnTo>
                <a:lnTo>
                  <a:pt x="7" y="45"/>
                </a:lnTo>
                <a:lnTo>
                  <a:pt x="9" y="39"/>
                </a:lnTo>
                <a:lnTo>
                  <a:pt x="10" y="34"/>
                </a:lnTo>
                <a:lnTo>
                  <a:pt x="12" y="28"/>
                </a:lnTo>
                <a:lnTo>
                  <a:pt x="13" y="24"/>
                </a:lnTo>
                <a:lnTo>
                  <a:pt x="13" y="19"/>
                </a:lnTo>
                <a:lnTo>
                  <a:pt x="15" y="13"/>
                </a:lnTo>
                <a:lnTo>
                  <a:pt x="16" y="9"/>
                </a:lnTo>
                <a:lnTo>
                  <a:pt x="18" y="4"/>
                </a:lnTo>
                <a:lnTo>
                  <a:pt x="19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75" name="Line 4184"/>
          <p:cNvSpPr>
            <a:spLocks noChangeShapeType="1"/>
          </p:cNvSpPr>
          <p:nvPr/>
        </p:nvSpPr>
        <p:spPr bwMode="auto">
          <a:xfrm flipH="1" flipV="1">
            <a:off x="2441575" y="2979738"/>
            <a:ext cx="85725" cy="19050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76" name="Freeform 4185"/>
          <p:cNvSpPr>
            <a:spLocks/>
          </p:cNvSpPr>
          <p:nvPr/>
        </p:nvSpPr>
        <p:spPr bwMode="auto">
          <a:xfrm>
            <a:off x="2490788" y="3136900"/>
            <a:ext cx="17463" cy="138113"/>
          </a:xfrm>
          <a:custGeom>
            <a:avLst/>
            <a:gdLst>
              <a:gd name="T0" fmla="*/ 11 w 11"/>
              <a:gd name="T1" fmla="*/ 0 h 87"/>
              <a:gd name="T2" fmla="*/ 11 w 11"/>
              <a:gd name="T3" fmla="*/ 1 h 87"/>
              <a:gd name="T4" fmla="*/ 11 w 11"/>
              <a:gd name="T5" fmla="*/ 3 h 87"/>
              <a:gd name="T6" fmla="*/ 11 w 11"/>
              <a:gd name="T7" fmla="*/ 4 h 87"/>
              <a:gd name="T8" fmla="*/ 11 w 11"/>
              <a:gd name="T9" fmla="*/ 6 h 87"/>
              <a:gd name="T10" fmla="*/ 9 w 11"/>
              <a:gd name="T11" fmla="*/ 7 h 87"/>
              <a:gd name="T12" fmla="*/ 9 w 11"/>
              <a:gd name="T13" fmla="*/ 10 h 87"/>
              <a:gd name="T14" fmla="*/ 9 w 11"/>
              <a:gd name="T15" fmla="*/ 12 h 87"/>
              <a:gd name="T16" fmla="*/ 9 w 11"/>
              <a:gd name="T17" fmla="*/ 13 h 87"/>
              <a:gd name="T18" fmla="*/ 9 w 11"/>
              <a:gd name="T19" fmla="*/ 15 h 87"/>
              <a:gd name="T20" fmla="*/ 9 w 11"/>
              <a:gd name="T21" fmla="*/ 16 h 87"/>
              <a:gd name="T22" fmla="*/ 8 w 11"/>
              <a:gd name="T23" fmla="*/ 18 h 87"/>
              <a:gd name="T24" fmla="*/ 8 w 11"/>
              <a:gd name="T25" fmla="*/ 19 h 87"/>
              <a:gd name="T26" fmla="*/ 8 w 11"/>
              <a:gd name="T27" fmla="*/ 21 h 87"/>
              <a:gd name="T28" fmla="*/ 8 w 11"/>
              <a:gd name="T29" fmla="*/ 22 h 87"/>
              <a:gd name="T30" fmla="*/ 8 w 11"/>
              <a:gd name="T31" fmla="*/ 24 h 87"/>
              <a:gd name="T32" fmla="*/ 8 w 11"/>
              <a:gd name="T33" fmla="*/ 25 h 87"/>
              <a:gd name="T34" fmla="*/ 8 w 11"/>
              <a:gd name="T35" fmla="*/ 28 h 87"/>
              <a:gd name="T36" fmla="*/ 6 w 11"/>
              <a:gd name="T37" fmla="*/ 30 h 87"/>
              <a:gd name="T38" fmla="*/ 6 w 11"/>
              <a:gd name="T39" fmla="*/ 31 h 87"/>
              <a:gd name="T40" fmla="*/ 6 w 11"/>
              <a:gd name="T41" fmla="*/ 33 h 87"/>
              <a:gd name="T42" fmla="*/ 6 w 11"/>
              <a:gd name="T43" fmla="*/ 34 h 87"/>
              <a:gd name="T44" fmla="*/ 6 w 11"/>
              <a:gd name="T45" fmla="*/ 36 h 87"/>
              <a:gd name="T46" fmla="*/ 6 w 11"/>
              <a:gd name="T47" fmla="*/ 37 h 87"/>
              <a:gd name="T48" fmla="*/ 6 w 11"/>
              <a:gd name="T49" fmla="*/ 39 h 87"/>
              <a:gd name="T50" fmla="*/ 5 w 11"/>
              <a:gd name="T51" fmla="*/ 40 h 87"/>
              <a:gd name="T52" fmla="*/ 5 w 11"/>
              <a:gd name="T53" fmla="*/ 42 h 87"/>
              <a:gd name="T54" fmla="*/ 5 w 11"/>
              <a:gd name="T55" fmla="*/ 43 h 87"/>
              <a:gd name="T56" fmla="*/ 5 w 11"/>
              <a:gd name="T57" fmla="*/ 46 h 87"/>
              <a:gd name="T58" fmla="*/ 5 w 11"/>
              <a:gd name="T59" fmla="*/ 48 h 87"/>
              <a:gd name="T60" fmla="*/ 5 w 11"/>
              <a:gd name="T61" fmla="*/ 49 h 87"/>
              <a:gd name="T62" fmla="*/ 5 w 11"/>
              <a:gd name="T63" fmla="*/ 51 h 87"/>
              <a:gd name="T64" fmla="*/ 5 w 11"/>
              <a:gd name="T65" fmla="*/ 52 h 87"/>
              <a:gd name="T66" fmla="*/ 3 w 11"/>
              <a:gd name="T67" fmla="*/ 54 h 87"/>
              <a:gd name="T68" fmla="*/ 3 w 11"/>
              <a:gd name="T69" fmla="*/ 55 h 87"/>
              <a:gd name="T70" fmla="*/ 3 w 11"/>
              <a:gd name="T71" fmla="*/ 57 h 87"/>
              <a:gd name="T72" fmla="*/ 3 w 11"/>
              <a:gd name="T73" fmla="*/ 58 h 87"/>
              <a:gd name="T74" fmla="*/ 3 w 11"/>
              <a:gd name="T75" fmla="*/ 60 h 87"/>
              <a:gd name="T76" fmla="*/ 3 w 11"/>
              <a:gd name="T77" fmla="*/ 63 h 87"/>
              <a:gd name="T78" fmla="*/ 3 w 11"/>
              <a:gd name="T79" fmla="*/ 64 h 87"/>
              <a:gd name="T80" fmla="*/ 3 w 11"/>
              <a:gd name="T81" fmla="*/ 66 h 87"/>
              <a:gd name="T82" fmla="*/ 3 w 11"/>
              <a:gd name="T83" fmla="*/ 67 h 87"/>
              <a:gd name="T84" fmla="*/ 2 w 11"/>
              <a:gd name="T85" fmla="*/ 69 h 87"/>
              <a:gd name="T86" fmla="*/ 2 w 11"/>
              <a:gd name="T87" fmla="*/ 70 h 87"/>
              <a:gd name="T88" fmla="*/ 2 w 11"/>
              <a:gd name="T89" fmla="*/ 72 h 87"/>
              <a:gd name="T90" fmla="*/ 2 w 11"/>
              <a:gd name="T91" fmla="*/ 73 h 87"/>
              <a:gd name="T92" fmla="*/ 2 w 11"/>
              <a:gd name="T93" fmla="*/ 75 h 87"/>
              <a:gd name="T94" fmla="*/ 2 w 11"/>
              <a:gd name="T95" fmla="*/ 76 h 87"/>
              <a:gd name="T96" fmla="*/ 2 w 11"/>
              <a:gd name="T97" fmla="*/ 78 h 87"/>
              <a:gd name="T98" fmla="*/ 2 w 11"/>
              <a:gd name="T99" fmla="*/ 81 h 87"/>
              <a:gd name="T100" fmla="*/ 2 w 11"/>
              <a:gd name="T101" fmla="*/ 82 h 87"/>
              <a:gd name="T102" fmla="*/ 2 w 11"/>
              <a:gd name="T103" fmla="*/ 84 h 87"/>
              <a:gd name="T104" fmla="*/ 0 w 11"/>
              <a:gd name="T105" fmla="*/ 85 h 87"/>
              <a:gd name="T106" fmla="*/ 0 w 11"/>
              <a:gd name="T107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" h="87">
                <a:moveTo>
                  <a:pt x="11" y="0"/>
                </a:moveTo>
                <a:lnTo>
                  <a:pt x="11" y="1"/>
                </a:lnTo>
                <a:lnTo>
                  <a:pt x="11" y="3"/>
                </a:lnTo>
                <a:lnTo>
                  <a:pt x="11" y="4"/>
                </a:lnTo>
                <a:lnTo>
                  <a:pt x="11" y="6"/>
                </a:lnTo>
                <a:lnTo>
                  <a:pt x="9" y="7"/>
                </a:lnTo>
                <a:lnTo>
                  <a:pt x="9" y="10"/>
                </a:lnTo>
                <a:lnTo>
                  <a:pt x="9" y="12"/>
                </a:lnTo>
                <a:lnTo>
                  <a:pt x="9" y="13"/>
                </a:lnTo>
                <a:lnTo>
                  <a:pt x="9" y="15"/>
                </a:lnTo>
                <a:lnTo>
                  <a:pt x="9" y="16"/>
                </a:lnTo>
                <a:lnTo>
                  <a:pt x="8" y="18"/>
                </a:lnTo>
                <a:lnTo>
                  <a:pt x="8" y="19"/>
                </a:lnTo>
                <a:lnTo>
                  <a:pt x="8" y="21"/>
                </a:lnTo>
                <a:lnTo>
                  <a:pt x="8" y="22"/>
                </a:lnTo>
                <a:lnTo>
                  <a:pt x="8" y="24"/>
                </a:lnTo>
                <a:lnTo>
                  <a:pt x="8" y="25"/>
                </a:lnTo>
                <a:lnTo>
                  <a:pt x="8" y="28"/>
                </a:lnTo>
                <a:lnTo>
                  <a:pt x="6" y="30"/>
                </a:lnTo>
                <a:lnTo>
                  <a:pt x="6" y="31"/>
                </a:lnTo>
                <a:lnTo>
                  <a:pt x="6" y="33"/>
                </a:lnTo>
                <a:lnTo>
                  <a:pt x="6" y="34"/>
                </a:lnTo>
                <a:lnTo>
                  <a:pt x="6" y="36"/>
                </a:lnTo>
                <a:lnTo>
                  <a:pt x="6" y="37"/>
                </a:lnTo>
                <a:lnTo>
                  <a:pt x="6" y="39"/>
                </a:lnTo>
                <a:lnTo>
                  <a:pt x="5" y="40"/>
                </a:lnTo>
                <a:lnTo>
                  <a:pt x="5" y="42"/>
                </a:lnTo>
                <a:lnTo>
                  <a:pt x="5" y="43"/>
                </a:lnTo>
                <a:lnTo>
                  <a:pt x="5" y="46"/>
                </a:lnTo>
                <a:lnTo>
                  <a:pt x="5" y="48"/>
                </a:lnTo>
                <a:lnTo>
                  <a:pt x="5" y="49"/>
                </a:lnTo>
                <a:lnTo>
                  <a:pt x="5" y="51"/>
                </a:lnTo>
                <a:lnTo>
                  <a:pt x="5" y="52"/>
                </a:lnTo>
                <a:lnTo>
                  <a:pt x="3" y="54"/>
                </a:lnTo>
                <a:lnTo>
                  <a:pt x="3" y="55"/>
                </a:lnTo>
                <a:lnTo>
                  <a:pt x="3" y="57"/>
                </a:lnTo>
                <a:lnTo>
                  <a:pt x="3" y="58"/>
                </a:lnTo>
                <a:lnTo>
                  <a:pt x="3" y="60"/>
                </a:lnTo>
                <a:lnTo>
                  <a:pt x="3" y="63"/>
                </a:lnTo>
                <a:lnTo>
                  <a:pt x="3" y="64"/>
                </a:lnTo>
                <a:lnTo>
                  <a:pt x="3" y="66"/>
                </a:lnTo>
                <a:lnTo>
                  <a:pt x="3" y="67"/>
                </a:lnTo>
                <a:lnTo>
                  <a:pt x="2" y="69"/>
                </a:lnTo>
                <a:lnTo>
                  <a:pt x="2" y="70"/>
                </a:lnTo>
                <a:lnTo>
                  <a:pt x="2" y="72"/>
                </a:lnTo>
                <a:lnTo>
                  <a:pt x="2" y="73"/>
                </a:lnTo>
                <a:lnTo>
                  <a:pt x="2" y="75"/>
                </a:lnTo>
                <a:lnTo>
                  <a:pt x="2" y="76"/>
                </a:lnTo>
                <a:lnTo>
                  <a:pt x="2" y="78"/>
                </a:lnTo>
                <a:lnTo>
                  <a:pt x="2" y="81"/>
                </a:lnTo>
                <a:lnTo>
                  <a:pt x="2" y="82"/>
                </a:lnTo>
                <a:lnTo>
                  <a:pt x="2" y="84"/>
                </a:lnTo>
                <a:lnTo>
                  <a:pt x="0" y="85"/>
                </a:lnTo>
                <a:lnTo>
                  <a:pt x="0" y="87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77" name="Freeform 4186"/>
          <p:cNvSpPr>
            <a:spLocks/>
          </p:cNvSpPr>
          <p:nvPr/>
        </p:nvSpPr>
        <p:spPr bwMode="auto">
          <a:xfrm>
            <a:off x="2508250" y="3000375"/>
            <a:ext cx="25400" cy="136525"/>
          </a:xfrm>
          <a:custGeom>
            <a:avLst/>
            <a:gdLst>
              <a:gd name="T0" fmla="*/ 0 w 16"/>
              <a:gd name="T1" fmla="*/ 86 h 86"/>
              <a:gd name="T2" fmla="*/ 1 w 16"/>
              <a:gd name="T3" fmla="*/ 80 h 86"/>
              <a:gd name="T4" fmla="*/ 1 w 16"/>
              <a:gd name="T5" fmla="*/ 75 h 86"/>
              <a:gd name="T6" fmla="*/ 3 w 16"/>
              <a:gd name="T7" fmla="*/ 69 h 86"/>
              <a:gd name="T8" fmla="*/ 3 w 16"/>
              <a:gd name="T9" fmla="*/ 65 h 86"/>
              <a:gd name="T10" fmla="*/ 4 w 16"/>
              <a:gd name="T11" fmla="*/ 59 h 86"/>
              <a:gd name="T12" fmla="*/ 6 w 16"/>
              <a:gd name="T13" fmla="*/ 53 h 86"/>
              <a:gd name="T14" fmla="*/ 6 w 16"/>
              <a:gd name="T15" fmla="*/ 48 h 86"/>
              <a:gd name="T16" fmla="*/ 7 w 16"/>
              <a:gd name="T17" fmla="*/ 42 h 86"/>
              <a:gd name="T18" fmla="*/ 9 w 16"/>
              <a:gd name="T19" fmla="*/ 38 h 86"/>
              <a:gd name="T20" fmla="*/ 9 w 16"/>
              <a:gd name="T21" fmla="*/ 32 h 86"/>
              <a:gd name="T22" fmla="*/ 10 w 16"/>
              <a:gd name="T23" fmla="*/ 26 h 86"/>
              <a:gd name="T24" fmla="*/ 12 w 16"/>
              <a:gd name="T25" fmla="*/ 21 h 86"/>
              <a:gd name="T26" fmla="*/ 13 w 16"/>
              <a:gd name="T27" fmla="*/ 15 h 86"/>
              <a:gd name="T28" fmla="*/ 13 w 16"/>
              <a:gd name="T29" fmla="*/ 11 h 86"/>
              <a:gd name="T30" fmla="*/ 15 w 16"/>
              <a:gd name="T31" fmla="*/ 5 h 86"/>
              <a:gd name="T32" fmla="*/ 16 w 16"/>
              <a:gd name="T33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86">
                <a:moveTo>
                  <a:pt x="0" y="86"/>
                </a:moveTo>
                <a:lnTo>
                  <a:pt x="1" y="80"/>
                </a:lnTo>
                <a:lnTo>
                  <a:pt x="1" y="75"/>
                </a:lnTo>
                <a:lnTo>
                  <a:pt x="3" y="69"/>
                </a:lnTo>
                <a:lnTo>
                  <a:pt x="3" y="65"/>
                </a:lnTo>
                <a:lnTo>
                  <a:pt x="4" y="59"/>
                </a:lnTo>
                <a:lnTo>
                  <a:pt x="6" y="53"/>
                </a:lnTo>
                <a:lnTo>
                  <a:pt x="6" y="48"/>
                </a:lnTo>
                <a:lnTo>
                  <a:pt x="7" y="42"/>
                </a:lnTo>
                <a:lnTo>
                  <a:pt x="9" y="38"/>
                </a:lnTo>
                <a:lnTo>
                  <a:pt x="9" y="32"/>
                </a:lnTo>
                <a:lnTo>
                  <a:pt x="10" y="26"/>
                </a:lnTo>
                <a:lnTo>
                  <a:pt x="12" y="21"/>
                </a:lnTo>
                <a:lnTo>
                  <a:pt x="13" y="15"/>
                </a:lnTo>
                <a:lnTo>
                  <a:pt x="13" y="11"/>
                </a:lnTo>
                <a:lnTo>
                  <a:pt x="15" y="5"/>
                </a:lnTo>
                <a:lnTo>
                  <a:pt x="16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78" name="Line 4187"/>
          <p:cNvSpPr>
            <a:spLocks noChangeShapeType="1"/>
          </p:cNvSpPr>
          <p:nvPr/>
        </p:nvSpPr>
        <p:spPr bwMode="auto">
          <a:xfrm flipH="1" flipV="1">
            <a:off x="2513013" y="3136900"/>
            <a:ext cx="87313" cy="1428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79" name="Freeform 4188"/>
          <p:cNvSpPr>
            <a:spLocks/>
          </p:cNvSpPr>
          <p:nvPr/>
        </p:nvSpPr>
        <p:spPr bwMode="auto">
          <a:xfrm>
            <a:off x="2584450" y="3319463"/>
            <a:ext cx="1588" cy="169863"/>
          </a:xfrm>
          <a:custGeom>
            <a:avLst/>
            <a:gdLst>
              <a:gd name="T0" fmla="*/ 1 w 1"/>
              <a:gd name="T1" fmla="*/ 0 h 107"/>
              <a:gd name="T2" fmla="*/ 1 w 1"/>
              <a:gd name="T3" fmla="*/ 6 h 107"/>
              <a:gd name="T4" fmla="*/ 1 w 1"/>
              <a:gd name="T5" fmla="*/ 11 h 107"/>
              <a:gd name="T6" fmla="*/ 1 w 1"/>
              <a:gd name="T7" fmla="*/ 15 h 107"/>
              <a:gd name="T8" fmla="*/ 1 w 1"/>
              <a:gd name="T9" fmla="*/ 21 h 107"/>
              <a:gd name="T10" fmla="*/ 0 w 1"/>
              <a:gd name="T11" fmla="*/ 26 h 107"/>
              <a:gd name="T12" fmla="*/ 0 w 1"/>
              <a:gd name="T13" fmla="*/ 30 h 107"/>
              <a:gd name="T14" fmla="*/ 0 w 1"/>
              <a:gd name="T15" fmla="*/ 36 h 107"/>
              <a:gd name="T16" fmla="*/ 0 w 1"/>
              <a:gd name="T17" fmla="*/ 41 h 107"/>
              <a:gd name="T18" fmla="*/ 0 w 1"/>
              <a:gd name="T19" fmla="*/ 47 h 107"/>
              <a:gd name="T20" fmla="*/ 0 w 1"/>
              <a:gd name="T21" fmla="*/ 51 h 107"/>
              <a:gd name="T22" fmla="*/ 0 w 1"/>
              <a:gd name="T23" fmla="*/ 56 h 107"/>
              <a:gd name="T24" fmla="*/ 0 w 1"/>
              <a:gd name="T25" fmla="*/ 62 h 107"/>
              <a:gd name="T26" fmla="*/ 0 w 1"/>
              <a:gd name="T27" fmla="*/ 66 h 107"/>
              <a:gd name="T28" fmla="*/ 0 w 1"/>
              <a:gd name="T29" fmla="*/ 72 h 107"/>
              <a:gd name="T30" fmla="*/ 0 w 1"/>
              <a:gd name="T31" fmla="*/ 77 h 107"/>
              <a:gd name="T32" fmla="*/ 0 w 1"/>
              <a:gd name="T33" fmla="*/ 81 h 107"/>
              <a:gd name="T34" fmla="*/ 0 w 1"/>
              <a:gd name="T35" fmla="*/ 87 h 107"/>
              <a:gd name="T36" fmla="*/ 0 w 1"/>
              <a:gd name="T37" fmla="*/ 92 h 107"/>
              <a:gd name="T38" fmla="*/ 0 w 1"/>
              <a:gd name="T39" fmla="*/ 98 h 107"/>
              <a:gd name="T40" fmla="*/ 0 w 1"/>
              <a:gd name="T41" fmla="*/ 102 h 107"/>
              <a:gd name="T42" fmla="*/ 0 w 1"/>
              <a:gd name="T43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" h="107">
                <a:moveTo>
                  <a:pt x="1" y="0"/>
                </a:moveTo>
                <a:lnTo>
                  <a:pt x="1" y="6"/>
                </a:lnTo>
                <a:lnTo>
                  <a:pt x="1" y="11"/>
                </a:lnTo>
                <a:lnTo>
                  <a:pt x="1" y="15"/>
                </a:lnTo>
                <a:lnTo>
                  <a:pt x="1" y="21"/>
                </a:lnTo>
                <a:lnTo>
                  <a:pt x="0" y="26"/>
                </a:lnTo>
                <a:lnTo>
                  <a:pt x="0" y="30"/>
                </a:lnTo>
                <a:lnTo>
                  <a:pt x="0" y="36"/>
                </a:lnTo>
                <a:lnTo>
                  <a:pt x="0" y="41"/>
                </a:lnTo>
                <a:lnTo>
                  <a:pt x="0" y="47"/>
                </a:lnTo>
                <a:lnTo>
                  <a:pt x="0" y="51"/>
                </a:lnTo>
                <a:lnTo>
                  <a:pt x="0" y="56"/>
                </a:lnTo>
                <a:lnTo>
                  <a:pt x="0" y="62"/>
                </a:lnTo>
                <a:lnTo>
                  <a:pt x="0" y="66"/>
                </a:lnTo>
                <a:lnTo>
                  <a:pt x="0" y="72"/>
                </a:lnTo>
                <a:lnTo>
                  <a:pt x="0" y="77"/>
                </a:lnTo>
                <a:lnTo>
                  <a:pt x="0" y="81"/>
                </a:lnTo>
                <a:lnTo>
                  <a:pt x="0" y="87"/>
                </a:lnTo>
                <a:lnTo>
                  <a:pt x="0" y="92"/>
                </a:lnTo>
                <a:lnTo>
                  <a:pt x="0" y="98"/>
                </a:lnTo>
                <a:lnTo>
                  <a:pt x="0" y="102"/>
                </a:lnTo>
                <a:lnTo>
                  <a:pt x="0" y="107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80" name="Freeform 4189"/>
          <p:cNvSpPr>
            <a:spLocks/>
          </p:cNvSpPr>
          <p:nvPr/>
        </p:nvSpPr>
        <p:spPr bwMode="auto">
          <a:xfrm>
            <a:off x="2586038" y="3151188"/>
            <a:ext cx="19050" cy="168275"/>
          </a:xfrm>
          <a:custGeom>
            <a:avLst/>
            <a:gdLst>
              <a:gd name="T0" fmla="*/ 0 w 12"/>
              <a:gd name="T1" fmla="*/ 106 h 106"/>
              <a:gd name="T2" fmla="*/ 2 w 12"/>
              <a:gd name="T3" fmla="*/ 100 h 106"/>
              <a:gd name="T4" fmla="*/ 2 w 12"/>
              <a:gd name="T5" fmla="*/ 96 h 106"/>
              <a:gd name="T6" fmla="*/ 2 w 12"/>
              <a:gd name="T7" fmla="*/ 90 h 106"/>
              <a:gd name="T8" fmla="*/ 2 w 12"/>
              <a:gd name="T9" fmla="*/ 84 h 106"/>
              <a:gd name="T10" fmla="*/ 3 w 12"/>
              <a:gd name="T11" fmla="*/ 78 h 106"/>
              <a:gd name="T12" fmla="*/ 3 w 12"/>
              <a:gd name="T13" fmla="*/ 73 h 106"/>
              <a:gd name="T14" fmla="*/ 3 w 12"/>
              <a:gd name="T15" fmla="*/ 67 h 106"/>
              <a:gd name="T16" fmla="*/ 5 w 12"/>
              <a:gd name="T17" fmla="*/ 61 h 106"/>
              <a:gd name="T18" fmla="*/ 5 w 12"/>
              <a:gd name="T19" fmla="*/ 55 h 106"/>
              <a:gd name="T20" fmla="*/ 6 w 12"/>
              <a:gd name="T21" fmla="*/ 51 h 106"/>
              <a:gd name="T22" fmla="*/ 6 w 12"/>
              <a:gd name="T23" fmla="*/ 45 h 106"/>
              <a:gd name="T24" fmla="*/ 6 w 12"/>
              <a:gd name="T25" fmla="*/ 39 h 106"/>
              <a:gd name="T26" fmla="*/ 8 w 12"/>
              <a:gd name="T27" fmla="*/ 33 h 106"/>
              <a:gd name="T28" fmla="*/ 8 w 12"/>
              <a:gd name="T29" fmla="*/ 28 h 106"/>
              <a:gd name="T30" fmla="*/ 9 w 12"/>
              <a:gd name="T31" fmla="*/ 22 h 106"/>
              <a:gd name="T32" fmla="*/ 9 w 12"/>
              <a:gd name="T33" fmla="*/ 16 h 106"/>
              <a:gd name="T34" fmla="*/ 11 w 12"/>
              <a:gd name="T35" fmla="*/ 12 h 106"/>
              <a:gd name="T36" fmla="*/ 11 w 12"/>
              <a:gd name="T37" fmla="*/ 6 h 106"/>
              <a:gd name="T38" fmla="*/ 12 w 12"/>
              <a:gd name="T3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" h="106">
                <a:moveTo>
                  <a:pt x="0" y="106"/>
                </a:moveTo>
                <a:lnTo>
                  <a:pt x="2" y="100"/>
                </a:lnTo>
                <a:lnTo>
                  <a:pt x="2" y="96"/>
                </a:lnTo>
                <a:lnTo>
                  <a:pt x="2" y="90"/>
                </a:lnTo>
                <a:lnTo>
                  <a:pt x="2" y="84"/>
                </a:lnTo>
                <a:lnTo>
                  <a:pt x="3" y="78"/>
                </a:lnTo>
                <a:lnTo>
                  <a:pt x="3" y="73"/>
                </a:lnTo>
                <a:lnTo>
                  <a:pt x="3" y="67"/>
                </a:lnTo>
                <a:lnTo>
                  <a:pt x="5" y="61"/>
                </a:lnTo>
                <a:lnTo>
                  <a:pt x="5" y="55"/>
                </a:lnTo>
                <a:lnTo>
                  <a:pt x="6" y="51"/>
                </a:lnTo>
                <a:lnTo>
                  <a:pt x="6" y="45"/>
                </a:lnTo>
                <a:lnTo>
                  <a:pt x="6" y="39"/>
                </a:lnTo>
                <a:lnTo>
                  <a:pt x="8" y="33"/>
                </a:lnTo>
                <a:lnTo>
                  <a:pt x="8" y="28"/>
                </a:lnTo>
                <a:lnTo>
                  <a:pt x="9" y="22"/>
                </a:lnTo>
                <a:lnTo>
                  <a:pt x="9" y="16"/>
                </a:lnTo>
                <a:lnTo>
                  <a:pt x="11" y="12"/>
                </a:lnTo>
                <a:lnTo>
                  <a:pt x="11" y="6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81" name="Line 4190"/>
          <p:cNvSpPr>
            <a:spLocks noChangeShapeType="1"/>
          </p:cNvSpPr>
          <p:nvPr/>
        </p:nvSpPr>
        <p:spPr bwMode="auto">
          <a:xfrm flipH="1" flipV="1">
            <a:off x="2590800" y="3319463"/>
            <a:ext cx="88900" cy="7938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682" name="Freeform 4191"/>
          <p:cNvSpPr>
            <a:spLocks/>
          </p:cNvSpPr>
          <p:nvPr/>
        </p:nvSpPr>
        <p:spPr bwMode="auto">
          <a:xfrm>
            <a:off x="2689225" y="3617913"/>
            <a:ext cx="49213" cy="287338"/>
          </a:xfrm>
          <a:custGeom>
            <a:avLst/>
            <a:gdLst>
              <a:gd name="T0" fmla="*/ 0 w 31"/>
              <a:gd name="T1" fmla="*/ 3 h 181"/>
              <a:gd name="T2" fmla="*/ 1 w 31"/>
              <a:gd name="T3" fmla="*/ 7 h 181"/>
              <a:gd name="T4" fmla="*/ 1 w 31"/>
              <a:gd name="T5" fmla="*/ 12 h 181"/>
              <a:gd name="T6" fmla="*/ 1 w 31"/>
              <a:gd name="T7" fmla="*/ 18 h 181"/>
              <a:gd name="T8" fmla="*/ 3 w 31"/>
              <a:gd name="T9" fmla="*/ 22 h 181"/>
              <a:gd name="T10" fmla="*/ 3 w 31"/>
              <a:gd name="T11" fmla="*/ 27 h 181"/>
              <a:gd name="T12" fmla="*/ 4 w 31"/>
              <a:gd name="T13" fmla="*/ 31 h 181"/>
              <a:gd name="T14" fmla="*/ 4 w 31"/>
              <a:gd name="T15" fmla="*/ 37 h 181"/>
              <a:gd name="T16" fmla="*/ 4 w 31"/>
              <a:gd name="T17" fmla="*/ 42 h 181"/>
              <a:gd name="T18" fmla="*/ 6 w 31"/>
              <a:gd name="T19" fmla="*/ 46 h 181"/>
              <a:gd name="T20" fmla="*/ 6 w 31"/>
              <a:gd name="T21" fmla="*/ 52 h 181"/>
              <a:gd name="T22" fmla="*/ 7 w 31"/>
              <a:gd name="T23" fmla="*/ 57 h 181"/>
              <a:gd name="T24" fmla="*/ 7 w 31"/>
              <a:gd name="T25" fmla="*/ 61 h 181"/>
              <a:gd name="T26" fmla="*/ 9 w 31"/>
              <a:gd name="T27" fmla="*/ 66 h 181"/>
              <a:gd name="T28" fmla="*/ 9 w 31"/>
              <a:gd name="T29" fmla="*/ 72 h 181"/>
              <a:gd name="T30" fmla="*/ 10 w 31"/>
              <a:gd name="T31" fmla="*/ 76 h 181"/>
              <a:gd name="T32" fmla="*/ 10 w 31"/>
              <a:gd name="T33" fmla="*/ 81 h 181"/>
              <a:gd name="T34" fmla="*/ 12 w 31"/>
              <a:gd name="T35" fmla="*/ 87 h 181"/>
              <a:gd name="T36" fmla="*/ 12 w 31"/>
              <a:gd name="T37" fmla="*/ 91 h 181"/>
              <a:gd name="T38" fmla="*/ 13 w 31"/>
              <a:gd name="T39" fmla="*/ 96 h 181"/>
              <a:gd name="T40" fmla="*/ 13 w 31"/>
              <a:gd name="T41" fmla="*/ 100 h 181"/>
              <a:gd name="T42" fmla="*/ 15 w 31"/>
              <a:gd name="T43" fmla="*/ 106 h 181"/>
              <a:gd name="T44" fmla="*/ 16 w 31"/>
              <a:gd name="T45" fmla="*/ 111 h 181"/>
              <a:gd name="T46" fmla="*/ 16 w 31"/>
              <a:gd name="T47" fmla="*/ 115 h 181"/>
              <a:gd name="T48" fmla="*/ 18 w 31"/>
              <a:gd name="T49" fmla="*/ 120 h 181"/>
              <a:gd name="T50" fmla="*/ 18 w 31"/>
              <a:gd name="T51" fmla="*/ 126 h 181"/>
              <a:gd name="T52" fmla="*/ 19 w 31"/>
              <a:gd name="T53" fmla="*/ 130 h 181"/>
              <a:gd name="T54" fmla="*/ 21 w 31"/>
              <a:gd name="T55" fmla="*/ 135 h 181"/>
              <a:gd name="T56" fmla="*/ 22 w 31"/>
              <a:gd name="T57" fmla="*/ 139 h 181"/>
              <a:gd name="T58" fmla="*/ 22 w 31"/>
              <a:gd name="T59" fmla="*/ 145 h 181"/>
              <a:gd name="T60" fmla="*/ 24 w 31"/>
              <a:gd name="T61" fmla="*/ 150 h 181"/>
              <a:gd name="T62" fmla="*/ 25 w 31"/>
              <a:gd name="T63" fmla="*/ 154 h 181"/>
              <a:gd name="T64" fmla="*/ 25 w 31"/>
              <a:gd name="T65" fmla="*/ 159 h 181"/>
              <a:gd name="T66" fmla="*/ 27 w 31"/>
              <a:gd name="T67" fmla="*/ 163 h 181"/>
              <a:gd name="T68" fmla="*/ 28 w 31"/>
              <a:gd name="T69" fmla="*/ 169 h 181"/>
              <a:gd name="T70" fmla="*/ 30 w 31"/>
              <a:gd name="T71" fmla="*/ 174 h 181"/>
              <a:gd name="T72" fmla="*/ 31 w 31"/>
              <a:gd name="T73" fmla="*/ 178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1" h="181">
                <a:moveTo>
                  <a:pt x="0" y="0"/>
                </a:moveTo>
                <a:lnTo>
                  <a:pt x="0" y="3"/>
                </a:lnTo>
                <a:lnTo>
                  <a:pt x="1" y="4"/>
                </a:lnTo>
                <a:lnTo>
                  <a:pt x="1" y="7"/>
                </a:lnTo>
                <a:lnTo>
                  <a:pt x="1" y="10"/>
                </a:lnTo>
                <a:lnTo>
                  <a:pt x="1" y="12"/>
                </a:lnTo>
                <a:lnTo>
                  <a:pt x="1" y="15"/>
                </a:lnTo>
                <a:lnTo>
                  <a:pt x="1" y="18"/>
                </a:lnTo>
                <a:lnTo>
                  <a:pt x="3" y="19"/>
                </a:lnTo>
                <a:lnTo>
                  <a:pt x="3" y="22"/>
                </a:lnTo>
                <a:lnTo>
                  <a:pt x="3" y="25"/>
                </a:lnTo>
                <a:lnTo>
                  <a:pt x="3" y="27"/>
                </a:lnTo>
                <a:lnTo>
                  <a:pt x="3" y="30"/>
                </a:lnTo>
                <a:lnTo>
                  <a:pt x="4" y="31"/>
                </a:lnTo>
                <a:lnTo>
                  <a:pt x="4" y="34"/>
                </a:lnTo>
                <a:lnTo>
                  <a:pt x="4" y="37"/>
                </a:lnTo>
                <a:lnTo>
                  <a:pt x="4" y="39"/>
                </a:lnTo>
                <a:lnTo>
                  <a:pt x="4" y="42"/>
                </a:lnTo>
                <a:lnTo>
                  <a:pt x="6" y="45"/>
                </a:lnTo>
                <a:lnTo>
                  <a:pt x="6" y="46"/>
                </a:lnTo>
                <a:lnTo>
                  <a:pt x="6" y="49"/>
                </a:lnTo>
                <a:lnTo>
                  <a:pt x="6" y="52"/>
                </a:lnTo>
                <a:lnTo>
                  <a:pt x="6" y="54"/>
                </a:lnTo>
                <a:lnTo>
                  <a:pt x="7" y="57"/>
                </a:lnTo>
                <a:lnTo>
                  <a:pt x="7" y="60"/>
                </a:lnTo>
                <a:lnTo>
                  <a:pt x="7" y="61"/>
                </a:lnTo>
                <a:lnTo>
                  <a:pt x="7" y="64"/>
                </a:lnTo>
                <a:lnTo>
                  <a:pt x="9" y="66"/>
                </a:lnTo>
                <a:lnTo>
                  <a:pt x="9" y="69"/>
                </a:lnTo>
                <a:lnTo>
                  <a:pt x="9" y="72"/>
                </a:lnTo>
                <a:lnTo>
                  <a:pt x="9" y="73"/>
                </a:lnTo>
                <a:lnTo>
                  <a:pt x="10" y="76"/>
                </a:lnTo>
                <a:lnTo>
                  <a:pt x="10" y="79"/>
                </a:lnTo>
                <a:lnTo>
                  <a:pt x="10" y="81"/>
                </a:lnTo>
                <a:lnTo>
                  <a:pt x="10" y="84"/>
                </a:lnTo>
                <a:lnTo>
                  <a:pt x="12" y="87"/>
                </a:lnTo>
                <a:lnTo>
                  <a:pt x="12" y="88"/>
                </a:lnTo>
                <a:lnTo>
                  <a:pt x="12" y="91"/>
                </a:lnTo>
                <a:lnTo>
                  <a:pt x="13" y="93"/>
                </a:lnTo>
                <a:lnTo>
                  <a:pt x="13" y="96"/>
                </a:lnTo>
                <a:lnTo>
                  <a:pt x="13" y="99"/>
                </a:lnTo>
                <a:lnTo>
                  <a:pt x="13" y="100"/>
                </a:lnTo>
                <a:lnTo>
                  <a:pt x="15" y="103"/>
                </a:lnTo>
                <a:lnTo>
                  <a:pt x="15" y="106"/>
                </a:lnTo>
                <a:lnTo>
                  <a:pt x="15" y="108"/>
                </a:lnTo>
                <a:lnTo>
                  <a:pt x="16" y="111"/>
                </a:lnTo>
                <a:lnTo>
                  <a:pt x="16" y="112"/>
                </a:lnTo>
                <a:lnTo>
                  <a:pt x="16" y="115"/>
                </a:lnTo>
                <a:lnTo>
                  <a:pt x="18" y="118"/>
                </a:lnTo>
                <a:lnTo>
                  <a:pt x="18" y="120"/>
                </a:lnTo>
                <a:lnTo>
                  <a:pt x="18" y="123"/>
                </a:lnTo>
                <a:lnTo>
                  <a:pt x="18" y="126"/>
                </a:lnTo>
                <a:lnTo>
                  <a:pt x="19" y="127"/>
                </a:lnTo>
                <a:lnTo>
                  <a:pt x="19" y="130"/>
                </a:lnTo>
                <a:lnTo>
                  <a:pt x="19" y="132"/>
                </a:lnTo>
                <a:lnTo>
                  <a:pt x="21" y="135"/>
                </a:lnTo>
                <a:lnTo>
                  <a:pt x="21" y="138"/>
                </a:lnTo>
                <a:lnTo>
                  <a:pt x="22" y="139"/>
                </a:lnTo>
                <a:lnTo>
                  <a:pt x="22" y="142"/>
                </a:lnTo>
                <a:lnTo>
                  <a:pt x="22" y="145"/>
                </a:lnTo>
                <a:lnTo>
                  <a:pt x="24" y="147"/>
                </a:lnTo>
                <a:lnTo>
                  <a:pt x="24" y="150"/>
                </a:lnTo>
                <a:lnTo>
                  <a:pt x="24" y="151"/>
                </a:lnTo>
                <a:lnTo>
                  <a:pt x="25" y="154"/>
                </a:lnTo>
                <a:lnTo>
                  <a:pt x="25" y="157"/>
                </a:lnTo>
                <a:lnTo>
                  <a:pt x="25" y="159"/>
                </a:lnTo>
                <a:lnTo>
                  <a:pt x="27" y="162"/>
                </a:lnTo>
                <a:lnTo>
                  <a:pt x="27" y="163"/>
                </a:lnTo>
                <a:lnTo>
                  <a:pt x="28" y="166"/>
                </a:lnTo>
                <a:lnTo>
                  <a:pt x="28" y="169"/>
                </a:lnTo>
                <a:lnTo>
                  <a:pt x="28" y="171"/>
                </a:lnTo>
                <a:lnTo>
                  <a:pt x="30" y="174"/>
                </a:lnTo>
                <a:lnTo>
                  <a:pt x="30" y="175"/>
                </a:lnTo>
                <a:lnTo>
                  <a:pt x="31" y="178"/>
                </a:lnTo>
                <a:lnTo>
                  <a:pt x="31" y="181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83" name="Freeform 4192"/>
          <p:cNvSpPr>
            <a:spLocks/>
          </p:cNvSpPr>
          <p:nvPr/>
        </p:nvSpPr>
        <p:spPr bwMode="auto">
          <a:xfrm>
            <a:off x="2681288" y="3327400"/>
            <a:ext cx="7938" cy="290513"/>
          </a:xfrm>
          <a:custGeom>
            <a:avLst/>
            <a:gdLst>
              <a:gd name="T0" fmla="*/ 5 w 5"/>
              <a:gd name="T1" fmla="*/ 183 h 183"/>
              <a:gd name="T2" fmla="*/ 5 w 5"/>
              <a:gd name="T3" fmla="*/ 177 h 183"/>
              <a:gd name="T4" fmla="*/ 5 w 5"/>
              <a:gd name="T5" fmla="*/ 171 h 183"/>
              <a:gd name="T6" fmla="*/ 3 w 5"/>
              <a:gd name="T7" fmla="*/ 165 h 183"/>
              <a:gd name="T8" fmla="*/ 3 w 5"/>
              <a:gd name="T9" fmla="*/ 159 h 183"/>
              <a:gd name="T10" fmla="*/ 3 w 5"/>
              <a:gd name="T11" fmla="*/ 153 h 183"/>
              <a:gd name="T12" fmla="*/ 2 w 5"/>
              <a:gd name="T13" fmla="*/ 147 h 183"/>
              <a:gd name="T14" fmla="*/ 2 w 5"/>
              <a:gd name="T15" fmla="*/ 142 h 183"/>
              <a:gd name="T16" fmla="*/ 2 w 5"/>
              <a:gd name="T17" fmla="*/ 136 h 183"/>
              <a:gd name="T18" fmla="*/ 2 w 5"/>
              <a:gd name="T19" fmla="*/ 130 h 183"/>
              <a:gd name="T20" fmla="*/ 2 w 5"/>
              <a:gd name="T21" fmla="*/ 124 h 183"/>
              <a:gd name="T22" fmla="*/ 0 w 5"/>
              <a:gd name="T23" fmla="*/ 118 h 183"/>
              <a:gd name="T24" fmla="*/ 0 w 5"/>
              <a:gd name="T25" fmla="*/ 112 h 183"/>
              <a:gd name="T26" fmla="*/ 0 w 5"/>
              <a:gd name="T27" fmla="*/ 106 h 183"/>
              <a:gd name="T28" fmla="*/ 0 w 5"/>
              <a:gd name="T29" fmla="*/ 100 h 183"/>
              <a:gd name="T30" fmla="*/ 0 w 5"/>
              <a:gd name="T31" fmla="*/ 94 h 183"/>
              <a:gd name="T32" fmla="*/ 0 w 5"/>
              <a:gd name="T33" fmla="*/ 88 h 183"/>
              <a:gd name="T34" fmla="*/ 0 w 5"/>
              <a:gd name="T35" fmla="*/ 82 h 183"/>
              <a:gd name="T36" fmla="*/ 0 w 5"/>
              <a:gd name="T37" fmla="*/ 76 h 183"/>
              <a:gd name="T38" fmla="*/ 0 w 5"/>
              <a:gd name="T39" fmla="*/ 70 h 183"/>
              <a:gd name="T40" fmla="*/ 0 w 5"/>
              <a:gd name="T41" fmla="*/ 64 h 183"/>
              <a:gd name="T42" fmla="*/ 0 w 5"/>
              <a:gd name="T43" fmla="*/ 58 h 183"/>
              <a:gd name="T44" fmla="*/ 0 w 5"/>
              <a:gd name="T45" fmla="*/ 52 h 183"/>
              <a:gd name="T46" fmla="*/ 0 w 5"/>
              <a:gd name="T47" fmla="*/ 46 h 183"/>
              <a:gd name="T48" fmla="*/ 0 w 5"/>
              <a:gd name="T49" fmla="*/ 40 h 183"/>
              <a:gd name="T50" fmla="*/ 0 w 5"/>
              <a:gd name="T51" fmla="*/ 34 h 183"/>
              <a:gd name="T52" fmla="*/ 2 w 5"/>
              <a:gd name="T53" fmla="*/ 28 h 183"/>
              <a:gd name="T54" fmla="*/ 2 w 5"/>
              <a:gd name="T55" fmla="*/ 24 h 183"/>
              <a:gd name="T56" fmla="*/ 2 w 5"/>
              <a:gd name="T57" fmla="*/ 18 h 183"/>
              <a:gd name="T58" fmla="*/ 2 w 5"/>
              <a:gd name="T59" fmla="*/ 12 h 183"/>
              <a:gd name="T60" fmla="*/ 2 w 5"/>
              <a:gd name="T61" fmla="*/ 6 h 183"/>
              <a:gd name="T62" fmla="*/ 3 w 5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" h="183">
                <a:moveTo>
                  <a:pt x="5" y="183"/>
                </a:moveTo>
                <a:lnTo>
                  <a:pt x="5" y="177"/>
                </a:lnTo>
                <a:lnTo>
                  <a:pt x="5" y="171"/>
                </a:lnTo>
                <a:lnTo>
                  <a:pt x="3" y="165"/>
                </a:lnTo>
                <a:lnTo>
                  <a:pt x="3" y="159"/>
                </a:lnTo>
                <a:lnTo>
                  <a:pt x="3" y="153"/>
                </a:lnTo>
                <a:lnTo>
                  <a:pt x="2" y="147"/>
                </a:lnTo>
                <a:lnTo>
                  <a:pt x="2" y="142"/>
                </a:lnTo>
                <a:lnTo>
                  <a:pt x="2" y="136"/>
                </a:lnTo>
                <a:lnTo>
                  <a:pt x="2" y="130"/>
                </a:lnTo>
                <a:lnTo>
                  <a:pt x="2" y="124"/>
                </a:lnTo>
                <a:lnTo>
                  <a:pt x="0" y="118"/>
                </a:lnTo>
                <a:lnTo>
                  <a:pt x="0" y="112"/>
                </a:lnTo>
                <a:lnTo>
                  <a:pt x="0" y="106"/>
                </a:lnTo>
                <a:lnTo>
                  <a:pt x="0" y="100"/>
                </a:lnTo>
                <a:lnTo>
                  <a:pt x="0" y="94"/>
                </a:lnTo>
                <a:lnTo>
                  <a:pt x="0" y="88"/>
                </a:lnTo>
                <a:lnTo>
                  <a:pt x="0" y="82"/>
                </a:lnTo>
                <a:lnTo>
                  <a:pt x="0" y="76"/>
                </a:lnTo>
                <a:lnTo>
                  <a:pt x="0" y="70"/>
                </a:lnTo>
                <a:lnTo>
                  <a:pt x="0" y="64"/>
                </a:lnTo>
                <a:lnTo>
                  <a:pt x="0" y="58"/>
                </a:lnTo>
                <a:lnTo>
                  <a:pt x="0" y="52"/>
                </a:lnTo>
                <a:lnTo>
                  <a:pt x="0" y="46"/>
                </a:lnTo>
                <a:lnTo>
                  <a:pt x="0" y="40"/>
                </a:lnTo>
                <a:lnTo>
                  <a:pt x="0" y="34"/>
                </a:lnTo>
                <a:lnTo>
                  <a:pt x="2" y="28"/>
                </a:lnTo>
                <a:lnTo>
                  <a:pt x="2" y="24"/>
                </a:lnTo>
                <a:lnTo>
                  <a:pt x="2" y="18"/>
                </a:lnTo>
                <a:lnTo>
                  <a:pt x="2" y="12"/>
                </a:lnTo>
                <a:lnTo>
                  <a:pt x="2" y="6"/>
                </a:lnTo>
                <a:lnTo>
                  <a:pt x="3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84" name="Line 4193"/>
          <p:cNvSpPr>
            <a:spLocks noChangeShapeType="1"/>
          </p:cNvSpPr>
          <p:nvPr/>
        </p:nvSpPr>
        <p:spPr bwMode="auto">
          <a:xfrm flipH="1">
            <a:off x="2693988" y="3608388"/>
            <a:ext cx="87313" cy="9525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85" name="Freeform 4194"/>
          <p:cNvSpPr>
            <a:spLocks/>
          </p:cNvSpPr>
          <p:nvPr/>
        </p:nvSpPr>
        <p:spPr bwMode="auto">
          <a:xfrm>
            <a:off x="2809875" y="3775075"/>
            <a:ext cx="38100" cy="161925"/>
          </a:xfrm>
          <a:custGeom>
            <a:avLst/>
            <a:gdLst>
              <a:gd name="T0" fmla="*/ 0 w 24"/>
              <a:gd name="T1" fmla="*/ 0 h 102"/>
              <a:gd name="T2" fmla="*/ 0 w 24"/>
              <a:gd name="T3" fmla="*/ 3 h 102"/>
              <a:gd name="T4" fmla="*/ 2 w 24"/>
              <a:gd name="T5" fmla="*/ 4 h 102"/>
              <a:gd name="T6" fmla="*/ 2 w 24"/>
              <a:gd name="T7" fmla="*/ 6 h 102"/>
              <a:gd name="T8" fmla="*/ 2 w 24"/>
              <a:gd name="T9" fmla="*/ 9 h 102"/>
              <a:gd name="T10" fmla="*/ 2 w 24"/>
              <a:gd name="T11" fmla="*/ 10 h 102"/>
              <a:gd name="T12" fmla="*/ 3 w 24"/>
              <a:gd name="T13" fmla="*/ 12 h 102"/>
              <a:gd name="T14" fmla="*/ 3 w 24"/>
              <a:gd name="T15" fmla="*/ 15 h 102"/>
              <a:gd name="T16" fmla="*/ 3 w 24"/>
              <a:gd name="T17" fmla="*/ 16 h 102"/>
              <a:gd name="T18" fmla="*/ 5 w 24"/>
              <a:gd name="T19" fmla="*/ 18 h 102"/>
              <a:gd name="T20" fmla="*/ 5 w 24"/>
              <a:gd name="T21" fmla="*/ 21 h 102"/>
              <a:gd name="T22" fmla="*/ 5 w 24"/>
              <a:gd name="T23" fmla="*/ 22 h 102"/>
              <a:gd name="T24" fmla="*/ 5 w 24"/>
              <a:gd name="T25" fmla="*/ 24 h 102"/>
              <a:gd name="T26" fmla="*/ 6 w 24"/>
              <a:gd name="T27" fmla="*/ 25 h 102"/>
              <a:gd name="T28" fmla="*/ 6 w 24"/>
              <a:gd name="T29" fmla="*/ 28 h 102"/>
              <a:gd name="T30" fmla="*/ 6 w 24"/>
              <a:gd name="T31" fmla="*/ 30 h 102"/>
              <a:gd name="T32" fmla="*/ 6 w 24"/>
              <a:gd name="T33" fmla="*/ 31 h 102"/>
              <a:gd name="T34" fmla="*/ 8 w 24"/>
              <a:gd name="T35" fmla="*/ 34 h 102"/>
              <a:gd name="T36" fmla="*/ 8 w 24"/>
              <a:gd name="T37" fmla="*/ 36 h 102"/>
              <a:gd name="T38" fmla="*/ 8 w 24"/>
              <a:gd name="T39" fmla="*/ 37 h 102"/>
              <a:gd name="T40" fmla="*/ 9 w 24"/>
              <a:gd name="T41" fmla="*/ 40 h 102"/>
              <a:gd name="T42" fmla="*/ 9 w 24"/>
              <a:gd name="T43" fmla="*/ 42 h 102"/>
              <a:gd name="T44" fmla="*/ 9 w 24"/>
              <a:gd name="T45" fmla="*/ 43 h 102"/>
              <a:gd name="T46" fmla="*/ 11 w 24"/>
              <a:gd name="T47" fmla="*/ 45 h 102"/>
              <a:gd name="T48" fmla="*/ 11 w 24"/>
              <a:gd name="T49" fmla="*/ 48 h 102"/>
              <a:gd name="T50" fmla="*/ 11 w 24"/>
              <a:gd name="T51" fmla="*/ 49 h 102"/>
              <a:gd name="T52" fmla="*/ 11 w 24"/>
              <a:gd name="T53" fmla="*/ 51 h 102"/>
              <a:gd name="T54" fmla="*/ 12 w 24"/>
              <a:gd name="T55" fmla="*/ 54 h 102"/>
              <a:gd name="T56" fmla="*/ 12 w 24"/>
              <a:gd name="T57" fmla="*/ 55 h 102"/>
              <a:gd name="T58" fmla="*/ 12 w 24"/>
              <a:gd name="T59" fmla="*/ 57 h 102"/>
              <a:gd name="T60" fmla="*/ 14 w 24"/>
              <a:gd name="T61" fmla="*/ 60 h 102"/>
              <a:gd name="T62" fmla="*/ 14 w 24"/>
              <a:gd name="T63" fmla="*/ 61 h 102"/>
              <a:gd name="T64" fmla="*/ 14 w 24"/>
              <a:gd name="T65" fmla="*/ 63 h 102"/>
              <a:gd name="T66" fmla="*/ 15 w 24"/>
              <a:gd name="T67" fmla="*/ 64 h 102"/>
              <a:gd name="T68" fmla="*/ 15 w 24"/>
              <a:gd name="T69" fmla="*/ 67 h 102"/>
              <a:gd name="T70" fmla="*/ 15 w 24"/>
              <a:gd name="T71" fmla="*/ 69 h 102"/>
              <a:gd name="T72" fmla="*/ 17 w 24"/>
              <a:gd name="T73" fmla="*/ 70 h 102"/>
              <a:gd name="T74" fmla="*/ 17 w 24"/>
              <a:gd name="T75" fmla="*/ 73 h 102"/>
              <a:gd name="T76" fmla="*/ 17 w 24"/>
              <a:gd name="T77" fmla="*/ 75 h 102"/>
              <a:gd name="T78" fmla="*/ 18 w 24"/>
              <a:gd name="T79" fmla="*/ 76 h 102"/>
              <a:gd name="T80" fmla="*/ 18 w 24"/>
              <a:gd name="T81" fmla="*/ 79 h 102"/>
              <a:gd name="T82" fmla="*/ 18 w 24"/>
              <a:gd name="T83" fmla="*/ 81 h 102"/>
              <a:gd name="T84" fmla="*/ 20 w 24"/>
              <a:gd name="T85" fmla="*/ 82 h 102"/>
              <a:gd name="T86" fmla="*/ 20 w 24"/>
              <a:gd name="T87" fmla="*/ 84 h 102"/>
              <a:gd name="T88" fmla="*/ 20 w 24"/>
              <a:gd name="T89" fmla="*/ 87 h 102"/>
              <a:gd name="T90" fmla="*/ 21 w 24"/>
              <a:gd name="T91" fmla="*/ 88 h 102"/>
              <a:gd name="T92" fmla="*/ 21 w 24"/>
              <a:gd name="T93" fmla="*/ 90 h 102"/>
              <a:gd name="T94" fmla="*/ 21 w 24"/>
              <a:gd name="T95" fmla="*/ 93 h 102"/>
              <a:gd name="T96" fmla="*/ 23 w 24"/>
              <a:gd name="T97" fmla="*/ 94 h 102"/>
              <a:gd name="T98" fmla="*/ 23 w 24"/>
              <a:gd name="T99" fmla="*/ 96 h 102"/>
              <a:gd name="T100" fmla="*/ 24 w 24"/>
              <a:gd name="T101" fmla="*/ 97 h 102"/>
              <a:gd name="T102" fmla="*/ 24 w 24"/>
              <a:gd name="T103" fmla="*/ 100 h 102"/>
              <a:gd name="T104" fmla="*/ 24 w 24"/>
              <a:gd name="T105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4" h="10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2" y="3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2" y="10"/>
                </a:lnTo>
                <a:lnTo>
                  <a:pt x="3" y="12"/>
                </a:lnTo>
                <a:lnTo>
                  <a:pt x="3" y="12"/>
                </a:lnTo>
                <a:lnTo>
                  <a:pt x="3" y="13"/>
                </a:lnTo>
                <a:lnTo>
                  <a:pt x="3" y="15"/>
                </a:lnTo>
                <a:lnTo>
                  <a:pt x="3" y="15"/>
                </a:lnTo>
                <a:lnTo>
                  <a:pt x="3" y="16"/>
                </a:lnTo>
                <a:lnTo>
                  <a:pt x="3" y="18"/>
                </a:lnTo>
                <a:lnTo>
                  <a:pt x="5" y="18"/>
                </a:lnTo>
                <a:lnTo>
                  <a:pt x="5" y="19"/>
                </a:lnTo>
                <a:lnTo>
                  <a:pt x="5" y="21"/>
                </a:lnTo>
                <a:lnTo>
                  <a:pt x="5" y="21"/>
                </a:lnTo>
                <a:lnTo>
                  <a:pt x="5" y="22"/>
                </a:lnTo>
                <a:lnTo>
                  <a:pt x="5" y="22"/>
                </a:lnTo>
                <a:lnTo>
                  <a:pt x="5" y="24"/>
                </a:lnTo>
                <a:lnTo>
                  <a:pt x="6" y="25"/>
                </a:lnTo>
                <a:lnTo>
                  <a:pt x="6" y="25"/>
                </a:lnTo>
                <a:lnTo>
                  <a:pt x="6" y="27"/>
                </a:lnTo>
                <a:lnTo>
                  <a:pt x="6" y="28"/>
                </a:lnTo>
                <a:lnTo>
                  <a:pt x="6" y="28"/>
                </a:lnTo>
                <a:lnTo>
                  <a:pt x="6" y="30"/>
                </a:lnTo>
                <a:lnTo>
                  <a:pt x="6" y="31"/>
                </a:lnTo>
                <a:lnTo>
                  <a:pt x="6" y="31"/>
                </a:lnTo>
                <a:lnTo>
                  <a:pt x="8" y="33"/>
                </a:lnTo>
                <a:lnTo>
                  <a:pt x="8" y="34"/>
                </a:lnTo>
                <a:lnTo>
                  <a:pt x="8" y="34"/>
                </a:lnTo>
                <a:lnTo>
                  <a:pt x="8" y="36"/>
                </a:lnTo>
                <a:lnTo>
                  <a:pt x="8" y="37"/>
                </a:lnTo>
                <a:lnTo>
                  <a:pt x="8" y="37"/>
                </a:lnTo>
                <a:lnTo>
                  <a:pt x="9" y="39"/>
                </a:lnTo>
                <a:lnTo>
                  <a:pt x="9" y="40"/>
                </a:lnTo>
                <a:lnTo>
                  <a:pt x="9" y="40"/>
                </a:lnTo>
                <a:lnTo>
                  <a:pt x="9" y="42"/>
                </a:lnTo>
                <a:lnTo>
                  <a:pt x="9" y="43"/>
                </a:lnTo>
                <a:lnTo>
                  <a:pt x="9" y="43"/>
                </a:lnTo>
                <a:lnTo>
                  <a:pt x="9" y="45"/>
                </a:lnTo>
                <a:lnTo>
                  <a:pt x="11" y="45"/>
                </a:lnTo>
                <a:lnTo>
                  <a:pt x="11" y="46"/>
                </a:lnTo>
                <a:lnTo>
                  <a:pt x="11" y="48"/>
                </a:lnTo>
                <a:lnTo>
                  <a:pt x="11" y="48"/>
                </a:lnTo>
                <a:lnTo>
                  <a:pt x="11" y="49"/>
                </a:lnTo>
                <a:lnTo>
                  <a:pt x="11" y="51"/>
                </a:lnTo>
                <a:lnTo>
                  <a:pt x="11" y="51"/>
                </a:lnTo>
                <a:lnTo>
                  <a:pt x="12" y="52"/>
                </a:lnTo>
                <a:lnTo>
                  <a:pt x="12" y="54"/>
                </a:lnTo>
                <a:lnTo>
                  <a:pt x="12" y="54"/>
                </a:lnTo>
                <a:lnTo>
                  <a:pt x="12" y="55"/>
                </a:lnTo>
                <a:lnTo>
                  <a:pt x="12" y="57"/>
                </a:lnTo>
                <a:lnTo>
                  <a:pt x="12" y="57"/>
                </a:lnTo>
                <a:lnTo>
                  <a:pt x="14" y="58"/>
                </a:lnTo>
                <a:lnTo>
                  <a:pt x="14" y="60"/>
                </a:lnTo>
                <a:lnTo>
                  <a:pt x="14" y="60"/>
                </a:lnTo>
                <a:lnTo>
                  <a:pt x="14" y="61"/>
                </a:lnTo>
                <a:lnTo>
                  <a:pt x="14" y="63"/>
                </a:lnTo>
                <a:lnTo>
                  <a:pt x="14" y="63"/>
                </a:lnTo>
                <a:lnTo>
                  <a:pt x="15" y="64"/>
                </a:lnTo>
                <a:lnTo>
                  <a:pt x="15" y="64"/>
                </a:lnTo>
                <a:lnTo>
                  <a:pt x="15" y="66"/>
                </a:lnTo>
                <a:lnTo>
                  <a:pt x="15" y="67"/>
                </a:lnTo>
                <a:lnTo>
                  <a:pt x="15" y="67"/>
                </a:lnTo>
                <a:lnTo>
                  <a:pt x="15" y="69"/>
                </a:lnTo>
                <a:lnTo>
                  <a:pt x="17" y="70"/>
                </a:lnTo>
                <a:lnTo>
                  <a:pt x="17" y="70"/>
                </a:lnTo>
                <a:lnTo>
                  <a:pt x="17" y="72"/>
                </a:lnTo>
                <a:lnTo>
                  <a:pt x="17" y="73"/>
                </a:lnTo>
                <a:lnTo>
                  <a:pt x="17" y="73"/>
                </a:lnTo>
                <a:lnTo>
                  <a:pt x="17" y="75"/>
                </a:lnTo>
                <a:lnTo>
                  <a:pt x="18" y="76"/>
                </a:lnTo>
                <a:lnTo>
                  <a:pt x="18" y="76"/>
                </a:lnTo>
                <a:lnTo>
                  <a:pt x="18" y="78"/>
                </a:lnTo>
                <a:lnTo>
                  <a:pt x="18" y="79"/>
                </a:lnTo>
                <a:lnTo>
                  <a:pt x="18" y="79"/>
                </a:lnTo>
                <a:lnTo>
                  <a:pt x="18" y="81"/>
                </a:lnTo>
                <a:lnTo>
                  <a:pt x="20" y="81"/>
                </a:lnTo>
                <a:lnTo>
                  <a:pt x="20" y="82"/>
                </a:lnTo>
                <a:lnTo>
                  <a:pt x="20" y="84"/>
                </a:lnTo>
                <a:lnTo>
                  <a:pt x="20" y="84"/>
                </a:lnTo>
                <a:lnTo>
                  <a:pt x="20" y="85"/>
                </a:lnTo>
                <a:lnTo>
                  <a:pt x="20" y="87"/>
                </a:lnTo>
                <a:lnTo>
                  <a:pt x="21" y="87"/>
                </a:lnTo>
                <a:lnTo>
                  <a:pt x="21" y="88"/>
                </a:lnTo>
                <a:lnTo>
                  <a:pt x="21" y="90"/>
                </a:lnTo>
                <a:lnTo>
                  <a:pt x="21" y="90"/>
                </a:lnTo>
                <a:lnTo>
                  <a:pt x="21" y="91"/>
                </a:lnTo>
                <a:lnTo>
                  <a:pt x="21" y="93"/>
                </a:lnTo>
                <a:lnTo>
                  <a:pt x="23" y="93"/>
                </a:lnTo>
                <a:lnTo>
                  <a:pt x="23" y="94"/>
                </a:lnTo>
                <a:lnTo>
                  <a:pt x="23" y="94"/>
                </a:lnTo>
                <a:lnTo>
                  <a:pt x="23" y="96"/>
                </a:lnTo>
                <a:lnTo>
                  <a:pt x="23" y="97"/>
                </a:lnTo>
                <a:lnTo>
                  <a:pt x="24" y="97"/>
                </a:lnTo>
                <a:lnTo>
                  <a:pt x="24" y="99"/>
                </a:lnTo>
                <a:lnTo>
                  <a:pt x="24" y="100"/>
                </a:lnTo>
                <a:lnTo>
                  <a:pt x="24" y="100"/>
                </a:lnTo>
                <a:lnTo>
                  <a:pt x="24" y="102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86" name="Freeform 4195"/>
          <p:cNvSpPr>
            <a:spLocks/>
          </p:cNvSpPr>
          <p:nvPr/>
        </p:nvSpPr>
        <p:spPr bwMode="auto">
          <a:xfrm>
            <a:off x="2786063" y="3608388"/>
            <a:ext cx="23813" cy="166688"/>
          </a:xfrm>
          <a:custGeom>
            <a:avLst/>
            <a:gdLst>
              <a:gd name="T0" fmla="*/ 15 w 15"/>
              <a:gd name="T1" fmla="*/ 105 h 105"/>
              <a:gd name="T2" fmla="*/ 14 w 15"/>
              <a:gd name="T3" fmla="*/ 97 h 105"/>
              <a:gd name="T4" fmla="*/ 14 w 15"/>
              <a:gd name="T5" fmla="*/ 91 h 105"/>
              <a:gd name="T6" fmla="*/ 12 w 15"/>
              <a:gd name="T7" fmla="*/ 85 h 105"/>
              <a:gd name="T8" fmla="*/ 11 w 15"/>
              <a:gd name="T9" fmla="*/ 78 h 105"/>
              <a:gd name="T10" fmla="*/ 9 w 15"/>
              <a:gd name="T11" fmla="*/ 72 h 105"/>
              <a:gd name="T12" fmla="*/ 9 w 15"/>
              <a:gd name="T13" fmla="*/ 66 h 105"/>
              <a:gd name="T14" fmla="*/ 8 w 15"/>
              <a:gd name="T15" fmla="*/ 58 h 105"/>
              <a:gd name="T16" fmla="*/ 6 w 15"/>
              <a:gd name="T17" fmla="*/ 52 h 105"/>
              <a:gd name="T18" fmla="*/ 6 w 15"/>
              <a:gd name="T19" fmla="*/ 46 h 105"/>
              <a:gd name="T20" fmla="*/ 5 w 15"/>
              <a:gd name="T21" fmla="*/ 39 h 105"/>
              <a:gd name="T22" fmla="*/ 5 w 15"/>
              <a:gd name="T23" fmla="*/ 33 h 105"/>
              <a:gd name="T24" fmla="*/ 3 w 15"/>
              <a:gd name="T25" fmla="*/ 27 h 105"/>
              <a:gd name="T26" fmla="*/ 3 w 15"/>
              <a:gd name="T27" fmla="*/ 19 h 105"/>
              <a:gd name="T28" fmla="*/ 2 w 15"/>
              <a:gd name="T29" fmla="*/ 13 h 105"/>
              <a:gd name="T30" fmla="*/ 2 w 15"/>
              <a:gd name="T31" fmla="*/ 7 h 105"/>
              <a:gd name="T32" fmla="*/ 0 w 15"/>
              <a:gd name="T33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105">
                <a:moveTo>
                  <a:pt x="15" y="105"/>
                </a:moveTo>
                <a:lnTo>
                  <a:pt x="14" y="97"/>
                </a:lnTo>
                <a:lnTo>
                  <a:pt x="14" y="91"/>
                </a:lnTo>
                <a:lnTo>
                  <a:pt x="12" y="85"/>
                </a:lnTo>
                <a:lnTo>
                  <a:pt x="11" y="78"/>
                </a:lnTo>
                <a:lnTo>
                  <a:pt x="9" y="72"/>
                </a:lnTo>
                <a:lnTo>
                  <a:pt x="9" y="66"/>
                </a:lnTo>
                <a:lnTo>
                  <a:pt x="8" y="58"/>
                </a:lnTo>
                <a:lnTo>
                  <a:pt x="6" y="52"/>
                </a:lnTo>
                <a:lnTo>
                  <a:pt x="6" y="46"/>
                </a:lnTo>
                <a:lnTo>
                  <a:pt x="5" y="39"/>
                </a:lnTo>
                <a:lnTo>
                  <a:pt x="5" y="33"/>
                </a:lnTo>
                <a:lnTo>
                  <a:pt x="3" y="27"/>
                </a:lnTo>
                <a:lnTo>
                  <a:pt x="3" y="19"/>
                </a:lnTo>
                <a:lnTo>
                  <a:pt x="2" y="13"/>
                </a:lnTo>
                <a:lnTo>
                  <a:pt x="2" y="7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87" name="Rectangle 4196"/>
          <p:cNvSpPr>
            <a:spLocks noChangeArrowheads="1"/>
          </p:cNvSpPr>
          <p:nvPr/>
        </p:nvSpPr>
        <p:spPr bwMode="auto">
          <a:xfrm rot="20940000">
            <a:off x="2817813" y="3625850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91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88" name="Line 4197"/>
          <p:cNvSpPr>
            <a:spLocks noChangeShapeType="1"/>
          </p:cNvSpPr>
          <p:nvPr/>
        </p:nvSpPr>
        <p:spPr bwMode="auto">
          <a:xfrm flipH="1">
            <a:off x="2814638" y="3757613"/>
            <a:ext cx="88900" cy="17463"/>
          </a:xfrm>
          <a:prstGeom prst="line">
            <a:avLst/>
          </a:prstGeom>
          <a:noFill/>
          <a:ln w="6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89" name="Freeform 4198"/>
          <p:cNvSpPr>
            <a:spLocks/>
          </p:cNvSpPr>
          <p:nvPr/>
        </p:nvSpPr>
        <p:spPr bwMode="auto">
          <a:xfrm>
            <a:off x="2928938" y="3852863"/>
            <a:ext cx="26988" cy="98425"/>
          </a:xfrm>
          <a:custGeom>
            <a:avLst/>
            <a:gdLst>
              <a:gd name="T0" fmla="*/ 0 w 17"/>
              <a:gd name="T1" fmla="*/ 2 h 62"/>
              <a:gd name="T2" fmla="*/ 0 w 17"/>
              <a:gd name="T3" fmla="*/ 2 h 62"/>
              <a:gd name="T4" fmla="*/ 0 w 17"/>
              <a:gd name="T5" fmla="*/ 3 h 62"/>
              <a:gd name="T6" fmla="*/ 0 w 17"/>
              <a:gd name="T7" fmla="*/ 5 h 62"/>
              <a:gd name="T8" fmla="*/ 2 w 17"/>
              <a:gd name="T9" fmla="*/ 6 h 62"/>
              <a:gd name="T10" fmla="*/ 2 w 17"/>
              <a:gd name="T11" fmla="*/ 8 h 62"/>
              <a:gd name="T12" fmla="*/ 2 w 17"/>
              <a:gd name="T13" fmla="*/ 9 h 62"/>
              <a:gd name="T14" fmla="*/ 2 w 17"/>
              <a:gd name="T15" fmla="*/ 11 h 62"/>
              <a:gd name="T16" fmla="*/ 3 w 17"/>
              <a:gd name="T17" fmla="*/ 11 h 62"/>
              <a:gd name="T18" fmla="*/ 3 w 17"/>
              <a:gd name="T19" fmla="*/ 12 h 62"/>
              <a:gd name="T20" fmla="*/ 3 w 17"/>
              <a:gd name="T21" fmla="*/ 14 h 62"/>
              <a:gd name="T22" fmla="*/ 3 w 17"/>
              <a:gd name="T23" fmla="*/ 15 h 62"/>
              <a:gd name="T24" fmla="*/ 3 w 17"/>
              <a:gd name="T25" fmla="*/ 17 h 62"/>
              <a:gd name="T26" fmla="*/ 5 w 17"/>
              <a:gd name="T27" fmla="*/ 18 h 62"/>
              <a:gd name="T28" fmla="*/ 5 w 17"/>
              <a:gd name="T29" fmla="*/ 20 h 62"/>
              <a:gd name="T30" fmla="*/ 5 w 17"/>
              <a:gd name="T31" fmla="*/ 20 h 62"/>
              <a:gd name="T32" fmla="*/ 5 w 17"/>
              <a:gd name="T33" fmla="*/ 21 h 62"/>
              <a:gd name="T34" fmla="*/ 6 w 17"/>
              <a:gd name="T35" fmla="*/ 23 h 62"/>
              <a:gd name="T36" fmla="*/ 6 w 17"/>
              <a:gd name="T37" fmla="*/ 24 h 62"/>
              <a:gd name="T38" fmla="*/ 6 w 17"/>
              <a:gd name="T39" fmla="*/ 26 h 62"/>
              <a:gd name="T40" fmla="*/ 6 w 17"/>
              <a:gd name="T41" fmla="*/ 27 h 62"/>
              <a:gd name="T42" fmla="*/ 8 w 17"/>
              <a:gd name="T43" fmla="*/ 29 h 62"/>
              <a:gd name="T44" fmla="*/ 8 w 17"/>
              <a:gd name="T45" fmla="*/ 29 h 62"/>
              <a:gd name="T46" fmla="*/ 8 w 17"/>
              <a:gd name="T47" fmla="*/ 30 h 62"/>
              <a:gd name="T48" fmla="*/ 8 w 17"/>
              <a:gd name="T49" fmla="*/ 32 h 62"/>
              <a:gd name="T50" fmla="*/ 9 w 17"/>
              <a:gd name="T51" fmla="*/ 33 h 62"/>
              <a:gd name="T52" fmla="*/ 9 w 17"/>
              <a:gd name="T53" fmla="*/ 35 h 62"/>
              <a:gd name="T54" fmla="*/ 9 w 17"/>
              <a:gd name="T55" fmla="*/ 36 h 62"/>
              <a:gd name="T56" fmla="*/ 9 w 17"/>
              <a:gd name="T57" fmla="*/ 38 h 62"/>
              <a:gd name="T58" fmla="*/ 9 w 17"/>
              <a:gd name="T59" fmla="*/ 38 h 62"/>
              <a:gd name="T60" fmla="*/ 11 w 17"/>
              <a:gd name="T61" fmla="*/ 39 h 62"/>
              <a:gd name="T62" fmla="*/ 11 w 17"/>
              <a:gd name="T63" fmla="*/ 41 h 62"/>
              <a:gd name="T64" fmla="*/ 11 w 17"/>
              <a:gd name="T65" fmla="*/ 42 h 62"/>
              <a:gd name="T66" fmla="*/ 11 w 17"/>
              <a:gd name="T67" fmla="*/ 44 h 62"/>
              <a:gd name="T68" fmla="*/ 12 w 17"/>
              <a:gd name="T69" fmla="*/ 45 h 62"/>
              <a:gd name="T70" fmla="*/ 12 w 17"/>
              <a:gd name="T71" fmla="*/ 45 h 62"/>
              <a:gd name="T72" fmla="*/ 12 w 17"/>
              <a:gd name="T73" fmla="*/ 47 h 62"/>
              <a:gd name="T74" fmla="*/ 12 w 17"/>
              <a:gd name="T75" fmla="*/ 48 h 62"/>
              <a:gd name="T76" fmla="*/ 14 w 17"/>
              <a:gd name="T77" fmla="*/ 50 h 62"/>
              <a:gd name="T78" fmla="*/ 14 w 17"/>
              <a:gd name="T79" fmla="*/ 51 h 62"/>
              <a:gd name="T80" fmla="*/ 14 w 17"/>
              <a:gd name="T81" fmla="*/ 53 h 62"/>
              <a:gd name="T82" fmla="*/ 15 w 17"/>
              <a:gd name="T83" fmla="*/ 54 h 62"/>
              <a:gd name="T84" fmla="*/ 15 w 17"/>
              <a:gd name="T85" fmla="*/ 54 h 62"/>
              <a:gd name="T86" fmla="*/ 15 w 17"/>
              <a:gd name="T87" fmla="*/ 56 h 62"/>
              <a:gd name="T88" fmla="*/ 15 w 17"/>
              <a:gd name="T89" fmla="*/ 57 h 62"/>
              <a:gd name="T90" fmla="*/ 17 w 17"/>
              <a:gd name="T91" fmla="*/ 59 h 62"/>
              <a:gd name="T92" fmla="*/ 17 w 17"/>
              <a:gd name="T93" fmla="*/ 60 h 62"/>
              <a:gd name="T94" fmla="*/ 17 w 17"/>
              <a:gd name="T9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" h="6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9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3" y="11"/>
                </a:lnTo>
                <a:lnTo>
                  <a:pt x="3" y="12"/>
                </a:lnTo>
                <a:lnTo>
                  <a:pt x="3" y="12"/>
                </a:lnTo>
                <a:lnTo>
                  <a:pt x="3" y="14"/>
                </a:lnTo>
                <a:lnTo>
                  <a:pt x="3" y="14"/>
                </a:lnTo>
                <a:lnTo>
                  <a:pt x="3" y="15"/>
                </a:lnTo>
                <a:lnTo>
                  <a:pt x="3" y="15"/>
                </a:lnTo>
                <a:lnTo>
                  <a:pt x="3" y="15"/>
                </a:lnTo>
                <a:lnTo>
                  <a:pt x="3" y="17"/>
                </a:lnTo>
                <a:lnTo>
                  <a:pt x="5" y="17"/>
                </a:lnTo>
                <a:lnTo>
                  <a:pt x="5" y="18"/>
                </a:lnTo>
                <a:lnTo>
                  <a:pt x="5" y="18"/>
                </a:lnTo>
                <a:lnTo>
                  <a:pt x="5" y="20"/>
                </a:lnTo>
                <a:lnTo>
                  <a:pt x="5" y="20"/>
                </a:lnTo>
                <a:lnTo>
                  <a:pt x="5" y="20"/>
                </a:lnTo>
                <a:lnTo>
                  <a:pt x="5" y="21"/>
                </a:lnTo>
                <a:lnTo>
                  <a:pt x="5" y="21"/>
                </a:lnTo>
                <a:lnTo>
                  <a:pt x="5" y="23"/>
                </a:lnTo>
                <a:lnTo>
                  <a:pt x="6" y="23"/>
                </a:lnTo>
                <a:lnTo>
                  <a:pt x="6" y="24"/>
                </a:lnTo>
                <a:lnTo>
                  <a:pt x="6" y="24"/>
                </a:lnTo>
                <a:lnTo>
                  <a:pt x="6" y="24"/>
                </a:lnTo>
                <a:lnTo>
                  <a:pt x="6" y="26"/>
                </a:lnTo>
                <a:lnTo>
                  <a:pt x="6" y="26"/>
                </a:lnTo>
                <a:lnTo>
                  <a:pt x="6" y="27"/>
                </a:lnTo>
                <a:lnTo>
                  <a:pt x="6" y="27"/>
                </a:lnTo>
                <a:lnTo>
                  <a:pt x="8" y="29"/>
                </a:lnTo>
                <a:lnTo>
                  <a:pt x="8" y="29"/>
                </a:lnTo>
                <a:lnTo>
                  <a:pt x="8" y="29"/>
                </a:lnTo>
                <a:lnTo>
                  <a:pt x="8" y="30"/>
                </a:lnTo>
                <a:lnTo>
                  <a:pt x="8" y="30"/>
                </a:lnTo>
                <a:lnTo>
                  <a:pt x="8" y="32"/>
                </a:lnTo>
                <a:lnTo>
                  <a:pt x="8" y="32"/>
                </a:lnTo>
                <a:lnTo>
                  <a:pt x="8" y="33"/>
                </a:lnTo>
                <a:lnTo>
                  <a:pt x="9" y="33"/>
                </a:lnTo>
                <a:lnTo>
                  <a:pt x="9" y="33"/>
                </a:lnTo>
                <a:lnTo>
                  <a:pt x="9" y="35"/>
                </a:lnTo>
                <a:lnTo>
                  <a:pt x="9" y="35"/>
                </a:lnTo>
                <a:lnTo>
                  <a:pt x="9" y="36"/>
                </a:lnTo>
                <a:lnTo>
                  <a:pt x="9" y="36"/>
                </a:lnTo>
                <a:lnTo>
                  <a:pt x="9" y="38"/>
                </a:lnTo>
                <a:lnTo>
                  <a:pt x="9" y="38"/>
                </a:lnTo>
                <a:lnTo>
                  <a:pt x="9" y="38"/>
                </a:lnTo>
                <a:lnTo>
                  <a:pt x="11" y="39"/>
                </a:lnTo>
                <a:lnTo>
                  <a:pt x="11" y="39"/>
                </a:lnTo>
                <a:lnTo>
                  <a:pt x="11" y="41"/>
                </a:lnTo>
                <a:lnTo>
                  <a:pt x="11" y="41"/>
                </a:lnTo>
                <a:lnTo>
                  <a:pt x="11" y="41"/>
                </a:lnTo>
                <a:lnTo>
                  <a:pt x="11" y="42"/>
                </a:lnTo>
                <a:lnTo>
                  <a:pt x="11" y="42"/>
                </a:lnTo>
                <a:lnTo>
                  <a:pt x="11" y="44"/>
                </a:lnTo>
                <a:lnTo>
                  <a:pt x="12" y="44"/>
                </a:lnTo>
                <a:lnTo>
                  <a:pt x="12" y="45"/>
                </a:lnTo>
                <a:lnTo>
                  <a:pt x="12" y="45"/>
                </a:lnTo>
                <a:lnTo>
                  <a:pt x="12" y="45"/>
                </a:lnTo>
                <a:lnTo>
                  <a:pt x="12" y="47"/>
                </a:lnTo>
                <a:lnTo>
                  <a:pt x="12" y="47"/>
                </a:lnTo>
                <a:lnTo>
                  <a:pt x="12" y="48"/>
                </a:lnTo>
                <a:lnTo>
                  <a:pt x="12" y="48"/>
                </a:lnTo>
                <a:lnTo>
                  <a:pt x="14" y="50"/>
                </a:lnTo>
                <a:lnTo>
                  <a:pt x="14" y="50"/>
                </a:lnTo>
                <a:lnTo>
                  <a:pt x="14" y="50"/>
                </a:lnTo>
                <a:lnTo>
                  <a:pt x="14" y="51"/>
                </a:lnTo>
                <a:lnTo>
                  <a:pt x="14" y="51"/>
                </a:lnTo>
                <a:lnTo>
                  <a:pt x="14" y="53"/>
                </a:lnTo>
                <a:lnTo>
                  <a:pt x="14" y="53"/>
                </a:lnTo>
                <a:lnTo>
                  <a:pt x="15" y="54"/>
                </a:lnTo>
                <a:lnTo>
                  <a:pt x="15" y="54"/>
                </a:lnTo>
                <a:lnTo>
                  <a:pt x="15" y="54"/>
                </a:lnTo>
                <a:lnTo>
                  <a:pt x="15" y="56"/>
                </a:lnTo>
                <a:lnTo>
                  <a:pt x="15" y="56"/>
                </a:lnTo>
                <a:lnTo>
                  <a:pt x="15" y="57"/>
                </a:lnTo>
                <a:lnTo>
                  <a:pt x="15" y="57"/>
                </a:lnTo>
                <a:lnTo>
                  <a:pt x="15" y="59"/>
                </a:lnTo>
                <a:lnTo>
                  <a:pt x="17" y="59"/>
                </a:lnTo>
                <a:lnTo>
                  <a:pt x="17" y="59"/>
                </a:lnTo>
                <a:lnTo>
                  <a:pt x="17" y="60"/>
                </a:lnTo>
                <a:lnTo>
                  <a:pt x="17" y="60"/>
                </a:lnTo>
                <a:lnTo>
                  <a:pt x="17" y="62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90" name="Freeform 4199"/>
          <p:cNvSpPr>
            <a:spLocks/>
          </p:cNvSpPr>
          <p:nvPr/>
        </p:nvSpPr>
        <p:spPr bwMode="auto">
          <a:xfrm>
            <a:off x="2908300" y="3756025"/>
            <a:ext cx="20638" cy="96838"/>
          </a:xfrm>
          <a:custGeom>
            <a:avLst/>
            <a:gdLst>
              <a:gd name="T0" fmla="*/ 13 w 13"/>
              <a:gd name="T1" fmla="*/ 61 h 61"/>
              <a:gd name="T2" fmla="*/ 12 w 13"/>
              <a:gd name="T3" fmla="*/ 57 h 61"/>
              <a:gd name="T4" fmla="*/ 10 w 13"/>
              <a:gd name="T5" fmla="*/ 51 h 61"/>
              <a:gd name="T6" fmla="*/ 9 w 13"/>
              <a:gd name="T7" fmla="*/ 46 h 61"/>
              <a:gd name="T8" fmla="*/ 7 w 13"/>
              <a:gd name="T9" fmla="*/ 42 h 61"/>
              <a:gd name="T10" fmla="*/ 7 w 13"/>
              <a:gd name="T11" fmla="*/ 36 h 61"/>
              <a:gd name="T12" fmla="*/ 6 w 13"/>
              <a:gd name="T13" fmla="*/ 31 h 61"/>
              <a:gd name="T14" fmla="*/ 4 w 13"/>
              <a:gd name="T15" fmla="*/ 25 h 61"/>
              <a:gd name="T16" fmla="*/ 3 w 13"/>
              <a:gd name="T17" fmla="*/ 21 h 61"/>
              <a:gd name="T18" fmla="*/ 3 w 13"/>
              <a:gd name="T19" fmla="*/ 15 h 61"/>
              <a:gd name="T20" fmla="*/ 1 w 13"/>
              <a:gd name="T21" fmla="*/ 10 h 61"/>
              <a:gd name="T22" fmla="*/ 0 w 13"/>
              <a:gd name="T23" fmla="*/ 6 h 61"/>
              <a:gd name="T24" fmla="*/ 0 w 13"/>
              <a:gd name="T2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61">
                <a:moveTo>
                  <a:pt x="13" y="61"/>
                </a:moveTo>
                <a:lnTo>
                  <a:pt x="12" y="57"/>
                </a:lnTo>
                <a:lnTo>
                  <a:pt x="10" y="51"/>
                </a:lnTo>
                <a:lnTo>
                  <a:pt x="9" y="46"/>
                </a:lnTo>
                <a:lnTo>
                  <a:pt x="7" y="42"/>
                </a:lnTo>
                <a:lnTo>
                  <a:pt x="7" y="36"/>
                </a:lnTo>
                <a:lnTo>
                  <a:pt x="6" y="31"/>
                </a:lnTo>
                <a:lnTo>
                  <a:pt x="4" y="25"/>
                </a:lnTo>
                <a:lnTo>
                  <a:pt x="3" y="21"/>
                </a:lnTo>
                <a:lnTo>
                  <a:pt x="3" y="15"/>
                </a:lnTo>
                <a:lnTo>
                  <a:pt x="1" y="10"/>
                </a:lnTo>
                <a:lnTo>
                  <a:pt x="0" y="6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91" name="Line 4200"/>
          <p:cNvSpPr>
            <a:spLocks noChangeShapeType="1"/>
          </p:cNvSpPr>
          <p:nvPr/>
        </p:nvSpPr>
        <p:spPr bwMode="auto">
          <a:xfrm flipH="1">
            <a:off x="2933700" y="3829050"/>
            <a:ext cx="85725" cy="23813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92" name="Freeform 4201"/>
          <p:cNvSpPr>
            <a:spLocks/>
          </p:cNvSpPr>
          <p:nvPr/>
        </p:nvSpPr>
        <p:spPr bwMode="auto">
          <a:xfrm>
            <a:off x="3051175" y="3922713"/>
            <a:ext cx="30163" cy="90488"/>
          </a:xfrm>
          <a:custGeom>
            <a:avLst/>
            <a:gdLst>
              <a:gd name="T0" fmla="*/ 0 w 19"/>
              <a:gd name="T1" fmla="*/ 0 h 57"/>
              <a:gd name="T2" fmla="*/ 0 w 19"/>
              <a:gd name="T3" fmla="*/ 1 h 57"/>
              <a:gd name="T4" fmla="*/ 0 w 19"/>
              <a:gd name="T5" fmla="*/ 3 h 57"/>
              <a:gd name="T6" fmla="*/ 1 w 19"/>
              <a:gd name="T7" fmla="*/ 4 h 57"/>
              <a:gd name="T8" fmla="*/ 1 w 19"/>
              <a:gd name="T9" fmla="*/ 6 h 57"/>
              <a:gd name="T10" fmla="*/ 1 w 19"/>
              <a:gd name="T11" fmla="*/ 7 h 57"/>
              <a:gd name="T12" fmla="*/ 3 w 19"/>
              <a:gd name="T13" fmla="*/ 9 h 57"/>
              <a:gd name="T14" fmla="*/ 3 w 19"/>
              <a:gd name="T15" fmla="*/ 10 h 57"/>
              <a:gd name="T16" fmla="*/ 3 w 19"/>
              <a:gd name="T17" fmla="*/ 12 h 57"/>
              <a:gd name="T18" fmla="*/ 4 w 19"/>
              <a:gd name="T19" fmla="*/ 13 h 57"/>
              <a:gd name="T20" fmla="*/ 4 w 19"/>
              <a:gd name="T21" fmla="*/ 15 h 57"/>
              <a:gd name="T22" fmla="*/ 4 w 19"/>
              <a:gd name="T23" fmla="*/ 16 h 57"/>
              <a:gd name="T24" fmla="*/ 6 w 19"/>
              <a:gd name="T25" fmla="*/ 18 h 57"/>
              <a:gd name="T26" fmla="*/ 6 w 19"/>
              <a:gd name="T27" fmla="*/ 19 h 57"/>
              <a:gd name="T28" fmla="*/ 6 w 19"/>
              <a:gd name="T29" fmla="*/ 19 h 57"/>
              <a:gd name="T30" fmla="*/ 6 w 19"/>
              <a:gd name="T31" fmla="*/ 21 h 57"/>
              <a:gd name="T32" fmla="*/ 7 w 19"/>
              <a:gd name="T33" fmla="*/ 22 h 57"/>
              <a:gd name="T34" fmla="*/ 7 w 19"/>
              <a:gd name="T35" fmla="*/ 24 h 57"/>
              <a:gd name="T36" fmla="*/ 7 w 19"/>
              <a:gd name="T37" fmla="*/ 25 h 57"/>
              <a:gd name="T38" fmla="*/ 9 w 19"/>
              <a:gd name="T39" fmla="*/ 27 h 57"/>
              <a:gd name="T40" fmla="*/ 9 w 19"/>
              <a:gd name="T41" fmla="*/ 28 h 57"/>
              <a:gd name="T42" fmla="*/ 9 w 19"/>
              <a:gd name="T43" fmla="*/ 30 h 57"/>
              <a:gd name="T44" fmla="*/ 10 w 19"/>
              <a:gd name="T45" fmla="*/ 31 h 57"/>
              <a:gd name="T46" fmla="*/ 10 w 19"/>
              <a:gd name="T47" fmla="*/ 33 h 57"/>
              <a:gd name="T48" fmla="*/ 10 w 19"/>
              <a:gd name="T49" fmla="*/ 34 h 57"/>
              <a:gd name="T50" fmla="*/ 12 w 19"/>
              <a:gd name="T51" fmla="*/ 36 h 57"/>
              <a:gd name="T52" fmla="*/ 12 w 19"/>
              <a:gd name="T53" fmla="*/ 36 h 57"/>
              <a:gd name="T54" fmla="*/ 12 w 19"/>
              <a:gd name="T55" fmla="*/ 37 h 57"/>
              <a:gd name="T56" fmla="*/ 13 w 19"/>
              <a:gd name="T57" fmla="*/ 39 h 57"/>
              <a:gd name="T58" fmla="*/ 13 w 19"/>
              <a:gd name="T59" fmla="*/ 40 h 57"/>
              <a:gd name="T60" fmla="*/ 13 w 19"/>
              <a:gd name="T61" fmla="*/ 42 h 57"/>
              <a:gd name="T62" fmla="*/ 15 w 19"/>
              <a:gd name="T63" fmla="*/ 43 h 57"/>
              <a:gd name="T64" fmla="*/ 15 w 19"/>
              <a:gd name="T65" fmla="*/ 45 h 57"/>
              <a:gd name="T66" fmla="*/ 15 w 19"/>
              <a:gd name="T67" fmla="*/ 46 h 57"/>
              <a:gd name="T68" fmla="*/ 16 w 19"/>
              <a:gd name="T69" fmla="*/ 48 h 57"/>
              <a:gd name="T70" fmla="*/ 16 w 19"/>
              <a:gd name="T71" fmla="*/ 49 h 57"/>
              <a:gd name="T72" fmla="*/ 16 w 19"/>
              <a:gd name="T73" fmla="*/ 51 h 57"/>
              <a:gd name="T74" fmla="*/ 18 w 19"/>
              <a:gd name="T75" fmla="*/ 52 h 57"/>
              <a:gd name="T76" fmla="*/ 18 w 19"/>
              <a:gd name="T77" fmla="*/ 52 h 57"/>
              <a:gd name="T78" fmla="*/ 18 w 19"/>
              <a:gd name="T79" fmla="*/ 54 h 57"/>
              <a:gd name="T80" fmla="*/ 19 w 19"/>
              <a:gd name="T81" fmla="*/ 55 h 57"/>
              <a:gd name="T82" fmla="*/ 19 w 19"/>
              <a:gd name="T83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" h="57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lnTo>
                  <a:pt x="0" y="3"/>
                </a:lnTo>
                <a:lnTo>
                  <a:pt x="0" y="3"/>
                </a:lnTo>
                <a:lnTo>
                  <a:pt x="1" y="4"/>
                </a:lnTo>
                <a:lnTo>
                  <a:pt x="1" y="4"/>
                </a:lnTo>
                <a:lnTo>
                  <a:pt x="1" y="6"/>
                </a:lnTo>
                <a:lnTo>
                  <a:pt x="1" y="6"/>
                </a:lnTo>
                <a:lnTo>
                  <a:pt x="1" y="7"/>
                </a:lnTo>
                <a:lnTo>
                  <a:pt x="1" y="7"/>
                </a:lnTo>
                <a:lnTo>
                  <a:pt x="3" y="9"/>
                </a:lnTo>
                <a:lnTo>
                  <a:pt x="3" y="9"/>
                </a:lnTo>
                <a:lnTo>
                  <a:pt x="3" y="10"/>
                </a:lnTo>
                <a:lnTo>
                  <a:pt x="3" y="10"/>
                </a:lnTo>
                <a:lnTo>
                  <a:pt x="3" y="10"/>
                </a:lnTo>
                <a:lnTo>
                  <a:pt x="3" y="12"/>
                </a:lnTo>
                <a:lnTo>
                  <a:pt x="3" y="12"/>
                </a:lnTo>
                <a:lnTo>
                  <a:pt x="4" y="13"/>
                </a:lnTo>
                <a:lnTo>
                  <a:pt x="4" y="13"/>
                </a:lnTo>
                <a:lnTo>
                  <a:pt x="4" y="15"/>
                </a:lnTo>
                <a:lnTo>
                  <a:pt x="4" y="15"/>
                </a:lnTo>
                <a:lnTo>
                  <a:pt x="4" y="16"/>
                </a:lnTo>
                <a:lnTo>
                  <a:pt x="4" y="16"/>
                </a:lnTo>
                <a:lnTo>
                  <a:pt x="6" y="18"/>
                </a:lnTo>
                <a:lnTo>
                  <a:pt x="6" y="18"/>
                </a:lnTo>
                <a:lnTo>
                  <a:pt x="6" y="19"/>
                </a:lnTo>
                <a:lnTo>
                  <a:pt x="6" y="19"/>
                </a:lnTo>
                <a:lnTo>
                  <a:pt x="6" y="19"/>
                </a:lnTo>
                <a:lnTo>
                  <a:pt x="6" y="21"/>
                </a:lnTo>
                <a:lnTo>
                  <a:pt x="6" y="21"/>
                </a:lnTo>
                <a:lnTo>
                  <a:pt x="7" y="22"/>
                </a:lnTo>
                <a:lnTo>
                  <a:pt x="7" y="22"/>
                </a:lnTo>
                <a:lnTo>
                  <a:pt x="7" y="24"/>
                </a:lnTo>
                <a:lnTo>
                  <a:pt x="7" y="24"/>
                </a:lnTo>
                <a:lnTo>
                  <a:pt x="7" y="25"/>
                </a:lnTo>
                <a:lnTo>
                  <a:pt x="7" y="25"/>
                </a:lnTo>
                <a:lnTo>
                  <a:pt x="9" y="27"/>
                </a:lnTo>
                <a:lnTo>
                  <a:pt x="9" y="27"/>
                </a:lnTo>
                <a:lnTo>
                  <a:pt x="9" y="28"/>
                </a:lnTo>
                <a:lnTo>
                  <a:pt x="9" y="28"/>
                </a:lnTo>
                <a:lnTo>
                  <a:pt x="9" y="28"/>
                </a:lnTo>
                <a:lnTo>
                  <a:pt x="9" y="30"/>
                </a:lnTo>
                <a:lnTo>
                  <a:pt x="10" y="30"/>
                </a:lnTo>
                <a:lnTo>
                  <a:pt x="10" y="31"/>
                </a:lnTo>
                <a:lnTo>
                  <a:pt x="10" y="31"/>
                </a:lnTo>
                <a:lnTo>
                  <a:pt x="10" y="33"/>
                </a:lnTo>
                <a:lnTo>
                  <a:pt x="10" y="33"/>
                </a:lnTo>
                <a:lnTo>
                  <a:pt x="10" y="34"/>
                </a:lnTo>
                <a:lnTo>
                  <a:pt x="12" y="34"/>
                </a:lnTo>
                <a:lnTo>
                  <a:pt x="12" y="36"/>
                </a:lnTo>
                <a:lnTo>
                  <a:pt x="12" y="36"/>
                </a:lnTo>
                <a:lnTo>
                  <a:pt x="12" y="36"/>
                </a:lnTo>
                <a:lnTo>
                  <a:pt x="12" y="37"/>
                </a:lnTo>
                <a:lnTo>
                  <a:pt x="12" y="37"/>
                </a:lnTo>
                <a:lnTo>
                  <a:pt x="13" y="39"/>
                </a:lnTo>
                <a:lnTo>
                  <a:pt x="13" y="39"/>
                </a:lnTo>
                <a:lnTo>
                  <a:pt x="13" y="40"/>
                </a:lnTo>
                <a:lnTo>
                  <a:pt x="13" y="40"/>
                </a:lnTo>
                <a:lnTo>
                  <a:pt x="13" y="42"/>
                </a:lnTo>
                <a:lnTo>
                  <a:pt x="13" y="42"/>
                </a:lnTo>
                <a:lnTo>
                  <a:pt x="15" y="43"/>
                </a:lnTo>
                <a:lnTo>
                  <a:pt x="15" y="43"/>
                </a:lnTo>
                <a:lnTo>
                  <a:pt x="15" y="45"/>
                </a:lnTo>
                <a:lnTo>
                  <a:pt x="15" y="45"/>
                </a:lnTo>
                <a:lnTo>
                  <a:pt x="15" y="45"/>
                </a:lnTo>
                <a:lnTo>
                  <a:pt x="15" y="46"/>
                </a:lnTo>
                <a:lnTo>
                  <a:pt x="16" y="46"/>
                </a:lnTo>
                <a:lnTo>
                  <a:pt x="16" y="48"/>
                </a:lnTo>
                <a:lnTo>
                  <a:pt x="16" y="48"/>
                </a:lnTo>
                <a:lnTo>
                  <a:pt x="16" y="49"/>
                </a:lnTo>
                <a:lnTo>
                  <a:pt x="16" y="49"/>
                </a:lnTo>
                <a:lnTo>
                  <a:pt x="16" y="51"/>
                </a:lnTo>
                <a:lnTo>
                  <a:pt x="18" y="51"/>
                </a:lnTo>
                <a:lnTo>
                  <a:pt x="18" y="52"/>
                </a:lnTo>
                <a:lnTo>
                  <a:pt x="18" y="52"/>
                </a:lnTo>
                <a:lnTo>
                  <a:pt x="18" y="52"/>
                </a:lnTo>
                <a:lnTo>
                  <a:pt x="18" y="54"/>
                </a:lnTo>
                <a:lnTo>
                  <a:pt x="18" y="54"/>
                </a:lnTo>
                <a:lnTo>
                  <a:pt x="19" y="55"/>
                </a:lnTo>
                <a:lnTo>
                  <a:pt x="19" y="55"/>
                </a:lnTo>
                <a:lnTo>
                  <a:pt x="19" y="57"/>
                </a:lnTo>
                <a:lnTo>
                  <a:pt x="19" y="5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93" name="Freeform 4202"/>
          <p:cNvSpPr>
            <a:spLocks/>
          </p:cNvSpPr>
          <p:nvPr/>
        </p:nvSpPr>
        <p:spPr bwMode="auto">
          <a:xfrm>
            <a:off x="3024188" y="3829050"/>
            <a:ext cx="26988" cy="93663"/>
          </a:xfrm>
          <a:custGeom>
            <a:avLst/>
            <a:gdLst>
              <a:gd name="T0" fmla="*/ 17 w 17"/>
              <a:gd name="T1" fmla="*/ 59 h 59"/>
              <a:gd name="T2" fmla="*/ 15 w 17"/>
              <a:gd name="T3" fmla="*/ 54 h 59"/>
              <a:gd name="T4" fmla="*/ 14 w 17"/>
              <a:gd name="T5" fmla="*/ 50 h 59"/>
              <a:gd name="T6" fmla="*/ 12 w 17"/>
              <a:gd name="T7" fmla="*/ 44 h 59"/>
              <a:gd name="T8" fmla="*/ 11 w 17"/>
              <a:gd name="T9" fmla="*/ 39 h 59"/>
              <a:gd name="T10" fmla="*/ 9 w 17"/>
              <a:gd name="T11" fmla="*/ 35 h 59"/>
              <a:gd name="T12" fmla="*/ 8 w 17"/>
              <a:gd name="T13" fmla="*/ 30 h 59"/>
              <a:gd name="T14" fmla="*/ 6 w 17"/>
              <a:gd name="T15" fmla="*/ 24 h 59"/>
              <a:gd name="T16" fmla="*/ 5 w 17"/>
              <a:gd name="T17" fmla="*/ 20 h 59"/>
              <a:gd name="T18" fmla="*/ 3 w 17"/>
              <a:gd name="T19" fmla="*/ 15 h 59"/>
              <a:gd name="T20" fmla="*/ 2 w 17"/>
              <a:gd name="T21" fmla="*/ 11 h 59"/>
              <a:gd name="T22" fmla="*/ 2 w 17"/>
              <a:gd name="T23" fmla="*/ 5 h 59"/>
              <a:gd name="T24" fmla="*/ 0 w 17"/>
              <a:gd name="T25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59">
                <a:moveTo>
                  <a:pt x="17" y="59"/>
                </a:moveTo>
                <a:lnTo>
                  <a:pt x="15" y="54"/>
                </a:lnTo>
                <a:lnTo>
                  <a:pt x="14" y="50"/>
                </a:lnTo>
                <a:lnTo>
                  <a:pt x="12" y="44"/>
                </a:lnTo>
                <a:lnTo>
                  <a:pt x="11" y="39"/>
                </a:lnTo>
                <a:lnTo>
                  <a:pt x="9" y="35"/>
                </a:lnTo>
                <a:lnTo>
                  <a:pt x="8" y="30"/>
                </a:lnTo>
                <a:lnTo>
                  <a:pt x="6" y="24"/>
                </a:lnTo>
                <a:lnTo>
                  <a:pt x="5" y="20"/>
                </a:lnTo>
                <a:lnTo>
                  <a:pt x="3" y="15"/>
                </a:lnTo>
                <a:lnTo>
                  <a:pt x="2" y="11"/>
                </a:ln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94" name="Line 4203"/>
          <p:cNvSpPr>
            <a:spLocks noChangeShapeType="1"/>
          </p:cNvSpPr>
          <p:nvPr/>
        </p:nvSpPr>
        <p:spPr bwMode="auto">
          <a:xfrm flipH="1">
            <a:off x="3055938" y="3894138"/>
            <a:ext cx="82550" cy="254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95" name="Freeform 4204"/>
          <p:cNvSpPr>
            <a:spLocks/>
          </p:cNvSpPr>
          <p:nvPr/>
        </p:nvSpPr>
        <p:spPr bwMode="auto">
          <a:xfrm>
            <a:off x="3222625" y="4086225"/>
            <a:ext cx="101600" cy="184150"/>
          </a:xfrm>
          <a:custGeom>
            <a:avLst/>
            <a:gdLst>
              <a:gd name="T0" fmla="*/ 0 w 64"/>
              <a:gd name="T1" fmla="*/ 0 h 116"/>
              <a:gd name="T2" fmla="*/ 0 w 64"/>
              <a:gd name="T3" fmla="*/ 3 h 116"/>
              <a:gd name="T4" fmla="*/ 1 w 64"/>
              <a:gd name="T5" fmla="*/ 6 h 116"/>
              <a:gd name="T6" fmla="*/ 3 w 64"/>
              <a:gd name="T7" fmla="*/ 8 h 116"/>
              <a:gd name="T8" fmla="*/ 4 w 64"/>
              <a:gd name="T9" fmla="*/ 11 h 116"/>
              <a:gd name="T10" fmla="*/ 6 w 64"/>
              <a:gd name="T11" fmla="*/ 14 h 116"/>
              <a:gd name="T12" fmla="*/ 6 w 64"/>
              <a:gd name="T13" fmla="*/ 15 h 116"/>
              <a:gd name="T14" fmla="*/ 7 w 64"/>
              <a:gd name="T15" fmla="*/ 18 h 116"/>
              <a:gd name="T16" fmla="*/ 9 w 64"/>
              <a:gd name="T17" fmla="*/ 21 h 116"/>
              <a:gd name="T18" fmla="*/ 10 w 64"/>
              <a:gd name="T19" fmla="*/ 23 h 116"/>
              <a:gd name="T20" fmla="*/ 12 w 64"/>
              <a:gd name="T21" fmla="*/ 26 h 116"/>
              <a:gd name="T22" fmla="*/ 13 w 64"/>
              <a:gd name="T23" fmla="*/ 27 h 116"/>
              <a:gd name="T24" fmla="*/ 13 w 64"/>
              <a:gd name="T25" fmla="*/ 30 h 116"/>
              <a:gd name="T26" fmla="*/ 15 w 64"/>
              <a:gd name="T27" fmla="*/ 33 h 116"/>
              <a:gd name="T28" fmla="*/ 16 w 64"/>
              <a:gd name="T29" fmla="*/ 35 h 116"/>
              <a:gd name="T30" fmla="*/ 18 w 64"/>
              <a:gd name="T31" fmla="*/ 38 h 116"/>
              <a:gd name="T32" fmla="*/ 19 w 64"/>
              <a:gd name="T33" fmla="*/ 39 h 116"/>
              <a:gd name="T34" fmla="*/ 21 w 64"/>
              <a:gd name="T35" fmla="*/ 42 h 116"/>
              <a:gd name="T36" fmla="*/ 22 w 64"/>
              <a:gd name="T37" fmla="*/ 45 h 116"/>
              <a:gd name="T38" fmla="*/ 22 w 64"/>
              <a:gd name="T39" fmla="*/ 47 h 116"/>
              <a:gd name="T40" fmla="*/ 24 w 64"/>
              <a:gd name="T41" fmla="*/ 50 h 116"/>
              <a:gd name="T42" fmla="*/ 25 w 64"/>
              <a:gd name="T43" fmla="*/ 53 h 116"/>
              <a:gd name="T44" fmla="*/ 27 w 64"/>
              <a:gd name="T45" fmla="*/ 54 h 116"/>
              <a:gd name="T46" fmla="*/ 28 w 64"/>
              <a:gd name="T47" fmla="*/ 57 h 116"/>
              <a:gd name="T48" fmla="*/ 30 w 64"/>
              <a:gd name="T49" fmla="*/ 59 h 116"/>
              <a:gd name="T50" fmla="*/ 31 w 64"/>
              <a:gd name="T51" fmla="*/ 62 h 116"/>
              <a:gd name="T52" fmla="*/ 33 w 64"/>
              <a:gd name="T53" fmla="*/ 65 h 116"/>
              <a:gd name="T54" fmla="*/ 34 w 64"/>
              <a:gd name="T55" fmla="*/ 66 h 116"/>
              <a:gd name="T56" fmla="*/ 36 w 64"/>
              <a:gd name="T57" fmla="*/ 69 h 116"/>
              <a:gd name="T58" fmla="*/ 37 w 64"/>
              <a:gd name="T59" fmla="*/ 71 h 116"/>
              <a:gd name="T60" fmla="*/ 39 w 64"/>
              <a:gd name="T61" fmla="*/ 74 h 116"/>
              <a:gd name="T62" fmla="*/ 39 w 64"/>
              <a:gd name="T63" fmla="*/ 75 h 116"/>
              <a:gd name="T64" fmla="*/ 40 w 64"/>
              <a:gd name="T65" fmla="*/ 78 h 116"/>
              <a:gd name="T66" fmla="*/ 42 w 64"/>
              <a:gd name="T67" fmla="*/ 81 h 116"/>
              <a:gd name="T68" fmla="*/ 43 w 64"/>
              <a:gd name="T69" fmla="*/ 83 h 116"/>
              <a:gd name="T70" fmla="*/ 45 w 64"/>
              <a:gd name="T71" fmla="*/ 86 h 116"/>
              <a:gd name="T72" fmla="*/ 46 w 64"/>
              <a:gd name="T73" fmla="*/ 87 h 116"/>
              <a:gd name="T74" fmla="*/ 48 w 64"/>
              <a:gd name="T75" fmla="*/ 90 h 116"/>
              <a:gd name="T76" fmla="*/ 49 w 64"/>
              <a:gd name="T77" fmla="*/ 92 h 116"/>
              <a:gd name="T78" fmla="*/ 51 w 64"/>
              <a:gd name="T79" fmla="*/ 95 h 116"/>
              <a:gd name="T80" fmla="*/ 52 w 64"/>
              <a:gd name="T81" fmla="*/ 96 h 116"/>
              <a:gd name="T82" fmla="*/ 54 w 64"/>
              <a:gd name="T83" fmla="*/ 99 h 116"/>
              <a:gd name="T84" fmla="*/ 55 w 64"/>
              <a:gd name="T85" fmla="*/ 102 h 116"/>
              <a:gd name="T86" fmla="*/ 57 w 64"/>
              <a:gd name="T87" fmla="*/ 104 h 116"/>
              <a:gd name="T88" fmla="*/ 58 w 64"/>
              <a:gd name="T89" fmla="*/ 107 h 116"/>
              <a:gd name="T90" fmla="*/ 60 w 64"/>
              <a:gd name="T91" fmla="*/ 108 h 116"/>
              <a:gd name="T92" fmla="*/ 61 w 64"/>
              <a:gd name="T93" fmla="*/ 111 h 116"/>
              <a:gd name="T94" fmla="*/ 63 w 64"/>
              <a:gd name="T95" fmla="*/ 113 h 116"/>
              <a:gd name="T96" fmla="*/ 64 w 64"/>
              <a:gd name="T97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4" h="116">
                <a:moveTo>
                  <a:pt x="0" y="0"/>
                </a:moveTo>
                <a:lnTo>
                  <a:pt x="0" y="3"/>
                </a:lnTo>
                <a:lnTo>
                  <a:pt x="1" y="6"/>
                </a:lnTo>
                <a:lnTo>
                  <a:pt x="3" y="8"/>
                </a:lnTo>
                <a:lnTo>
                  <a:pt x="4" y="11"/>
                </a:lnTo>
                <a:lnTo>
                  <a:pt x="6" y="14"/>
                </a:lnTo>
                <a:lnTo>
                  <a:pt x="6" y="15"/>
                </a:lnTo>
                <a:lnTo>
                  <a:pt x="7" y="18"/>
                </a:lnTo>
                <a:lnTo>
                  <a:pt x="9" y="21"/>
                </a:lnTo>
                <a:lnTo>
                  <a:pt x="10" y="23"/>
                </a:lnTo>
                <a:lnTo>
                  <a:pt x="12" y="26"/>
                </a:lnTo>
                <a:lnTo>
                  <a:pt x="13" y="27"/>
                </a:lnTo>
                <a:lnTo>
                  <a:pt x="13" y="30"/>
                </a:lnTo>
                <a:lnTo>
                  <a:pt x="15" y="33"/>
                </a:lnTo>
                <a:lnTo>
                  <a:pt x="16" y="35"/>
                </a:lnTo>
                <a:lnTo>
                  <a:pt x="18" y="38"/>
                </a:lnTo>
                <a:lnTo>
                  <a:pt x="19" y="39"/>
                </a:lnTo>
                <a:lnTo>
                  <a:pt x="21" y="42"/>
                </a:lnTo>
                <a:lnTo>
                  <a:pt x="22" y="45"/>
                </a:lnTo>
                <a:lnTo>
                  <a:pt x="22" y="47"/>
                </a:lnTo>
                <a:lnTo>
                  <a:pt x="24" y="50"/>
                </a:lnTo>
                <a:lnTo>
                  <a:pt x="25" y="53"/>
                </a:lnTo>
                <a:lnTo>
                  <a:pt x="27" y="54"/>
                </a:lnTo>
                <a:lnTo>
                  <a:pt x="28" y="57"/>
                </a:lnTo>
                <a:lnTo>
                  <a:pt x="30" y="59"/>
                </a:lnTo>
                <a:lnTo>
                  <a:pt x="31" y="62"/>
                </a:lnTo>
                <a:lnTo>
                  <a:pt x="33" y="65"/>
                </a:lnTo>
                <a:lnTo>
                  <a:pt x="34" y="66"/>
                </a:lnTo>
                <a:lnTo>
                  <a:pt x="36" y="69"/>
                </a:lnTo>
                <a:lnTo>
                  <a:pt x="37" y="71"/>
                </a:lnTo>
                <a:lnTo>
                  <a:pt x="39" y="74"/>
                </a:lnTo>
                <a:lnTo>
                  <a:pt x="39" y="75"/>
                </a:lnTo>
                <a:lnTo>
                  <a:pt x="40" y="78"/>
                </a:lnTo>
                <a:lnTo>
                  <a:pt x="42" y="81"/>
                </a:lnTo>
                <a:lnTo>
                  <a:pt x="43" y="83"/>
                </a:lnTo>
                <a:lnTo>
                  <a:pt x="45" y="86"/>
                </a:lnTo>
                <a:lnTo>
                  <a:pt x="46" y="87"/>
                </a:lnTo>
                <a:lnTo>
                  <a:pt x="48" y="90"/>
                </a:lnTo>
                <a:lnTo>
                  <a:pt x="49" y="92"/>
                </a:lnTo>
                <a:lnTo>
                  <a:pt x="51" y="95"/>
                </a:lnTo>
                <a:lnTo>
                  <a:pt x="52" y="96"/>
                </a:lnTo>
                <a:lnTo>
                  <a:pt x="54" y="99"/>
                </a:lnTo>
                <a:lnTo>
                  <a:pt x="55" y="102"/>
                </a:lnTo>
                <a:lnTo>
                  <a:pt x="57" y="104"/>
                </a:lnTo>
                <a:lnTo>
                  <a:pt x="58" y="107"/>
                </a:lnTo>
                <a:lnTo>
                  <a:pt x="60" y="108"/>
                </a:lnTo>
                <a:lnTo>
                  <a:pt x="61" y="111"/>
                </a:lnTo>
                <a:lnTo>
                  <a:pt x="63" y="113"/>
                </a:lnTo>
                <a:lnTo>
                  <a:pt x="64" y="116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96" name="Freeform 4205"/>
          <p:cNvSpPr>
            <a:spLocks/>
          </p:cNvSpPr>
          <p:nvPr/>
        </p:nvSpPr>
        <p:spPr bwMode="auto">
          <a:xfrm>
            <a:off x="3143250" y="3894138"/>
            <a:ext cx="79375" cy="192088"/>
          </a:xfrm>
          <a:custGeom>
            <a:avLst/>
            <a:gdLst>
              <a:gd name="T0" fmla="*/ 50 w 50"/>
              <a:gd name="T1" fmla="*/ 121 h 121"/>
              <a:gd name="T2" fmla="*/ 45 w 50"/>
              <a:gd name="T3" fmla="*/ 115 h 121"/>
              <a:gd name="T4" fmla="*/ 42 w 50"/>
              <a:gd name="T5" fmla="*/ 109 h 121"/>
              <a:gd name="T6" fmla="*/ 39 w 50"/>
              <a:gd name="T7" fmla="*/ 102 h 121"/>
              <a:gd name="T8" fmla="*/ 36 w 50"/>
              <a:gd name="T9" fmla="*/ 96 h 121"/>
              <a:gd name="T10" fmla="*/ 33 w 50"/>
              <a:gd name="T11" fmla="*/ 88 h 121"/>
              <a:gd name="T12" fmla="*/ 30 w 50"/>
              <a:gd name="T13" fmla="*/ 82 h 121"/>
              <a:gd name="T14" fmla="*/ 29 w 50"/>
              <a:gd name="T15" fmla="*/ 75 h 121"/>
              <a:gd name="T16" fmla="*/ 26 w 50"/>
              <a:gd name="T17" fmla="*/ 69 h 121"/>
              <a:gd name="T18" fmla="*/ 23 w 50"/>
              <a:gd name="T19" fmla="*/ 61 h 121"/>
              <a:gd name="T20" fmla="*/ 20 w 50"/>
              <a:gd name="T21" fmla="*/ 54 h 121"/>
              <a:gd name="T22" fmla="*/ 17 w 50"/>
              <a:gd name="T23" fmla="*/ 48 h 121"/>
              <a:gd name="T24" fmla="*/ 15 w 50"/>
              <a:gd name="T25" fmla="*/ 40 h 121"/>
              <a:gd name="T26" fmla="*/ 12 w 50"/>
              <a:gd name="T27" fmla="*/ 34 h 121"/>
              <a:gd name="T28" fmla="*/ 9 w 50"/>
              <a:gd name="T29" fmla="*/ 27 h 121"/>
              <a:gd name="T30" fmla="*/ 8 w 50"/>
              <a:gd name="T31" fmla="*/ 21 h 121"/>
              <a:gd name="T32" fmla="*/ 5 w 50"/>
              <a:gd name="T33" fmla="*/ 13 h 121"/>
              <a:gd name="T34" fmla="*/ 3 w 50"/>
              <a:gd name="T35" fmla="*/ 6 h 121"/>
              <a:gd name="T36" fmla="*/ 0 w 50"/>
              <a:gd name="T3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0" h="121">
                <a:moveTo>
                  <a:pt x="50" y="121"/>
                </a:moveTo>
                <a:lnTo>
                  <a:pt x="45" y="115"/>
                </a:lnTo>
                <a:lnTo>
                  <a:pt x="42" y="109"/>
                </a:lnTo>
                <a:lnTo>
                  <a:pt x="39" y="102"/>
                </a:lnTo>
                <a:lnTo>
                  <a:pt x="36" y="96"/>
                </a:lnTo>
                <a:lnTo>
                  <a:pt x="33" y="88"/>
                </a:lnTo>
                <a:lnTo>
                  <a:pt x="30" y="82"/>
                </a:lnTo>
                <a:lnTo>
                  <a:pt x="29" y="75"/>
                </a:lnTo>
                <a:lnTo>
                  <a:pt x="26" y="69"/>
                </a:lnTo>
                <a:lnTo>
                  <a:pt x="23" y="61"/>
                </a:lnTo>
                <a:lnTo>
                  <a:pt x="20" y="54"/>
                </a:lnTo>
                <a:lnTo>
                  <a:pt x="17" y="48"/>
                </a:lnTo>
                <a:lnTo>
                  <a:pt x="15" y="40"/>
                </a:lnTo>
                <a:lnTo>
                  <a:pt x="12" y="34"/>
                </a:lnTo>
                <a:lnTo>
                  <a:pt x="9" y="27"/>
                </a:lnTo>
                <a:lnTo>
                  <a:pt x="8" y="21"/>
                </a:lnTo>
                <a:lnTo>
                  <a:pt x="5" y="13"/>
                </a:lnTo>
                <a:lnTo>
                  <a:pt x="3" y="6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97" name="Line 4206"/>
          <p:cNvSpPr>
            <a:spLocks noChangeShapeType="1"/>
          </p:cNvSpPr>
          <p:nvPr/>
        </p:nvSpPr>
        <p:spPr bwMode="auto">
          <a:xfrm flipH="1">
            <a:off x="3227388" y="3790950"/>
            <a:ext cx="611188" cy="2936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98" name="Freeform 4207"/>
          <p:cNvSpPr>
            <a:spLocks/>
          </p:cNvSpPr>
          <p:nvPr/>
        </p:nvSpPr>
        <p:spPr bwMode="auto">
          <a:xfrm>
            <a:off x="4114800" y="4105275"/>
            <a:ext cx="395288" cy="131763"/>
          </a:xfrm>
          <a:custGeom>
            <a:avLst/>
            <a:gdLst>
              <a:gd name="T0" fmla="*/ 0 w 249"/>
              <a:gd name="T1" fmla="*/ 0 h 83"/>
              <a:gd name="T2" fmla="*/ 6 w 249"/>
              <a:gd name="T3" fmla="*/ 3 h 83"/>
              <a:gd name="T4" fmla="*/ 11 w 249"/>
              <a:gd name="T5" fmla="*/ 6 h 83"/>
              <a:gd name="T6" fmla="*/ 17 w 249"/>
              <a:gd name="T7" fmla="*/ 11 h 83"/>
              <a:gd name="T8" fmla="*/ 23 w 249"/>
              <a:gd name="T9" fmla="*/ 14 h 83"/>
              <a:gd name="T10" fmla="*/ 27 w 249"/>
              <a:gd name="T11" fmla="*/ 17 h 83"/>
              <a:gd name="T12" fmla="*/ 33 w 249"/>
              <a:gd name="T13" fmla="*/ 20 h 83"/>
              <a:gd name="T14" fmla="*/ 39 w 249"/>
              <a:gd name="T15" fmla="*/ 23 h 83"/>
              <a:gd name="T16" fmla="*/ 45 w 249"/>
              <a:gd name="T17" fmla="*/ 26 h 83"/>
              <a:gd name="T18" fmla="*/ 50 w 249"/>
              <a:gd name="T19" fmla="*/ 29 h 83"/>
              <a:gd name="T20" fmla="*/ 56 w 249"/>
              <a:gd name="T21" fmla="*/ 32 h 83"/>
              <a:gd name="T22" fmla="*/ 62 w 249"/>
              <a:gd name="T23" fmla="*/ 35 h 83"/>
              <a:gd name="T24" fmla="*/ 68 w 249"/>
              <a:gd name="T25" fmla="*/ 38 h 83"/>
              <a:gd name="T26" fmla="*/ 74 w 249"/>
              <a:gd name="T27" fmla="*/ 41 h 83"/>
              <a:gd name="T28" fmla="*/ 80 w 249"/>
              <a:gd name="T29" fmla="*/ 42 h 83"/>
              <a:gd name="T30" fmla="*/ 86 w 249"/>
              <a:gd name="T31" fmla="*/ 45 h 83"/>
              <a:gd name="T32" fmla="*/ 92 w 249"/>
              <a:gd name="T33" fmla="*/ 48 h 83"/>
              <a:gd name="T34" fmla="*/ 98 w 249"/>
              <a:gd name="T35" fmla="*/ 50 h 83"/>
              <a:gd name="T36" fmla="*/ 104 w 249"/>
              <a:gd name="T37" fmla="*/ 53 h 83"/>
              <a:gd name="T38" fmla="*/ 110 w 249"/>
              <a:gd name="T39" fmla="*/ 54 h 83"/>
              <a:gd name="T40" fmla="*/ 116 w 249"/>
              <a:gd name="T41" fmla="*/ 57 h 83"/>
              <a:gd name="T42" fmla="*/ 122 w 249"/>
              <a:gd name="T43" fmla="*/ 59 h 83"/>
              <a:gd name="T44" fmla="*/ 128 w 249"/>
              <a:gd name="T45" fmla="*/ 62 h 83"/>
              <a:gd name="T46" fmla="*/ 135 w 249"/>
              <a:gd name="T47" fmla="*/ 63 h 83"/>
              <a:gd name="T48" fmla="*/ 141 w 249"/>
              <a:gd name="T49" fmla="*/ 65 h 83"/>
              <a:gd name="T50" fmla="*/ 147 w 249"/>
              <a:gd name="T51" fmla="*/ 66 h 83"/>
              <a:gd name="T52" fmla="*/ 153 w 249"/>
              <a:gd name="T53" fmla="*/ 68 h 83"/>
              <a:gd name="T54" fmla="*/ 159 w 249"/>
              <a:gd name="T55" fmla="*/ 69 h 83"/>
              <a:gd name="T56" fmla="*/ 167 w 249"/>
              <a:gd name="T57" fmla="*/ 71 h 83"/>
              <a:gd name="T58" fmla="*/ 173 w 249"/>
              <a:gd name="T59" fmla="*/ 72 h 83"/>
              <a:gd name="T60" fmla="*/ 179 w 249"/>
              <a:gd name="T61" fmla="*/ 74 h 83"/>
              <a:gd name="T62" fmla="*/ 185 w 249"/>
              <a:gd name="T63" fmla="*/ 75 h 83"/>
              <a:gd name="T64" fmla="*/ 192 w 249"/>
              <a:gd name="T65" fmla="*/ 77 h 83"/>
              <a:gd name="T66" fmla="*/ 198 w 249"/>
              <a:gd name="T67" fmla="*/ 77 h 83"/>
              <a:gd name="T68" fmla="*/ 204 w 249"/>
              <a:gd name="T69" fmla="*/ 78 h 83"/>
              <a:gd name="T70" fmla="*/ 210 w 249"/>
              <a:gd name="T71" fmla="*/ 80 h 83"/>
              <a:gd name="T72" fmla="*/ 218 w 249"/>
              <a:gd name="T73" fmla="*/ 80 h 83"/>
              <a:gd name="T74" fmla="*/ 224 w 249"/>
              <a:gd name="T75" fmla="*/ 81 h 83"/>
              <a:gd name="T76" fmla="*/ 230 w 249"/>
              <a:gd name="T77" fmla="*/ 81 h 83"/>
              <a:gd name="T78" fmla="*/ 237 w 249"/>
              <a:gd name="T79" fmla="*/ 83 h 83"/>
              <a:gd name="T80" fmla="*/ 243 w 249"/>
              <a:gd name="T81" fmla="*/ 83 h 83"/>
              <a:gd name="T82" fmla="*/ 249 w 249"/>
              <a:gd name="T83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9" h="83">
                <a:moveTo>
                  <a:pt x="0" y="0"/>
                </a:moveTo>
                <a:lnTo>
                  <a:pt x="6" y="3"/>
                </a:lnTo>
                <a:lnTo>
                  <a:pt x="11" y="6"/>
                </a:lnTo>
                <a:lnTo>
                  <a:pt x="17" y="11"/>
                </a:lnTo>
                <a:lnTo>
                  <a:pt x="23" y="14"/>
                </a:lnTo>
                <a:lnTo>
                  <a:pt x="27" y="17"/>
                </a:lnTo>
                <a:lnTo>
                  <a:pt x="33" y="20"/>
                </a:lnTo>
                <a:lnTo>
                  <a:pt x="39" y="23"/>
                </a:lnTo>
                <a:lnTo>
                  <a:pt x="45" y="26"/>
                </a:lnTo>
                <a:lnTo>
                  <a:pt x="50" y="29"/>
                </a:lnTo>
                <a:lnTo>
                  <a:pt x="56" y="32"/>
                </a:lnTo>
                <a:lnTo>
                  <a:pt x="62" y="35"/>
                </a:lnTo>
                <a:lnTo>
                  <a:pt x="68" y="38"/>
                </a:lnTo>
                <a:lnTo>
                  <a:pt x="74" y="41"/>
                </a:lnTo>
                <a:lnTo>
                  <a:pt x="80" y="42"/>
                </a:lnTo>
                <a:lnTo>
                  <a:pt x="86" y="45"/>
                </a:lnTo>
                <a:lnTo>
                  <a:pt x="92" y="48"/>
                </a:lnTo>
                <a:lnTo>
                  <a:pt x="98" y="50"/>
                </a:lnTo>
                <a:lnTo>
                  <a:pt x="104" y="53"/>
                </a:lnTo>
                <a:lnTo>
                  <a:pt x="110" y="54"/>
                </a:lnTo>
                <a:lnTo>
                  <a:pt x="116" y="57"/>
                </a:lnTo>
                <a:lnTo>
                  <a:pt x="122" y="59"/>
                </a:lnTo>
                <a:lnTo>
                  <a:pt x="128" y="62"/>
                </a:lnTo>
                <a:lnTo>
                  <a:pt x="135" y="63"/>
                </a:lnTo>
                <a:lnTo>
                  <a:pt x="141" y="65"/>
                </a:lnTo>
                <a:lnTo>
                  <a:pt x="147" y="66"/>
                </a:lnTo>
                <a:lnTo>
                  <a:pt x="153" y="68"/>
                </a:lnTo>
                <a:lnTo>
                  <a:pt x="159" y="69"/>
                </a:lnTo>
                <a:lnTo>
                  <a:pt x="167" y="71"/>
                </a:lnTo>
                <a:lnTo>
                  <a:pt x="173" y="72"/>
                </a:lnTo>
                <a:lnTo>
                  <a:pt x="179" y="74"/>
                </a:lnTo>
                <a:lnTo>
                  <a:pt x="185" y="75"/>
                </a:lnTo>
                <a:lnTo>
                  <a:pt x="192" y="77"/>
                </a:lnTo>
                <a:lnTo>
                  <a:pt x="198" y="77"/>
                </a:lnTo>
                <a:lnTo>
                  <a:pt x="204" y="78"/>
                </a:lnTo>
                <a:lnTo>
                  <a:pt x="210" y="80"/>
                </a:lnTo>
                <a:lnTo>
                  <a:pt x="218" y="80"/>
                </a:lnTo>
                <a:lnTo>
                  <a:pt x="224" y="81"/>
                </a:lnTo>
                <a:lnTo>
                  <a:pt x="230" y="81"/>
                </a:lnTo>
                <a:lnTo>
                  <a:pt x="237" y="83"/>
                </a:lnTo>
                <a:lnTo>
                  <a:pt x="243" y="83"/>
                </a:lnTo>
                <a:lnTo>
                  <a:pt x="249" y="83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99" name="Freeform 4208"/>
          <p:cNvSpPr>
            <a:spLocks/>
          </p:cNvSpPr>
          <p:nvPr/>
        </p:nvSpPr>
        <p:spPr bwMode="auto">
          <a:xfrm>
            <a:off x="3841750" y="3789363"/>
            <a:ext cx="273050" cy="315913"/>
          </a:xfrm>
          <a:custGeom>
            <a:avLst/>
            <a:gdLst>
              <a:gd name="T0" fmla="*/ 169 w 172"/>
              <a:gd name="T1" fmla="*/ 196 h 199"/>
              <a:gd name="T2" fmla="*/ 165 w 172"/>
              <a:gd name="T3" fmla="*/ 193 h 199"/>
              <a:gd name="T4" fmla="*/ 160 w 172"/>
              <a:gd name="T5" fmla="*/ 190 h 199"/>
              <a:gd name="T6" fmla="*/ 156 w 172"/>
              <a:gd name="T7" fmla="*/ 187 h 199"/>
              <a:gd name="T8" fmla="*/ 151 w 172"/>
              <a:gd name="T9" fmla="*/ 184 h 199"/>
              <a:gd name="T10" fmla="*/ 147 w 172"/>
              <a:gd name="T11" fmla="*/ 180 h 199"/>
              <a:gd name="T12" fmla="*/ 142 w 172"/>
              <a:gd name="T13" fmla="*/ 177 h 199"/>
              <a:gd name="T14" fmla="*/ 138 w 172"/>
              <a:gd name="T15" fmla="*/ 174 h 199"/>
              <a:gd name="T16" fmla="*/ 133 w 172"/>
              <a:gd name="T17" fmla="*/ 169 h 199"/>
              <a:gd name="T18" fmla="*/ 129 w 172"/>
              <a:gd name="T19" fmla="*/ 166 h 199"/>
              <a:gd name="T20" fmla="*/ 124 w 172"/>
              <a:gd name="T21" fmla="*/ 162 h 199"/>
              <a:gd name="T22" fmla="*/ 120 w 172"/>
              <a:gd name="T23" fmla="*/ 159 h 199"/>
              <a:gd name="T24" fmla="*/ 115 w 172"/>
              <a:gd name="T25" fmla="*/ 154 h 199"/>
              <a:gd name="T26" fmla="*/ 112 w 172"/>
              <a:gd name="T27" fmla="*/ 151 h 199"/>
              <a:gd name="T28" fmla="*/ 108 w 172"/>
              <a:gd name="T29" fmla="*/ 147 h 199"/>
              <a:gd name="T30" fmla="*/ 103 w 172"/>
              <a:gd name="T31" fmla="*/ 142 h 199"/>
              <a:gd name="T32" fmla="*/ 99 w 172"/>
              <a:gd name="T33" fmla="*/ 139 h 199"/>
              <a:gd name="T34" fmla="*/ 96 w 172"/>
              <a:gd name="T35" fmla="*/ 135 h 199"/>
              <a:gd name="T36" fmla="*/ 91 w 172"/>
              <a:gd name="T37" fmla="*/ 130 h 199"/>
              <a:gd name="T38" fmla="*/ 87 w 172"/>
              <a:gd name="T39" fmla="*/ 127 h 199"/>
              <a:gd name="T40" fmla="*/ 84 w 172"/>
              <a:gd name="T41" fmla="*/ 123 h 199"/>
              <a:gd name="T42" fmla="*/ 79 w 172"/>
              <a:gd name="T43" fmla="*/ 118 h 199"/>
              <a:gd name="T44" fmla="*/ 76 w 172"/>
              <a:gd name="T45" fmla="*/ 114 h 199"/>
              <a:gd name="T46" fmla="*/ 72 w 172"/>
              <a:gd name="T47" fmla="*/ 109 h 199"/>
              <a:gd name="T48" fmla="*/ 69 w 172"/>
              <a:gd name="T49" fmla="*/ 105 h 199"/>
              <a:gd name="T50" fmla="*/ 64 w 172"/>
              <a:gd name="T51" fmla="*/ 100 h 199"/>
              <a:gd name="T52" fmla="*/ 61 w 172"/>
              <a:gd name="T53" fmla="*/ 97 h 199"/>
              <a:gd name="T54" fmla="*/ 57 w 172"/>
              <a:gd name="T55" fmla="*/ 93 h 199"/>
              <a:gd name="T56" fmla="*/ 54 w 172"/>
              <a:gd name="T57" fmla="*/ 88 h 199"/>
              <a:gd name="T58" fmla="*/ 51 w 172"/>
              <a:gd name="T59" fmla="*/ 82 h 199"/>
              <a:gd name="T60" fmla="*/ 46 w 172"/>
              <a:gd name="T61" fmla="*/ 78 h 199"/>
              <a:gd name="T62" fmla="*/ 43 w 172"/>
              <a:gd name="T63" fmla="*/ 73 h 199"/>
              <a:gd name="T64" fmla="*/ 40 w 172"/>
              <a:gd name="T65" fmla="*/ 69 h 199"/>
              <a:gd name="T66" fmla="*/ 37 w 172"/>
              <a:gd name="T67" fmla="*/ 64 h 199"/>
              <a:gd name="T68" fmla="*/ 34 w 172"/>
              <a:gd name="T69" fmla="*/ 60 h 199"/>
              <a:gd name="T70" fmla="*/ 31 w 172"/>
              <a:gd name="T71" fmla="*/ 55 h 199"/>
              <a:gd name="T72" fmla="*/ 28 w 172"/>
              <a:gd name="T73" fmla="*/ 51 h 199"/>
              <a:gd name="T74" fmla="*/ 25 w 172"/>
              <a:gd name="T75" fmla="*/ 45 h 199"/>
              <a:gd name="T76" fmla="*/ 22 w 172"/>
              <a:gd name="T77" fmla="*/ 40 h 199"/>
              <a:gd name="T78" fmla="*/ 19 w 172"/>
              <a:gd name="T79" fmla="*/ 36 h 199"/>
              <a:gd name="T80" fmla="*/ 16 w 172"/>
              <a:gd name="T81" fmla="*/ 30 h 199"/>
              <a:gd name="T82" fmla="*/ 13 w 172"/>
              <a:gd name="T83" fmla="*/ 25 h 199"/>
              <a:gd name="T84" fmla="*/ 10 w 172"/>
              <a:gd name="T85" fmla="*/ 21 h 199"/>
              <a:gd name="T86" fmla="*/ 7 w 172"/>
              <a:gd name="T87" fmla="*/ 15 h 199"/>
              <a:gd name="T88" fmla="*/ 4 w 172"/>
              <a:gd name="T89" fmla="*/ 10 h 199"/>
              <a:gd name="T90" fmla="*/ 3 w 172"/>
              <a:gd name="T91" fmla="*/ 6 h 199"/>
              <a:gd name="T92" fmla="*/ 0 w 172"/>
              <a:gd name="T9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199">
                <a:moveTo>
                  <a:pt x="172" y="199"/>
                </a:moveTo>
                <a:lnTo>
                  <a:pt x="169" y="196"/>
                </a:lnTo>
                <a:lnTo>
                  <a:pt x="168" y="195"/>
                </a:lnTo>
                <a:lnTo>
                  <a:pt x="165" y="193"/>
                </a:lnTo>
                <a:lnTo>
                  <a:pt x="163" y="192"/>
                </a:lnTo>
                <a:lnTo>
                  <a:pt x="160" y="190"/>
                </a:lnTo>
                <a:lnTo>
                  <a:pt x="159" y="189"/>
                </a:lnTo>
                <a:lnTo>
                  <a:pt x="156" y="187"/>
                </a:lnTo>
                <a:lnTo>
                  <a:pt x="153" y="186"/>
                </a:lnTo>
                <a:lnTo>
                  <a:pt x="151" y="184"/>
                </a:lnTo>
                <a:lnTo>
                  <a:pt x="148" y="183"/>
                </a:lnTo>
                <a:lnTo>
                  <a:pt x="147" y="180"/>
                </a:lnTo>
                <a:lnTo>
                  <a:pt x="144" y="178"/>
                </a:lnTo>
                <a:lnTo>
                  <a:pt x="142" y="177"/>
                </a:lnTo>
                <a:lnTo>
                  <a:pt x="139" y="175"/>
                </a:lnTo>
                <a:lnTo>
                  <a:pt x="138" y="174"/>
                </a:lnTo>
                <a:lnTo>
                  <a:pt x="135" y="171"/>
                </a:lnTo>
                <a:lnTo>
                  <a:pt x="133" y="169"/>
                </a:lnTo>
                <a:lnTo>
                  <a:pt x="130" y="168"/>
                </a:lnTo>
                <a:lnTo>
                  <a:pt x="129" y="166"/>
                </a:lnTo>
                <a:lnTo>
                  <a:pt x="127" y="165"/>
                </a:lnTo>
                <a:lnTo>
                  <a:pt x="124" y="162"/>
                </a:lnTo>
                <a:lnTo>
                  <a:pt x="123" y="160"/>
                </a:lnTo>
                <a:lnTo>
                  <a:pt x="120" y="159"/>
                </a:lnTo>
                <a:lnTo>
                  <a:pt x="118" y="157"/>
                </a:lnTo>
                <a:lnTo>
                  <a:pt x="115" y="154"/>
                </a:lnTo>
                <a:lnTo>
                  <a:pt x="114" y="153"/>
                </a:lnTo>
                <a:lnTo>
                  <a:pt x="112" y="151"/>
                </a:lnTo>
                <a:lnTo>
                  <a:pt x="109" y="148"/>
                </a:lnTo>
                <a:lnTo>
                  <a:pt x="108" y="147"/>
                </a:lnTo>
                <a:lnTo>
                  <a:pt x="105" y="145"/>
                </a:lnTo>
                <a:lnTo>
                  <a:pt x="103" y="142"/>
                </a:lnTo>
                <a:lnTo>
                  <a:pt x="102" y="141"/>
                </a:lnTo>
                <a:lnTo>
                  <a:pt x="99" y="139"/>
                </a:lnTo>
                <a:lnTo>
                  <a:pt x="97" y="136"/>
                </a:lnTo>
                <a:lnTo>
                  <a:pt x="96" y="135"/>
                </a:lnTo>
                <a:lnTo>
                  <a:pt x="93" y="133"/>
                </a:lnTo>
                <a:lnTo>
                  <a:pt x="91" y="130"/>
                </a:lnTo>
                <a:lnTo>
                  <a:pt x="90" y="129"/>
                </a:lnTo>
                <a:lnTo>
                  <a:pt x="87" y="127"/>
                </a:lnTo>
                <a:lnTo>
                  <a:pt x="85" y="124"/>
                </a:lnTo>
                <a:lnTo>
                  <a:pt x="84" y="123"/>
                </a:lnTo>
                <a:lnTo>
                  <a:pt x="81" y="120"/>
                </a:lnTo>
                <a:lnTo>
                  <a:pt x="79" y="118"/>
                </a:lnTo>
                <a:lnTo>
                  <a:pt x="78" y="117"/>
                </a:lnTo>
                <a:lnTo>
                  <a:pt x="76" y="114"/>
                </a:lnTo>
                <a:lnTo>
                  <a:pt x="73" y="112"/>
                </a:lnTo>
                <a:lnTo>
                  <a:pt x="72" y="109"/>
                </a:lnTo>
                <a:lnTo>
                  <a:pt x="70" y="108"/>
                </a:lnTo>
                <a:lnTo>
                  <a:pt x="69" y="105"/>
                </a:lnTo>
                <a:lnTo>
                  <a:pt x="66" y="103"/>
                </a:lnTo>
                <a:lnTo>
                  <a:pt x="64" y="100"/>
                </a:lnTo>
                <a:lnTo>
                  <a:pt x="63" y="99"/>
                </a:lnTo>
                <a:lnTo>
                  <a:pt x="61" y="97"/>
                </a:lnTo>
                <a:lnTo>
                  <a:pt x="58" y="94"/>
                </a:lnTo>
                <a:lnTo>
                  <a:pt x="57" y="93"/>
                </a:lnTo>
                <a:lnTo>
                  <a:pt x="55" y="90"/>
                </a:lnTo>
                <a:lnTo>
                  <a:pt x="54" y="88"/>
                </a:lnTo>
                <a:lnTo>
                  <a:pt x="52" y="85"/>
                </a:lnTo>
                <a:lnTo>
                  <a:pt x="51" y="82"/>
                </a:lnTo>
                <a:lnTo>
                  <a:pt x="49" y="81"/>
                </a:lnTo>
                <a:lnTo>
                  <a:pt x="46" y="78"/>
                </a:lnTo>
                <a:lnTo>
                  <a:pt x="45" y="76"/>
                </a:lnTo>
                <a:lnTo>
                  <a:pt x="43" y="73"/>
                </a:lnTo>
                <a:lnTo>
                  <a:pt x="42" y="72"/>
                </a:lnTo>
                <a:lnTo>
                  <a:pt x="40" y="69"/>
                </a:lnTo>
                <a:lnTo>
                  <a:pt x="39" y="67"/>
                </a:lnTo>
                <a:lnTo>
                  <a:pt x="37" y="64"/>
                </a:lnTo>
                <a:lnTo>
                  <a:pt x="36" y="61"/>
                </a:lnTo>
                <a:lnTo>
                  <a:pt x="34" y="60"/>
                </a:lnTo>
                <a:lnTo>
                  <a:pt x="33" y="57"/>
                </a:lnTo>
                <a:lnTo>
                  <a:pt x="31" y="55"/>
                </a:lnTo>
                <a:lnTo>
                  <a:pt x="30" y="52"/>
                </a:lnTo>
                <a:lnTo>
                  <a:pt x="28" y="51"/>
                </a:lnTo>
                <a:lnTo>
                  <a:pt x="27" y="48"/>
                </a:lnTo>
                <a:lnTo>
                  <a:pt x="25" y="45"/>
                </a:lnTo>
                <a:lnTo>
                  <a:pt x="24" y="43"/>
                </a:lnTo>
                <a:lnTo>
                  <a:pt x="22" y="40"/>
                </a:lnTo>
                <a:lnTo>
                  <a:pt x="21" y="37"/>
                </a:lnTo>
                <a:lnTo>
                  <a:pt x="19" y="36"/>
                </a:lnTo>
                <a:lnTo>
                  <a:pt x="18" y="33"/>
                </a:lnTo>
                <a:lnTo>
                  <a:pt x="16" y="30"/>
                </a:lnTo>
                <a:lnTo>
                  <a:pt x="15" y="28"/>
                </a:lnTo>
                <a:lnTo>
                  <a:pt x="13" y="25"/>
                </a:lnTo>
                <a:lnTo>
                  <a:pt x="12" y="22"/>
                </a:lnTo>
                <a:lnTo>
                  <a:pt x="10" y="21"/>
                </a:lnTo>
                <a:lnTo>
                  <a:pt x="9" y="18"/>
                </a:lnTo>
                <a:lnTo>
                  <a:pt x="7" y="15"/>
                </a:lnTo>
                <a:lnTo>
                  <a:pt x="6" y="13"/>
                </a:lnTo>
                <a:lnTo>
                  <a:pt x="4" y="10"/>
                </a:lnTo>
                <a:lnTo>
                  <a:pt x="4" y="7"/>
                </a:lnTo>
                <a:lnTo>
                  <a:pt x="3" y="6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00" name="Line 4209"/>
          <p:cNvSpPr>
            <a:spLocks noChangeShapeType="1"/>
          </p:cNvSpPr>
          <p:nvPr/>
        </p:nvSpPr>
        <p:spPr bwMode="auto">
          <a:xfrm flipH="1">
            <a:off x="4117975" y="4027488"/>
            <a:ext cx="49213" cy="7302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01" name="Rectangle 4210"/>
          <p:cNvSpPr>
            <a:spLocks noChangeArrowheads="1"/>
          </p:cNvSpPr>
          <p:nvPr/>
        </p:nvSpPr>
        <p:spPr bwMode="auto">
          <a:xfrm rot="1500000">
            <a:off x="1714500" y="2117725"/>
            <a:ext cx="260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CoMelva-s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02" name="Line 4211"/>
          <p:cNvSpPr>
            <a:spLocks noChangeShapeType="1"/>
          </p:cNvSpPr>
          <p:nvPr/>
        </p:nvSpPr>
        <p:spPr bwMode="auto">
          <a:xfrm flipH="1" flipV="1">
            <a:off x="1976438" y="2227263"/>
            <a:ext cx="169863" cy="77788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03" name="Rectangle 4212"/>
          <p:cNvSpPr>
            <a:spLocks noChangeArrowheads="1"/>
          </p:cNvSpPr>
          <p:nvPr/>
        </p:nvSpPr>
        <p:spPr bwMode="auto">
          <a:xfrm rot="1560000">
            <a:off x="1724025" y="2076450"/>
            <a:ext cx="2619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CoCogra-s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04" name="Line 4213"/>
          <p:cNvSpPr>
            <a:spLocks noChangeShapeType="1"/>
          </p:cNvSpPr>
          <p:nvPr/>
        </p:nvSpPr>
        <p:spPr bwMode="auto">
          <a:xfrm flipH="1" flipV="1">
            <a:off x="1995488" y="2189163"/>
            <a:ext cx="79375" cy="3810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05" name="Rectangle 4214"/>
          <p:cNvSpPr>
            <a:spLocks noChangeArrowheads="1"/>
          </p:cNvSpPr>
          <p:nvPr/>
        </p:nvSpPr>
        <p:spPr bwMode="auto">
          <a:xfrm rot="1620000">
            <a:off x="1762125" y="2046288"/>
            <a:ext cx="2555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CoBeaba1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06" name="Line 4215"/>
          <p:cNvSpPr>
            <a:spLocks noChangeShapeType="1"/>
          </p:cNvSpPr>
          <p:nvPr/>
        </p:nvSpPr>
        <p:spPr bwMode="auto">
          <a:xfrm flipH="1" flipV="1">
            <a:off x="2014538" y="2152650"/>
            <a:ext cx="79375" cy="412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07" name="Freeform 4216"/>
          <p:cNvSpPr>
            <a:spLocks/>
          </p:cNvSpPr>
          <p:nvPr/>
        </p:nvSpPr>
        <p:spPr bwMode="auto">
          <a:xfrm>
            <a:off x="2079625" y="2212975"/>
            <a:ext cx="9525" cy="15875"/>
          </a:xfrm>
          <a:custGeom>
            <a:avLst/>
            <a:gdLst>
              <a:gd name="T0" fmla="*/ 6 w 6"/>
              <a:gd name="T1" fmla="*/ 0 h 10"/>
              <a:gd name="T2" fmla="*/ 4 w 6"/>
              <a:gd name="T3" fmla="*/ 0 h 10"/>
              <a:gd name="T4" fmla="*/ 4 w 6"/>
              <a:gd name="T5" fmla="*/ 1 h 10"/>
              <a:gd name="T6" fmla="*/ 4 w 6"/>
              <a:gd name="T7" fmla="*/ 3 h 10"/>
              <a:gd name="T8" fmla="*/ 3 w 6"/>
              <a:gd name="T9" fmla="*/ 4 h 10"/>
              <a:gd name="T10" fmla="*/ 3 w 6"/>
              <a:gd name="T11" fmla="*/ 4 h 10"/>
              <a:gd name="T12" fmla="*/ 1 w 6"/>
              <a:gd name="T13" fmla="*/ 6 h 10"/>
              <a:gd name="T14" fmla="*/ 1 w 6"/>
              <a:gd name="T15" fmla="*/ 7 h 10"/>
              <a:gd name="T16" fmla="*/ 1 w 6"/>
              <a:gd name="T17" fmla="*/ 9 h 10"/>
              <a:gd name="T18" fmla="*/ 0 w 6"/>
              <a:gd name="T19" fmla="*/ 9 h 10"/>
              <a:gd name="T20" fmla="*/ 0 w 6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0">
                <a:moveTo>
                  <a:pt x="6" y="0"/>
                </a:moveTo>
                <a:lnTo>
                  <a:pt x="4" y="0"/>
                </a:lnTo>
                <a:lnTo>
                  <a:pt x="4" y="1"/>
                </a:lnTo>
                <a:lnTo>
                  <a:pt x="4" y="3"/>
                </a:lnTo>
                <a:lnTo>
                  <a:pt x="3" y="4"/>
                </a:lnTo>
                <a:lnTo>
                  <a:pt x="3" y="4"/>
                </a:lnTo>
                <a:lnTo>
                  <a:pt x="1" y="6"/>
                </a:lnTo>
                <a:lnTo>
                  <a:pt x="1" y="7"/>
                </a:lnTo>
                <a:lnTo>
                  <a:pt x="1" y="9"/>
                </a:lnTo>
                <a:lnTo>
                  <a:pt x="0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08" name="Freeform 4217"/>
          <p:cNvSpPr>
            <a:spLocks/>
          </p:cNvSpPr>
          <p:nvPr/>
        </p:nvSpPr>
        <p:spPr bwMode="auto">
          <a:xfrm>
            <a:off x="2089150" y="2193925"/>
            <a:ext cx="6350" cy="19050"/>
          </a:xfrm>
          <a:custGeom>
            <a:avLst/>
            <a:gdLst>
              <a:gd name="T0" fmla="*/ 0 w 4"/>
              <a:gd name="T1" fmla="*/ 12 h 12"/>
              <a:gd name="T2" fmla="*/ 0 w 4"/>
              <a:gd name="T3" fmla="*/ 10 h 12"/>
              <a:gd name="T4" fmla="*/ 1 w 4"/>
              <a:gd name="T5" fmla="*/ 9 h 12"/>
              <a:gd name="T6" fmla="*/ 1 w 4"/>
              <a:gd name="T7" fmla="*/ 7 h 12"/>
              <a:gd name="T8" fmla="*/ 3 w 4"/>
              <a:gd name="T9" fmla="*/ 6 h 12"/>
              <a:gd name="T10" fmla="*/ 3 w 4"/>
              <a:gd name="T11" fmla="*/ 4 h 12"/>
              <a:gd name="T12" fmla="*/ 3 w 4"/>
              <a:gd name="T13" fmla="*/ 3 h 12"/>
              <a:gd name="T14" fmla="*/ 4 w 4"/>
              <a:gd name="T15" fmla="*/ 1 h 12"/>
              <a:gd name="T16" fmla="*/ 4 w 4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12">
                <a:moveTo>
                  <a:pt x="0" y="12"/>
                </a:moveTo>
                <a:lnTo>
                  <a:pt x="0" y="10"/>
                </a:lnTo>
                <a:lnTo>
                  <a:pt x="1" y="9"/>
                </a:lnTo>
                <a:lnTo>
                  <a:pt x="1" y="7"/>
                </a:lnTo>
                <a:lnTo>
                  <a:pt x="3" y="6"/>
                </a:lnTo>
                <a:lnTo>
                  <a:pt x="3" y="4"/>
                </a:lnTo>
                <a:lnTo>
                  <a:pt x="3" y="3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09" name="Line 4218"/>
          <p:cNvSpPr>
            <a:spLocks noChangeShapeType="1"/>
          </p:cNvSpPr>
          <p:nvPr/>
        </p:nvSpPr>
        <p:spPr bwMode="auto">
          <a:xfrm flipH="1" flipV="1">
            <a:off x="2093913" y="2214563"/>
            <a:ext cx="77788" cy="412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10" name="Freeform 4219"/>
          <p:cNvSpPr>
            <a:spLocks/>
          </p:cNvSpPr>
          <p:nvPr/>
        </p:nvSpPr>
        <p:spPr bwMode="auto">
          <a:xfrm>
            <a:off x="2151063" y="2281238"/>
            <a:ext cx="11113" cy="26988"/>
          </a:xfrm>
          <a:custGeom>
            <a:avLst/>
            <a:gdLst>
              <a:gd name="T0" fmla="*/ 7 w 7"/>
              <a:gd name="T1" fmla="*/ 0 h 17"/>
              <a:gd name="T2" fmla="*/ 7 w 7"/>
              <a:gd name="T3" fmla="*/ 2 h 17"/>
              <a:gd name="T4" fmla="*/ 7 w 7"/>
              <a:gd name="T5" fmla="*/ 2 h 17"/>
              <a:gd name="T6" fmla="*/ 6 w 7"/>
              <a:gd name="T7" fmla="*/ 3 h 17"/>
              <a:gd name="T8" fmla="*/ 6 w 7"/>
              <a:gd name="T9" fmla="*/ 3 h 17"/>
              <a:gd name="T10" fmla="*/ 6 w 7"/>
              <a:gd name="T11" fmla="*/ 5 h 17"/>
              <a:gd name="T12" fmla="*/ 6 w 7"/>
              <a:gd name="T13" fmla="*/ 5 h 17"/>
              <a:gd name="T14" fmla="*/ 4 w 7"/>
              <a:gd name="T15" fmla="*/ 6 h 17"/>
              <a:gd name="T16" fmla="*/ 4 w 7"/>
              <a:gd name="T17" fmla="*/ 6 h 17"/>
              <a:gd name="T18" fmla="*/ 4 w 7"/>
              <a:gd name="T19" fmla="*/ 8 h 17"/>
              <a:gd name="T20" fmla="*/ 4 w 7"/>
              <a:gd name="T21" fmla="*/ 9 h 17"/>
              <a:gd name="T22" fmla="*/ 3 w 7"/>
              <a:gd name="T23" fmla="*/ 9 h 17"/>
              <a:gd name="T24" fmla="*/ 3 w 7"/>
              <a:gd name="T25" fmla="*/ 11 h 17"/>
              <a:gd name="T26" fmla="*/ 3 w 7"/>
              <a:gd name="T27" fmla="*/ 11 h 17"/>
              <a:gd name="T28" fmla="*/ 3 w 7"/>
              <a:gd name="T29" fmla="*/ 12 h 17"/>
              <a:gd name="T30" fmla="*/ 1 w 7"/>
              <a:gd name="T31" fmla="*/ 12 h 17"/>
              <a:gd name="T32" fmla="*/ 1 w 7"/>
              <a:gd name="T33" fmla="*/ 14 h 17"/>
              <a:gd name="T34" fmla="*/ 1 w 7"/>
              <a:gd name="T35" fmla="*/ 14 h 17"/>
              <a:gd name="T36" fmla="*/ 1 w 7"/>
              <a:gd name="T37" fmla="*/ 15 h 17"/>
              <a:gd name="T38" fmla="*/ 0 w 7"/>
              <a:gd name="T39" fmla="*/ 15 h 17"/>
              <a:gd name="T40" fmla="*/ 0 w 7"/>
              <a:gd name="T4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" h="17">
                <a:moveTo>
                  <a:pt x="7" y="0"/>
                </a:moveTo>
                <a:lnTo>
                  <a:pt x="7" y="2"/>
                </a:lnTo>
                <a:lnTo>
                  <a:pt x="7" y="2"/>
                </a:lnTo>
                <a:lnTo>
                  <a:pt x="6" y="3"/>
                </a:lnTo>
                <a:lnTo>
                  <a:pt x="6" y="3"/>
                </a:lnTo>
                <a:lnTo>
                  <a:pt x="6" y="5"/>
                </a:lnTo>
                <a:lnTo>
                  <a:pt x="6" y="5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9"/>
                </a:lnTo>
                <a:lnTo>
                  <a:pt x="3" y="9"/>
                </a:lnTo>
                <a:lnTo>
                  <a:pt x="3" y="11"/>
                </a:lnTo>
                <a:lnTo>
                  <a:pt x="3" y="11"/>
                </a:lnTo>
                <a:lnTo>
                  <a:pt x="3" y="12"/>
                </a:lnTo>
                <a:lnTo>
                  <a:pt x="1" y="12"/>
                </a:lnTo>
                <a:lnTo>
                  <a:pt x="1" y="14"/>
                </a:lnTo>
                <a:lnTo>
                  <a:pt x="1" y="14"/>
                </a:lnTo>
                <a:lnTo>
                  <a:pt x="1" y="15"/>
                </a:lnTo>
                <a:lnTo>
                  <a:pt x="0" y="15"/>
                </a:lnTo>
                <a:lnTo>
                  <a:pt x="0" y="17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11" name="Freeform 4220"/>
          <p:cNvSpPr>
            <a:spLocks/>
          </p:cNvSpPr>
          <p:nvPr/>
        </p:nvSpPr>
        <p:spPr bwMode="auto">
          <a:xfrm>
            <a:off x="2162175" y="2255838"/>
            <a:ext cx="14288" cy="25400"/>
          </a:xfrm>
          <a:custGeom>
            <a:avLst/>
            <a:gdLst>
              <a:gd name="T0" fmla="*/ 0 w 9"/>
              <a:gd name="T1" fmla="*/ 16 h 16"/>
              <a:gd name="T2" fmla="*/ 2 w 9"/>
              <a:gd name="T3" fmla="*/ 15 h 16"/>
              <a:gd name="T4" fmla="*/ 3 w 9"/>
              <a:gd name="T5" fmla="*/ 12 h 16"/>
              <a:gd name="T6" fmla="*/ 5 w 9"/>
              <a:gd name="T7" fmla="*/ 9 h 16"/>
              <a:gd name="T8" fmla="*/ 5 w 9"/>
              <a:gd name="T9" fmla="*/ 7 h 16"/>
              <a:gd name="T10" fmla="*/ 6 w 9"/>
              <a:gd name="T11" fmla="*/ 4 h 16"/>
              <a:gd name="T12" fmla="*/ 8 w 9"/>
              <a:gd name="T13" fmla="*/ 3 h 16"/>
              <a:gd name="T14" fmla="*/ 9 w 9"/>
              <a:gd name="T1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6">
                <a:moveTo>
                  <a:pt x="0" y="16"/>
                </a:moveTo>
                <a:lnTo>
                  <a:pt x="2" y="15"/>
                </a:lnTo>
                <a:lnTo>
                  <a:pt x="3" y="12"/>
                </a:lnTo>
                <a:lnTo>
                  <a:pt x="5" y="9"/>
                </a:lnTo>
                <a:lnTo>
                  <a:pt x="5" y="7"/>
                </a:lnTo>
                <a:lnTo>
                  <a:pt x="6" y="4"/>
                </a:lnTo>
                <a:lnTo>
                  <a:pt x="8" y="3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12" name="Line 4221"/>
          <p:cNvSpPr>
            <a:spLocks noChangeShapeType="1"/>
          </p:cNvSpPr>
          <p:nvPr/>
        </p:nvSpPr>
        <p:spPr bwMode="auto">
          <a:xfrm flipH="1" flipV="1">
            <a:off x="2166938" y="2284413"/>
            <a:ext cx="1760538" cy="857250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13" name="Freeform 4222"/>
          <p:cNvSpPr>
            <a:spLocks/>
          </p:cNvSpPr>
          <p:nvPr/>
        </p:nvSpPr>
        <p:spPr bwMode="auto">
          <a:xfrm>
            <a:off x="3886200" y="3627438"/>
            <a:ext cx="284163" cy="395288"/>
          </a:xfrm>
          <a:custGeom>
            <a:avLst/>
            <a:gdLst>
              <a:gd name="T0" fmla="*/ 0 w 179"/>
              <a:gd name="T1" fmla="*/ 0 h 249"/>
              <a:gd name="T2" fmla="*/ 2 w 179"/>
              <a:gd name="T3" fmla="*/ 6 h 249"/>
              <a:gd name="T4" fmla="*/ 3 w 179"/>
              <a:gd name="T5" fmla="*/ 12 h 249"/>
              <a:gd name="T6" fmla="*/ 5 w 179"/>
              <a:gd name="T7" fmla="*/ 18 h 249"/>
              <a:gd name="T8" fmla="*/ 6 w 179"/>
              <a:gd name="T9" fmla="*/ 24 h 249"/>
              <a:gd name="T10" fmla="*/ 9 w 179"/>
              <a:gd name="T11" fmla="*/ 30 h 249"/>
              <a:gd name="T12" fmla="*/ 11 w 179"/>
              <a:gd name="T13" fmla="*/ 36 h 249"/>
              <a:gd name="T14" fmla="*/ 14 w 179"/>
              <a:gd name="T15" fmla="*/ 42 h 249"/>
              <a:gd name="T16" fmla="*/ 15 w 179"/>
              <a:gd name="T17" fmla="*/ 48 h 249"/>
              <a:gd name="T18" fmla="*/ 18 w 179"/>
              <a:gd name="T19" fmla="*/ 54 h 249"/>
              <a:gd name="T20" fmla="*/ 20 w 179"/>
              <a:gd name="T21" fmla="*/ 60 h 249"/>
              <a:gd name="T22" fmla="*/ 23 w 179"/>
              <a:gd name="T23" fmla="*/ 64 h 249"/>
              <a:gd name="T24" fmla="*/ 26 w 179"/>
              <a:gd name="T25" fmla="*/ 70 h 249"/>
              <a:gd name="T26" fmla="*/ 29 w 179"/>
              <a:gd name="T27" fmla="*/ 76 h 249"/>
              <a:gd name="T28" fmla="*/ 30 w 179"/>
              <a:gd name="T29" fmla="*/ 82 h 249"/>
              <a:gd name="T30" fmla="*/ 33 w 179"/>
              <a:gd name="T31" fmla="*/ 87 h 249"/>
              <a:gd name="T32" fmla="*/ 36 w 179"/>
              <a:gd name="T33" fmla="*/ 93 h 249"/>
              <a:gd name="T34" fmla="*/ 39 w 179"/>
              <a:gd name="T35" fmla="*/ 99 h 249"/>
              <a:gd name="T36" fmla="*/ 42 w 179"/>
              <a:gd name="T37" fmla="*/ 103 h 249"/>
              <a:gd name="T38" fmla="*/ 45 w 179"/>
              <a:gd name="T39" fmla="*/ 109 h 249"/>
              <a:gd name="T40" fmla="*/ 50 w 179"/>
              <a:gd name="T41" fmla="*/ 115 h 249"/>
              <a:gd name="T42" fmla="*/ 53 w 179"/>
              <a:gd name="T43" fmla="*/ 120 h 249"/>
              <a:gd name="T44" fmla="*/ 56 w 179"/>
              <a:gd name="T45" fmla="*/ 126 h 249"/>
              <a:gd name="T46" fmla="*/ 59 w 179"/>
              <a:gd name="T47" fmla="*/ 130 h 249"/>
              <a:gd name="T48" fmla="*/ 63 w 179"/>
              <a:gd name="T49" fmla="*/ 136 h 249"/>
              <a:gd name="T50" fmla="*/ 66 w 179"/>
              <a:gd name="T51" fmla="*/ 141 h 249"/>
              <a:gd name="T52" fmla="*/ 71 w 179"/>
              <a:gd name="T53" fmla="*/ 145 h 249"/>
              <a:gd name="T54" fmla="*/ 74 w 179"/>
              <a:gd name="T55" fmla="*/ 151 h 249"/>
              <a:gd name="T56" fmla="*/ 78 w 179"/>
              <a:gd name="T57" fmla="*/ 156 h 249"/>
              <a:gd name="T58" fmla="*/ 81 w 179"/>
              <a:gd name="T59" fmla="*/ 160 h 249"/>
              <a:gd name="T60" fmla="*/ 86 w 179"/>
              <a:gd name="T61" fmla="*/ 165 h 249"/>
              <a:gd name="T62" fmla="*/ 90 w 179"/>
              <a:gd name="T63" fmla="*/ 171 h 249"/>
              <a:gd name="T64" fmla="*/ 93 w 179"/>
              <a:gd name="T65" fmla="*/ 175 h 249"/>
              <a:gd name="T66" fmla="*/ 98 w 179"/>
              <a:gd name="T67" fmla="*/ 180 h 249"/>
              <a:gd name="T68" fmla="*/ 102 w 179"/>
              <a:gd name="T69" fmla="*/ 184 h 249"/>
              <a:gd name="T70" fmla="*/ 107 w 179"/>
              <a:gd name="T71" fmla="*/ 189 h 249"/>
              <a:gd name="T72" fmla="*/ 111 w 179"/>
              <a:gd name="T73" fmla="*/ 193 h 249"/>
              <a:gd name="T74" fmla="*/ 116 w 179"/>
              <a:gd name="T75" fmla="*/ 198 h 249"/>
              <a:gd name="T76" fmla="*/ 120 w 179"/>
              <a:gd name="T77" fmla="*/ 202 h 249"/>
              <a:gd name="T78" fmla="*/ 125 w 179"/>
              <a:gd name="T79" fmla="*/ 207 h 249"/>
              <a:gd name="T80" fmla="*/ 129 w 179"/>
              <a:gd name="T81" fmla="*/ 211 h 249"/>
              <a:gd name="T82" fmla="*/ 134 w 179"/>
              <a:gd name="T83" fmla="*/ 214 h 249"/>
              <a:gd name="T84" fmla="*/ 138 w 179"/>
              <a:gd name="T85" fmla="*/ 219 h 249"/>
              <a:gd name="T86" fmla="*/ 143 w 179"/>
              <a:gd name="T87" fmla="*/ 223 h 249"/>
              <a:gd name="T88" fmla="*/ 149 w 179"/>
              <a:gd name="T89" fmla="*/ 226 h 249"/>
              <a:gd name="T90" fmla="*/ 153 w 179"/>
              <a:gd name="T91" fmla="*/ 231 h 249"/>
              <a:gd name="T92" fmla="*/ 158 w 179"/>
              <a:gd name="T93" fmla="*/ 235 h 249"/>
              <a:gd name="T94" fmla="*/ 164 w 179"/>
              <a:gd name="T95" fmla="*/ 238 h 249"/>
              <a:gd name="T96" fmla="*/ 168 w 179"/>
              <a:gd name="T97" fmla="*/ 241 h 249"/>
              <a:gd name="T98" fmla="*/ 173 w 179"/>
              <a:gd name="T99" fmla="*/ 246 h 249"/>
              <a:gd name="T100" fmla="*/ 179 w 179"/>
              <a:gd name="T101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9" h="249">
                <a:moveTo>
                  <a:pt x="0" y="0"/>
                </a:moveTo>
                <a:lnTo>
                  <a:pt x="2" y="6"/>
                </a:lnTo>
                <a:lnTo>
                  <a:pt x="3" y="12"/>
                </a:lnTo>
                <a:lnTo>
                  <a:pt x="5" y="18"/>
                </a:lnTo>
                <a:lnTo>
                  <a:pt x="6" y="24"/>
                </a:lnTo>
                <a:lnTo>
                  <a:pt x="9" y="30"/>
                </a:lnTo>
                <a:lnTo>
                  <a:pt x="11" y="36"/>
                </a:lnTo>
                <a:lnTo>
                  <a:pt x="14" y="42"/>
                </a:lnTo>
                <a:lnTo>
                  <a:pt x="15" y="48"/>
                </a:lnTo>
                <a:lnTo>
                  <a:pt x="18" y="54"/>
                </a:lnTo>
                <a:lnTo>
                  <a:pt x="20" y="60"/>
                </a:lnTo>
                <a:lnTo>
                  <a:pt x="23" y="64"/>
                </a:lnTo>
                <a:lnTo>
                  <a:pt x="26" y="70"/>
                </a:lnTo>
                <a:lnTo>
                  <a:pt x="29" y="76"/>
                </a:lnTo>
                <a:lnTo>
                  <a:pt x="30" y="82"/>
                </a:lnTo>
                <a:lnTo>
                  <a:pt x="33" y="87"/>
                </a:lnTo>
                <a:lnTo>
                  <a:pt x="36" y="93"/>
                </a:lnTo>
                <a:lnTo>
                  <a:pt x="39" y="99"/>
                </a:lnTo>
                <a:lnTo>
                  <a:pt x="42" y="103"/>
                </a:lnTo>
                <a:lnTo>
                  <a:pt x="45" y="109"/>
                </a:lnTo>
                <a:lnTo>
                  <a:pt x="50" y="115"/>
                </a:lnTo>
                <a:lnTo>
                  <a:pt x="53" y="120"/>
                </a:lnTo>
                <a:lnTo>
                  <a:pt x="56" y="126"/>
                </a:lnTo>
                <a:lnTo>
                  <a:pt x="59" y="130"/>
                </a:lnTo>
                <a:lnTo>
                  <a:pt x="63" y="136"/>
                </a:lnTo>
                <a:lnTo>
                  <a:pt x="66" y="141"/>
                </a:lnTo>
                <a:lnTo>
                  <a:pt x="71" y="145"/>
                </a:lnTo>
                <a:lnTo>
                  <a:pt x="74" y="151"/>
                </a:lnTo>
                <a:lnTo>
                  <a:pt x="78" y="156"/>
                </a:lnTo>
                <a:lnTo>
                  <a:pt x="81" y="160"/>
                </a:lnTo>
                <a:lnTo>
                  <a:pt x="86" y="165"/>
                </a:lnTo>
                <a:lnTo>
                  <a:pt x="90" y="171"/>
                </a:lnTo>
                <a:lnTo>
                  <a:pt x="93" y="175"/>
                </a:lnTo>
                <a:lnTo>
                  <a:pt x="98" y="180"/>
                </a:lnTo>
                <a:lnTo>
                  <a:pt x="102" y="184"/>
                </a:lnTo>
                <a:lnTo>
                  <a:pt x="107" y="189"/>
                </a:lnTo>
                <a:lnTo>
                  <a:pt x="111" y="193"/>
                </a:lnTo>
                <a:lnTo>
                  <a:pt x="116" y="198"/>
                </a:lnTo>
                <a:lnTo>
                  <a:pt x="120" y="202"/>
                </a:lnTo>
                <a:lnTo>
                  <a:pt x="125" y="207"/>
                </a:lnTo>
                <a:lnTo>
                  <a:pt x="129" y="211"/>
                </a:lnTo>
                <a:lnTo>
                  <a:pt x="134" y="214"/>
                </a:lnTo>
                <a:lnTo>
                  <a:pt x="138" y="219"/>
                </a:lnTo>
                <a:lnTo>
                  <a:pt x="143" y="223"/>
                </a:lnTo>
                <a:lnTo>
                  <a:pt x="149" y="226"/>
                </a:lnTo>
                <a:lnTo>
                  <a:pt x="153" y="231"/>
                </a:lnTo>
                <a:lnTo>
                  <a:pt x="158" y="235"/>
                </a:lnTo>
                <a:lnTo>
                  <a:pt x="164" y="238"/>
                </a:lnTo>
                <a:lnTo>
                  <a:pt x="168" y="241"/>
                </a:lnTo>
                <a:lnTo>
                  <a:pt x="173" y="246"/>
                </a:lnTo>
                <a:lnTo>
                  <a:pt x="179" y="24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14" name="Freeform 4223"/>
          <p:cNvSpPr>
            <a:spLocks/>
          </p:cNvSpPr>
          <p:nvPr/>
        </p:nvSpPr>
        <p:spPr bwMode="auto">
          <a:xfrm>
            <a:off x="3862388" y="3141663"/>
            <a:ext cx="69850" cy="485775"/>
          </a:xfrm>
          <a:custGeom>
            <a:avLst/>
            <a:gdLst>
              <a:gd name="T0" fmla="*/ 14 w 44"/>
              <a:gd name="T1" fmla="*/ 303 h 306"/>
              <a:gd name="T2" fmla="*/ 12 w 44"/>
              <a:gd name="T3" fmla="*/ 297 h 306"/>
              <a:gd name="T4" fmla="*/ 11 w 44"/>
              <a:gd name="T5" fmla="*/ 292 h 306"/>
              <a:gd name="T6" fmla="*/ 11 w 44"/>
              <a:gd name="T7" fmla="*/ 288 h 306"/>
              <a:gd name="T8" fmla="*/ 9 w 44"/>
              <a:gd name="T9" fmla="*/ 282 h 306"/>
              <a:gd name="T10" fmla="*/ 8 w 44"/>
              <a:gd name="T11" fmla="*/ 277 h 306"/>
              <a:gd name="T12" fmla="*/ 6 w 44"/>
              <a:gd name="T13" fmla="*/ 273 h 306"/>
              <a:gd name="T14" fmla="*/ 6 w 44"/>
              <a:gd name="T15" fmla="*/ 267 h 306"/>
              <a:gd name="T16" fmla="*/ 5 w 44"/>
              <a:gd name="T17" fmla="*/ 262 h 306"/>
              <a:gd name="T18" fmla="*/ 5 w 44"/>
              <a:gd name="T19" fmla="*/ 256 h 306"/>
              <a:gd name="T20" fmla="*/ 3 w 44"/>
              <a:gd name="T21" fmla="*/ 252 h 306"/>
              <a:gd name="T22" fmla="*/ 3 w 44"/>
              <a:gd name="T23" fmla="*/ 246 h 306"/>
              <a:gd name="T24" fmla="*/ 2 w 44"/>
              <a:gd name="T25" fmla="*/ 241 h 306"/>
              <a:gd name="T26" fmla="*/ 2 w 44"/>
              <a:gd name="T27" fmla="*/ 237 h 306"/>
              <a:gd name="T28" fmla="*/ 2 w 44"/>
              <a:gd name="T29" fmla="*/ 231 h 306"/>
              <a:gd name="T30" fmla="*/ 0 w 44"/>
              <a:gd name="T31" fmla="*/ 226 h 306"/>
              <a:gd name="T32" fmla="*/ 0 w 44"/>
              <a:gd name="T33" fmla="*/ 220 h 306"/>
              <a:gd name="T34" fmla="*/ 0 w 44"/>
              <a:gd name="T35" fmla="*/ 216 h 306"/>
              <a:gd name="T36" fmla="*/ 0 w 44"/>
              <a:gd name="T37" fmla="*/ 210 h 306"/>
              <a:gd name="T38" fmla="*/ 0 w 44"/>
              <a:gd name="T39" fmla="*/ 205 h 306"/>
              <a:gd name="T40" fmla="*/ 0 w 44"/>
              <a:gd name="T41" fmla="*/ 199 h 306"/>
              <a:gd name="T42" fmla="*/ 0 w 44"/>
              <a:gd name="T43" fmla="*/ 195 h 306"/>
              <a:gd name="T44" fmla="*/ 0 w 44"/>
              <a:gd name="T45" fmla="*/ 189 h 306"/>
              <a:gd name="T46" fmla="*/ 0 w 44"/>
              <a:gd name="T47" fmla="*/ 184 h 306"/>
              <a:gd name="T48" fmla="*/ 0 w 44"/>
              <a:gd name="T49" fmla="*/ 180 h 306"/>
              <a:gd name="T50" fmla="*/ 0 w 44"/>
              <a:gd name="T51" fmla="*/ 174 h 306"/>
              <a:gd name="T52" fmla="*/ 0 w 44"/>
              <a:gd name="T53" fmla="*/ 169 h 306"/>
              <a:gd name="T54" fmla="*/ 0 w 44"/>
              <a:gd name="T55" fmla="*/ 163 h 306"/>
              <a:gd name="T56" fmla="*/ 0 w 44"/>
              <a:gd name="T57" fmla="*/ 159 h 306"/>
              <a:gd name="T58" fmla="*/ 2 w 44"/>
              <a:gd name="T59" fmla="*/ 153 h 306"/>
              <a:gd name="T60" fmla="*/ 2 w 44"/>
              <a:gd name="T61" fmla="*/ 148 h 306"/>
              <a:gd name="T62" fmla="*/ 2 w 44"/>
              <a:gd name="T63" fmla="*/ 142 h 306"/>
              <a:gd name="T64" fmla="*/ 3 w 44"/>
              <a:gd name="T65" fmla="*/ 138 h 306"/>
              <a:gd name="T66" fmla="*/ 3 w 44"/>
              <a:gd name="T67" fmla="*/ 132 h 306"/>
              <a:gd name="T68" fmla="*/ 5 w 44"/>
              <a:gd name="T69" fmla="*/ 127 h 306"/>
              <a:gd name="T70" fmla="*/ 5 w 44"/>
              <a:gd name="T71" fmla="*/ 123 h 306"/>
              <a:gd name="T72" fmla="*/ 6 w 44"/>
              <a:gd name="T73" fmla="*/ 117 h 306"/>
              <a:gd name="T74" fmla="*/ 6 w 44"/>
              <a:gd name="T75" fmla="*/ 112 h 306"/>
              <a:gd name="T76" fmla="*/ 8 w 44"/>
              <a:gd name="T77" fmla="*/ 106 h 306"/>
              <a:gd name="T78" fmla="*/ 9 w 44"/>
              <a:gd name="T79" fmla="*/ 102 h 306"/>
              <a:gd name="T80" fmla="*/ 11 w 44"/>
              <a:gd name="T81" fmla="*/ 97 h 306"/>
              <a:gd name="T82" fmla="*/ 11 w 44"/>
              <a:gd name="T83" fmla="*/ 91 h 306"/>
              <a:gd name="T84" fmla="*/ 12 w 44"/>
              <a:gd name="T85" fmla="*/ 87 h 306"/>
              <a:gd name="T86" fmla="*/ 14 w 44"/>
              <a:gd name="T87" fmla="*/ 82 h 306"/>
              <a:gd name="T88" fmla="*/ 15 w 44"/>
              <a:gd name="T89" fmla="*/ 76 h 306"/>
              <a:gd name="T90" fmla="*/ 17 w 44"/>
              <a:gd name="T91" fmla="*/ 72 h 306"/>
              <a:gd name="T92" fmla="*/ 18 w 44"/>
              <a:gd name="T93" fmla="*/ 67 h 306"/>
              <a:gd name="T94" fmla="*/ 20 w 44"/>
              <a:gd name="T95" fmla="*/ 61 h 306"/>
              <a:gd name="T96" fmla="*/ 21 w 44"/>
              <a:gd name="T97" fmla="*/ 57 h 306"/>
              <a:gd name="T98" fmla="*/ 23 w 44"/>
              <a:gd name="T99" fmla="*/ 52 h 306"/>
              <a:gd name="T100" fmla="*/ 24 w 44"/>
              <a:gd name="T101" fmla="*/ 46 h 306"/>
              <a:gd name="T102" fmla="*/ 26 w 44"/>
              <a:gd name="T103" fmla="*/ 42 h 306"/>
              <a:gd name="T104" fmla="*/ 27 w 44"/>
              <a:gd name="T105" fmla="*/ 37 h 306"/>
              <a:gd name="T106" fmla="*/ 30 w 44"/>
              <a:gd name="T107" fmla="*/ 33 h 306"/>
              <a:gd name="T108" fmla="*/ 32 w 44"/>
              <a:gd name="T109" fmla="*/ 27 h 306"/>
              <a:gd name="T110" fmla="*/ 33 w 44"/>
              <a:gd name="T111" fmla="*/ 22 h 306"/>
              <a:gd name="T112" fmla="*/ 36 w 44"/>
              <a:gd name="T113" fmla="*/ 18 h 306"/>
              <a:gd name="T114" fmla="*/ 38 w 44"/>
              <a:gd name="T115" fmla="*/ 13 h 306"/>
              <a:gd name="T116" fmla="*/ 39 w 44"/>
              <a:gd name="T117" fmla="*/ 9 h 306"/>
              <a:gd name="T118" fmla="*/ 42 w 44"/>
              <a:gd name="T119" fmla="*/ 4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" h="306">
                <a:moveTo>
                  <a:pt x="15" y="306"/>
                </a:moveTo>
                <a:lnTo>
                  <a:pt x="14" y="304"/>
                </a:lnTo>
                <a:lnTo>
                  <a:pt x="14" y="303"/>
                </a:lnTo>
                <a:lnTo>
                  <a:pt x="14" y="301"/>
                </a:lnTo>
                <a:lnTo>
                  <a:pt x="12" y="300"/>
                </a:lnTo>
                <a:lnTo>
                  <a:pt x="12" y="297"/>
                </a:lnTo>
                <a:lnTo>
                  <a:pt x="12" y="295"/>
                </a:lnTo>
                <a:lnTo>
                  <a:pt x="12" y="294"/>
                </a:lnTo>
                <a:lnTo>
                  <a:pt x="11" y="292"/>
                </a:lnTo>
                <a:lnTo>
                  <a:pt x="11" y="291"/>
                </a:lnTo>
                <a:lnTo>
                  <a:pt x="11" y="289"/>
                </a:lnTo>
                <a:lnTo>
                  <a:pt x="11" y="288"/>
                </a:lnTo>
                <a:lnTo>
                  <a:pt x="9" y="286"/>
                </a:lnTo>
                <a:lnTo>
                  <a:pt x="9" y="283"/>
                </a:lnTo>
                <a:lnTo>
                  <a:pt x="9" y="282"/>
                </a:lnTo>
                <a:lnTo>
                  <a:pt x="9" y="280"/>
                </a:lnTo>
                <a:lnTo>
                  <a:pt x="8" y="279"/>
                </a:lnTo>
                <a:lnTo>
                  <a:pt x="8" y="277"/>
                </a:lnTo>
                <a:lnTo>
                  <a:pt x="8" y="276"/>
                </a:lnTo>
                <a:lnTo>
                  <a:pt x="8" y="274"/>
                </a:lnTo>
                <a:lnTo>
                  <a:pt x="6" y="273"/>
                </a:lnTo>
                <a:lnTo>
                  <a:pt x="6" y="270"/>
                </a:lnTo>
                <a:lnTo>
                  <a:pt x="6" y="268"/>
                </a:lnTo>
                <a:lnTo>
                  <a:pt x="6" y="267"/>
                </a:lnTo>
                <a:lnTo>
                  <a:pt x="6" y="265"/>
                </a:lnTo>
                <a:lnTo>
                  <a:pt x="5" y="264"/>
                </a:lnTo>
                <a:lnTo>
                  <a:pt x="5" y="262"/>
                </a:lnTo>
                <a:lnTo>
                  <a:pt x="5" y="261"/>
                </a:lnTo>
                <a:lnTo>
                  <a:pt x="5" y="258"/>
                </a:lnTo>
                <a:lnTo>
                  <a:pt x="5" y="256"/>
                </a:lnTo>
                <a:lnTo>
                  <a:pt x="5" y="255"/>
                </a:lnTo>
                <a:lnTo>
                  <a:pt x="3" y="253"/>
                </a:lnTo>
                <a:lnTo>
                  <a:pt x="3" y="252"/>
                </a:lnTo>
                <a:lnTo>
                  <a:pt x="3" y="250"/>
                </a:lnTo>
                <a:lnTo>
                  <a:pt x="3" y="249"/>
                </a:lnTo>
                <a:lnTo>
                  <a:pt x="3" y="246"/>
                </a:lnTo>
                <a:lnTo>
                  <a:pt x="3" y="244"/>
                </a:lnTo>
                <a:lnTo>
                  <a:pt x="3" y="243"/>
                </a:lnTo>
                <a:lnTo>
                  <a:pt x="2" y="241"/>
                </a:lnTo>
                <a:lnTo>
                  <a:pt x="2" y="240"/>
                </a:lnTo>
                <a:lnTo>
                  <a:pt x="2" y="238"/>
                </a:lnTo>
                <a:lnTo>
                  <a:pt x="2" y="237"/>
                </a:lnTo>
                <a:lnTo>
                  <a:pt x="2" y="234"/>
                </a:lnTo>
                <a:lnTo>
                  <a:pt x="2" y="232"/>
                </a:lnTo>
                <a:lnTo>
                  <a:pt x="2" y="231"/>
                </a:lnTo>
                <a:lnTo>
                  <a:pt x="2" y="229"/>
                </a:lnTo>
                <a:lnTo>
                  <a:pt x="2" y="228"/>
                </a:lnTo>
                <a:lnTo>
                  <a:pt x="0" y="226"/>
                </a:lnTo>
                <a:lnTo>
                  <a:pt x="0" y="225"/>
                </a:lnTo>
                <a:lnTo>
                  <a:pt x="0" y="222"/>
                </a:lnTo>
                <a:lnTo>
                  <a:pt x="0" y="220"/>
                </a:lnTo>
                <a:lnTo>
                  <a:pt x="0" y="219"/>
                </a:lnTo>
                <a:lnTo>
                  <a:pt x="0" y="217"/>
                </a:lnTo>
                <a:lnTo>
                  <a:pt x="0" y="216"/>
                </a:lnTo>
                <a:lnTo>
                  <a:pt x="0" y="214"/>
                </a:lnTo>
                <a:lnTo>
                  <a:pt x="0" y="211"/>
                </a:lnTo>
                <a:lnTo>
                  <a:pt x="0" y="210"/>
                </a:lnTo>
                <a:lnTo>
                  <a:pt x="0" y="208"/>
                </a:lnTo>
                <a:lnTo>
                  <a:pt x="0" y="207"/>
                </a:lnTo>
                <a:lnTo>
                  <a:pt x="0" y="205"/>
                </a:lnTo>
                <a:lnTo>
                  <a:pt x="0" y="204"/>
                </a:lnTo>
                <a:lnTo>
                  <a:pt x="0" y="202"/>
                </a:lnTo>
                <a:lnTo>
                  <a:pt x="0" y="199"/>
                </a:lnTo>
                <a:lnTo>
                  <a:pt x="0" y="198"/>
                </a:lnTo>
                <a:lnTo>
                  <a:pt x="0" y="196"/>
                </a:lnTo>
                <a:lnTo>
                  <a:pt x="0" y="195"/>
                </a:lnTo>
                <a:lnTo>
                  <a:pt x="0" y="193"/>
                </a:lnTo>
                <a:lnTo>
                  <a:pt x="0" y="192"/>
                </a:lnTo>
                <a:lnTo>
                  <a:pt x="0" y="189"/>
                </a:lnTo>
                <a:lnTo>
                  <a:pt x="0" y="187"/>
                </a:lnTo>
                <a:lnTo>
                  <a:pt x="0" y="186"/>
                </a:lnTo>
                <a:lnTo>
                  <a:pt x="0" y="184"/>
                </a:lnTo>
                <a:lnTo>
                  <a:pt x="0" y="183"/>
                </a:lnTo>
                <a:lnTo>
                  <a:pt x="0" y="181"/>
                </a:lnTo>
                <a:lnTo>
                  <a:pt x="0" y="180"/>
                </a:lnTo>
                <a:lnTo>
                  <a:pt x="0" y="177"/>
                </a:lnTo>
                <a:lnTo>
                  <a:pt x="0" y="175"/>
                </a:lnTo>
                <a:lnTo>
                  <a:pt x="0" y="174"/>
                </a:lnTo>
                <a:lnTo>
                  <a:pt x="0" y="172"/>
                </a:lnTo>
                <a:lnTo>
                  <a:pt x="0" y="171"/>
                </a:lnTo>
                <a:lnTo>
                  <a:pt x="0" y="169"/>
                </a:lnTo>
                <a:lnTo>
                  <a:pt x="0" y="166"/>
                </a:lnTo>
                <a:lnTo>
                  <a:pt x="0" y="165"/>
                </a:lnTo>
                <a:lnTo>
                  <a:pt x="0" y="163"/>
                </a:lnTo>
                <a:lnTo>
                  <a:pt x="0" y="162"/>
                </a:lnTo>
                <a:lnTo>
                  <a:pt x="0" y="160"/>
                </a:lnTo>
                <a:lnTo>
                  <a:pt x="0" y="159"/>
                </a:lnTo>
                <a:lnTo>
                  <a:pt x="0" y="157"/>
                </a:lnTo>
                <a:lnTo>
                  <a:pt x="2" y="154"/>
                </a:lnTo>
                <a:lnTo>
                  <a:pt x="2" y="153"/>
                </a:lnTo>
                <a:lnTo>
                  <a:pt x="2" y="151"/>
                </a:lnTo>
                <a:lnTo>
                  <a:pt x="2" y="150"/>
                </a:lnTo>
                <a:lnTo>
                  <a:pt x="2" y="148"/>
                </a:lnTo>
                <a:lnTo>
                  <a:pt x="2" y="147"/>
                </a:lnTo>
                <a:lnTo>
                  <a:pt x="2" y="145"/>
                </a:lnTo>
                <a:lnTo>
                  <a:pt x="2" y="142"/>
                </a:lnTo>
                <a:lnTo>
                  <a:pt x="2" y="141"/>
                </a:lnTo>
                <a:lnTo>
                  <a:pt x="3" y="139"/>
                </a:lnTo>
                <a:lnTo>
                  <a:pt x="3" y="138"/>
                </a:lnTo>
                <a:lnTo>
                  <a:pt x="3" y="136"/>
                </a:lnTo>
                <a:lnTo>
                  <a:pt x="3" y="135"/>
                </a:lnTo>
                <a:lnTo>
                  <a:pt x="3" y="132"/>
                </a:lnTo>
                <a:lnTo>
                  <a:pt x="3" y="130"/>
                </a:lnTo>
                <a:lnTo>
                  <a:pt x="5" y="129"/>
                </a:lnTo>
                <a:lnTo>
                  <a:pt x="5" y="127"/>
                </a:lnTo>
                <a:lnTo>
                  <a:pt x="5" y="126"/>
                </a:lnTo>
                <a:lnTo>
                  <a:pt x="5" y="124"/>
                </a:lnTo>
                <a:lnTo>
                  <a:pt x="5" y="123"/>
                </a:lnTo>
                <a:lnTo>
                  <a:pt x="5" y="120"/>
                </a:lnTo>
                <a:lnTo>
                  <a:pt x="6" y="118"/>
                </a:lnTo>
                <a:lnTo>
                  <a:pt x="6" y="117"/>
                </a:lnTo>
                <a:lnTo>
                  <a:pt x="6" y="115"/>
                </a:lnTo>
                <a:lnTo>
                  <a:pt x="6" y="114"/>
                </a:lnTo>
                <a:lnTo>
                  <a:pt x="6" y="112"/>
                </a:lnTo>
                <a:lnTo>
                  <a:pt x="8" y="111"/>
                </a:lnTo>
                <a:lnTo>
                  <a:pt x="8" y="109"/>
                </a:lnTo>
                <a:lnTo>
                  <a:pt x="8" y="106"/>
                </a:lnTo>
                <a:lnTo>
                  <a:pt x="8" y="105"/>
                </a:lnTo>
                <a:lnTo>
                  <a:pt x="9" y="103"/>
                </a:lnTo>
                <a:lnTo>
                  <a:pt x="9" y="102"/>
                </a:lnTo>
                <a:lnTo>
                  <a:pt x="9" y="100"/>
                </a:lnTo>
                <a:lnTo>
                  <a:pt x="9" y="99"/>
                </a:lnTo>
                <a:lnTo>
                  <a:pt x="11" y="97"/>
                </a:lnTo>
                <a:lnTo>
                  <a:pt x="11" y="94"/>
                </a:lnTo>
                <a:lnTo>
                  <a:pt x="11" y="93"/>
                </a:lnTo>
                <a:lnTo>
                  <a:pt x="11" y="91"/>
                </a:lnTo>
                <a:lnTo>
                  <a:pt x="12" y="90"/>
                </a:lnTo>
                <a:lnTo>
                  <a:pt x="12" y="88"/>
                </a:lnTo>
                <a:lnTo>
                  <a:pt x="12" y="87"/>
                </a:lnTo>
                <a:lnTo>
                  <a:pt x="12" y="85"/>
                </a:lnTo>
                <a:lnTo>
                  <a:pt x="14" y="84"/>
                </a:lnTo>
                <a:lnTo>
                  <a:pt x="14" y="82"/>
                </a:lnTo>
                <a:lnTo>
                  <a:pt x="14" y="79"/>
                </a:lnTo>
                <a:lnTo>
                  <a:pt x="15" y="78"/>
                </a:lnTo>
                <a:lnTo>
                  <a:pt x="15" y="76"/>
                </a:lnTo>
                <a:lnTo>
                  <a:pt x="15" y="75"/>
                </a:lnTo>
                <a:lnTo>
                  <a:pt x="15" y="73"/>
                </a:lnTo>
                <a:lnTo>
                  <a:pt x="17" y="72"/>
                </a:lnTo>
                <a:lnTo>
                  <a:pt x="17" y="70"/>
                </a:lnTo>
                <a:lnTo>
                  <a:pt x="17" y="69"/>
                </a:lnTo>
                <a:lnTo>
                  <a:pt x="18" y="67"/>
                </a:lnTo>
                <a:lnTo>
                  <a:pt x="18" y="64"/>
                </a:lnTo>
                <a:lnTo>
                  <a:pt x="18" y="63"/>
                </a:lnTo>
                <a:lnTo>
                  <a:pt x="20" y="61"/>
                </a:lnTo>
                <a:lnTo>
                  <a:pt x="20" y="60"/>
                </a:lnTo>
                <a:lnTo>
                  <a:pt x="20" y="58"/>
                </a:lnTo>
                <a:lnTo>
                  <a:pt x="21" y="57"/>
                </a:lnTo>
                <a:lnTo>
                  <a:pt x="21" y="55"/>
                </a:lnTo>
                <a:lnTo>
                  <a:pt x="23" y="54"/>
                </a:lnTo>
                <a:lnTo>
                  <a:pt x="23" y="52"/>
                </a:lnTo>
                <a:lnTo>
                  <a:pt x="23" y="51"/>
                </a:lnTo>
                <a:lnTo>
                  <a:pt x="24" y="48"/>
                </a:lnTo>
                <a:lnTo>
                  <a:pt x="24" y="46"/>
                </a:lnTo>
                <a:lnTo>
                  <a:pt x="24" y="45"/>
                </a:lnTo>
                <a:lnTo>
                  <a:pt x="26" y="43"/>
                </a:lnTo>
                <a:lnTo>
                  <a:pt x="26" y="42"/>
                </a:lnTo>
                <a:lnTo>
                  <a:pt x="27" y="40"/>
                </a:lnTo>
                <a:lnTo>
                  <a:pt x="27" y="39"/>
                </a:lnTo>
                <a:lnTo>
                  <a:pt x="27" y="37"/>
                </a:lnTo>
                <a:lnTo>
                  <a:pt x="29" y="36"/>
                </a:lnTo>
                <a:lnTo>
                  <a:pt x="29" y="34"/>
                </a:lnTo>
                <a:lnTo>
                  <a:pt x="30" y="33"/>
                </a:lnTo>
                <a:lnTo>
                  <a:pt x="30" y="31"/>
                </a:lnTo>
                <a:lnTo>
                  <a:pt x="30" y="28"/>
                </a:lnTo>
                <a:lnTo>
                  <a:pt x="32" y="27"/>
                </a:lnTo>
                <a:lnTo>
                  <a:pt x="32" y="25"/>
                </a:lnTo>
                <a:lnTo>
                  <a:pt x="33" y="24"/>
                </a:lnTo>
                <a:lnTo>
                  <a:pt x="33" y="22"/>
                </a:lnTo>
                <a:lnTo>
                  <a:pt x="35" y="21"/>
                </a:lnTo>
                <a:lnTo>
                  <a:pt x="35" y="19"/>
                </a:lnTo>
                <a:lnTo>
                  <a:pt x="36" y="18"/>
                </a:lnTo>
                <a:lnTo>
                  <a:pt x="36" y="16"/>
                </a:lnTo>
                <a:lnTo>
                  <a:pt x="38" y="15"/>
                </a:lnTo>
                <a:lnTo>
                  <a:pt x="38" y="13"/>
                </a:lnTo>
                <a:lnTo>
                  <a:pt x="38" y="12"/>
                </a:lnTo>
                <a:lnTo>
                  <a:pt x="39" y="10"/>
                </a:lnTo>
                <a:lnTo>
                  <a:pt x="39" y="9"/>
                </a:lnTo>
                <a:lnTo>
                  <a:pt x="41" y="7"/>
                </a:lnTo>
                <a:lnTo>
                  <a:pt x="41" y="6"/>
                </a:lnTo>
                <a:lnTo>
                  <a:pt x="42" y="4"/>
                </a:lnTo>
                <a:lnTo>
                  <a:pt x="42" y="3"/>
                </a:lnTo>
                <a:lnTo>
                  <a:pt x="44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15" name="Rectangle 4224"/>
          <p:cNvSpPr>
            <a:spLocks noChangeArrowheads="1"/>
          </p:cNvSpPr>
          <p:nvPr/>
        </p:nvSpPr>
        <p:spPr bwMode="auto">
          <a:xfrm rot="20640000">
            <a:off x="3946525" y="3598863"/>
            <a:ext cx="1762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16" name="Line 4225"/>
          <p:cNvSpPr>
            <a:spLocks noChangeShapeType="1"/>
          </p:cNvSpPr>
          <p:nvPr/>
        </p:nvSpPr>
        <p:spPr bwMode="auto">
          <a:xfrm flipH="1">
            <a:off x="3890963" y="3595688"/>
            <a:ext cx="109538" cy="28575"/>
          </a:xfrm>
          <a:prstGeom prst="line">
            <a:avLst/>
          </a:pr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17" name="Rectangle 4226"/>
          <p:cNvSpPr>
            <a:spLocks noChangeArrowheads="1"/>
          </p:cNvSpPr>
          <p:nvPr/>
        </p:nvSpPr>
        <p:spPr bwMode="auto">
          <a:xfrm rot="1620000">
            <a:off x="1749425" y="1995488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18" name="Line 4227"/>
          <p:cNvSpPr>
            <a:spLocks noChangeShapeType="1"/>
          </p:cNvSpPr>
          <p:nvPr/>
        </p:nvSpPr>
        <p:spPr bwMode="auto">
          <a:xfrm flipH="1" flipV="1">
            <a:off x="2033588" y="2114550"/>
            <a:ext cx="79375" cy="412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19" name="Rectangle 4228"/>
          <p:cNvSpPr>
            <a:spLocks noChangeArrowheads="1"/>
          </p:cNvSpPr>
          <p:nvPr/>
        </p:nvSpPr>
        <p:spPr bwMode="auto">
          <a:xfrm rot="1680000">
            <a:off x="1770063" y="1954213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Gal-Cegeo6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20" name="Line 4229"/>
          <p:cNvSpPr>
            <a:spLocks noChangeShapeType="1"/>
          </p:cNvSpPr>
          <p:nvPr/>
        </p:nvSpPr>
        <p:spPr bwMode="auto">
          <a:xfrm flipH="1" flipV="1">
            <a:off x="2052638" y="2079625"/>
            <a:ext cx="76200" cy="428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21" name="Freeform 4230"/>
          <p:cNvSpPr>
            <a:spLocks/>
          </p:cNvSpPr>
          <p:nvPr/>
        </p:nvSpPr>
        <p:spPr bwMode="auto">
          <a:xfrm>
            <a:off x="2114550" y="2141538"/>
            <a:ext cx="9525" cy="15875"/>
          </a:xfrm>
          <a:custGeom>
            <a:avLst/>
            <a:gdLst>
              <a:gd name="T0" fmla="*/ 6 w 6"/>
              <a:gd name="T1" fmla="*/ 0 h 10"/>
              <a:gd name="T2" fmla="*/ 6 w 6"/>
              <a:gd name="T3" fmla="*/ 1 h 10"/>
              <a:gd name="T4" fmla="*/ 5 w 6"/>
              <a:gd name="T5" fmla="*/ 3 h 10"/>
              <a:gd name="T6" fmla="*/ 5 w 6"/>
              <a:gd name="T7" fmla="*/ 3 h 10"/>
              <a:gd name="T8" fmla="*/ 3 w 6"/>
              <a:gd name="T9" fmla="*/ 4 h 10"/>
              <a:gd name="T10" fmla="*/ 3 w 6"/>
              <a:gd name="T11" fmla="*/ 6 h 10"/>
              <a:gd name="T12" fmla="*/ 3 w 6"/>
              <a:gd name="T13" fmla="*/ 6 h 10"/>
              <a:gd name="T14" fmla="*/ 2 w 6"/>
              <a:gd name="T15" fmla="*/ 7 h 10"/>
              <a:gd name="T16" fmla="*/ 2 w 6"/>
              <a:gd name="T17" fmla="*/ 9 h 10"/>
              <a:gd name="T18" fmla="*/ 2 w 6"/>
              <a:gd name="T19" fmla="*/ 10 h 10"/>
              <a:gd name="T20" fmla="*/ 0 w 6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0">
                <a:moveTo>
                  <a:pt x="6" y="0"/>
                </a:moveTo>
                <a:lnTo>
                  <a:pt x="6" y="1"/>
                </a:lnTo>
                <a:lnTo>
                  <a:pt x="5" y="3"/>
                </a:lnTo>
                <a:lnTo>
                  <a:pt x="5" y="3"/>
                </a:lnTo>
                <a:lnTo>
                  <a:pt x="3" y="4"/>
                </a:lnTo>
                <a:lnTo>
                  <a:pt x="3" y="6"/>
                </a:lnTo>
                <a:lnTo>
                  <a:pt x="3" y="6"/>
                </a:lnTo>
                <a:lnTo>
                  <a:pt x="2" y="7"/>
                </a:lnTo>
                <a:lnTo>
                  <a:pt x="2" y="9"/>
                </a:lnTo>
                <a:lnTo>
                  <a:pt x="2" y="10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22" name="Freeform 4231"/>
          <p:cNvSpPr>
            <a:spLocks/>
          </p:cNvSpPr>
          <p:nvPr/>
        </p:nvSpPr>
        <p:spPr bwMode="auto">
          <a:xfrm>
            <a:off x="2124075" y="2124075"/>
            <a:ext cx="9525" cy="17463"/>
          </a:xfrm>
          <a:custGeom>
            <a:avLst/>
            <a:gdLst>
              <a:gd name="T0" fmla="*/ 0 w 6"/>
              <a:gd name="T1" fmla="*/ 11 h 11"/>
              <a:gd name="T2" fmla="*/ 2 w 6"/>
              <a:gd name="T3" fmla="*/ 9 h 11"/>
              <a:gd name="T4" fmla="*/ 2 w 6"/>
              <a:gd name="T5" fmla="*/ 8 h 11"/>
              <a:gd name="T6" fmla="*/ 3 w 6"/>
              <a:gd name="T7" fmla="*/ 6 h 11"/>
              <a:gd name="T8" fmla="*/ 3 w 6"/>
              <a:gd name="T9" fmla="*/ 5 h 11"/>
              <a:gd name="T10" fmla="*/ 5 w 6"/>
              <a:gd name="T11" fmla="*/ 3 h 11"/>
              <a:gd name="T12" fmla="*/ 5 w 6"/>
              <a:gd name="T13" fmla="*/ 3 h 11"/>
              <a:gd name="T14" fmla="*/ 6 w 6"/>
              <a:gd name="T15" fmla="*/ 2 h 11"/>
              <a:gd name="T16" fmla="*/ 6 w 6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1">
                <a:moveTo>
                  <a:pt x="0" y="11"/>
                </a:moveTo>
                <a:lnTo>
                  <a:pt x="2" y="9"/>
                </a:lnTo>
                <a:lnTo>
                  <a:pt x="2" y="8"/>
                </a:lnTo>
                <a:lnTo>
                  <a:pt x="3" y="6"/>
                </a:lnTo>
                <a:lnTo>
                  <a:pt x="3" y="5"/>
                </a:lnTo>
                <a:lnTo>
                  <a:pt x="5" y="3"/>
                </a:lnTo>
                <a:lnTo>
                  <a:pt x="5" y="3"/>
                </a:lnTo>
                <a:lnTo>
                  <a:pt x="6" y="2"/>
                </a:lnTo>
                <a:lnTo>
                  <a:pt x="6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23" name="Rectangle 4232"/>
          <p:cNvSpPr>
            <a:spLocks noChangeArrowheads="1"/>
          </p:cNvSpPr>
          <p:nvPr/>
        </p:nvSpPr>
        <p:spPr bwMode="auto">
          <a:xfrm rot="1680000">
            <a:off x="2143200" y="2105449"/>
            <a:ext cx="1021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77</a:t>
            </a:r>
          </a:p>
        </p:txBody>
      </p:sp>
      <p:sp>
        <p:nvSpPr>
          <p:cNvPr id="6724" name="Line 4233"/>
          <p:cNvSpPr>
            <a:spLocks noChangeShapeType="1"/>
          </p:cNvSpPr>
          <p:nvPr/>
        </p:nvSpPr>
        <p:spPr bwMode="auto">
          <a:xfrm flipH="1" flipV="1">
            <a:off x="2128838" y="2143125"/>
            <a:ext cx="79375" cy="428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25" name="Rectangle 4234"/>
          <p:cNvSpPr>
            <a:spLocks noChangeArrowheads="1"/>
          </p:cNvSpPr>
          <p:nvPr/>
        </p:nvSpPr>
        <p:spPr bwMode="auto">
          <a:xfrm rot="1740000">
            <a:off x="1762125" y="1911350"/>
            <a:ext cx="3190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Gal-Cegeo14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26" name="Line 4235"/>
          <p:cNvSpPr>
            <a:spLocks noChangeShapeType="1"/>
          </p:cNvSpPr>
          <p:nvPr/>
        </p:nvSpPr>
        <p:spPr bwMode="auto">
          <a:xfrm flipH="1" flipV="1">
            <a:off x="2071688" y="2043113"/>
            <a:ext cx="76200" cy="428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27" name="Rectangle 4236"/>
          <p:cNvSpPr>
            <a:spLocks noChangeArrowheads="1"/>
          </p:cNvSpPr>
          <p:nvPr/>
        </p:nvSpPr>
        <p:spPr bwMode="auto">
          <a:xfrm rot="1800000">
            <a:off x="1828800" y="1889125"/>
            <a:ext cx="2762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Gal-Asbra1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28" name="Line 4237"/>
          <p:cNvSpPr>
            <a:spLocks noChangeShapeType="1"/>
          </p:cNvSpPr>
          <p:nvPr/>
        </p:nvSpPr>
        <p:spPr bwMode="auto">
          <a:xfrm flipH="1" flipV="1">
            <a:off x="2093913" y="2008188"/>
            <a:ext cx="76200" cy="444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29" name="Freeform 4238"/>
          <p:cNvSpPr>
            <a:spLocks/>
          </p:cNvSpPr>
          <p:nvPr/>
        </p:nvSpPr>
        <p:spPr bwMode="auto">
          <a:xfrm>
            <a:off x="2152650" y="2071688"/>
            <a:ext cx="9525" cy="17463"/>
          </a:xfrm>
          <a:custGeom>
            <a:avLst/>
            <a:gdLst>
              <a:gd name="T0" fmla="*/ 6 w 6"/>
              <a:gd name="T1" fmla="*/ 0 h 11"/>
              <a:gd name="T2" fmla="*/ 6 w 6"/>
              <a:gd name="T3" fmla="*/ 2 h 11"/>
              <a:gd name="T4" fmla="*/ 5 w 6"/>
              <a:gd name="T5" fmla="*/ 2 h 11"/>
              <a:gd name="T6" fmla="*/ 5 w 6"/>
              <a:gd name="T7" fmla="*/ 3 h 11"/>
              <a:gd name="T8" fmla="*/ 5 w 6"/>
              <a:gd name="T9" fmla="*/ 5 h 11"/>
              <a:gd name="T10" fmla="*/ 3 w 6"/>
              <a:gd name="T11" fmla="*/ 5 h 11"/>
              <a:gd name="T12" fmla="*/ 3 w 6"/>
              <a:gd name="T13" fmla="*/ 6 h 11"/>
              <a:gd name="T14" fmla="*/ 2 w 6"/>
              <a:gd name="T15" fmla="*/ 8 h 11"/>
              <a:gd name="T16" fmla="*/ 2 w 6"/>
              <a:gd name="T17" fmla="*/ 9 h 11"/>
              <a:gd name="T18" fmla="*/ 2 w 6"/>
              <a:gd name="T19" fmla="*/ 9 h 11"/>
              <a:gd name="T20" fmla="*/ 0 w 6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1">
                <a:moveTo>
                  <a:pt x="6" y="0"/>
                </a:moveTo>
                <a:lnTo>
                  <a:pt x="6" y="2"/>
                </a:lnTo>
                <a:lnTo>
                  <a:pt x="5" y="2"/>
                </a:lnTo>
                <a:lnTo>
                  <a:pt x="5" y="3"/>
                </a:lnTo>
                <a:lnTo>
                  <a:pt x="5" y="5"/>
                </a:lnTo>
                <a:lnTo>
                  <a:pt x="3" y="5"/>
                </a:lnTo>
                <a:lnTo>
                  <a:pt x="3" y="6"/>
                </a:lnTo>
                <a:lnTo>
                  <a:pt x="2" y="8"/>
                </a:lnTo>
                <a:lnTo>
                  <a:pt x="2" y="9"/>
                </a:lnTo>
                <a:lnTo>
                  <a:pt x="2" y="9"/>
                </a:lnTo>
                <a:lnTo>
                  <a:pt x="0" y="11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30" name="Freeform 4239"/>
          <p:cNvSpPr>
            <a:spLocks/>
          </p:cNvSpPr>
          <p:nvPr/>
        </p:nvSpPr>
        <p:spPr bwMode="auto">
          <a:xfrm>
            <a:off x="2162175" y="2055813"/>
            <a:ext cx="9525" cy="15875"/>
          </a:xfrm>
          <a:custGeom>
            <a:avLst/>
            <a:gdLst>
              <a:gd name="T0" fmla="*/ 0 w 6"/>
              <a:gd name="T1" fmla="*/ 10 h 10"/>
              <a:gd name="T2" fmla="*/ 2 w 6"/>
              <a:gd name="T3" fmla="*/ 9 h 10"/>
              <a:gd name="T4" fmla="*/ 2 w 6"/>
              <a:gd name="T5" fmla="*/ 7 h 10"/>
              <a:gd name="T6" fmla="*/ 3 w 6"/>
              <a:gd name="T7" fmla="*/ 6 h 10"/>
              <a:gd name="T8" fmla="*/ 5 w 6"/>
              <a:gd name="T9" fmla="*/ 4 h 10"/>
              <a:gd name="T10" fmla="*/ 5 w 6"/>
              <a:gd name="T11" fmla="*/ 3 h 10"/>
              <a:gd name="T12" fmla="*/ 6 w 6"/>
              <a:gd name="T13" fmla="*/ 1 h 10"/>
              <a:gd name="T14" fmla="*/ 6 w 6"/>
              <a:gd name="T1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10">
                <a:moveTo>
                  <a:pt x="0" y="10"/>
                </a:moveTo>
                <a:lnTo>
                  <a:pt x="2" y="9"/>
                </a:lnTo>
                <a:lnTo>
                  <a:pt x="2" y="7"/>
                </a:lnTo>
                <a:lnTo>
                  <a:pt x="3" y="6"/>
                </a:lnTo>
                <a:lnTo>
                  <a:pt x="5" y="4"/>
                </a:lnTo>
                <a:lnTo>
                  <a:pt x="5" y="3"/>
                </a:lnTo>
                <a:lnTo>
                  <a:pt x="6" y="1"/>
                </a:lnTo>
                <a:lnTo>
                  <a:pt x="6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31" name="Line 4240"/>
          <p:cNvSpPr>
            <a:spLocks noChangeShapeType="1"/>
          </p:cNvSpPr>
          <p:nvPr/>
        </p:nvSpPr>
        <p:spPr bwMode="auto">
          <a:xfrm flipH="1" flipV="1">
            <a:off x="2166938" y="2074863"/>
            <a:ext cx="76200" cy="444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32" name="Freeform 4241"/>
          <p:cNvSpPr>
            <a:spLocks/>
          </p:cNvSpPr>
          <p:nvPr/>
        </p:nvSpPr>
        <p:spPr bwMode="auto">
          <a:xfrm>
            <a:off x="2209800" y="2152650"/>
            <a:ext cx="19050" cy="36513"/>
          </a:xfrm>
          <a:custGeom>
            <a:avLst/>
            <a:gdLst>
              <a:gd name="T0" fmla="*/ 12 w 12"/>
              <a:gd name="T1" fmla="*/ 0 h 23"/>
              <a:gd name="T2" fmla="*/ 11 w 12"/>
              <a:gd name="T3" fmla="*/ 3 h 23"/>
              <a:gd name="T4" fmla="*/ 11 w 12"/>
              <a:gd name="T5" fmla="*/ 5 h 23"/>
              <a:gd name="T6" fmla="*/ 9 w 12"/>
              <a:gd name="T7" fmla="*/ 6 h 23"/>
              <a:gd name="T8" fmla="*/ 8 w 12"/>
              <a:gd name="T9" fmla="*/ 9 h 23"/>
              <a:gd name="T10" fmla="*/ 8 w 12"/>
              <a:gd name="T11" fmla="*/ 11 h 23"/>
              <a:gd name="T12" fmla="*/ 6 w 12"/>
              <a:gd name="T13" fmla="*/ 12 h 23"/>
              <a:gd name="T14" fmla="*/ 5 w 12"/>
              <a:gd name="T15" fmla="*/ 14 h 23"/>
              <a:gd name="T16" fmla="*/ 5 w 12"/>
              <a:gd name="T17" fmla="*/ 17 h 23"/>
              <a:gd name="T18" fmla="*/ 3 w 12"/>
              <a:gd name="T19" fmla="*/ 18 h 23"/>
              <a:gd name="T20" fmla="*/ 2 w 12"/>
              <a:gd name="T21" fmla="*/ 20 h 23"/>
              <a:gd name="T22" fmla="*/ 0 w 12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23">
                <a:moveTo>
                  <a:pt x="12" y="0"/>
                </a:moveTo>
                <a:lnTo>
                  <a:pt x="11" y="3"/>
                </a:lnTo>
                <a:lnTo>
                  <a:pt x="11" y="5"/>
                </a:lnTo>
                <a:lnTo>
                  <a:pt x="9" y="6"/>
                </a:lnTo>
                <a:lnTo>
                  <a:pt x="8" y="9"/>
                </a:lnTo>
                <a:lnTo>
                  <a:pt x="8" y="11"/>
                </a:lnTo>
                <a:lnTo>
                  <a:pt x="6" y="12"/>
                </a:lnTo>
                <a:lnTo>
                  <a:pt x="5" y="14"/>
                </a:lnTo>
                <a:lnTo>
                  <a:pt x="5" y="17"/>
                </a:lnTo>
                <a:lnTo>
                  <a:pt x="3" y="18"/>
                </a:lnTo>
                <a:lnTo>
                  <a:pt x="2" y="20"/>
                </a:lnTo>
                <a:lnTo>
                  <a:pt x="0" y="23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33" name="Freeform 4242"/>
          <p:cNvSpPr>
            <a:spLocks/>
          </p:cNvSpPr>
          <p:nvPr/>
        </p:nvSpPr>
        <p:spPr bwMode="auto">
          <a:xfrm>
            <a:off x="2228850" y="2119313"/>
            <a:ext cx="19050" cy="33338"/>
          </a:xfrm>
          <a:custGeom>
            <a:avLst/>
            <a:gdLst>
              <a:gd name="T0" fmla="*/ 0 w 12"/>
              <a:gd name="T1" fmla="*/ 21 h 21"/>
              <a:gd name="T2" fmla="*/ 2 w 12"/>
              <a:gd name="T3" fmla="*/ 20 h 21"/>
              <a:gd name="T4" fmla="*/ 3 w 12"/>
              <a:gd name="T5" fmla="*/ 17 h 21"/>
              <a:gd name="T6" fmla="*/ 5 w 12"/>
              <a:gd name="T7" fmla="*/ 14 h 21"/>
              <a:gd name="T8" fmla="*/ 6 w 12"/>
              <a:gd name="T9" fmla="*/ 11 h 21"/>
              <a:gd name="T10" fmla="*/ 8 w 12"/>
              <a:gd name="T11" fmla="*/ 9 h 21"/>
              <a:gd name="T12" fmla="*/ 9 w 12"/>
              <a:gd name="T13" fmla="*/ 6 h 21"/>
              <a:gd name="T14" fmla="*/ 11 w 12"/>
              <a:gd name="T15" fmla="*/ 3 h 21"/>
              <a:gd name="T16" fmla="*/ 12 w 12"/>
              <a:gd name="T1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1">
                <a:moveTo>
                  <a:pt x="0" y="21"/>
                </a:moveTo>
                <a:lnTo>
                  <a:pt x="2" y="20"/>
                </a:lnTo>
                <a:lnTo>
                  <a:pt x="3" y="17"/>
                </a:lnTo>
                <a:lnTo>
                  <a:pt x="5" y="14"/>
                </a:lnTo>
                <a:lnTo>
                  <a:pt x="6" y="11"/>
                </a:lnTo>
                <a:lnTo>
                  <a:pt x="8" y="9"/>
                </a:lnTo>
                <a:lnTo>
                  <a:pt x="9" y="6"/>
                </a:lnTo>
                <a:lnTo>
                  <a:pt x="11" y="3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34" name="Line 4243"/>
          <p:cNvSpPr>
            <a:spLocks noChangeShapeType="1"/>
          </p:cNvSpPr>
          <p:nvPr/>
        </p:nvSpPr>
        <p:spPr bwMode="auto">
          <a:xfrm flipH="1" flipV="1">
            <a:off x="2233613" y="2155825"/>
            <a:ext cx="76200" cy="428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/>
          </a:p>
        </p:txBody>
      </p:sp>
      <p:sp>
        <p:nvSpPr>
          <p:cNvPr id="6735" name="Rectangle 4244"/>
          <p:cNvSpPr>
            <a:spLocks noChangeArrowheads="1"/>
          </p:cNvSpPr>
          <p:nvPr/>
        </p:nvSpPr>
        <p:spPr bwMode="auto">
          <a:xfrm rot="1860000">
            <a:off x="1862138" y="1852613"/>
            <a:ext cx="2667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Gal-Tasti-s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36" name="Line 4245"/>
          <p:cNvSpPr>
            <a:spLocks noChangeShapeType="1"/>
          </p:cNvSpPr>
          <p:nvPr/>
        </p:nvSpPr>
        <p:spPr bwMode="auto">
          <a:xfrm flipH="1" flipV="1">
            <a:off x="2114550" y="1971675"/>
            <a:ext cx="242888" cy="1476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37" name="Freeform 4246"/>
          <p:cNvSpPr>
            <a:spLocks/>
          </p:cNvSpPr>
          <p:nvPr/>
        </p:nvSpPr>
        <p:spPr bwMode="auto">
          <a:xfrm>
            <a:off x="2314575" y="2162175"/>
            <a:ext cx="23813" cy="38100"/>
          </a:xfrm>
          <a:custGeom>
            <a:avLst/>
            <a:gdLst>
              <a:gd name="T0" fmla="*/ 15 w 15"/>
              <a:gd name="T1" fmla="*/ 0 h 24"/>
              <a:gd name="T2" fmla="*/ 14 w 15"/>
              <a:gd name="T3" fmla="*/ 2 h 24"/>
              <a:gd name="T4" fmla="*/ 12 w 15"/>
              <a:gd name="T5" fmla="*/ 5 h 24"/>
              <a:gd name="T6" fmla="*/ 11 w 15"/>
              <a:gd name="T7" fmla="*/ 6 h 24"/>
              <a:gd name="T8" fmla="*/ 9 w 15"/>
              <a:gd name="T9" fmla="*/ 9 h 24"/>
              <a:gd name="T10" fmla="*/ 8 w 15"/>
              <a:gd name="T11" fmla="*/ 11 h 24"/>
              <a:gd name="T12" fmla="*/ 8 w 15"/>
              <a:gd name="T13" fmla="*/ 14 h 24"/>
              <a:gd name="T14" fmla="*/ 6 w 15"/>
              <a:gd name="T15" fmla="*/ 15 h 24"/>
              <a:gd name="T16" fmla="*/ 5 w 15"/>
              <a:gd name="T17" fmla="*/ 18 h 24"/>
              <a:gd name="T18" fmla="*/ 3 w 15"/>
              <a:gd name="T19" fmla="*/ 20 h 24"/>
              <a:gd name="T20" fmla="*/ 2 w 15"/>
              <a:gd name="T21" fmla="*/ 23 h 24"/>
              <a:gd name="T22" fmla="*/ 0 w 15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24">
                <a:moveTo>
                  <a:pt x="15" y="0"/>
                </a:moveTo>
                <a:lnTo>
                  <a:pt x="14" y="2"/>
                </a:lnTo>
                <a:lnTo>
                  <a:pt x="12" y="5"/>
                </a:lnTo>
                <a:lnTo>
                  <a:pt x="11" y="6"/>
                </a:lnTo>
                <a:lnTo>
                  <a:pt x="9" y="9"/>
                </a:lnTo>
                <a:lnTo>
                  <a:pt x="8" y="11"/>
                </a:lnTo>
                <a:lnTo>
                  <a:pt x="8" y="14"/>
                </a:lnTo>
                <a:lnTo>
                  <a:pt x="6" y="15"/>
                </a:lnTo>
                <a:lnTo>
                  <a:pt x="5" y="18"/>
                </a:lnTo>
                <a:lnTo>
                  <a:pt x="3" y="20"/>
                </a:lnTo>
                <a:lnTo>
                  <a:pt x="2" y="23"/>
                </a:lnTo>
                <a:lnTo>
                  <a:pt x="0" y="24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38" name="Freeform 4247"/>
          <p:cNvSpPr>
            <a:spLocks/>
          </p:cNvSpPr>
          <p:nvPr/>
        </p:nvSpPr>
        <p:spPr bwMode="auto">
          <a:xfrm>
            <a:off x="2338388" y="2122488"/>
            <a:ext cx="23813" cy="39688"/>
          </a:xfrm>
          <a:custGeom>
            <a:avLst/>
            <a:gdLst>
              <a:gd name="T0" fmla="*/ 0 w 15"/>
              <a:gd name="T1" fmla="*/ 25 h 25"/>
              <a:gd name="T2" fmla="*/ 0 w 15"/>
              <a:gd name="T3" fmla="*/ 24 h 25"/>
              <a:gd name="T4" fmla="*/ 2 w 15"/>
              <a:gd name="T5" fmla="*/ 22 h 25"/>
              <a:gd name="T6" fmla="*/ 2 w 15"/>
              <a:gd name="T7" fmla="*/ 21 h 25"/>
              <a:gd name="T8" fmla="*/ 2 w 15"/>
              <a:gd name="T9" fmla="*/ 21 h 25"/>
              <a:gd name="T10" fmla="*/ 3 w 15"/>
              <a:gd name="T11" fmla="*/ 19 h 25"/>
              <a:gd name="T12" fmla="*/ 3 w 15"/>
              <a:gd name="T13" fmla="*/ 18 h 25"/>
              <a:gd name="T14" fmla="*/ 5 w 15"/>
              <a:gd name="T15" fmla="*/ 18 h 25"/>
              <a:gd name="T16" fmla="*/ 5 w 15"/>
              <a:gd name="T17" fmla="*/ 16 h 25"/>
              <a:gd name="T18" fmla="*/ 6 w 15"/>
              <a:gd name="T19" fmla="*/ 15 h 25"/>
              <a:gd name="T20" fmla="*/ 6 w 15"/>
              <a:gd name="T21" fmla="*/ 15 h 25"/>
              <a:gd name="T22" fmla="*/ 6 w 15"/>
              <a:gd name="T23" fmla="*/ 13 h 25"/>
              <a:gd name="T24" fmla="*/ 8 w 15"/>
              <a:gd name="T25" fmla="*/ 12 h 25"/>
              <a:gd name="T26" fmla="*/ 8 w 15"/>
              <a:gd name="T27" fmla="*/ 10 h 25"/>
              <a:gd name="T28" fmla="*/ 9 w 15"/>
              <a:gd name="T29" fmla="*/ 10 h 25"/>
              <a:gd name="T30" fmla="*/ 9 w 15"/>
              <a:gd name="T31" fmla="*/ 9 h 25"/>
              <a:gd name="T32" fmla="*/ 9 w 15"/>
              <a:gd name="T33" fmla="*/ 7 h 25"/>
              <a:gd name="T34" fmla="*/ 11 w 15"/>
              <a:gd name="T35" fmla="*/ 7 h 25"/>
              <a:gd name="T36" fmla="*/ 11 w 15"/>
              <a:gd name="T37" fmla="*/ 6 h 25"/>
              <a:gd name="T38" fmla="*/ 12 w 15"/>
              <a:gd name="T39" fmla="*/ 4 h 25"/>
              <a:gd name="T40" fmla="*/ 12 w 15"/>
              <a:gd name="T41" fmla="*/ 4 h 25"/>
              <a:gd name="T42" fmla="*/ 12 w 15"/>
              <a:gd name="T43" fmla="*/ 3 h 25"/>
              <a:gd name="T44" fmla="*/ 14 w 15"/>
              <a:gd name="T45" fmla="*/ 1 h 25"/>
              <a:gd name="T46" fmla="*/ 14 w 15"/>
              <a:gd name="T47" fmla="*/ 1 h 25"/>
              <a:gd name="T48" fmla="*/ 15 w 15"/>
              <a:gd name="T4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" h="25">
                <a:moveTo>
                  <a:pt x="0" y="25"/>
                </a:moveTo>
                <a:lnTo>
                  <a:pt x="0" y="24"/>
                </a:lnTo>
                <a:lnTo>
                  <a:pt x="2" y="22"/>
                </a:lnTo>
                <a:lnTo>
                  <a:pt x="2" y="21"/>
                </a:lnTo>
                <a:lnTo>
                  <a:pt x="2" y="21"/>
                </a:lnTo>
                <a:lnTo>
                  <a:pt x="3" y="19"/>
                </a:lnTo>
                <a:lnTo>
                  <a:pt x="3" y="18"/>
                </a:lnTo>
                <a:lnTo>
                  <a:pt x="5" y="18"/>
                </a:lnTo>
                <a:lnTo>
                  <a:pt x="5" y="16"/>
                </a:lnTo>
                <a:lnTo>
                  <a:pt x="6" y="15"/>
                </a:lnTo>
                <a:lnTo>
                  <a:pt x="6" y="15"/>
                </a:lnTo>
                <a:lnTo>
                  <a:pt x="6" y="13"/>
                </a:lnTo>
                <a:lnTo>
                  <a:pt x="8" y="12"/>
                </a:lnTo>
                <a:lnTo>
                  <a:pt x="8" y="10"/>
                </a:lnTo>
                <a:lnTo>
                  <a:pt x="9" y="10"/>
                </a:lnTo>
                <a:lnTo>
                  <a:pt x="9" y="9"/>
                </a:lnTo>
                <a:lnTo>
                  <a:pt x="9" y="7"/>
                </a:lnTo>
                <a:lnTo>
                  <a:pt x="11" y="7"/>
                </a:lnTo>
                <a:lnTo>
                  <a:pt x="11" y="6"/>
                </a:lnTo>
                <a:lnTo>
                  <a:pt x="12" y="4"/>
                </a:lnTo>
                <a:lnTo>
                  <a:pt x="12" y="4"/>
                </a:lnTo>
                <a:lnTo>
                  <a:pt x="12" y="3"/>
                </a:lnTo>
                <a:lnTo>
                  <a:pt x="14" y="1"/>
                </a:lnTo>
                <a:lnTo>
                  <a:pt x="14" y="1"/>
                </a:lnTo>
                <a:lnTo>
                  <a:pt x="15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39" name="Line 4248"/>
          <p:cNvSpPr>
            <a:spLocks noChangeShapeType="1"/>
          </p:cNvSpPr>
          <p:nvPr/>
        </p:nvSpPr>
        <p:spPr bwMode="auto">
          <a:xfrm flipH="1" flipV="1">
            <a:off x="2343150" y="2165350"/>
            <a:ext cx="76200" cy="444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40" name="Rectangle 4249"/>
          <p:cNvSpPr>
            <a:spLocks noChangeArrowheads="1"/>
          </p:cNvSpPr>
          <p:nvPr/>
        </p:nvSpPr>
        <p:spPr bwMode="auto">
          <a:xfrm rot="1860000">
            <a:off x="1938338" y="1833563"/>
            <a:ext cx="2143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Gal-Aci1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41" name="Line 4250"/>
          <p:cNvSpPr>
            <a:spLocks noChangeShapeType="1"/>
          </p:cNvSpPr>
          <p:nvPr/>
        </p:nvSpPr>
        <p:spPr bwMode="auto">
          <a:xfrm flipH="1" flipV="1">
            <a:off x="2136775" y="1936750"/>
            <a:ext cx="323850" cy="20161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42" name="Freeform 4251"/>
          <p:cNvSpPr>
            <a:spLocks/>
          </p:cNvSpPr>
          <p:nvPr/>
        </p:nvSpPr>
        <p:spPr bwMode="auto">
          <a:xfrm>
            <a:off x="2424113" y="2176463"/>
            <a:ext cx="19050" cy="33338"/>
          </a:xfrm>
          <a:custGeom>
            <a:avLst/>
            <a:gdLst>
              <a:gd name="T0" fmla="*/ 12 w 12"/>
              <a:gd name="T1" fmla="*/ 0 h 21"/>
              <a:gd name="T2" fmla="*/ 11 w 12"/>
              <a:gd name="T3" fmla="*/ 2 h 21"/>
              <a:gd name="T4" fmla="*/ 11 w 12"/>
              <a:gd name="T5" fmla="*/ 3 h 21"/>
              <a:gd name="T6" fmla="*/ 9 w 12"/>
              <a:gd name="T7" fmla="*/ 6 h 21"/>
              <a:gd name="T8" fmla="*/ 8 w 12"/>
              <a:gd name="T9" fmla="*/ 8 h 21"/>
              <a:gd name="T10" fmla="*/ 6 w 12"/>
              <a:gd name="T11" fmla="*/ 9 h 21"/>
              <a:gd name="T12" fmla="*/ 5 w 12"/>
              <a:gd name="T13" fmla="*/ 12 h 21"/>
              <a:gd name="T14" fmla="*/ 5 w 12"/>
              <a:gd name="T15" fmla="*/ 14 h 21"/>
              <a:gd name="T16" fmla="*/ 3 w 12"/>
              <a:gd name="T17" fmla="*/ 15 h 21"/>
              <a:gd name="T18" fmla="*/ 2 w 12"/>
              <a:gd name="T19" fmla="*/ 18 h 21"/>
              <a:gd name="T20" fmla="*/ 0 w 12"/>
              <a:gd name="T21" fmla="*/ 20 h 21"/>
              <a:gd name="T22" fmla="*/ 0 w 12"/>
              <a:gd name="T2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21">
                <a:moveTo>
                  <a:pt x="12" y="0"/>
                </a:moveTo>
                <a:lnTo>
                  <a:pt x="11" y="2"/>
                </a:lnTo>
                <a:lnTo>
                  <a:pt x="11" y="3"/>
                </a:lnTo>
                <a:lnTo>
                  <a:pt x="9" y="6"/>
                </a:lnTo>
                <a:lnTo>
                  <a:pt x="8" y="8"/>
                </a:lnTo>
                <a:lnTo>
                  <a:pt x="6" y="9"/>
                </a:lnTo>
                <a:lnTo>
                  <a:pt x="5" y="12"/>
                </a:lnTo>
                <a:lnTo>
                  <a:pt x="5" y="14"/>
                </a:lnTo>
                <a:lnTo>
                  <a:pt x="3" y="15"/>
                </a:lnTo>
                <a:lnTo>
                  <a:pt x="2" y="18"/>
                </a:lnTo>
                <a:lnTo>
                  <a:pt x="0" y="20"/>
                </a:lnTo>
                <a:lnTo>
                  <a:pt x="0" y="21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43" name="Freeform 4252"/>
          <p:cNvSpPr>
            <a:spLocks/>
          </p:cNvSpPr>
          <p:nvPr/>
        </p:nvSpPr>
        <p:spPr bwMode="auto">
          <a:xfrm>
            <a:off x="2443163" y="2141538"/>
            <a:ext cx="22225" cy="34925"/>
          </a:xfrm>
          <a:custGeom>
            <a:avLst/>
            <a:gdLst>
              <a:gd name="T0" fmla="*/ 0 w 14"/>
              <a:gd name="T1" fmla="*/ 22 h 22"/>
              <a:gd name="T2" fmla="*/ 0 w 14"/>
              <a:gd name="T3" fmla="*/ 21 h 22"/>
              <a:gd name="T4" fmla="*/ 2 w 14"/>
              <a:gd name="T5" fmla="*/ 21 h 22"/>
              <a:gd name="T6" fmla="*/ 2 w 14"/>
              <a:gd name="T7" fmla="*/ 19 h 22"/>
              <a:gd name="T8" fmla="*/ 2 w 14"/>
              <a:gd name="T9" fmla="*/ 19 h 22"/>
              <a:gd name="T10" fmla="*/ 2 w 14"/>
              <a:gd name="T11" fmla="*/ 19 h 22"/>
              <a:gd name="T12" fmla="*/ 3 w 14"/>
              <a:gd name="T13" fmla="*/ 18 h 22"/>
              <a:gd name="T14" fmla="*/ 3 w 14"/>
              <a:gd name="T15" fmla="*/ 18 h 22"/>
              <a:gd name="T16" fmla="*/ 3 w 14"/>
              <a:gd name="T17" fmla="*/ 16 h 22"/>
              <a:gd name="T18" fmla="*/ 5 w 14"/>
              <a:gd name="T19" fmla="*/ 16 h 22"/>
              <a:gd name="T20" fmla="*/ 5 w 14"/>
              <a:gd name="T21" fmla="*/ 15 h 22"/>
              <a:gd name="T22" fmla="*/ 5 w 14"/>
              <a:gd name="T23" fmla="*/ 15 h 22"/>
              <a:gd name="T24" fmla="*/ 5 w 14"/>
              <a:gd name="T25" fmla="*/ 13 h 22"/>
              <a:gd name="T26" fmla="*/ 6 w 14"/>
              <a:gd name="T27" fmla="*/ 13 h 22"/>
              <a:gd name="T28" fmla="*/ 6 w 14"/>
              <a:gd name="T29" fmla="*/ 12 h 22"/>
              <a:gd name="T30" fmla="*/ 6 w 14"/>
              <a:gd name="T31" fmla="*/ 12 h 22"/>
              <a:gd name="T32" fmla="*/ 6 w 14"/>
              <a:gd name="T33" fmla="*/ 12 h 22"/>
              <a:gd name="T34" fmla="*/ 8 w 14"/>
              <a:gd name="T35" fmla="*/ 10 h 22"/>
              <a:gd name="T36" fmla="*/ 8 w 14"/>
              <a:gd name="T37" fmla="*/ 10 h 22"/>
              <a:gd name="T38" fmla="*/ 8 w 14"/>
              <a:gd name="T39" fmla="*/ 9 h 22"/>
              <a:gd name="T40" fmla="*/ 9 w 14"/>
              <a:gd name="T41" fmla="*/ 9 h 22"/>
              <a:gd name="T42" fmla="*/ 9 w 14"/>
              <a:gd name="T43" fmla="*/ 7 h 22"/>
              <a:gd name="T44" fmla="*/ 9 w 14"/>
              <a:gd name="T45" fmla="*/ 7 h 22"/>
              <a:gd name="T46" fmla="*/ 9 w 14"/>
              <a:gd name="T47" fmla="*/ 6 h 22"/>
              <a:gd name="T48" fmla="*/ 11 w 14"/>
              <a:gd name="T49" fmla="*/ 6 h 22"/>
              <a:gd name="T50" fmla="*/ 11 w 14"/>
              <a:gd name="T51" fmla="*/ 6 h 22"/>
              <a:gd name="T52" fmla="*/ 11 w 14"/>
              <a:gd name="T53" fmla="*/ 4 h 22"/>
              <a:gd name="T54" fmla="*/ 12 w 14"/>
              <a:gd name="T55" fmla="*/ 4 h 22"/>
              <a:gd name="T56" fmla="*/ 12 w 14"/>
              <a:gd name="T57" fmla="*/ 3 h 22"/>
              <a:gd name="T58" fmla="*/ 12 w 14"/>
              <a:gd name="T59" fmla="*/ 3 h 22"/>
              <a:gd name="T60" fmla="*/ 12 w 14"/>
              <a:gd name="T61" fmla="*/ 1 h 22"/>
              <a:gd name="T62" fmla="*/ 14 w 14"/>
              <a:gd name="T63" fmla="*/ 1 h 22"/>
              <a:gd name="T64" fmla="*/ 14 w 14"/>
              <a:gd name="T6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" h="22">
                <a:moveTo>
                  <a:pt x="0" y="22"/>
                </a:moveTo>
                <a:lnTo>
                  <a:pt x="0" y="21"/>
                </a:lnTo>
                <a:lnTo>
                  <a:pt x="2" y="21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3" y="18"/>
                </a:lnTo>
                <a:lnTo>
                  <a:pt x="3" y="18"/>
                </a:lnTo>
                <a:lnTo>
                  <a:pt x="3" y="16"/>
                </a:lnTo>
                <a:lnTo>
                  <a:pt x="5" y="16"/>
                </a:lnTo>
                <a:lnTo>
                  <a:pt x="5" y="15"/>
                </a:lnTo>
                <a:lnTo>
                  <a:pt x="5" y="15"/>
                </a:lnTo>
                <a:lnTo>
                  <a:pt x="5" y="13"/>
                </a:lnTo>
                <a:lnTo>
                  <a:pt x="6" y="13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8" y="10"/>
                </a:lnTo>
                <a:lnTo>
                  <a:pt x="8" y="10"/>
                </a:lnTo>
                <a:lnTo>
                  <a:pt x="8" y="9"/>
                </a:lnTo>
                <a:lnTo>
                  <a:pt x="9" y="9"/>
                </a:lnTo>
                <a:lnTo>
                  <a:pt x="9" y="7"/>
                </a:lnTo>
                <a:lnTo>
                  <a:pt x="9" y="7"/>
                </a:lnTo>
                <a:lnTo>
                  <a:pt x="9" y="6"/>
                </a:lnTo>
                <a:lnTo>
                  <a:pt x="11" y="6"/>
                </a:lnTo>
                <a:lnTo>
                  <a:pt x="11" y="6"/>
                </a:lnTo>
                <a:lnTo>
                  <a:pt x="11" y="4"/>
                </a:lnTo>
                <a:lnTo>
                  <a:pt x="12" y="4"/>
                </a:lnTo>
                <a:lnTo>
                  <a:pt x="12" y="3"/>
                </a:lnTo>
                <a:lnTo>
                  <a:pt x="12" y="3"/>
                </a:lnTo>
                <a:lnTo>
                  <a:pt x="12" y="1"/>
                </a:lnTo>
                <a:lnTo>
                  <a:pt x="14" y="1"/>
                </a:lnTo>
                <a:lnTo>
                  <a:pt x="14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44" name="Line 4253"/>
          <p:cNvSpPr>
            <a:spLocks noChangeShapeType="1"/>
          </p:cNvSpPr>
          <p:nvPr/>
        </p:nvSpPr>
        <p:spPr bwMode="auto">
          <a:xfrm flipH="1" flipV="1">
            <a:off x="2447925" y="2179638"/>
            <a:ext cx="76200" cy="444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45" name="Rectangle 4254"/>
          <p:cNvSpPr>
            <a:spLocks noChangeArrowheads="1"/>
          </p:cNvSpPr>
          <p:nvPr/>
        </p:nvSpPr>
        <p:spPr bwMode="auto">
          <a:xfrm rot="1920000">
            <a:off x="1898650" y="1776413"/>
            <a:ext cx="2857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Gal-Epifes1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46" name="Line 4255"/>
          <p:cNvSpPr>
            <a:spLocks noChangeShapeType="1"/>
          </p:cNvSpPr>
          <p:nvPr/>
        </p:nvSpPr>
        <p:spPr bwMode="auto">
          <a:xfrm flipH="1" flipV="1">
            <a:off x="2157413" y="1900238"/>
            <a:ext cx="74613" cy="476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47" name="Rectangle 4256"/>
          <p:cNvSpPr>
            <a:spLocks noChangeArrowheads="1"/>
          </p:cNvSpPr>
          <p:nvPr/>
        </p:nvSpPr>
        <p:spPr bwMode="auto">
          <a:xfrm rot="1980000">
            <a:off x="1924050" y="1739900"/>
            <a:ext cx="2794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Gal-Epigly1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48" name="Line 4257"/>
          <p:cNvSpPr>
            <a:spLocks noChangeShapeType="1"/>
          </p:cNvSpPr>
          <p:nvPr/>
        </p:nvSpPr>
        <p:spPr bwMode="auto">
          <a:xfrm flipH="1" flipV="1">
            <a:off x="2181225" y="1866900"/>
            <a:ext cx="74613" cy="508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49" name="Freeform 4258"/>
          <p:cNvSpPr>
            <a:spLocks/>
          </p:cNvSpPr>
          <p:nvPr/>
        </p:nvSpPr>
        <p:spPr bwMode="auto">
          <a:xfrm>
            <a:off x="2236788" y="1936750"/>
            <a:ext cx="9525" cy="15875"/>
          </a:xfrm>
          <a:custGeom>
            <a:avLst/>
            <a:gdLst>
              <a:gd name="T0" fmla="*/ 6 w 6"/>
              <a:gd name="T1" fmla="*/ 0 h 10"/>
              <a:gd name="T2" fmla="*/ 6 w 6"/>
              <a:gd name="T3" fmla="*/ 1 h 10"/>
              <a:gd name="T4" fmla="*/ 4 w 6"/>
              <a:gd name="T5" fmla="*/ 1 h 10"/>
              <a:gd name="T6" fmla="*/ 4 w 6"/>
              <a:gd name="T7" fmla="*/ 3 h 10"/>
              <a:gd name="T8" fmla="*/ 3 w 6"/>
              <a:gd name="T9" fmla="*/ 4 h 10"/>
              <a:gd name="T10" fmla="*/ 3 w 6"/>
              <a:gd name="T11" fmla="*/ 6 h 10"/>
              <a:gd name="T12" fmla="*/ 1 w 6"/>
              <a:gd name="T13" fmla="*/ 6 h 10"/>
              <a:gd name="T14" fmla="*/ 1 w 6"/>
              <a:gd name="T15" fmla="*/ 7 h 10"/>
              <a:gd name="T16" fmla="*/ 0 w 6"/>
              <a:gd name="T17" fmla="*/ 9 h 10"/>
              <a:gd name="T18" fmla="*/ 0 w 6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10">
                <a:moveTo>
                  <a:pt x="6" y="0"/>
                </a:moveTo>
                <a:lnTo>
                  <a:pt x="6" y="1"/>
                </a:lnTo>
                <a:lnTo>
                  <a:pt x="4" y="1"/>
                </a:lnTo>
                <a:lnTo>
                  <a:pt x="4" y="3"/>
                </a:lnTo>
                <a:lnTo>
                  <a:pt x="3" y="4"/>
                </a:lnTo>
                <a:lnTo>
                  <a:pt x="3" y="6"/>
                </a:lnTo>
                <a:lnTo>
                  <a:pt x="1" y="6"/>
                </a:lnTo>
                <a:lnTo>
                  <a:pt x="1" y="7"/>
                </a:lnTo>
                <a:lnTo>
                  <a:pt x="0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50" name="Freeform 4259"/>
          <p:cNvSpPr>
            <a:spLocks/>
          </p:cNvSpPr>
          <p:nvPr/>
        </p:nvSpPr>
        <p:spPr bwMode="auto">
          <a:xfrm>
            <a:off x="2246313" y="1919288"/>
            <a:ext cx="11113" cy="17463"/>
          </a:xfrm>
          <a:custGeom>
            <a:avLst/>
            <a:gdLst>
              <a:gd name="T0" fmla="*/ 0 w 7"/>
              <a:gd name="T1" fmla="*/ 11 h 11"/>
              <a:gd name="T2" fmla="*/ 1 w 7"/>
              <a:gd name="T3" fmla="*/ 9 h 11"/>
              <a:gd name="T4" fmla="*/ 3 w 7"/>
              <a:gd name="T5" fmla="*/ 8 h 11"/>
              <a:gd name="T6" fmla="*/ 3 w 7"/>
              <a:gd name="T7" fmla="*/ 6 h 11"/>
              <a:gd name="T8" fmla="*/ 4 w 7"/>
              <a:gd name="T9" fmla="*/ 5 h 11"/>
              <a:gd name="T10" fmla="*/ 6 w 7"/>
              <a:gd name="T11" fmla="*/ 3 h 11"/>
              <a:gd name="T12" fmla="*/ 6 w 7"/>
              <a:gd name="T13" fmla="*/ 2 h 11"/>
              <a:gd name="T14" fmla="*/ 7 w 7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1">
                <a:moveTo>
                  <a:pt x="0" y="11"/>
                </a:moveTo>
                <a:lnTo>
                  <a:pt x="1" y="9"/>
                </a:lnTo>
                <a:lnTo>
                  <a:pt x="3" y="8"/>
                </a:lnTo>
                <a:lnTo>
                  <a:pt x="3" y="6"/>
                </a:lnTo>
                <a:lnTo>
                  <a:pt x="4" y="5"/>
                </a:lnTo>
                <a:lnTo>
                  <a:pt x="6" y="3"/>
                </a:lnTo>
                <a:lnTo>
                  <a:pt x="6" y="2"/>
                </a:lnTo>
                <a:lnTo>
                  <a:pt x="7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51" name="Line 4260"/>
          <p:cNvSpPr>
            <a:spLocks noChangeShapeType="1"/>
          </p:cNvSpPr>
          <p:nvPr/>
        </p:nvSpPr>
        <p:spPr bwMode="auto">
          <a:xfrm flipH="1" flipV="1">
            <a:off x="2251075" y="1938338"/>
            <a:ext cx="320675" cy="2095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52" name="Freeform 4261"/>
          <p:cNvSpPr>
            <a:spLocks/>
          </p:cNvSpPr>
          <p:nvPr/>
        </p:nvSpPr>
        <p:spPr bwMode="auto">
          <a:xfrm>
            <a:off x="2528888" y="2189163"/>
            <a:ext cx="22225" cy="38100"/>
          </a:xfrm>
          <a:custGeom>
            <a:avLst/>
            <a:gdLst>
              <a:gd name="T0" fmla="*/ 14 w 14"/>
              <a:gd name="T1" fmla="*/ 0 h 24"/>
              <a:gd name="T2" fmla="*/ 12 w 14"/>
              <a:gd name="T3" fmla="*/ 1 h 24"/>
              <a:gd name="T4" fmla="*/ 12 w 14"/>
              <a:gd name="T5" fmla="*/ 4 h 24"/>
              <a:gd name="T6" fmla="*/ 11 w 14"/>
              <a:gd name="T7" fmla="*/ 6 h 24"/>
              <a:gd name="T8" fmla="*/ 9 w 14"/>
              <a:gd name="T9" fmla="*/ 9 h 24"/>
              <a:gd name="T10" fmla="*/ 8 w 14"/>
              <a:gd name="T11" fmla="*/ 10 h 24"/>
              <a:gd name="T12" fmla="*/ 6 w 14"/>
              <a:gd name="T13" fmla="*/ 13 h 24"/>
              <a:gd name="T14" fmla="*/ 5 w 14"/>
              <a:gd name="T15" fmla="*/ 15 h 24"/>
              <a:gd name="T16" fmla="*/ 3 w 14"/>
              <a:gd name="T17" fmla="*/ 18 h 24"/>
              <a:gd name="T18" fmla="*/ 2 w 14"/>
              <a:gd name="T19" fmla="*/ 19 h 24"/>
              <a:gd name="T20" fmla="*/ 0 w 14"/>
              <a:gd name="T21" fmla="*/ 22 h 24"/>
              <a:gd name="T22" fmla="*/ 0 w 14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24">
                <a:moveTo>
                  <a:pt x="14" y="0"/>
                </a:moveTo>
                <a:lnTo>
                  <a:pt x="12" y="1"/>
                </a:lnTo>
                <a:lnTo>
                  <a:pt x="12" y="4"/>
                </a:lnTo>
                <a:lnTo>
                  <a:pt x="11" y="6"/>
                </a:lnTo>
                <a:lnTo>
                  <a:pt x="9" y="9"/>
                </a:lnTo>
                <a:lnTo>
                  <a:pt x="8" y="10"/>
                </a:lnTo>
                <a:lnTo>
                  <a:pt x="6" y="13"/>
                </a:lnTo>
                <a:lnTo>
                  <a:pt x="5" y="15"/>
                </a:lnTo>
                <a:lnTo>
                  <a:pt x="3" y="18"/>
                </a:lnTo>
                <a:lnTo>
                  <a:pt x="2" y="19"/>
                </a:lnTo>
                <a:lnTo>
                  <a:pt x="0" y="22"/>
                </a:lnTo>
                <a:lnTo>
                  <a:pt x="0" y="24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53" name="Freeform 4262"/>
          <p:cNvSpPr>
            <a:spLocks/>
          </p:cNvSpPr>
          <p:nvPr/>
        </p:nvSpPr>
        <p:spPr bwMode="auto">
          <a:xfrm>
            <a:off x="2551113" y="2151063"/>
            <a:ext cx="25400" cy="38100"/>
          </a:xfrm>
          <a:custGeom>
            <a:avLst/>
            <a:gdLst>
              <a:gd name="T0" fmla="*/ 0 w 16"/>
              <a:gd name="T1" fmla="*/ 24 h 24"/>
              <a:gd name="T2" fmla="*/ 1 w 16"/>
              <a:gd name="T3" fmla="*/ 24 h 24"/>
              <a:gd name="T4" fmla="*/ 1 w 16"/>
              <a:gd name="T5" fmla="*/ 22 h 24"/>
              <a:gd name="T6" fmla="*/ 1 w 16"/>
              <a:gd name="T7" fmla="*/ 22 h 24"/>
              <a:gd name="T8" fmla="*/ 3 w 16"/>
              <a:gd name="T9" fmla="*/ 21 h 24"/>
              <a:gd name="T10" fmla="*/ 3 w 16"/>
              <a:gd name="T11" fmla="*/ 21 h 24"/>
              <a:gd name="T12" fmla="*/ 3 w 16"/>
              <a:gd name="T13" fmla="*/ 19 h 24"/>
              <a:gd name="T14" fmla="*/ 4 w 16"/>
              <a:gd name="T15" fmla="*/ 19 h 24"/>
              <a:gd name="T16" fmla="*/ 4 w 16"/>
              <a:gd name="T17" fmla="*/ 18 h 24"/>
              <a:gd name="T18" fmla="*/ 4 w 16"/>
              <a:gd name="T19" fmla="*/ 18 h 24"/>
              <a:gd name="T20" fmla="*/ 6 w 16"/>
              <a:gd name="T21" fmla="*/ 16 h 24"/>
              <a:gd name="T22" fmla="*/ 6 w 16"/>
              <a:gd name="T23" fmla="*/ 16 h 24"/>
              <a:gd name="T24" fmla="*/ 6 w 16"/>
              <a:gd name="T25" fmla="*/ 15 h 24"/>
              <a:gd name="T26" fmla="*/ 6 w 16"/>
              <a:gd name="T27" fmla="*/ 15 h 24"/>
              <a:gd name="T28" fmla="*/ 7 w 16"/>
              <a:gd name="T29" fmla="*/ 13 h 24"/>
              <a:gd name="T30" fmla="*/ 7 w 16"/>
              <a:gd name="T31" fmla="*/ 13 h 24"/>
              <a:gd name="T32" fmla="*/ 7 w 16"/>
              <a:gd name="T33" fmla="*/ 12 h 24"/>
              <a:gd name="T34" fmla="*/ 9 w 16"/>
              <a:gd name="T35" fmla="*/ 12 h 24"/>
              <a:gd name="T36" fmla="*/ 9 w 16"/>
              <a:gd name="T37" fmla="*/ 10 h 24"/>
              <a:gd name="T38" fmla="*/ 9 w 16"/>
              <a:gd name="T39" fmla="*/ 10 h 24"/>
              <a:gd name="T40" fmla="*/ 10 w 16"/>
              <a:gd name="T41" fmla="*/ 9 h 24"/>
              <a:gd name="T42" fmla="*/ 10 w 16"/>
              <a:gd name="T43" fmla="*/ 9 h 24"/>
              <a:gd name="T44" fmla="*/ 10 w 16"/>
              <a:gd name="T45" fmla="*/ 7 h 24"/>
              <a:gd name="T46" fmla="*/ 12 w 16"/>
              <a:gd name="T47" fmla="*/ 7 h 24"/>
              <a:gd name="T48" fmla="*/ 12 w 16"/>
              <a:gd name="T49" fmla="*/ 6 h 24"/>
              <a:gd name="T50" fmla="*/ 12 w 16"/>
              <a:gd name="T51" fmla="*/ 6 h 24"/>
              <a:gd name="T52" fmla="*/ 13 w 16"/>
              <a:gd name="T53" fmla="*/ 4 h 24"/>
              <a:gd name="T54" fmla="*/ 13 w 16"/>
              <a:gd name="T55" fmla="*/ 4 h 24"/>
              <a:gd name="T56" fmla="*/ 13 w 16"/>
              <a:gd name="T57" fmla="*/ 3 h 24"/>
              <a:gd name="T58" fmla="*/ 15 w 16"/>
              <a:gd name="T59" fmla="*/ 3 h 24"/>
              <a:gd name="T60" fmla="*/ 15 w 16"/>
              <a:gd name="T61" fmla="*/ 1 h 24"/>
              <a:gd name="T62" fmla="*/ 15 w 16"/>
              <a:gd name="T63" fmla="*/ 1 h 24"/>
              <a:gd name="T64" fmla="*/ 16 w 16"/>
              <a:gd name="T6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" h="24">
                <a:moveTo>
                  <a:pt x="0" y="24"/>
                </a:moveTo>
                <a:lnTo>
                  <a:pt x="1" y="24"/>
                </a:lnTo>
                <a:lnTo>
                  <a:pt x="1" y="22"/>
                </a:lnTo>
                <a:lnTo>
                  <a:pt x="1" y="22"/>
                </a:lnTo>
                <a:lnTo>
                  <a:pt x="3" y="21"/>
                </a:lnTo>
                <a:lnTo>
                  <a:pt x="3" y="21"/>
                </a:lnTo>
                <a:lnTo>
                  <a:pt x="3" y="19"/>
                </a:lnTo>
                <a:lnTo>
                  <a:pt x="4" y="19"/>
                </a:lnTo>
                <a:lnTo>
                  <a:pt x="4" y="18"/>
                </a:lnTo>
                <a:lnTo>
                  <a:pt x="4" y="18"/>
                </a:lnTo>
                <a:lnTo>
                  <a:pt x="6" y="16"/>
                </a:lnTo>
                <a:lnTo>
                  <a:pt x="6" y="16"/>
                </a:lnTo>
                <a:lnTo>
                  <a:pt x="6" y="15"/>
                </a:lnTo>
                <a:lnTo>
                  <a:pt x="6" y="15"/>
                </a:lnTo>
                <a:lnTo>
                  <a:pt x="7" y="13"/>
                </a:lnTo>
                <a:lnTo>
                  <a:pt x="7" y="13"/>
                </a:lnTo>
                <a:lnTo>
                  <a:pt x="7" y="12"/>
                </a:lnTo>
                <a:lnTo>
                  <a:pt x="9" y="12"/>
                </a:lnTo>
                <a:lnTo>
                  <a:pt x="9" y="10"/>
                </a:lnTo>
                <a:lnTo>
                  <a:pt x="9" y="10"/>
                </a:lnTo>
                <a:lnTo>
                  <a:pt x="10" y="9"/>
                </a:lnTo>
                <a:lnTo>
                  <a:pt x="10" y="9"/>
                </a:lnTo>
                <a:lnTo>
                  <a:pt x="10" y="7"/>
                </a:lnTo>
                <a:lnTo>
                  <a:pt x="12" y="7"/>
                </a:lnTo>
                <a:lnTo>
                  <a:pt x="12" y="6"/>
                </a:lnTo>
                <a:lnTo>
                  <a:pt x="12" y="6"/>
                </a:lnTo>
                <a:lnTo>
                  <a:pt x="13" y="4"/>
                </a:lnTo>
                <a:lnTo>
                  <a:pt x="13" y="4"/>
                </a:lnTo>
                <a:lnTo>
                  <a:pt x="13" y="3"/>
                </a:lnTo>
                <a:lnTo>
                  <a:pt x="15" y="3"/>
                </a:lnTo>
                <a:lnTo>
                  <a:pt x="15" y="1"/>
                </a:lnTo>
                <a:lnTo>
                  <a:pt x="15" y="1"/>
                </a:lnTo>
                <a:lnTo>
                  <a:pt x="16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754" name="Line 4263"/>
          <p:cNvSpPr>
            <a:spLocks noChangeShapeType="1"/>
          </p:cNvSpPr>
          <p:nvPr/>
        </p:nvSpPr>
        <p:spPr bwMode="auto">
          <a:xfrm flipH="1" flipV="1">
            <a:off x="2555875" y="2190750"/>
            <a:ext cx="73025" cy="476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55" name="Rectangle 4265"/>
          <p:cNvSpPr>
            <a:spLocks noChangeArrowheads="1"/>
          </p:cNvSpPr>
          <p:nvPr/>
        </p:nvSpPr>
        <p:spPr bwMode="auto">
          <a:xfrm rot="2040000">
            <a:off x="1981200" y="1719263"/>
            <a:ext cx="2460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Gal-Pytri5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6" name="Line 4266"/>
          <p:cNvSpPr>
            <a:spLocks noChangeShapeType="1"/>
          </p:cNvSpPr>
          <p:nvPr/>
        </p:nvSpPr>
        <p:spPr bwMode="auto">
          <a:xfrm flipH="1" flipV="1">
            <a:off x="2203450" y="1833563"/>
            <a:ext cx="71438" cy="508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57" name="Rectangle 4267"/>
          <p:cNvSpPr>
            <a:spLocks noChangeArrowheads="1"/>
          </p:cNvSpPr>
          <p:nvPr/>
        </p:nvSpPr>
        <p:spPr bwMode="auto">
          <a:xfrm rot="2100000">
            <a:off x="2005013" y="1682751"/>
            <a:ext cx="2460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Gal-Pytri3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8" name="Line 4268"/>
          <p:cNvSpPr>
            <a:spLocks noChangeShapeType="1"/>
          </p:cNvSpPr>
          <p:nvPr/>
        </p:nvSpPr>
        <p:spPr bwMode="auto">
          <a:xfrm flipH="1" flipV="1">
            <a:off x="2227263" y="1798638"/>
            <a:ext cx="71438" cy="523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59" name="Freeform 4269"/>
          <p:cNvSpPr>
            <a:spLocks/>
          </p:cNvSpPr>
          <p:nvPr/>
        </p:nvSpPr>
        <p:spPr bwMode="auto">
          <a:xfrm>
            <a:off x="2279650" y="1870076"/>
            <a:ext cx="11113" cy="15875"/>
          </a:xfrm>
          <a:custGeom>
            <a:avLst/>
            <a:gdLst>
              <a:gd name="T0" fmla="*/ 7 w 7"/>
              <a:gd name="T1" fmla="*/ 0 h 10"/>
              <a:gd name="T2" fmla="*/ 6 w 7"/>
              <a:gd name="T3" fmla="*/ 1 h 10"/>
              <a:gd name="T4" fmla="*/ 6 w 7"/>
              <a:gd name="T5" fmla="*/ 3 h 10"/>
              <a:gd name="T6" fmla="*/ 4 w 7"/>
              <a:gd name="T7" fmla="*/ 3 h 10"/>
              <a:gd name="T8" fmla="*/ 4 w 7"/>
              <a:gd name="T9" fmla="*/ 4 h 10"/>
              <a:gd name="T10" fmla="*/ 3 w 7"/>
              <a:gd name="T11" fmla="*/ 6 h 10"/>
              <a:gd name="T12" fmla="*/ 3 w 7"/>
              <a:gd name="T13" fmla="*/ 7 h 10"/>
              <a:gd name="T14" fmla="*/ 1 w 7"/>
              <a:gd name="T15" fmla="*/ 7 h 10"/>
              <a:gd name="T16" fmla="*/ 1 w 7"/>
              <a:gd name="T17" fmla="*/ 9 h 10"/>
              <a:gd name="T18" fmla="*/ 0 w 7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0">
                <a:moveTo>
                  <a:pt x="7" y="0"/>
                </a:moveTo>
                <a:lnTo>
                  <a:pt x="6" y="1"/>
                </a:lnTo>
                <a:lnTo>
                  <a:pt x="6" y="3"/>
                </a:lnTo>
                <a:lnTo>
                  <a:pt x="4" y="3"/>
                </a:lnTo>
                <a:lnTo>
                  <a:pt x="4" y="4"/>
                </a:lnTo>
                <a:lnTo>
                  <a:pt x="3" y="6"/>
                </a:lnTo>
                <a:lnTo>
                  <a:pt x="3" y="7"/>
                </a:lnTo>
                <a:lnTo>
                  <a:pt x="1" y="7"/>
                </a:lnTo>
                <a:lnTo>
                  <a:pt x="1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60" name="Freeform 4270"/>
          <p:cNvSpPr>
            <a:spLocks/>
          </p:cNvSpPr>
          <p:nvPr/>
        </p:nvSpPr>
        <p:spPr bwMode="auto">
          <a:xfrm>
            <a:off x="2290763" y="1852613"/>
            <a:ext cx="12700" cy="17463"/>
          </a:xfrm>
          <a:custGeom>
            <a:avLst/>
            <a:gdLst>
              <a:gd name="T0" fmla="*/ 0 w 8"/>
              <a:gd name="T1" fmla="*/ 11 h 11"/>
              <a:gd name="T2" fmla="*/ 2 w 8"/>
              <a:gd name="T3" fmla="*/ 9 h 11"/>
              <a:gd name="T4" fmla="*/ 2 w 8"/>
              <a:gd name="T5" fmla="*/ 8 h 11"/>
              <a:gd name="T6" fmla="*/ 3 w 8"/>
              <a:gd name="T7" fmla="*/ 6 h 11"/>
              <a:gd name="T8" fmla="*/ 5 w 8"/>
              <a:gd name="T9" fmla="*/ 5 h 11"/>
              <a:gd name="T10" fmla="*/ 5 w 8"/>
              <a:gd name="T11" fmla="*/ 3 h 11"/>
              <a:gd name="T12" fmla="*/ 6 w 8"/>
              <a:gd name="T13" fmla="*/ 2 h 11"/>
              <a:gd name="T14" fmla="*/ 8 w 8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11">
                <a:moveTo>
                  <a:pt x="0" y="11"/>
                </a:moveTo>
                <a:lnTo>
                  <a:pt x="2" y="9"/>
                </a:lnTo>
                <a:lnTo>
                  <a:pt x="2" y="8"/>
                </a:lnTo>
                <a:lnTo>
                  <a:pt x="3" y="6"/>
                </a:lnTo>
                <a:lnTo>
                  <a:pt x="5" y="5"/>
                </a:lnTo>
                <a:lnTo>
                  <a:pt x="5" y="3"/>
                </a:lnTo>
                <a:lnTo>
                  <a:pt x="6" y="2"/>
                </a:lnTo>
                <a:lnTo>
                  <a:pt x="8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61" name="Rectangle 4271"/>
          <p:cNvSpPr>
            <a:spLocks noChangeArrowheads="1"/>
          </p:cNvSpPr>
          <p:nvPr/>
        </p:nvSpPr>
        <p:spPr bwMode="auto">
          <a:xfrm rot="2040000">
            <a:off x="2311864" y="183319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87</a:t>
            </a:r>
          </a:p>
        </p:txBody>
      </p:sp>
      <p:sp>
        <p:nvSpPr>
          <p:cNvPr id="6362" name="Line 4272"/>
          <p:cNvSpPr>
            <a:spLocks noChangeShapeType="1"/>
          </p:cNvSpPr>
          <p:nvPr/>
        </p:nvSpPr>
        <p:spPr bwMode="auto">
          <a:xfrm flipH="1" flipV="1">
            <a:off x="2295525" y="1871663"/>
            <a:ext cx="395288" cy="2762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63" name="Freeform 4273"/>
          <p:cNvSpPr>
            <a:spLocks/>
          </p:cNvSpPr>
          <p:nvPr/>
        </p:nvSpPr>
        <p:spPr bwMode="auto">
          <a:xfrm>
            <a:off x="2633663" y="2195513"/>
            <a:ext cx="31750" cy="46038"/>
          </a:xfrm>
          <a:custGeom>
            <a:avLst/>
            <a:gdLst>
              <a:gd name="T0" fmla="*/ 20 w 20"/>
              <a:gd name="T1" fmla="*/ 0 h 29"/>
              <a:gd name="T2" fmla="*/ 18 w 20"/>
              <a:gd name="T3" fmla="*/ 2 h 29"/>
              <a:gd name="T4" fmla="*/ 17 w 20"/>
              <a:gd name="T5" fmla="*/ 5 h 29"/>
              <a:gd name="T6" fmla="*/ 15 w 20"/>
              <a:gd name="T7" fmla="*/ 8 h 29"/>
              <a:gd name="T8" fmla="*/ 14 w 20"/>
              <a:gd name="T9" fmla="*/ 9 h 29"/>
              <a:gd name="T10" fmla="*/ 12 w 20"/>
              <a:gd name="T11" fmla="*/ 12 h 29"/>
              <a:gd name="T12" fmla="*/ 9 w 20"/>
              <a:gd name="T13" fmla="*/ 14 h 29"/>
              <a:gd name="T14" fmla="*/ 8 w 20"/>
              <a:gd name="T15" fmla="*/ 17 h 29"/>
              <a:gd name="T16" fmla="*/ 6 w 20"/>
              <a:gd name="T17" fmla="*/ 20 h 29"/>
              <a:gd name="T18" fmla="*/ 5 w 20"/>
              <a:gd name="T19" fmla="*/ 21 h 29"/>
              <a:gd name="T20" fmla="*/ 3 w 20"/>
              <a:gd name="T21" fmla="*/ 24 h 29"/>
              <a:gd name="T22" fmla="*/ 2 w 20"/>
              <a:gd name="T23" fmla="*/ 26 h 29"/>
              <a:gd name="T24" fmla="*/ 0 w 20"/>
              <a:gd name="T2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29">
                <a:moveTo>
                  <a:pt x="20" y="0"/>
                </a:moveTo>
                <a:lnTo>
                  <a:pt x="18" y="2"/>
                </a:lnTo>
                <a:lnTo>
                  <a:pt x="17" y="5"/>
                </a:lnTo>
                <a:lnTo>
                  <a:pt x="15" y="8"/>
                </a:lnTo>
                <a:lnTo>
                  <a:pt x="14" y="9"/>
                </a:lnTo>
                <a:lnTo>
                  <a:pt x="12" y="12"/>
                </a:lnTo>
                <a:lnTo>
                  <a:pt x="9" y="14"/>
                </a:lnTo>
                <a:lnTo>
                  <a:pt x="8" y="17"/>
                </a:lnTo>
                <a:lnTo>
                  <a:pt x="6" y="20"/>
                </a:lnTo>
                <a:lnTo>
                  <a:pt x="5" y="21"/>
                </a:lnTo>
                <a:lnTo>
                  <a:pt x="3" y="24"/>
                </a:lnTo>
                <a:lnTo>
                  <a:pt x="2" y="26"/>
                </a:lnTo>
                <a:lnTo>
                  <a:pt x="0" y="29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64" name="Freeform 4274"/>
          <p:cNvSpPr>
            <a:spLocks/>
          </p:cNvSpPr>
          <p:nvPr/>
        </p:nvSpPr>
        <p:spPr bwMode="auto">
          <a:xfrm>
            <a:off x="2665413" y="2151063"/>
            <a:ext cx="28575" cy="44450"/>
          </a:xfrm>
          <a:custGeom>
            <a:avLst/>
            <a:gdLst>
              <a:gd name="T0" fmla="*/ 0 w 18"/>
              <a:gd name="T1" fmla="*/ 28 h 28"/>
              <a:gd name="T2" fmla="*/ 0 w 18"/>
              <a:gd name="T3" fmla="*/ 27 h 28"/>
              <a:gd name="T4" fmla="*/ 0 w 18"/>
              <a:gd name="T5" fmla="*/ 27 h 28"/>
              <a:gd name="T6" fmla="*/ 1 w 18"/>
              <a:gd name="T7" fmla="*/ 25 h 28"/>
              <a:gd name="T8" fmla="*/ 1 w 18"/>
              <a:gd name="T9" fmla="*/ 25 h 28"/>
              <a:gd name="T10" fmla="*/ 1 w 18"/>
              <a:gd name="T11" fmla="*/ 24 h 28"/>
              <a:gd name="T12" fmla="*/ 3 w 18"/>
              <a:gd name="T13" fmla="*/ 24 h 28"/>
              <a:gd name="T14" fmla="*/ 3 w 18"/>
              <a:gd name="T15" fmla="*/ 22 h 28"/>
              <a:gd name="T16" fmla="*/ 3 w 18"/>
              <a:gd name="T17" fmla="*/ 22 h 28"/>
              <a:gd name="T18" fmla="*/ 4 w 18"/>
              <a:gd name="T19" fmla="*/ 21 h 28"/>
              <a:gd name="T20" fmla="*/ 4 w 18"/>
              <a:gd name="T21" fmla="*/ 21 h 28"/>
              <a:gd name="T22" fmla="*/ 4 w 18"/>
              <a:gd name="T23" fmla="*/ 19 h 28"/>
              <a:gd name="T24" fmla="*/ 6 w 18"/>
              <a:gd name="T25" fmla="*/ 19 h 28"/>
              <a:gd name="T26" fmla="*/ 6 w 18"/>
              <a:gd name="T27" fmla="*/ 19 h 28"/>
              <a:gd name="T28" fmla="*/ 6 w 18"/>
              <a:gd name="T29" fmla="*/ 18 h 28"/>
              <a:gd name="T30" fmla="*/ 7 w 18"/>
              <a:gd name="T31" fmla="*/ 18 h 28"/>
              <a:gd name="T32" fmla="*/ 7 w 18"/>
              <a:gd name="T33" fmla="*/ 16 h 28"/>
              <a:gd name="T34" fmla="*/ 7 w 18"/>
              <a:gd name="T35" fmla="*/ 16 h 28"/>
              <a:gd name="T36" fmla="*/ 9 w 18"/>
              <a:gd name="T37" fmla="*/ 15 h 28"/>
              <a:gd name="T38" fmla="*/ 9 w 18"/>
              <a:gd name="T39" fmla="*/ 15 h 28"/>
              <a:gd name="T40" fmla="*/ 9 w 18"/>
              <a:gd name="T41" fmla="*/ 13 h 28"/>
              <a:gd name="T42" fmla="*/ 10 w 18"/>
              <a:gd name="T43" fmla="*/ 13 h 28"/>
              <a:gd name="T44" fmla="*/ 10 w 18"/>
              <a:gd name="T45" fmla="*/ 12 h 28"/>
              <a:gd name="T46" fmla="*/ 10 w 18"/>
              <a:gd name="T47" fmla="*/ 12 h 28"/>
              <a:gd name="T48" fmla="*/ 12 w 18"/>
              <a:gd name="T49" fmla="*/ 10 h 28"/>
              <a:gd name="T50" fmla="*/ 12 w 18"/>
              <a:gd name="T51" fmla="*/ 10 h 28"/>
              <a:gd name="T52" fmla="*/ 12 w 18"/>
              <a:gd name="T53" fmla="*/ 9 h 28"/>
              <a:gd name="T54" fmla="*/ 13 w 18"/>
              <a:gd name="T55" fmla="*/ 9 h 28"/>
              <a:gd name="T56" fmla="*/ 13 w 18"/>
              <a:gd name="T57" fmla="*/ 7 h 28"/>
              <a:gd name="T58" fmla="*/ 13 w 18"/>
              <a:gd name="T59" fmla="*/ 7 h 28"/>
              <a:gd name="T60" fmla="*/ 13 w 18"/>
              <a:gd name="T61" fmla="*/ 6 h 28"/>
              <a:gd name="T62" fmla="*/ 15 w 18"/>
              <a:gd name="T63" fmla="*/ 6 h 28"/>
              <a:gd name="T64" fmla="*/ 15 w 18"/>
              <a:gd name="T65" fmla="*/ 4 h 28"/>
              <a:gd name="T66" fmla="*/ 15 w 18"/>
              <a:gd name="T67" fmla="*/ 4 h 28"/>
              <a:gd name="T68" fmla="*/ 16 w 18"/>
              <a:gd name="T69" fmla="*/ 3 h 28"/>
              <a:gd name="T70" fmla="*/ 16 w 18"/>
              <a:gd name="T71" fmla="*/ 3 h 28"/>
              <a:gd name="T72" fmla="*/ 16 w 18"/>
              <a:gd name="T73" fmla="*/ 1 h 28"/>
              <a:gd name="T74" fmla="*/ 18 w 18"/>
              <a:gd name="T75" fmla="*/ 1 h 28"/>
              <a:gd name="T76" fmla="*/ 18 w 18"/>
              <a:gd name="T77" fmla="*/ 0 h 28"/>
              <a:gd name="T78" fmla="*/ 18 w 18"/>
              <a:gd name="T7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" h="28">
                <a:moveTo>
                  <a:pt x="0" y="28"/>
                </a:moveTo>
                <a:lnTo>
                  <a:pt x="0" y="27"/>
                </a:lnTo>
                <a:lnTo>
                  <a:pt x="0" y="27"/>
                </a:lnTo>
                <a:lnTo>
                  <a:pt x="1" y="25"/>
                </a:lnTo>
                <a:lnTo>
                  <a:pt x="1" y="25"/>
                </a:lnTo>
                <a:lnTo>
                  <a:pt x="1" y="24"/>
                </a:lnTo>
                <a:lnTo>
                  <a:pt x="3" y="24"/>
                </a:lnTo>
                <a:lnTo>
                  <a:pt x="3" y="22"/>
                </a:lnTo>
                <a:lnTo>
                  <a:pt x="3" y="22"/>
                </a:lnTo>
                <a:lnTo>
                  <a:pt x="4" y="21"/>
                </a:lnTo>
                <a:lnTo>
                  <a:pt x="4" y="21"/>
                </a:lnTo>
                <a:lnTo>
                  <a:pt x="4" y="19"/>
                </a:lnTo>
                <a:lnTo>
                  <a:pt x="6" y="19"/>
                </a:lnTo>
                <a:lnTo>
                  <a:pt x="6" y="19"/>
                </a:lnTo>
                <a:lnTo>
                  <a:pt x="6" y="18"/>
                </a:lnTo>
                <a:lnTo>
                  <a:pt x="7" y="18"/>
                </a:lnTo>
                <a:lnTo>
                  <a:pt x="7" y="16"/>
                </a:lnTo>
                <a:lnTo>
                  <a:pt x="7" y="16"/>
                </a:lnTo>
                <a:lnTo>
                  <a:pt x="9" y="15"/>
                </a:lnTo>
                <a:lnTo>
                  <a:pt x="9" y="15"/>
                </a:lnTo>
                <a:lnTo>
                  <a:pt x="9" y="13"/>
                </a:lnTo>
                <a:lnTo>
                  <a:pt x="10" y="13"/>
                </a:lnTo>
                <a:lnTo>
                  <a:pt x="10" y="12"/>
                </a:lnTo>
                <a:lnTo>
                  <a:pt x="10" y="12"/>
                </a:lnTo>
                <a:lnTo>
                  <a:pt x="12" y="10"/>
                </a:lnTo>
                <a:lnTo>
                  <a:pt x="12" y="10"/>
                </a:lnTo>
                <a:lnTo>
                  <a:pt x="12" y="9"/>
                </a:lnTo>
                <a:lnTo>
                  <a:pt x="13" y="9"/>
                </a:lnTo>
                <a:lnTo>
                  <a:pt x="13" y="7"/>
                </a:lnTo>
                <a:lnTo>
                  <a:pt x="13" y="7"/>
                </a:lnTo>
                <a:lnTo>
                  <a:pt x="13" y="6"/>
                </a:lnTo>
                <a:lnTo>
                  <a:pt x="15" y="6"/>
                </a:lnTo>
                <a:lnTo>
                  <a:pt x="15" y="4"/>
                </a:lnTo>
                <a:lnTo>
                  <a:pt x="15" y="4"/>
                </a:lnTo>
                <a:lnTo>
                  <a:pt x="16" y="3"/>
                </a:lnTo>
                <a:lnTo>
                  <a:pt x="16" y="3"/>
                </a:lnTo>
                <a:lnTo>
                  <a:pt x="16" y="1"/>
                </a:lnTo>
                <a:lnTo>
                  <a:pt x="18" y="1"/>
                </a:lnTo>
                <a:lnTo>
                  <a:pt x="18" y="0"/>
                </a:lnTo>
                <a:lnTo>
                  <a:pt x="18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65" name="Line 4275"/>
          <p:cNvSpPr>
            <a:spLocks noChangeShapeType="1"/>
          </p:cNvSpPr>
          <p:nvPr/>
        </p:nvSpPr>
        <p:spPr bwMode="auto">
          <a:xfrm flipH="1" flipV="1">
            <a:off x="2670175" y="2198688"/>
            <a:ext cx="73025" cy="4921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66" name="Rectangle 4276"/>
          <p:cNvSpPr>
            <a:spLocks noChangeArrowheads="1"/>
          </p:cNvSpPr>
          <p:nvPr/>
        </p:nvSpPr>
        <p:spPr bwMode="auto">
          <a:xfrm rot="2160000">
            <a:off x="2027238" y="1646238"/>
            <a:ext cx="2460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Gal-Pytri4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67" name="Line 4277"/>
          <p:cNvSpPr>
            <a:spLocks noChangeShapeType="1"/>
          </p:cNvSpPr>
          <p:nvPr/>
        </p:nvSpPr>
        <p:spPr bwMode="auto">
          <a:xfrm flipH="1" flipV="1">
            <a:off x="2251075" y="1765301"/>
            <a:ext cx="71438" cy="523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68" name="Rectangle 4278"/>
          <p:cNvSpPr>
            <a:spLocks noChangeArrowheads="1"/>
          </p:cNvSpPr>
          <p:nvPr/>
        </p:nvSpPr>
        <p:spPr bwMode="auto">
          <a:xfrm rot="2160000">
            <a:off x="2055813" y="1609726"/>
            <a:ext cx="2460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Gal-Pytri1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69" name="Line 4279"/>
          <p:cNvSpPr>
            <a:spLocks noChangeShapeType="1"/>
          </p:cNvSpPr>
          <p:nvPr/>
        </p:nvSpPr>
        <p:spPr bwMode="auto">
          <a:xfrm flipH="1" flipV="1">
            <a:off x="2276475" y="1731963"/>
            <a:ext cx="69850" cy="539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70" name="Freeform 4280"/>
          <p:cNvSpPr>
            <a:spLocks/>
          </p:cNvSpPr>
          <p:nvPr/>
        </p:nvSpPr>
        <p:spPr bwMode="auto">
          <a:xfrm>
            <a:off x="2327275" y="1804988"/>
            <a:ext cx="11113" cy="17463"/>
          </a:xfrm>
          <a:custGeom>
            <a:avLst/>
            <a:gdLst>
              <a:gd name="T0" fmla="*/ 7 w 7"/>
              <a:gd name="T1" fmla="*/ 0 h 11"/>
              <a:gd name="T2" fmla="*/ 6 w 7"/>
              <a:gd name="T3" fmla="*/ 2 h 11"/>
              <a:gd name="T4" fmla="*/ 4 w 7"/>
              <a:gd name="T5" fmla="*/ 2 h 11"/>
              <a:gd name="T6" fmla="*/ 4 w 7"/>
              <a:gd name="T7" fmla="*/ 3 h 11"/>
              <a:gd name="T8" fmla="*/ 3 w 7"/>
              <a:gd name="T9" fmla="*/ 5 h 11"/>
              <a:gd name="T10" fmla="*/ 3 w 7"/>
              <a:gd name="T11" fmla="*/ 6 h 11"/>
              <a:gd name="T12" fmla="*/ 1 w 7"/>
              <a:gd name="T13" fmla="*/ 6 h 11"/>
              <a:gd name="T14" fmla="*/ 1 w 7"/>
              <a:gd name="T15" fmla="*/ 8 h 11"/>
              <a:gd name="T16" fmla="*/ 0 w 7"/>
              <a:gd name="T17" fmla="*/ 9 h 11"/>
              <a:gd name="T18" fmla="*/ 0 w 7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1">
                <a:moveTo>
                  <a:pt x="7" y="0"/>
                </a:moveTo>
                <a:lnTo>
                  <a:pt x="6" y="2"/>
                </a:lnTo>
                <a:lnTo>
                  <a:pt x="4" y="2"/>
                </a:lnTo>
                <a:lnTo>
                  <a:pt x="4" y="3"/>
                </a:lnTo>
                <a:lnTo>
                  <a:pt x="3" y="5"/>
                </a:lnTo>
                <a:lnTo>
                  <a:pt x="3" y="6"/>
                </a:lnTo>
                <a:lnTo>
                  <a:pt x="1" y="6"/>
                </a:lnTo>
                <a:lnTo>
                  <a:pt x="1" y="8"/>
                </a:lnTo>
                <a:lnTo>
                  <a:pt x="0" y="9"/>
                </a:lnTo>
                <a:lnTo>
                  <a:pt x="0" y="11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71" name="Freeform 4281"/>
          <p:cNvSpPr>
            <a:spLocks/>
          </p:cNvSpPr>
          <p:nvPr/>
        </p:nvSpPr>
        <p:spPr bwMode="auto">
          <a:xfrm>
            <a:off x="2338388" y="1789113"/>
            <a:ext cx="12700" cy="15875"/>
          </a:xfrm>
          <a:custGeom>
            <a:avLst/>
            <a:gdLst>
              <a:gd name="T0" fmla="*/ 0 w 8"/>
              <a:gd name="T1" fmla="*/ 10 h 10"/>
              <a:gd name="T2" fmla="*/ 0 w 8"/>
              <a:gd name="T3" fmla="*/ 9 h 10"/>
              <a:gd name="T4" fmla="*/ 2 w 8"/>
              <a:gd name="T5" fmla="*/ 7 h 10"/>
              <a:gd name="T6" fmla="*/ 2 w 8"/>
              <a:gd name="T7" fmla="*/ 6 h 10"/>
              <a:gd name="T8" fmla="*/ 3 w 8"/>
              <a:gd name="T9" fmla="*/ 4 h 10"/>
              <a:gd name="T10" fmla="*/ 5 w 8"/>
              <a:gd name="T11" fmla="*/ 4 h 10"/>
              <a:gd name="T12" fmla="*/ 5 w 8"/>
              <a:gd name="T13" fmla="*/ 3 h 10"/>
              <a:gd name="T14" fmla="*/ 6 w 8"/>
              <a:gd name="T15" fmla="*/ 1 h 10"/>
              <a:gd name="T16" fmla="*/ 8 w 8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0">
                <a:moveTo>
                  <a:pt x="0" y="10"/>
                </a:moveTo>
                <a:lnTo>
                  <a:pt x="0" y="9"/>
                </a:lnTo>
                <a:lnTo>
                  <a:pt x="2" y="7"/>
                </a:lnTo>
                <a:lnTo>
                  <a:pt x="2" y="6"/>
                </a:lnTo>
                <a:lnTo>
                  <a:pt x="3" y="4"/>
                </a:lnTo>
                <a:lnTo>
                  <a:pt x="5" y="4"/>
                </a:lnTo>
                <a:lnTo>
                  <a:pt x="5" y="3"/>
                </a:lnTo>
                <a:lnTo>
                  <a:pt x="6" y="1"/>
                </a:lnTo>
                <a:lnTo>
                  <a:pt x="8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72" name="Rectangle 4282"/>
          <p:cNvSpPr>
            <a:spLocks noChangeArrowheads="1"/>
          </p:cNvSpPr>
          <p:nvPr/>
        </p:nvSpPr>
        <p:spPr bwMode="auto">
          <a:xfrm rot="2160000" flipH="1">
            <a:off x="2350756" y="1766064"/>
            <a:ext cx="74136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</a:p>
        </p:txBody>
      </p:sp>
      <p:sp>
        <p:nvSpPr>
          <p:cNvPr id="6373" name="Line 4283"/>
          <p:cNvSpPr>
            <a:spLocks noChangeShapeType="1"/>
          </p:cNvSpPr>
          <p:nvPr/>
        </p:nvSpPr>
        <p:spPr bwMode="auto">
          <a:xfrm flipH="1" flipV="1">
            <a:off x="2343150" y="1808163"/>
            <a:ext cx="466725" cy="3444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74" name="Freeform 4284"/>
          <p:cNvSpPr>
            <a:spLocks/>
          </p:cNvSpPr>
          <p:nvPr/>
        </p:nvSpPr>
        <p:spPr bwMode="auto">
          <a:xfrm>
            <a:off x="2746375" y="2203451"/>
            <a:ext cx="33338" cy="47625"/>
          </a:xfrm>
          <a:custGeom>
            <a:avLst/>
            <a:gdLst>
              <a:gd name="T0" fmla="*/ 21 w 21"/>
              <a:gd name="T1" fmla="*/ 0 h 30"/>
              <a:gd name="T2" fmla="*/ 19 w 21"/>
              <a:gd name="T3" fmla="*/ 1 h 30"/>
              <a:gd name="T4" fmla="*/ 16 w 21"/>
              <a:gd name="T5" fmla="*/ 4 h 30"/>
              <a:gd name="T6" fmla="*/ 15 w 21"/>
              <a:gd name="T7" fmla="*/ 7 h 30"/>
              <a:gd name="T8" fmla="*/ 13 w 21"/>
              <a:gd name="T9" fmla="*/ 9 h 30"/>
              <a:gd name="T10" fmla="*/ 12 w 21"/>
              <a:gd name="T11" fmla="*/ 12 h 30"/>
              <a:gd name="T12" fmla="*/ 10 w 21"/>
              <a:gd name="T13" fmla="*/ 15 h 30"/>
              <a:gd name="T14" fmla="*/ 9 w 21"/>
              <a:gd name="T15" fmla="*/ 16 h 30"/>
              <a:gd name="T16" fmla="*/ 7 w 21"/>
              <a:gd name="T17" fmla="*/ 19 h 30"/>
              <a:gd name="T18" fmla="*/ 4 w 21"/>
              <a:gd name="T19" fmla="*/ 22 h 30"/>
              <a:gd name="T20" fmla="*/ 3 w 21"/>
              <a:gd name="T21" fmla="*/ 24 h 30"/>
              <a:gd name="T22" fmla="*/ 1 w 21"/>
              <a:gd name="T23" fmla="*/ 27 h 30"/>
              <a:gd name="T24" fmla="*/ 0 w 21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30">
                <a:moveTo>
                  <a:pt x="21" y="0"/>
                </a:moveTo>
                <a:lnTo>
                  <a:pt x="19" y="1"/>
                </a:lnTo>
                <a:lnTo>
                  <a:pt x="16" y="4"/>
                </a:lnTo>
                <a:lnTo>
                  <a:pt x="15" y="7"/>
                </a:lnTo>
                <a:lnTo>
                  <a:pt x="13" y="9"/>
                </a:lnTo>
                <a:lnTo>
                  <a:pt x="12" y="12"/>
                </a:lnTo>
                <a:lnTo>
                  <a:pt x="10" y="15"/>
                </a:lnTo>
                <a:lnTo>
                  <a:pt x="9" y="16"/>
                </a:lnTo>
                <a:lnTo>
                  <a:pt x="7" y="19"/>
                </a:lnTo>
                <a:lnTo>
                  <a:pt x="4" y="22"/>
                </a:lnTo>
                <a:lnTo>
                  <a:pt x="3" y="24"/>
                </a:lnTo>
                <a:lnTo>
                  <a:pt x="1" y="27"/>
                </a:lnTo>
                <a:lnTo>
                  <a:pt x="0" y="3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75" name="Freeform 4285"/>
          <p:cNvSpPr>
            <a:spLocks/>
          </p:cNvSpPr>
          <p:nvPr/>
        </p:nvSpPr>
        <p:spPr bwMode="auto">
          <a:xfrm>
            <a:off x="2779713" y="2155826"/>
            <a:ext cx="33338" cy="47625"/>
          </a:xfrm>
          <a:custGeom>
            <a:avLst/>
            <a:gdLst>
              <a:gd name="T0" fmla="*/ 0 w 21"/>
              <a:gd name="T1" fmla="*/ 30 h 30"/>
              <a:gd name="T2" fmla="*/ 0 w 21"/>
              <a:gd name="T3" fmla="*/ 28 h 30"/>
              <a:gd name="T4" fmla="*/ 0 w 21"/>
              <a:gd name="T5" fmla="*/ 28 h 30"/>
              <a:gd name="T6" fmla="*/ 1 w 21"/>
              <a:gd name="T7" fmla="*/ 27 h 30"/>
              <a:gd name="T8" fmla="*/ 1 w 21"/>
              <a:gd name="T9" fmla="*/ 27 h 30"/>
              <a:gd name="T10" fmla="*/ 1 w 21"/>
              <a:gd name="T11" fmla="*/ 27 h 30"/>
              <a:gd name="T12" fmla="*/ 1 w 21"/>
              <a:gd name="T13" fmla="*/ 25 h 30"/>
              <a:gd name="T14" fmla="*/ 3 w 21"/>
              <a:gd name="T15" fmla="*/ 25 h 30"/>
              <a:gd name="T16" fmla="*/ 3 w 21"/>
              <a:gd name="T17" fmla="*/ 24 h 30"/>
              <a:gd name="T18" fmla="*/ 3 w 21"/>
              <a:gd name="T19" fmla="*/ 24 h 30"/>
              <a:gd name="T20" fmla="*/ 4 w 21"/>
              <a:gd name="T21" fmla="*/ 22 h 30"/>
              <a:gd name="T22" fmla="*/ 4 w 21"/>
              <a:gd name="T23" fmla="*/ 22 h 30"/>
              <a:gd name="T24" fmla="*/ 4 w 21"/>
              <a:gd name="T25" fmla="*/ 22 h 30"/>
              <a:gd name="T26" fmla="*/ 6 w 21"/>
              <a:gd name="T27" fmla="*/ 21 h 30"/>
              <a:gd name="T28" fmla="*/ 6 w 21"/>
              <a:gd name="T29" fmla="*/ 21 h 30"/>
              <a:gd name="T30" fmla="*/ 6 w 21"/>
              <a:gd name="T31" fmla="*/ 19 h 30"/>
              <a:gd name="T32" fmla="*/ 6 w 21"/>
              <a:gd name="T33" fmla="*/ 19 h 30"/>
              <a:gd name="T34" fmla="*/ 7 w 21"/>
              <a:gd name="T35" fmla="*/ 18 h 30"/>
              <a:gd name="T36" fmla="*/ 7 w 21"/>
              <a:gd name="T37" fmla="*/ 18 h 30"/>
              <a:gd name="T38" fmla="*/ 7 w 21"/>
              <a:gd name="T39" fmla="*/ 18 h 30"/>
              <a:gd name="T40" fmla="*/ 9 w 21"/>
              <a:gd name="T41" fmla="*/ 16 h 30"/>
              <a:gd name="T42" fmla="*/ 9 w 21"/>
              <a:gd name="T43" fmla="*/ 16 h 30"/>
              <a:gd name="T44" fmla="*/ 9 w 21"/>
              <a:gd name="T45" fmla="*/ 15 h 30"/>
              <a:gd name="T46" fmla="*/ 10 w 21"/>
              <a:gd name="T47" fmla="*/ 15 h 30"/>
              <a:gd name="T48" fmla="*/ 10 w 21"/>
              <a:gd name="T49" fmla="*/ 13 h 30"/>
              <a:gd name="T50" fmla="*/ 10 w 21"/>
              <a:gd name="T51" fmla="*/ 13 h 30"/>
              <a:gd name="T52" fmla="*/ 12 w 21"/>
              <a:gd name="T53" fmla="*/ 13 h 30"/>
              <a:gd name="T54" fmla="*/ 12 w 21"/>
              <a:gd name="T55" fmla="*/ 12 h 30"/>
              <a:gd name="T56" fmla="*/ 12 w 21"/>
              <a:gd name="T57" fmla="*/ 12 h 30"/>
              <a:gd name="T58" fmla="*/ 12 w 21"/>
              <a:gd name="T59" fmla="*/ 10 h 30"/>
              <a:gd name="T60" fmla="*/ 13 w 21"/>
              <a:gd name="T61" fmla="*/ 10 h 30"/>
              <a:gd name="T62" fmla="*/ 13 w 21"/>
              <a:gd name="T63" fmla="*/ 10 h 30"/>
              <a:gd name="T64" fmla="*/ 13 w 21"/>
              <a:gd name="T65" fmla="*/ 9 h 30"/>
              <a:gd name="T66" fmla="*/ 15 w 21"/>
              <a:gd name="T67" fmla="*/ 9 h 30"/>
              <a:gd name="T68" fmla="*/ 15 w 21"/>
              <a:gd name="T69" fmla="*/ 7 h 30"/>
              <a:gd name="T70" fmla="*/ 15 w 21"/>
              <a:gd name="T71" fmla="*/ 7 h 30"/>
              <a:gd name="T72" fmla="*/ 16 w 21"/>
              <a:gd name="T73" fmla="*/ 6 h 30"/>
              <a:gd name="T74" fmla="*/ 16 w 21"/>
              <a:gd name="T75" fmla="*/ 6 h 30"/>
              <a:gd name="T76" fmla="*/ 16 w 21"/>
              <a:gd name="T77" fmla="*/ 6 h 30"/>
              <a:gd name="T78" fmla="*/ 18 w 21"/>
              <a:gd name="T79" fmla="*/ 4 h 30"/>
              <a:gd name="T80" fmla="*/ 18 w 21"/>
              <a:gd name="T81" fmla="*/ 4 h 30"/>
              <a:gd name="T82" fmla="*/ 18 w 21"/>
              <a:gd name="T83" fmla="*/ 3 h 30"/>
              <a:gd name="T84" fmla="*/ 18 w 21"/>
              <a:gd name="T85" fmla="*/ 3 h 30"/>
              <a:gd name="T86" fmla="*/ 19 w 21"/>
              <a:gd name="T87" fmla="*/ 1 h 30"/>
              <a:gd name="T88" fmla="*/ 19 w 21"/>
              <a:gd name="T89" fmla="*/ 1 h 30"/>
              <a:gd name="T90" fmla="*/ 19 w 21"/>
              <a:gd name="T91" fmla="*/ 1 h 30"/>
              <a:gd name="T92" fmla="*/ 21 w 21"/>
              <a:gd name="T9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" h="30">
                <a:moveTo>
                  <a:pt x="0" y="30"/>
                </a:moveTo>
                <a:lnTo>
                  <a:pt x="0" y="28"/>
                </a:lnTo>
                <a:lnTo>
                  <a:pt x="0" y="28"/>
                </a:lnTo>
                <a:lnTo>
                  <a:pt x="1" y="27"/>
                </a:lnTo>
                <a:lnTo>
                  <a:pt x="1" y="27"/>
                </a:lnTo>
                <a:lnTo>
                  <a:pt x="1" y="27"/>
                </a:lnTo>
                <a:lnTo>
                  <a:pt x="1" y="25"/>
                </a:lnTo>
                <a:lnTo>
                  <a:pt x="3" y="25"/>
                </a:lnTo>
                <a:lnTo>
                  <a:pt x="3" y="24"/>
                </a:lnTo>
                <a:lnTo>
                  <a:pt x="3" y="24"/>
                </a:lnTo>
                <a:lnTo>
                  <a:pt x="4" y="22"/>
                </a:lnTo>
                <a:lnTo>
                  <a:pt x="4" y="22"/>
                </a:lnTo>
                <a:lnTo>
                  <a:pt x="4" y="22"/>
                </a:lnTo>
                <a:lnTo>
                  <a:pt x="6" y="21"/>
                </a:lnTo>
                <a:lnTo>
                  <a:pt x="6" y="21"/>
                </a:lnTo>
                <a:lnTo>
                  <a:pt x="6" y="19"/>
                </a:lnTo>
                <a:lnTo>
                  <a:pt x="6" y="19"/>
                </a:lnTo>
                <a:lnTo>
                  <a:pt x="7" y="18"/>
                </a:lnTo>
                <a:lnTo>
                  <a:pt x="7" y="18"/>
                </a:lnTo>
                <a:lnTo>
                  <a:pt x="7" y="18"/>
                </a:lnTo>
                <a:lnTo>
                  <a:pt x="9" y="16"/>
                </a:lnTo>
                <a:lnTo>
                  <a:pt x="9" y="16"/>
                </a:lnTo>
                <a:lnTo>
                  <a:pt x="9" y="15"/>
                </a:lnTo>
                <a:lnTo>
                  <a:pt x="10" y="15"/>
                </a:lnTo>
                <a:lnTo>
                  <a:pt x="10" y="13"/>
                </a:lnTo>
                <a:lnTo>
                  <a:pt x="10" y="13"/>
                </a:lnTo>
                <a:lnTo>
                  <a:pt x="12" y="13"/>
                </a:lnTo>
                <a:lnTo>
                  <a:pt x="12" y="12"/>
                </a:lnTo>
                <a:lnTo>
                  <a:pt x="12" y="12"/>
                </a:lnTo>
                <a:lnTo>
                  <a:pt x="12" y="10"/>
                </a:lnTo>
                <a:lnTo>
                  <a:pt x="13" y="10"/>
                </a:lnTo>
                <a:lnTo>
                  <a:pt x="13" y="10"/>
                </a:lnTo>
                <a:lnTo>
                  <a:pt x="13" y="9"/>
                </a:lnTo>
                <a:lnTo>
                  <a:pt x="15" y="9"/>
                </a:lnTo>
                <a:lnTo>
                  <a:pt x="15" y="7"/>
                </a:lnTo>
                <a:lnTo>
                  <a:pt x="15" y="7"/>
                </a:lnTo>
                <a:lnTo>
                  <a:pt x="16" y="6"/>
                </a:lnTo>
                <a:lnTo>
                  <a:pt x="16" y="6"/>
                </a:lnTo>
                <a:lnTo>
                  <a:pt x="16" y="6"/>
                </a:lnTo>
                <a:lnTo>
                  <a:pt x="18" y="4"/>
                </a:lnTo>
                <a:lnTo>
                  <a:pt x="18" y="4"/>
                </a:lnTo>
                <a:lnTo>
                  <a:pt x="18" y="3"/>
                </a:lnTo>
                <a:lnTo>
                  <a:pt x="18" y="3"/>
                </a:lnTo>
                <a:lnTo>
                  <a:pt x="19" y="1"/>
                </a:lnTo>
                <a:lnTo>
                  <a:pt x="19" y="1"/>
                </a:lnTo>
                <a:lnTo>
                  <a:pt x="19" y="1"/>
                </a:lnTo>
                <a:lnTo>
                  <a:pt x="21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76" name="Line 4286"/>
          <p:cNvSpPr>
            <a:spLocks noChangeShapeType="1"/>
          </p:cNvSpPr>
          <p:nvPr/>
        </p:nvSpPr>
        <p:spPr bwMode="auto">
          <a:xfrm flipH="1" flipV="1">
            <a:off x="2784475" y="2205038"/>
            <a:ext cx="71438" cy="523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77" name="Rectangle 4287"/>
          <p:cNvSpPr>
            <a:spLocks noChangeArrowheads="1"/>
          </p:cNvSpPr>
          <p:nvPr/>
        </p:nvSpPr>
        <p:spPr bwMode="auto">
          <a:xfrm rot="2220000">
            <a:off x="2022475" y="1557338"/>
            <a:ext cx="3032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Gal-Chaglo1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78" name="Line 4288"/>
          <p:cNvSpPr>
            <a:spLocks noChangeShapeType="1"/>
          </p:cNvSpPr>
          <p:nvPr/>
        </p:nvSpPr>
        <p:spPr bwMode="auto">
          <a:xfrm flipH="1" flipV="1">
            <a:off x="2300288" y="1700213"/>
            <a:ext cx="614363" cy="4762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79" name="Freeform 4289"/>
          <p:cNvSpPr>
            <a:spLocks/>
          </p:cNvSpPr>
          <p:nvPr/>
        </p:nvSpPr>
        <p:spPr bwMode="auto">
          <a:xfrm>
            <a:off x="2860675" y="2217738"/>
            <a:ext cx="28575" cy="39688"/>
          </a:xfrm>
          <a:custGeom>
            <a:avLst/>
            <a:gdLst>
              <a:gd name="T0" fmla="*/ 18 w 18"/>
              <a:gd name="T1" fmla="*/ 0 h 25"/>
              <a:gd name="T2" fmla="*/ 16 w 18"/>
              <a:gd name="T3" fmla="*/ 3 h 25"/>
              <a:gd name="T4" fmla="*/ 13 w 18"/>
              <a:gd name="T5" fmla="*/ 4 h 25"/>
              <a:gd name="T6" fmla="*/ 12 w 18"/>
              <a:gd name="T7" fmla="*/ 7 h 25"/>
              <a:gd name="T8" fmla="*/ 10 w 18"/>
              <a:gd name="T9" fmla="*/ 10 h 25"/>
              <a:gd name="T10" fmla="*/ 9 w 18"/>
              <a:gd name="T11" fmla="*/ 12 h 25"/>
              <a:gd name="T12" fmla="*/ 7 w 18"/>
              <a:gd name="T13" fmla="*/ 15 h 25"/>
              <a:gd name="T14" fmla="*/ 6 w 18"/>
              <a:gd name="T15" fmla="*/ 16 h 25"/>
              <a:gd name="T16" fmla="*/ 4 w 18"/>
              <a:gd name="T17" fmla="*/ 19 h 25"/>
              <a:gd name="T18" fmla="*/ 3 w 18"/>
              <a:gd name="T19" fmla="*/ 21 h 25"/>
              <a:gd name="T20" fmla="*/ 1 w 18"/>
              <a:gd name="T21" fmla="*/ 24 h 25"/>
              <a:gd name="T22" fmla="*/ 0 w 18"/>
              <a:gd name="T2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25">
                <a:moveTo>
                  <a:pt x="18" y="0"/>
                </a:moveTo>
                <a:lnTo>
                  <a:pt x="16" y="3"/>
                </a:lnTo>
                <a:lnTo>
                  <a:pt x="13" y="4"/>
                </a:lnTo>
                <a:lnTo>
                  <a:pt x="12" y="7"/>
                </a:lnTo>
                <a:lnTo>
                  <a:pt x="10" y="10"/>
                </a:lnTo>
                <a:lnTo>
                  <a:pt x="9" y="12"/>
                </a:lnTo>
                <a:lnTo>
                  <a:pt x="7" y="15"/>
                </a:lnTo>
                <a:lnTo>
                  <a:pt x="6" y="16"/>
                </a:lnTo>
                <a:lnTo>
                  <a:pt x="4" y="19"/>
                </a:lnTo>
                <a:lnTo>
                  <a:pt x="3" y="21"/>
                </a:lnTo>
                <a:lnTo>
                  <a:pt x="1" y="24"/>
                </a:lnTo>
                <a:lnTo>
                  <a:pt x="0" y="25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80" name="Freeform 4290"/>
          <p:cNvSpPr>
            <a:spLocks/>
          </p:cNvSpPr>
          <p:nvPr/>
        </p:nvSpPr>
        <p:spPr bwMode="auto">
          <a:xfrm>
            <a:off x="2889250" y="2179638"/>
            <a:ext cx="28575" cy="38100"/>
          </a:xfrm>
          <a:custGeom>
            <a:avLst/>
            <a:gdLst>
              <a:gd name="T0" fmla="*/ 0 w 18"/>
              <a:gd name="T1" fmla="*/ 24 h 24"/>
              <a:gd name="T2" fmla="*/ 0 w 18"/>
              <a:gd name="T3" fmla="*/ 24 h 24"/>
              <a:gd name="T4" fmla="*/ 0 w 18"/>
              <a:gd name="T5" fmla="*/ 24 h 24"/>
              <a:gd name="T6" fmla="*/ 0 w 18"/>
              <a:gd name="T7" fmla="*/ 24 h 24"/>
              <a:gd name="T8" fmla="*/ 0 w 18"/>
              <a:gd name="T9" fmla="*/ 22 h 24"/>
              <a:gd name="T10" fmla="*/ 1 w 18"/>
              <a:gd name="T11" fmla="*/ 22 h 24"/>
              <a:gd name="T12" fmla="*/ 1 w 18"/>
              <a:gd name="T13" fmla="*/ 22 h 24"/>
              <a:gd name="T14" fmla="*/ 1 w 18"/>
              <a:gd name="T15" fmla="*/ 22 h 24"/>
              <a:gd name="T16" fmla="*/ 1 w 18"/>
              <a:gd name="T17" fmla="*/ 21 h 24"/>
              <a:gd name="T18" fmla="*/ 1 w 18"/>
              <a:gd name="T19" fmla="*/ 21 h 24"/>
              <a:gd name="T20" fmla="*/ 3 w 18"/>
              <a:gd name="T21" fmla="*/ 21 h 24"/>
              <a:gd name="T22" fmla="*/ 3 w 18"/>
              <a:gd name="T23" fmla="*/ 19 h 24"/>
              <a:gd name="T24" fmla="*/ 3 w 18"/>
              <a:gd name="T25" fmla="*/ 19 h 24"/>
              <a:gd name="T26" fmla="*/ 3 w 18"/>
              <a:gd name="T27" fmla="*/ 19 h 24"/>
              <a:gd name="T28" fmla="*/ 3 w 18"/>
              <a:gd name="T29" fmla="*/ 19 h 24"/>
              <a:gd name="T30" fmla="*/ 4 w 18"/>
              <a:gd name="T31" fmla="*/ 18 h 24"/>
              <a:gd name="T32" fmla="*/ 4 w 18"/>
              <a:gd name="T33" fmla="*/ 18 h 24"/>
              <a:gd name="T34" fmla="*/ 4 w 18"/>
              <a:gd name="T35" fmla="*/ 18 h 24"/>
              <a:gd name="T36" fmla="*/ 4 w 18"/>
              <a:gd name="T37" fmla="*/ 18 h 24"/>
              <a:gd name="T38" fmla="*/ 6 w 18"/>
              <a:gd name="T39" fmla="*/ 16 h 24"/>
              <a:gd name="T40" fmla="*/ 6 w 18"/>
              <a:gd name="T41" fmla="*/ 16 h 24"/>
              <a:gd name="T42" fmla="*/ 6 w 18"/>
              <a:gd name="T43" fmla="*/ 16 h 24"/>
              <a:gd name="T44" fmla="*/ 6 w 18"/>
              <a:gd name="T45" fmla="*/ 15 h 24"/>
              <a:gd name="T46" fmla="*/ 6 w 18"/>
              <a:gd name="T47" fmla="*/ 15 h 24"/>
              <a:gd name="T48" fmla="*/ 7 w 18"/>
              <a:gd name="T49" fmla="*/ 15 h 24"/>
              <a:gd name="T50" fmla="*/ 7 w 18"/>
              <a:gd name="T51" fmla="*/ 15 h 24"/>
              <a:gd name="T52" fmla="*/ 7 w 18"/>
              <a:gd name="T53" fmla="*/ 13 h 24"/>
              <a:gd name="T54" fmla="*/ 7 w 18"/>
              <a:gd name="T55" fmla="*/ 13 h 24"/>
              <a:gd name="T56" fmla="*/ 7 w 18"/>
              <a:gd name="T57" fmla="*/ 13 h 24"/>
              <a:gd name="T58" fmla="*/ 9 w 18"/>
              <a:gd name="T59" fmla="*/ 13 h 24"/>
              <a:gd name="T60" fmla="*/ 9 w 18"/>
              <a:gd name="T61" fmla="*/ 12 h 24"/>
              <a:gd name="T62" fmla="*/ 9 w 18"/>
              <a:gd name="T63" fmla="*/ 12 h 24"/>
              <a:gd name="T64" fmla="*/ 9 w 18"/>
              <a:gd name="T65" fmla="*/ 12 h 24"/>
              <a:gd name="T66" fmla="*/ 9 w 18"/>
              <a:gd name="T67" fmla="*/ 12 h 24"/>
              <a:gd name="T68" fmla="*/ 10 w 18"/>
              <a:gd name="T69" fmla="*/ 10 h 24"/>
              <a:gd name="T70" fmla="*/ 10 w 18"/>
              <a:gd name="T71" fmla="*/ 10 h 24"/>
              <a:gd name="T72" fmla="*/ 10 w 18"/>
              <a:gd name="T73" fmla="*/ 10 h 24"/>
              <a:gd name="T74" fmla="*/ 10 w 18"/>
              <a:gd name="T75" fmla="*/ 9 h 24"/>
              <a:gd name="T76" fmla="*/ 10 w 18"/>
              <a:gd name="T77" fmla="*/ 9 h 24"/>
              <a:gd name="T78" fmla="*/ 12 w 18"/>
              <a:gd name="T79" fmla="*/ 9 h 24"/>
              <a:gd name="T80" fmla="*/ 12 w 18"/>
              <a:gd name="T81" fmla="*/ 9 h 24"/>
              <a:gd name="T82" fmla="*/ 12 w 18"/>
              <a:gd name="T83" fmla="*/ 7 h 24"/>
              <a:gd name="T84" fmla="*/ 12 w 18"/>
              <a:gd name="T85" fmla="*/ 7 h 24"/>
              <a:gd name="T86" fmla="*/ 12 w 18"/>
              <a:gd name="T87" fmla="*/ 7 h 24"/>
              <a:gd name="T88" fmla="*/ 13 w 18"/>
              <a:gd name="T89" fmla="*/ 7 h 24"/>
              <a:gd name="T90" fmla="*/ 13 w 18"/>
              <a:gd name="T91" fmla="*/ 6 h 24"/>
              <a:gd name="T92" fmla="*/ 13 w 18"/>
              <a:gd name="T93" fmla="*/ 6 h 24"/>
              <a:gd name="T94" fmla="*/ 13 w 18"/>
              <a:gd name="T95" fmla="*/ 6 h 24"/>
              <a:gd name="T96" fmla="*/ 13 w 18"/>
              <a:gd name="T97" fmla="*/ 4 h 24"/>
              <a:gd name="T98" fmla="*/ 15 w 18"/>
              <a:gd name="T99" fmla="*/ 4 h 24"/>
              <a:gd name="T100" fmla="*/ 15 w 18"/>
              <a:gd name="T101" fmla="*/ 4 h 24"/>
              <a:gd name="T102" fmla="*/ 15 w 18"/>
              <a:gd name="T103" fmla="*/ 4 h 24"/>
              <a:gd name="T104" fmla="*/ 15 w 18"/>
              <a:gd name="T105" fmla="*/ 3 h 24"/>
              <a:gd name="T106" fmla="*/ 15 w 18"/>
              <a:gd name="T107" fmla="*/ 3 h 24"/>
              <a:gd name="T108" fmla="*/ 16 w 18"/>
              <a:gd name="T109" fmla="*/ 3 h 24"/>
              <a:gd name="T110" fmla="*/ 16 w 18"/>
              <a:gd name="T111" fmla="*/ 3 h 24"/>
              <a:gd name="T112" fmla="*/ 16 w 18"/>
              <a:gd name="T113" fmla="*/ 1 h 24"/>
              <a:gd name="T114" fmla="*/ 16 w 18"/>
              <a:gd name="T115" fmla="*/ 1 h 24"/>
              <a:gd name="T116" fmla="*/ 16 w 18"/>
              <a:gd name="T117" fmla="*/ 1 h 24"/>
              <a:gd name="T118" fmla="*/ 18 w 18"/>
              <a:gd name="T119" fmla="*/ 1 h 24"/>
              <a:gd name="T120" fmla="*/ 18 w 18"/>
              <a:gd name="T121" fmla="*/ 0 h 24"/>
              <a:gd name="T122" fmla="*/ 18 w 18"/>
              <a:gd name="T123" fmla="*/ 0 h 24"/>
              <a:gd name="T124" fmla="*/ 18 w 18"/>
              <a:gd name="T12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" h="24">
                <a:moveTo>
                  <a:pt x="0" y="24"/>
                </a:moveTo>
                <a:lnTo>
                  <a:pt x="0" y="24"/>
                </a:lnTo>
                <a:lnTo>
                  <a:pt x="0" y="24"/>
                </a:lnTo>
                <a:lnTo>
                  <a:pt x="0" y="24"/>
                </a:lnTo>
                <a:lnTo>
                  <a:pt x="0" y="22"/>
                </a:lnTo>
                <a:lnTo>
                  <a:pt x="1" y="22"/>
                </a:lnTo>
                <a:lnTo>
                  <a:pt x="1" y="22"/>
                </a:lnTo>
                <a:lnTo>
                  <a:pt x="1" y="22"/>
                </a:lnTo>
                <a:lnTo>
                  <a:pt x="1" y="21"/>
                </a:lnTo>
                <a:lnTo>
                  <a:pt x="1" y="21"/>
                </a:lnTo>
                <a:lnTo>
                  <a:pt x="3" y="21"/>
                </a:lnTo>
                <a:lnTo>
                  <a:pt x="3" y="19"/>
                </a:lnTo>
                <a:lnTo>
                  <a:pt x="3" y="19"/>
                </a:lnTo>
                <a:lnTo>
                  <a:pt x="3" y="19"/>
                </a:lnTo>
                <a:lnTo>
                  <a:pt x="3" y="19"/>
                </a:lnTo>
                <a:lnTo>
                  <a:pt x="4" y="18"/>
                </a:lnTo>
                <a:lnTo>
                  <a:pt x="4" y="18"/>
                </a:lnTo>
                <a:lnTo>
                  <a:pt x="4" y="18"/>
                </a:lnTo>
                <a:lnTo>
                  <a:pt x="4" y="18"/>
                </a:lnTo>
                <a:lnTo>
                  <a:pt x="6" y="16"/>
                </a:lnTo>
                <a:lnTo>
                  <a:pt x="6" y="16"/>
                </a:lnTo>
                <a:lnTo>
                  <a:pt x="6" y="16"/>
                </a:lnTo>
                <a:lnTo>
                  <a:pt x="6" y="15"/>
                </a:lnTo>
                <a:lnTo>
                  <a:pt x="6" y="15"/>
                </a:lnTo>
                <a:lnTo>
                  <a:pt x="7" y="15"/>
                </a:lnTo>
                <a:lnTo>
                  <a:pt x="7" y="15"/>
                </a:lnTo>
                <a:lnTo>
                  <a:pt x="7" y="13"/>
                </a:lnTo>
                <a:lnTo>
                  <a:pt x="7" y="13"/>
                </a:lnTo>
                <a:lnTo>
                  <a:pt x="7" y="13"/>
                </a:lnTo>
                <a:lnTo>
                  <a:pt x="9" y="13"/>
                </a:lnTo>
                <a:lnTo>
                  <a:pt x="9" y="12"/>
                </a:lnTo>
                <a:lnTo>
                  <a:pt x="9" y="12"/>
                </a:lnTo>
                <a:lnTo>
                  <a:pt x="9" y="12"/>
                </a:lnTo>
                <a:lnTo>
                  <a:pt x="9" y="12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9"/>
                </a:lnTo>
                <a:lnTo>
                  <a:pt x="10" y="9"/>
                </a:lnTo>
                <a:lnTo>
                  <a:pt x="12" y="9"/>
                </a:lnTo>
                <a:lnTo>
                  <a:pt x="12" y="9"/>
                </a:lnTo>
                <a:lnTo>
                  <a:pt x="12" y="7"/>
                </a:lnTo>
                <a:lnTo>
                  <a:pt x="12" y="7"/>
                </a:lnTo>
                <a:lnTo>
                  <a:pt x="12" y="7"/>
                </a:lnTo>
                <a:lnTo>
                  <a:pt x="13" y="7"/>
                </a:lnTo>
                <a:lnTo>
                  <a:pt x="13" y="6"/>
                </a:lnTo>
                <a:lnTo>
                  <a:pt x="13" y="6"/>
                </a:lnTo>
                <a:lnTo>
                  <a:pt x="13" y="6"/>
                </a:lnTo>
                <a:lnTo>
                  <a:pt x="13" y="4"/>
                </a:lnTo>
                <a:lnTo>
                  <a:pt x="15" y="4"/>
                </a:lnTo>
                <a:lnTo>
                  <a:pt x="15" y="4"/>
                </a:lnTo>
                <a:lnTo>
                  <a:pt x="15" y="4"/>
                </a:lnTo>
                <a:lnTo>
                  <a:pt x="15" y="3"/>
                </a:lnTo>
                <a:lnTo>
                  <a:pt x="15" y="3"/>
                </a:lnTo>
                <a:lnTo>
                  <a:pt x="16" y="3"/>
                </a:lnTo>
                <a:lnTo>
                  <a:pt x="16" y="3"/>
                </a:lnTo>
                <a:lnTo>
                  <a:pt x="16" y="1"/>
                </a:lnTo>
                <a:lnTo>
                  <a:pt x="16" y="1"/>
                </a:lnTo>
                <a:lnTo>
                  <a:pt x="16" y="1"/>
                </a:lnTo>
                <a:lnTo>
                  <a:pt x="18" y="1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81" name="Line 4291"/>
          <p:cNvSpPr>
            <a:spLocks noChangeShapeType="1"/>
          </p:cNvSpPr>
          <p:nvPr/>
        </p:nvSpPr>
        <p:spPr bwMode="auto">
          <a:xfrm flipH="1" flipV="1">
            <a:off x="2894013" y="2219326"/>
            <a:ext cx="71438" cy="523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82" name="Rectangle 4292"/>
          <p:cNvSpPr>
            <a:spLocks noChangeArrowheads="1"/>
          </p:cNvSpPr>
          <p:nvPr/>
        </p:nvSpPr>
        <p:spPr bwMode="auto">
          <a:xfrm rot="2280000">
            <a:off x="2100263" y="1539876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Gal-Tasti3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83" name="Line 4293"/>
          <p:cNvSpPr>
            <a:spLocks noChangeShapeType="1"/>
          </p:cNvSpPr>
          <p:nvPr/>
        </p:nvSpPr>
        <p:spPr bwMode="auto">
          <a:xfrm flipH="1" flipV="1">
            <a:off x="2327275" y="1666876"/>
            <a:ext cx="144463" cy="1174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84" name="Rectangle 4294"/>
          <p:cNvSpPr>
            <a:spLocks noChangeArrowheads="1"/>
          </p:cNvSpPr>
          <p:nvPr/>
        </p:nvSpPr>
        <p:spPr bwMode="auto">
          <a:xfrm rot="2340000">
            <a:off x="2128838" y="1508126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Gal-Tasti5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85" name="Line 4295"/>
          <p:cNvSpPr>
            <a:spLocks noChangeShapeType="1"/>
          </p:cNvSpPr>
          <p:nvPr/>
        </p:nvSpPr>
        <p:spPr bwMode="auto">
          <a:xfrm flipH="1" flipV="1">
            <a:off x="2352675" y="1633538"/>
            <a:ext cx="66675" cy="571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86" name="Rectangle 4296"/>
          <p:cNvSpPr>
            <a:spLocks noChangeArrowheads="1"/>
          </p:cNvSpPr>
          <p:nvPr/>
        </p:nvSpPr>
        <p:spPr bwMode="auto">
          <a:xfrm rot="2400000">
            <a:off x="2155825" y="1473201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Gal-Tasti2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87" name="Line 4297"/>
          <p:cNvSpPr>
            <a:spLocks noChangeShapeType="1"/>
          </p:cNvSpPr>
          <p:nvPr/>
        </p:nvSpPr>
        <p:spPr bwMode="auto">
          <a:xfrm flipH="1" flipV="1">
            <a:off x="2379663" y="1603376"/>
            <a:ext cx="66675" cy="571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88" name="Freeform 4298"/>
          <p:cNvSpPr>
            <a:spLocks/>
          </p:cNvSpPr>
          <p:nvPr/>
        </p:nvSpPr>
        <p:spPr bwMode="auto">
          <a:xfrm>
            <a:off x="2424113" y="1679576"/>
            <a:ext cx="12700" cy="15875"/>
          </a:xfrm>
          <a:custGeom>
            <a:avLst/>
            <a:gdLst>
              <a:gd name="T0" fmla="*/ 8 w 8"/>
              <a:gd name="T1" fmla="*/ 0 h 10"/>
              <a:gd name="T2" fmla="*/ 6 w 8"/>
              <a:gd name="T3" fmla="*/ 1 h 10"/>
              <a:gd name="T4" fmla="*/ 6 w 8"/>
              <a:gd name="T5" fmla="*/ 3 h 10"/>
              <a:gd name="T6" fmla="*/ 5 w 8"/>
              <a:gd name="T7" fmla="*/ 3 h 10"/>
              <a:gd name="T8" fmla="*/ 3 w 8"/>
              <a:gd name="T9" fmla="*/ 4 h 10"/>
              <a:gd name="T10" fmla="*/ 3 w 8"/>
              <a:gd name="T11" fmla="*/ 6 h 10"/>
              <a:gd name="T12" fmla="*/ 2 w 8"/>
              <a:gd name="T13" fmla="*/ 7 h 10"/>
              <a:gd name="T14" fmla="*/ 2 w 8"/>
              <a:gd name="T15" fmla="*/ 7 h 10"/>
              <a:gd name="T16" fmla="*/ 0 w 8"/>
              <a:gd name="T17" fmla="*/ 9 h 10"/>
              <a:gd name="T18" fmla="*/ 0 w 8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0">
                <a:moveTo>
                  <a:pt x="8" y="0"/>
                </a:moveTo>
                <a:lnTo>
                  <a:pt x="6" y="1"/>
                </a:lnTo>
                <a:lnTo>
                  <a:pt x="6" y="3"/>
                </a:lnTo>
                <a:lnTo>
                  <a:pt x="5" y="3"/>
                </a:lnTo>
                <a:lnTo>
                  <a:pt x="3" y="4"/>
                </a:lnTo>
                <a:lnTo>
                  <a:pt x="3" y="6"/>
                </a:lnTo>
                <a:lnTo>
                  <a:pt x="2" y="7"/>
                </a:lnTo>
                <a:lnTo>
                  <a:pt x="2" y="7"/>
                </a:lnTo>
                <a:lnTo>
                  <a:pt x="0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89" name="Freeform 4299"/>
          <p:cNvSpPr>
            <a:spLocks/>
          </p:cNvSpPr>
          <p:nvPr/>
        </p:nvSpPr>
        <p:spPr bwMode="auto">
          <a:xfrm>
            <a:off x="2436813" y="1665288"/>
            <a:ext cx="11113" cy="14288"/>
          </a:xfrm>
          <a:custGeom>
            <a:avLst/>
            <a:gdLst>
              <a:gd name="T0" fmla="*/ 0 w 7"/>
              <a:gd name="T1" fmla="*/ 9 h 9"/>
              <a:gd name="T2" fmla="*/ 1 w 7"/>
              <a:gd name="T3" fmla="*/ 7 h 9"/>
              <a:gd name="T4" fmla="*/ 1 w 7"/>
              <a:gd name="T5" fmla="*/ 7 h 9"/>
              <a:gd name="T6" fmla="*/ 3 w 7"/>
              <a:gd name="T7" fmla="*/ 6 h 9"/>
              <a:gd name="T8" fmla="*/ 4 w 7"/>
              <a:gd name="T9" fmla="*/ 4 h 9"/>
              <a:gd name="T10" fmla="*/ 4 w 7"/>
              <a:gd name="T11" fmla="*/ 3 h 9"/>
              <a:gd name="T12" fmla="*/ 6 w 7"/>
              <a:gd name="T13" fmla="*/ 1 h 9"/>
              <a:gd name="T14" fmla="*/ 7 w 7"/>
              <a:gd name="T15" fmla="*/ 1 h 9"/>
              <a:gd name="T16" fmla="*/ 7 w 7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9">
                <a:moveTo>
                  <a:pt x="0" y="9"/>
                </a:moveTo>
                <a:lnTo>
                  <a:pt x="1" y="7"/>
                </a:lnTo>
                <a:lnTo>
                  <a:pt x="1" y="7"/>
                </a:lnTo>
                <a:lnTo>
                  <a:pt x="3" y="6"/>
                </a:lnTo>
                <a:lnTo>
                  <a:pt x="4" y="4"/>
                </a:lnTo>
                <a:lnTo>
                  <a:pt x="4" y="3"/>
                </a:lnTo>
                <a:lnTo>
                  <a:pt x="6" y="1"/>
                </a:lnTo>
                <a:lnTo>
                  <a:pt x="7" y="1"/>
                </a:lnTo>
                <a:lnTo>
                  <a:pt x="7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90" name="Line 4300"/>
          <p:cNvSpPr>
            <a:spLocks noChangeShapeType="1"/>
          </p:cNvSpPr>
          <p:nvPr/>
        </p:nvSpPr>
        <p:spPr bwMode="auto">
          <a:xfrm flipH="1" flipV="1">
            <a:off x="2441575" y="1681163"/>
            <a:ext cx="66675" cy="571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91" name="Freeform 4301"/>
          <p:cNvSpPr>
            <a:spLocks/>
          </p:cNvSpPr>
          <p:nvPr/>
        </p:nvSpPr>
        <p:spPr bwMode="auto">
          <a:xfrm>
            <a:off x="2474913" y="1765301"/>
            <a:ext cx="19050" cy="20638"/>
          </a:xfrm>
          <a:custGeom>
            <a:avLst/>
            <a:gdLst>
              <a:gd name="T0" fmla="*/ 12 w 12"/>
              <a:gd name="T1" fmla="*/ 0 h 13"/>
              <a:gd name="T2" fmla="*/ 10 w 12"/>
              <a:gd name="T3" fmla="*/ 1 h 13"/>
              <a:gd name="T4" fmla="*/ 10 w 12"/>
              <a:gd name="T5" fmla="*/ 1 h 13"/>
              <a:gd name="T6" fmla="*/ 10 w 12"/>
              <a:gd name="T7" fmla="*/ 3 h 13"/>
              <a:gd name="T8" fmla="*/ 9 w 12"/>
              <a:gd name="T9" fmla="*/ 3 h 13"/>
              <a:gd name="T10" fmla="*/ 9 w 12"/>
              <a:gd name="T11" fmla="*/ 4 h 13"/>
              <a:gd name="T12" fmla="*/ 7 w 12"/>
              <a:gd name="T13" fmla="*/ 4 h 13"/>
              <a:gd name="T14" fmla="*/ 7 w 12"/>
              <a:gd name="T15" fmla="*/ 6 h 13"/>
              <a:gd name="T16" fmla="*/ 6 w 12"/>
              <a:gd name="T17" fmla="*/ 6 h 13"/>
              <a:gd name="T18" fmla="*/ 6 w 12"/>
              <a:gd name="T19" fmla="*/ 7 h 13"/>
              <a:gd name="T20" fmla="*/ 6 w 12"/>
              <a:gd name="T21" fmla="*/ 7 h 13"/>
              <a:gd name="T22" fmla="*/ 4 w 12"/>
              <a:gd name="T23" fmla="*/ 9 h 13"/>
              <a:gd name="T24" fmla="*/ 4 w 12"/>
              <a:gd name="T25" fmla="*/ 9 h 13"/>
              <a:gd name="T26" fmla="*/ 3 w 12"/>
              <a:gd name="T27" fmla="*/ 10 h 13"/>
              <a:gd name="T28" fmla="*/ 3 w 12"/>
              <a:gd name="T29" fmla="*/ 10 h 13"/>
              <a:gd name="T30" fmla="*/ 3 w 12"/>
              <a:gd name="T31" fmla="*/ 12 h 13"/>
              <a:gd name="T32" fmla="*/ 1 w 12"/>
              <a:gd name="T33" fmla="*/ 12 h 13"/>
              <a:gd name="T34" fmla="*/ 1 w 12"/>
              <a:gd name="T35" fmla="*/ 13 h 13"/>
              <a:gd name="T36" fmla="*/ 0 w 12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" h="13">
                <a:moveTo>
                  <a:pt x="12" y="0"/>
                </a:moveTo>
                <a:lnTo>
                  <a:pt x="10" y="1"/>
                </a:lnTo>
                <a:lnTo>
                  <a:pt x="10" y="1"/>
                </a:lnTo>
                <a:lnTo>
                  <a:pt x="10" y="3"/>
                </a:lnTo>
                <a:lnTo>
                  <a:pt x="9" y="3"/>
                </a:lnTo>
                <a:lnTo>
                  <a:pt x="9" y="4"/>
                </a:lnTo>
                <a:lnTo>
                  <a:pt x="7" y="4"/>
                </a:lnTo>
                <a:lnTo>
                  <a:pt x="7" y="6"/>
                </a:lnTo>
                <a:lnTo>
                  <a:pt x="6" y="6"/>
                </a:lnTo>
                <a:lnTo>
                  <a:pt x="6" y="7"/>
                </a:lnTo>
                <a:lnTo>
                  <a:pt x="6" y="7"/>
                </a:lnTo>
                <a:lnTo>
                  <a:pt x="4" y="9"/>
                </a:lnTo>
                <a:lnTo>
                  <a:pt x="4" y="9"/>
                </a:lnTo>
                <a:lnTo>
                  <a:pt x="3" y="10"/>
                </a:lnTo>
                <a:lnTo>
                  <a:pt x="3" y="10"/>
                </a:lnTo>
                <a:lnTo>
                  <a:pt x="3" y="12"/>
                </a:lnTo>
                <a:lnTo>
                  <a:pt x="1" y="12"/>
                </a:lnTo>
                <a:lnTo>
                  <a:pt x="1" y="13"/>
                </a:lnTo>
                <a:lnTo>
                  <a:pt x="0" y="13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92" name="Freeform 4302"/>
          <p:cNvSpPr>
            <a:spLocks/>
          </p:cNvSpPr>
          <p:nvPr/>
        </p:nvSpPr>
        <p:spPr bwMode="auto">
          <a:xfrm>
            <a:off x="2493963" y="1743076"/>
            <a:ext cx="19050" cy="22225"/>
          </a:xfrm>
          <a:custGeom>
            <a:avLst/>
            <a:gdLst>
              <a:gd name="T0" fmla="*/ 0 w 12"/>
              <a:gd name="T1" fmla="*/ 14 h 14"/>
              <a:gd name="T2" fmla="*/ 1 w 12"/>
              <a:gd name="T3" fmla="*/ 12 h 14"/>
              <a:gd name="T4" fmla="*/ 3 w 12"/>
              <a:gd name="T5" fmla="*/ 11 h 14"/>
              <a:gd name="T6" fmla="*/ 3 w 12"/>
              <a:gd name="T7" fmla="*/ 9 h 14"/>
              <a:gd name="T8" fmla="*/ 4 w 12"/>
              <a:gd name="T9" fmla="*/ 8 h 14"/>
              <a:gd name="T10" fmla="*/ 6 w 12"/>
              <a:gd name="T11" fmla="*/ 6 h 14"/>
              <a:gd name="T12" fmla="*/ 7 w 12"/>
              <a:gd name="T13" fmla="*/ 5 h 14"/>
              <a:gd name="T14" fmla="*/ 9 w 12"/>
              <a:gd name="T15" fmla="*/ 3 h 14"/>
              <a:gd name="T16" fmla="*/ 10 w 12"/>
              <a:gd name="T17" fmla="*/ 2 h 14"/>
              <a:gd name="T18" fmla="*/ 12 w 12"/>
              <a:gd name="T1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4">
                <a:moveTo>
                  <a:pt x="0" y="14"/>
                </a:moveTo>
                <a:lnTo>
                  <a:pt x="1" y="12"/>
                </a:lnTo>
                <a:lnTo>
                  <a:pt x="3" y="11"/>
                </a:lnTo>
                <a:lnTo>
                  <a:pt x="3" y="9"/>
                </a:lnTo>
                <a:lnTo>
                  <a:pt x="4" y="8"/>
                </a:lnTo>
                <a:lnTo>
                  <a:pt x="6" y="6"/>
                </a:lnTo>
                <a:lnTo>
                  <a:pt x="7" y="5"/>
                </a:lnTo>
                <a:lnTo>
                  <a:pt x="9" y="3"/>
                </a:lnTo>
                <a:lnTo>
                  <a:pt x="10" y="2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93" name="Rectangle 4303"/>
          <p:cNvSpPr>
            <a:spLocks noChangeArrowheads="1"/>
          </p:cNvSpPr>
          <p:nvPr/>
        </p:nvSpPr>
        <p:spPr bwMode="auto">
          <a:xfrm rot="2340000">
            <a:off x="2526175" y="1728417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</a:p>
        </p:txBody>
      </p:sp>
      <p:sp>
        <p:nvSpPr>
          <p:cNvPr id="6394" name="Line 4304"/>
          <p:cNvSpPr>
            <a:spLocks noChangeShapeType="1"/>
          </p:cNvSpPr>
          <p:nvPr/>
        </p:nvSpPr>
        <p:spPr bwMode="auto">
          <a:xfrm flipH="1" flipV="1">
            <a:off x="2498725" y="1766888"/>
            <a:ext cx="525463" cy="4286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95" name="Freeform 4305"/>
          <p:cNvSpPr>
            <a:spLocks/>
          </p:cNvSpPr>
          <p:nvPr/>
        </p:nvSpPr>
        <p:spPr bwMode="auto">
          <a:xfrm>
            <a:off x="2967038" y="2238376"/>
            <a:ext cx="28575" cy="38100"/>
          </a:xfrm>
          <a:custGeom>
            <a:avLst/>
            <a:gdLst>
              <a:gd name="T0" fmla="*/ 18 w 18"/>
              <a:gd name="T1" fmla="*/ 0 h 24"/>
              <a:gd name="T2" fmla="*/ 17 w 18"/>
              <a:gd name="T3" fmla="*/ 2 h 24"/>
              <a:gd name="T4" fmla="*/ 15 w 18"/>
              <a:gd name="T5" fmla="*/ 5 h 24"/>
              <a:gd name="T6" fmla="*/ 14 w 18"/>
              <a:gd name="T7" fmla="*/ 6 h 24"/>
              <a:gd name="T8" fmla="*/ 12 w 18"/>
              <a:gd name="T9" fmla="*/ 9 h 24"/>
              <a:gd name="T10" fmla="*/ 11 w 18"/>
              <a:gd name="T11" fmla="*/ 11 h 24"/>
              <a:gd name="T12" fmla="*/ 8 w 18"/>
              <a:gd name="T13" fmla="*/ 12 h 24"/>
              <a:gd name="T14" fmla="*/ 6 w 18"/>
              <a:gd name="T15" fmla="*/ 15 h 24"/>
              <a:gd name="T16" fmla="*/ 5 w 18"/>
              <a:gd name="T17" fmla="*/ 17 h 24"/>
              <a:gd name="T18" fmla="*/ 3 w 18"/>
              <a:gd name="T19" fmla="*/ 20 h 24"/>
              <a:gd name="T20" fmla="*/ 2 w 18"/>
              <a:gd name="T21" fmla="*/ 21 h 24"/>
              <a:gd name="T22" fmla="*/ 0 w 18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24">
                <a:moveTo>
                  <a:pt x="18" y="0"/>
                </a:moveTo>
                <a:lnTo>
                  <a:pt x="17" y="2"/>
                </a:lnTo>
                <a:lnTo>
                  <a:pt x="15" y="5"/>
                </a:lnTo>
                <a:lnTo>
                  <a:pt x="14" y="6"/>
                </a:lnTo>
                <a:lnTo>
                  <a:pt x="12" y="9"/>
                </a:lnTo>
                <a:lnTo>
                  <a:pt x="11" y="11"/>
                </a:lnTo>
                <a:lnTo>
                  <a:pt x="8" y="12"/>
                </a:lnTo>
                <a:lnTo>
                  <a:pt x="6" y="15"/>
                </a:lnTo>
                <a:lnTo>
                  <a:pt x="5" y="17"/>
                </a:lnTo>
                <a:lnTo>
                  <a:pt x="3" y="20"/>
                </a:lnTo>
                <a:lnTo>
                  <a:pt x="2" y="21"/>
                </a:lnTo>
                <a:lnTo>
                  <a:pt x="0" y="24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96" name="Freeform 4306"/>
          <p:cNvSpPr>
            <a:spLocks/>
          </p:cNvSpPr>
          <p:nvPr/>
        </p:nvSpPr>
        <p:spPr bwMode="auto">
          <a:xfrm>
            <a:off x="2995613" y="2200276"/>
            <a:ext cx="31750" cy="38100"/>
          </a:xfrm>
          <a:custGeom>
            <a:avLst/>
            <a:gdLst>
              <a:gd name="T0" fmla="*/ 0 w 20"/>
              <a:gd name="T1" fmla="*/ 24 h 24"/>
              <a:gd name="T2" fmla="*/ 0 w 20"/>
              <a:gd name="T3" fmla="*/ 23 h 24"/>
              <a:gd name="T4" fmla="*/ 2 w 20"/>
              <a:gd name="T5" fmla="*/ 23 h 24"/>
              <a:gd name="T6" fmla="*/ 2 w 20"/>
              <a:gd name="T7" fmla="*/ 23 h 24"/>
              <a:gd name="T8" fmla="*/ 2 w 20"/>
              <a:gd name="T9" fmla="*/ 21 h 24"/>
              <a:gd name="T10" fmla="*/ 2 w 20"/>
              <a:gd name="T11" fmla="*/ 21 h 24"/>
              <a:gd name="T12" fmla="*/ 3 w 20"/>
              <a:gd name="T13" fmla="*/ 21 h 24"/>
              <a:gd name="T14" fmla="*/ 3 w 20"/>
              <a:gd name="T15" fmla="*/ 20 h 24"/>
              <a:gd name="T16" fmla="*/ 3 w 20"/>
              <a:gd name="T17" fmla="*/ 20 h 24"/>
              <a:gd name="T18" fmla="*/ 3 w 20"/>
              <a:gd name="T19" fmla="*/ 20 h 24"/>
              <a:gd name="T20" fmla="*/ 5 w 20"/>
              <a:gd name="T21" fmla="*/ 20 h 24"/>
              <a:gd name="T22" fmla="*/ 5 w 20"/>
              <a:gd name="T23" fmla="*/ 18 h 24"/>
              <a:gd name="T24" fmla="*/ 5 w 20"/>
              <a:gd name="T25" fmla="*/ 18 h 24"/>
              <a:gd name="T26" fmla="*/ 5 w 20"/>
              <a:gd name="T27" fmla="*/ 18 h 24"/>
              <a:gd name="T28" fmla="*/ 6 w 20"/>
              <a:gd name="T29" fmla="*/ 17 h 24"/>
              <a:gd name="T30" fmla="*/ 6 w 20"/>
              <a:gd name="T31" fmla="*/ 17 h 24"/>
              <a:gd name="T32" fmla="*/ 6 w 20"/>
              <a:gd name="T33" fmla="*/ 17 h 24"/>
              <a:gd name="T34" fmla="*/ 6 w 20"/>
              <a:gd name="T35" fmla="*/ 15 h 24"/>
              <a:gd name="T36" fmla="*/ 8 w 20"/>
              <a:gd name="T37" fmla="*/ 15 h 24"/>
              <a:gd name="T38" fmla="*/ 8 w 20"/>
              <a:gd name="T39" fmla="*/ 15 h 24"/>
              <a:gd name="T40" fmla="*/ 8 w 20"/>
              <a:gd name="T41" fmla="*/ 14 h 24"/>
              <a:gd name="T42" fmla="*/ 8 w 20"/>
              <a:gd name="T43" fmla="*/ 14 h 24"/>
              <a:gd name="T44" fmla="*/ 9 w 20"/>
              <a:gd name="T45" fmla="*/ 14 h 24"/>
              <a:gd name="T46" fmla="*/ 9 w 20"/>
              <a:gd name="T47" fmla="*/ 14 h 24"/>
              <a:gd name="T48" fmla="*/ 9 w 20"/>
              <a:gd name="T49" fmla="*/ 12 h 24"/>
              <a:gd name="T50" fmla="*/ 9 w 20"/>
              <a:gd name="T51" fmla="*/ 12 h 24"/>
              <a:gd name="T52" fmla="*/ 11 w 20"/>
              <a:gd name="T53" fmla="*/ 12 h 24"/>
              <a:gd name="T54" fmla="*/ 11 w 20"/>
              <a:gd name="T55" fmla="*/ 11 h 24"/>
              <a:gd name="T56" fmla="*/ 11 w 20"/>
              <a:gd name="T57" fmla="*/ 11 h 24"/>
              <a:gd name="T58" fmla="*/ 11 w 20"/>
              <a:gd name="T59" fmla="*/ 11 h 24"/>
              <a:gd name="T60" fmla="*/ 12 w 20"/>
              <a:gd name="T61" fmla="*/ 9 h 24"/>
              <a:gd name="T62" fmla="*/ 12 w 20"/>
              <a:gd name="T63" fmla="*/ 9 h 24"/>
              <a:gd name="T64" fmla="*/ 12 w 20"/>
              <a:gd name="T65" fmla="*/ 9 h 24"/>
              <a:gd name="T66" fmla="*/ 12 w 20"/>
              <a:gd name="T67" fmla="*/ 8 h 24"/>
              <a:gd name="T68" fmla="*/ 14 w 20"/>
              <a:gd name="T69" fmla="*/ 8 h 24"/>
              <a:gd name="T70" fmla="*/ 14 w 20"/>
              <a:gd name="T71" fmla="*/ 8 h 24"/>
              <a:gd name="T72" fmla="*/ 14 w 20"/>
              <a:gd name="T73" fmla="*/ 8 h 24"/>
              <a:gd name="T74" fmla="*/ 14 w 20"/>
              <a:gd name="T75" fmla="*/ 6 h 24"/>
              <a:gd name="T76" fmla="*/ 14 w 20"/>
              <a:gd name="T77" fmla="*/ 6 h 24"/>
              <a:gd name="T78" fmla="*/ 15 w 20"/>
              <a:gd name="T79" fmla="*/ 6 h 24"/>
              <a:gd name="T80" fmla="*/ 15 w 20"/>
              <a:gd name="T81" fmla="*/ 5 h 24"/>
              <a:gd name="T82" fmla="*/ 15 w 20"/>
              <a:gd name="T83" fmla="*/ 5 h 24"/>
              <a:gd name="T84" fmla="*/ 15 w 20"/>
              <a:gd name="T85" fmla="*/ 5 h 24"/>
              <a:gd name="T86" fmla="*/ 17 w 20"/>
              <a:gd name="T87" fmla="*/ 3 h 24"/>
              <a:gd name="T88" fmla="*/ 17 w 20"/>
              <a:gd name="T89" fmla="*/ 3 h 24"/>
              <a:gd name="T90" fmla="*/ 17 w 20"/>
              <a:gd name="T91" fmla="*/ 3 h 24"/>
              <a:gd name="T92" fmla="*/ 17 w 20"/>
              <a:gd name="T93" fmla="*/ 2 h 24"/>
              <a:gd name="T94" fmla="*/ 18 w 20"/>
              <a:gd name="T95" fmla="*/ 2 h 24"/>
              <a:gd name="T96" fmla="*/ 18 w 20"/>
              <a:gd name="T97" fmla="*/ 2 h 24"/>
              <a:gd name="T98" fmla="*/ 18 w 20"/>
              <a:gd name="T99" fmla="*/ 2 h 24"/>
              <a:gd name="T100" fmla="*/ 18 w 20"/>
              <a:gd name="T101" fmla="*/ 0 h 24"/>
              <a:gd name="T102" fmla="*/ 20 w 20"/>
              <a:gd name="T103" fmla="*/ 0 h 24"/>
              <a:gd name="T104" fmla="*/ 20 w 20"/>
              <a:gd name="T10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" h="24">
                <a:moveTo>
                  <a:pt x="0" y="24"/>
                </a:moveTo>
                <a:lnTo>
                  <a:pt x="0" y="23"/>
                </a:lnTo>
                <a:lnTo>
                  <a:pt x="2" y="23"/>
                </a:lnTo>
                <a:lnTo>
                  <a:pt x="2" y="23"/>
                </a:lnTo>
                <a:lnTo>
                  <a:pt x="2" y="21"/>
                </a:lnTo>
                <a:lnTo>
                  <a:pt x="2" y="21"/>
                </a:lnTo>
                <a:lnTo>
                  <a:pt x="3" y="21"/>
                </a:lnTo>
                <a:lnTo>
                  <a:pt x="3" y="20"/>
                </a:lnTo>
                <a:lnTo>
                  <a:pt x="3" y="20"/>
                </a:lnTo>
                <a:lnTo>
                  <a:pt x="3" y="20"/>
                </a:lnTo>
                <a:lnTo>
                  <a:pt x="5" y="20"/>
                </a:lnTo>
                <a:lnTo>
                  <a:pt x="5" y="18"/>
                </a:lnTo>
                <a:lnTo>
                  <a:pt x="5" y="18"/>
                </a:lnTo>
                <a:lnTo>
                  <a:pt x="5" y="18"/>
                </a:lnTo>
                <a:lnTo>
                  <a:pt x="6" y="17"/>
                </a:lnTo>
                <a:lnTo>
                  <a:pt x="6" y="17"/>
                </a:lnTo>
                <a:lnTo>
                  <a:pt x="6" y="17"/>
                </a:lnTo>
                <a:lnTo>
                  <a:pt x="6" y="15"/>
                </a:lnTo>
                <a:lnTo>
                  <a:pt x="8" y="15"/>
                </a:lnTo>
                <a:lnTo>
                  <a:pt x="8" y="15"/>
                </a:lnTo>
                <a:lnTo>
                  <a:pt x="8" y="14"/>
                </a:lnTo>
                <a:lnTo>
                  <a:pt x="8" y="14"/>
                </a:lnTo>
                <a:lnTo>
                  <a:pt x="9" y="14"/>
                </a:lnTo>
                <a:lnTo>
                  <a:pt x="9" y="14"/>
                </a:lnTo>
                <a:lnTo>
                  <a:pt x="9" y="12"/>
                </a:lnTo>
                <a:lnTo>
                  <a:pt x="9" y="12"/>
                </a:lnTo>
                <a:lnTo>
                  <a:pt x="11" y="12"/>
                </a:lnTo>
                <a:lnTo>
                  <a:pt x="11" y="11"/>
                </a:lnTo>
                <a:lnTo>
                  <a:pt x="11" y="11"/>
                </a:lnTo>
                <a:lnTo>
                  <a:pt x="11" y="11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8"/>
                </a:lnTo>
                <a:lnTo>
                  <a:pt x="14" y="8"/>
                </a:lnTo>
                <a:lnTo>
                  <a:pt x="14" y="8"/>
                </a:lnTo>
                <a:lnTo>
                  <a:pt x="14" y="8"/>
                </a:lnTo>
                <a:lnTo>
                  <a:pt x="14" y="6"/>
                </a:lnTo>
                <a:lnTo>
                  <a:pt x="14" y="6"/>
                </a:lnTo>
                <a:lnTo>
                  <a:pt x="15" y="6"/>
                </a:lnTo>
                <a:lnTo>
                  <a:pt x="15" y="5"/>
                </a:lnTo>
                <a:lnTo>
                  <a:pt x="15" y="5"/>
                </a:lnTo>
                <a:lnTo>
                  <a:pt x="15" y="5"/>
                </a:lnTo>
                <a:lnTo>
                  <a:pt x="17" y="3"/>
                </a:lnTo>
                <a:lnTo>
                  <a:pt x="17" y="3"/>
                </a:lnTo>
                <a:lnTo>
                  <a:pt x="17" y="3"/>
                </a:lnTo>
                <a:lnTo>
                  <a:pt x="17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0"/>
                </a:lnTo>
                <a:lnTo>
                  <a:pt x="20" y="0"/>
                </a:lnTo>
                <a:lnTo>
                  <a:pt x="2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97" name="Line 4307"/>
          <p:cNvSpPr>
            <a:spLocks noChangeShapeType="1"/>
          </p:cNvSpPr>
          <p:nvPr/>
        </p:nvSpPr>
        <p:spPr bwMode="auto">
          <a:xfrm flipH="1" flipV="1">
            <a:off x="3000375" y="2241551"/>
            <a:ext cx="69850" cy="539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98" name="Rectangle 4308"/>
          <p:cNvSpPr>
            <a:spLocks noChangeArrowheads="1"/>
          </p:cNvSpPr>
          <p:nvPr/>
        </p:nvSpPr>
        <p:spPr bwMode="auto">
          <a:xfrm rot="2460000">
            <a:off x="2090738" y="1408113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Copia-31_BG-I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99" name="Line 4309"/>
          <p:cNvSpPr>
            <a:spLocks noChangeShapeType="1"/>
          </p:cNvSpPr>
          <p:nvPr/>
        </p:nvSpPr>
        <p:spPr bwMode="auto">
          <a:xfrm flipH="1" flipV="1">
            <a:off x="2405063" y="1571626"/>
            <a:ext cx="733425" cy="6413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00" name="Freeform 4310"/>
          <p:cNvSpPr>
            <a:spLocks/>
          </p:cNvSpPr>
          <p:nvPr/>
        </p:nvSpPr>
        <p:spPr bwMode="auto">
          <a:xfrm>
            <a:off x="3074988" y="2255838"/>
            <a:ext cx="33338" cy="42863"/>
          </a:xfrm>
          <a:custGeom>
            <a:avLst/>
            <a:gdLst>
              <a:gd name="T0" fmla="*/ 21 w 21"/>
              <a:gd name="T1" fmla="*/ 0 h 27"/>
              <a:gd name="T2" fmla="*/ 19 w 21"/>
              <a:gd name="T3" fmla="*/ 3 h 27"/>
              <a:gd name="T4" fmla="*/ 16 w 21"/>
              <a:gd name="T5" fmla="*/ 6 h 27"/>
              <a:gd name="T6" fmla="*/ 15 w 21"/>
              <a:gd name="T7" fmla="*/ 7 h 27"/>
              <a:gd name="T8" fmla="*/ 13 w 21"/>
              <a:gd name="T9" fmla="*/ 10 h 27"/>
              <a:gd name="T10" fmla="*/ 10 w 21"/>
              <a:gd name="T11" fmla="*/ 12 h 27"/>
              <a:gd name="T12" fmla="*/ 9 w 21"/>
              <a:gd name="T13" fmla="*/ 15 h 27"/>
              <a:gd name="T14" fmla="*/ 7 w 21"/>
              <a:gd name="T15" fmla="*/ 16 h 27"/>
              <a:gd name="T16" fmla="*/ 6 w 21"/>
              <a:gd name="T17" fmla="*/ 19 h 27"/>
              <a:gd name="T18" fmla="*/ 3 w 21"/>
              <a:gd name="T19" fmla="*/ 22 h 27"/>
              <a:gd name="T20" fmla="*/ 1 w 21"/>
              <a:gd name="T21" fmla="*/ 24 h 27"/>
              <a:gd name="T22" fmla="*/ 0 w 21"/>
              <a:gd name="T2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27">
                <a:moveTo>
                  <a:pt x="21" y="0"/>
                </a:moveTo>
                <a:lnTo>
                  <a:pt x="19" y="3"/>
                </a:lnTo>
                <a:lnTo>
                  <a:pt x="16" y="6"/>
                </a:lnTo>
                <a:lnTo>
                  <a:pt x="15" y="7"/>
                </a:lnTo>
                <a:lnTo>
                  <a:pt x="13" y="10"/>
                </a:lnTo>
                <a:lnTo>
                  <a:pt x="10" y="12"/>
                </a:lnTo>
                <a:lnTo>
                  <a:pt x="9" y="15"/>
                </a:lnTo>
                <a:lnTo>
                  <a:pt x="7" y="16"/>
                </a:lnTo>
                <a:lnTo>
                  <a:pt x="6" y="19"/>
                </a:lnTo>
                <a:lnTo>
                  <a:pt x="3" y="22"/>
                </a:lnTo>
                <a:lnTo>
                  <a:pt x="1" y="24"/>
                </a:lnTo>
                <a:lnTo>
                  <a:pt x="0" y="27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01" name="Freeform 4311"/>
          <p:cNvSpPr>
            <a:spLocks/>
          </p:cNvSpPr>
          <p:nvPr/>
        </p:nvSpPr>
        <p:spPr bwMode="auto">
          <a:xfrm>
            <a:off x="3108325" y="2214563"/>
            <a:ext cx="33338" cy="41275"/>
          </a:xfrm>
          <a:custGeom>
            <a:avLst/>
            <a:gdLst>
              <a:gd name="T0" fmla="*/ 0 w 21"/>
              <a:gd name="T1" fmla="*/ 26 h 26"/>
              <a:gd name="T2" fmla="*/ 0 w 21"/>
              <a:gd name="T3" fmla="*/ 26 h 26"/>
              <a:gd name="T4" fmla="*/ 1 w 21"/>
              <a:gd name="T5" fmla="*/ 24 h 26"/>
              <a:gd name="T6" fmla="*/ 1 w 21"/>
              <a:gd name="T7" fmla="*/ 24 h 26"/>
              <a:gd name="T8" fmla="*/ 3 w 21"/>
              <a:gd name="T9" fmla="*/ 23 h 26"/>
              <a:gd name="T10" fmla="*/ 3 w 21"/>
              <a:gd name="T11" fmla="*/ 23 h 26"/>
              <a:gd name="T12" fmla="*/ 3 w 21"/>
              <a:gd name="T13" fmla="*/ 21 h 26"/>
              <a:gd name="T14" fmla="*/ 4 w 21"/>
              <a:gd name="T15" fmla="*/ 21 h 26"/>
              <a:gd name="T16" fmla="*/ 4 w 21"/>
              <a:gd name="T17" fmla="*/ 20 h 26"/>
              <a:gd name="T18" fmla="*/ 6 w 21"/>
              <a:gd name="T19" fmla="*/ 20 h 26"/>
              <a:gd name="T20" fmla="*/ 6 w 21"/>
              <a:gd name="T21" fmla="*/ 18 h 26"/>
              <a:gd name="T22" fmla="*/ 6 w 21"/>
              <a:gd name="T23" fmla="*/ 18 h 26"/>
              <a:gd name="T24" fmla="*/ 7 w 21"/>
              <a:gd name="T25" fmla="*/ 18 h 26"/>
              <a:gd name="T26" fmla="*/ 7 w 21"/>
              <a:gd name="T27" fmla="*/ 17 h 26"/>
              <a:gd name="T28" fmla="*/ 9 w 21"/>
              <a:gd name="T29" fmla="*/ 17 h 26"/>
              <a:gd name="T30" fmla="*/ 9 w 21"/>
              <a:gd name="T31" fmla="*/ 15 h 26"/>
              <a:gd name="T32" fmla="*/ 9 w 21"/>
              <a:gd name="T33" fmla="*/ 15 h 26"/>
              <a:gd name="T34" fmla="*/ 10 w 21"/>
              <a:gd name="T35" fmla="*/ 14 h 26"/>
              <a:gd name="T36" fmla="*/ 10 w 21"/>
              <a:gd name="T37" fmla="*/ 14 h 26"/>
              <a:gd name="T38" fmla="*/ 12 w 21"/>
              <a:gd name="T39" fmla="*/ 12 h 26"/>
              <a:gd name="T40" fmla="*/ 12 w 21"/>
              <a:gd name="T41" fmla="*/ 12 h 26"/>
              <a:gd name="T42" fmla="*/ 12 w 21"/>
              <a:gd name="T43" fmla="*/ 11 h 26"/>
              <a:gd name="T44" fmla="*/ 13 w 21"/>
              <a:gd name="T45" fmla="*/ 11 h 26"/>
              <a:gd name="T46" fmla="*/ 13 w 21"/>
              <a:gd name="T47" fmla="*/ 9 h 26"/>
              <a:gd name="T48" fmla="*/ 13 w 21"/>
              <a:gd name="T49" fmla="*/ 9 h 26"/>
              <a:gd name="T50" fmla="*/ 15 w 21"/>
              <a:gd name="T51" fmla="*/ 8 h 26"/>
              <a:gd name="T52" fmla="*/ 15 w 21"/>
              <a:gd name="T53" fmla="*/ 8 h 26"/>
              <a:gd name="T54" fmla="*/ 16 w 21"/>
              <a:gd name="T55" fmla="*/ 8 h 26"/>
              <a:gd name="T56" fmla="*/ 16 w 21"/>
              <a:gd name="T57" fmla="*/ 6 h 26"/>
              <a:gd name="T58" fmla="*/ 16 w 21"/>
              <a:gd name="T59" fmla="*/ 6 h 26"/>
              <a:gd name="T60" fmla="*/ 18 w 21"/>
              <a:gd name="T61" fmla="*/ 5 h 26"/>
              <a:gd name="T62" fmla="*/ 18 w 21"/>
              <a:gd name="T63" fmla="*/ 5 h 26"/>
              <a:gd name="T64" fmla="*/ 19 w 21"/>
              <a:gd name="T65" fmla="*/ 3 h 26"/>
              <a:gd name="T66" fmla="*/ 19 w 21"/>
              <a:gd name="T67" fmla="*/ 3 h 26"/>
              <a:gd name="T68" fmla="*/ 19 w 21"/>
              <a:gd name="T69" fmla="*/ 2 h 26"/>
              <a:gd name="T70" fmla="*/ 21 w 21"/>
              <a:gd name="T71" fmla="*/ 2 h 26"/>
              <a:gd name="T72" fmla="*/ 21 w 21"/>
              <a:gd name="T7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" h="26">
                <a:moveTo>
                  <a:pt x="0" y="26"/>
                </a:moveTo>
                <a:lnTo>
                  <a:pt x="0" y="26"/>
                </a:lnTo>
                <a:lnTo>
                  <a:pt x="0" y="26"/>
                </a:lnTo>
                <a:lnTo>
                  <a:pt x="0" y="26"/>
                </a:lnTo>
                <a:lnTo>
                  <a:pt x="1" y="24"/>
                </a:lnTo>
                <a:lnTo>
                  <a:pt x="1" y="24"/>
                </a:lnTo>
                <a:lnTo>
                  <a:pt x="1" y="24"/>
                </a:lnTo>
                <a:lnTo>
                  <a:pt x="1" y="24"/>
                </a:lnTo>
                <a:lnTo>
                  <a:pt x="1" y="23"/>
                </a:lnTo>
                <a:lnTo>
                  <a:pt x="3" y="23"/>
                </a:lnTo>
                <a:lnTo>
                  <a:pt x="3" y="23"/>
                </a:lnTo>
                <a:lnTo>
                  <a:pt x="3" y="23"/>
                </a:lnTo>
                <a:lnTo>
                  <a:pt x="3" y="23"/>
                </a:lnTo>
                <a:lnTo>
                  <a:pt x="3" y="21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4" y="20"/>
                </a:lnTo>
                <a:lnTo>
                  <a:pt x="4" y="20"/>
                </a:lnTo>
                <a:lnTo>
                  <a:pt x="6" y="20"/>
                </a:lnTo>
                <a:lnTo>
                  <a:pt x="6" y="20"/>
                </a:lnTo>
                <a:lnTo>
                  <a:pt x="6" y="18"/>
                </a:lnTo>
                <a:lnTo>
                  <a:pt x="6" y="18"/>
                </a:lnTo>
                <a:lnTo>
                  <a:pt x="6" y="18"/>
                </a:lnTo>
                <a:lnTo>
                  <a:pt x="7" y="18"/>
                </a:lnTo>
                <a:lnTo>
                  <a:pt x="7" y="18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9" y="17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10" y="14"/>
                </a:lnTo>
                <a:lnTo>
                  <a:pt x="10" y="14"/>
                </a:lnTo>
                <a:lnTo>
                  <a:pt x="10" y="14"/>
                </a:lnTo>
                <a:lnTo>
                  <a:pt x="10" y="14"/>
                </a:lnTo>
                <a:lnTo>
                  <a:pt x="10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1"/>
                </a:lnTo>
                <a:lnTo>
                  <a:pt x="12" y="11"/>
                </a:lnTo>
                <a:lnTo>
                  <a:pt x="13" y="11"/>
                </a:lnTo>
                <a:lnTo>
                  <a:pt x="13" y="11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5" y="9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6" y="8"/>
                </a:lnTo>
                <a:lnTo>
                  <a:pt x="16" y="6"/>
                </a:lnTo>
                <a:lnTo>
                  <a:pt x="16" y="6"/>
                </a:lnTo>
                <a:lnTo>
                  <a:pt x="16" y="6"/>
                </a:lnTo>
                <a:lnTo>
                  <a:pt x="16" y="6"/>
                </a:lnTo>
                <a:lnTo>
                  <a:pt x="18" y="5"/>
                </a:lnTo>
                <a:lnTo>
                  <a:pt x="18" y="5"/>
                </a:lnTo>
                <a:lnTo>
                  <a:pt x="18" y="5"/>
                </a:lnTo>
                <a:lnTo>
                  <a:pt x="18" y="5"/>
                </a:lnTo>
                <a:lnTo>
                  <a:pt x="18" y="3"/>
                </a:lnTo>
                <a:lnTo>
                  <a:pt x="19" y="3"/>
                </a:lnTo>
                <a:lnTo>
                  <a:pt x="19" y="3"/>
                </a:lnTo>
                <a:lnTo>
                  <a:pt x="19" y="3"/>
                </a:lnTo>
                <a:lnTo>
                  <a:pt x="19" y="3"/>
                </a:lnTo>
                <a:lnTo>
                  <a:pt x="19" y="2"/>
                </a:lnTo>
                <a:lnTo>
                  <a:pt x="21" y="2"/>
                </a:lnTo>
                <a:lnTo>
                  <a:pt x="21" y="2"/>
                </a:lnTo>
                <a:lnTo>
                  <a:pt x="21" y="2"/>
                </a:lnTo>
                <a:lnTo>
                  <a:pt x="21" y="0"/>
                </a:lnTo>
                <a:lnTo>
                  <a:pt x="21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02" name="Line 4312"/>
          <p:cNvSpPr>
            <a:spLocks noChangeShapeType="1"/>
          </p:cNvSpPr>
          <p:nvPr/>
        </p:nvSpPr>
        <p:spPr bwMode="auto">
          <a:xfrm flipH="1" flipV="1">
            <a:off x="3113088" y="2257426"/>
            <a:ext cx="66675" cy="571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03" name="Rectangle 4313"/>
          <p:cNvSpPr>
            <a:spLocks noChangeArrowheads="1"/>
          </p:cNvSpPr>
          <p:nvPr/>
        </p:nvSpPr>
        <p:spPr bwMode="auto">
          <a:xfrm rot="2460000">
            <a:off x="2120900" y="1374776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Copia-61_BG-I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04" name="Line 4314"/>
          <p:cNvSpPr>
            <a:spLocks noChangeShapeType="1"/>
          </p:cNvSpPr>
          <p:nvPr/>
        </p:nvSpPr>
        <p:spPr bwMode="auto">
          <a:xfrm flipH="1" flipV="1">
            <a:off x="2428875" y="1541463"/>
            <a:ext cx="800100" cy="7159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05" name="Freeform 4315"/>
          <p:cNvSpPr>
            <a:spLocks/>
          </p:cNvSpPr>
          <p:nvPr/>
        </p:nvSpPr>
        <p:spPr bwMode="auto">
          <a:xfrm>
            <a:off x="3184525" y="2289176"/>
            <a:ext cx="23813" cy="30163"/>
          </a:xfrm>
          <a:custGeom>
            <a:avLst/>
            <a:gdLst>
              <a:gd name="T0" fmla="*/ 15 w 15"/>
              <a:gd name="T1" fmla="*/ 0 h 19"/>
              <a:gd name="T2" fmla="*/ 13 w 15"/>
              <a:gd name="T3" fmla="*/ 3 h 19"/>
              <a:gd name="T4" fmla="*/ 12 w 15"/>
              <a:gd name="T5" fmla="*/ 4 h 19"/>
              <a:gd name="T6" fmla="*/ 10 w 15"/>
              <a:gd name="T7" fmla="*/ 6 h 19"/>
              <a:gd name="T8" fmla="*/ 9 w 15"/>
              <a:gd name="T9" fmla="*/ 7 h 19"/>
              <a:gd name="T10" fmla="*/ 7 w 15"/>
              <a:gd name="T11" fmla="*/ 9 h 19"/>
              <a:gd name="T12" fmla="*/ 6 w 15"/>
              <a:gd name="T13" fmla="*/ 12 h 19"/>
              <a:gd name="T14" fmla="*/ 4 w 15"/>
              <a:gd name="T15" fmla="*/ 13 h 19"/>
              <a:gd name="T16" fmla="*/ 3 w 15"/>
              <a:gd name="T17" fmla="*/ 15 h 19"/>
              <a:gd name="T18" fmla="*/ 1 w 15"/>
              <a:gd name="T19" fmla="*/ 16 h 19"/>
              <a:gd name="T20" fmla="*/ 0 w 15"/>
              <a:gd name="T2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19">
                <a:moveTo>
                  <a:pt x="15" y="0"/>
                </a:moveTo>
                <a:lnTo>
                  <a:pt x="13" y="3"/>
                </a:lnTo>
                <a:lnTo>
                  <a:pt x="12" y="4"/>
                </a:lnTo>
                <a:lnTo>
                  <a:pt x="10" y="6"/>
                </a:lnTo>
                <a:lnTo>
                  <a:pt x="9" y="7"/>
                </a:lnTo>
                <a:lnTo>
                  <a:pt x="7" y="9"/>
                </a:lnTo>
                <a:lnTo>
                  <a:pt x="6" y="12"/>
                </a:lnTo>
                <a:lnTo>
                  <a:pt x="4" y="13"/>
                </a:lnTo>
                <a:lnTo>
                  <a:pt x="3" y="15"/>
                </a:lnTo>
                <a:lnTo>
                  <a:pt x="1" y="16"/>
                </a:lnTo>
                <a:lnTo>
                  <a:pt x="0" y="19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06" name="Freeform 4316"/>
          <p:cNvSpPr>
            <a:spLocks/>
          </p:cNvSpPr>
          <p:nvPr/>
        </p:nvSpPr>
        <p:spPr bwMode="auto">
          <a:xfrm>
            <a:off x="3208338" y="2260601"/>
            <a:ext cx="25400" cy="28575"/>
          </a:xfrm>
          <a:custGeom>
            <a:avLst/>
            <a:gdLst>
              <a:gd name="T0" fmla="*/ 0 w 16"/>
              <a:gd name="T1" fmla="*/ 18 h 18"/>
              <a:gd name="T2" fmla="*/ 1 w 16"/>
              <a:gd name="T3" fmla="*/ 18 h 18"/>
              <a:gd name="T4" fmla="*/ 1 w 16"/>
              <a:gd name="T5" fmla="*/ 18 h 18"/>
              <a:gd name="T6" fmla="*/ 1 w 16"/>
              <a:gd name="T7" fmla="*/ 16 h 18"/>
              <a:gd name="T8" fmla="*/ 1 w 16"/>
              <a:gd name="T9" fmla="*/ 16 h 18"/>
              <a:gd name="T10" fmla="*/ 3 w 16"/>
              <a:gd name="T11" fmla="*/ 16 h 18"/>
              <a:gd name="T12" fmla="*/ 3 w 16"/>
              <a:gd name="T13" fmla="*/ 15 h 18"/>
              <a:gd name="T14" fmla="*/ 3 w 16"/>
              <a:gd name="T15" fmla="*/ 15 h 18"/>
              <a:gd name="T16" fmla="*/ 3 w 16"/>
              <a:gd name="T17" fmla="*/ 15 h 18"/>
              <a:gd name="T18" fmla="*/ 4 w 16"/>
              <a:gd name="T19" fmla="*/ 13 h 18"/>
              <a:gd name="T20" fmla="*/ 4 w 16"/>
              <a:gd name="T21" fmla="*/ 13 h 18"/>
              <a:gd name="T22" fmla="*/ 4 w 16"/>
              <a:gd name="T23" fmla="*/ 13 h 18"/>
              <a:gd name="T24" fmla="*/ 4 w 16"/>
              <a:gd name="T25" fmla="*/ 13 h 18"/>
              <a:gd name="T26" fmla="*/ 6 w 16"/>
              <a:gd name="T27" fmla="*/ 12 h 18"/>
              <a:gd name="T28" fmla="*/ 6 w 16"/>
              <a:gd name="T29" fmla="*/ 12 h 18"/>
              <a:gd name="T30" fmla="*/ 6 w 16"/>
              <a:gd name="T31" fmla="*/ 12 h 18"/>
              <a:gd name="T32" fmla="*/ 6 w 16"/>
              <a:gd name="T33" fmla="*/ 10 h 18"/>
              <a:gd name="T34" fmla="*/ 7 w 16"/>
              <a:gd name="T35" fmla="*/ 10 h 18"/>
              <a:gd name="T36" fmla="*/ 7 w 16"/>
              <a:gd name="T37" fmla="*/ 10 h 18"/>
              <a:gd name="T38" fmla="*/ 7 w 16"/>
              <a:gd name="T39" fmla="*/ 10 h 18"/>
              <a:gd name="T40" fmla="*/ 7 w 16"/>
              <a:gd name="T41" fmla="*/ 9 h 18"/>
              <a:gd name="T42" fmla="*/ 9 w 16"/>
              <a:gd name="T43" fmla="*/ 9 h 18"/>
              <a:gd name="T44" fmla="*/ 9 w 16"/>
              <a:gd name="T45" fmla="*/ 9 h 18"/>
              <a:gd name="T46" fmla="*/ 9 w 16"/>
              <a:gd name="T47" fmla="*/ 7 h 18"/>
              <a:gd name="T48" fmla="*/ 9 w 16"/>
              <a:gd name="T49" fmla="*/ 7 h 18"/>
              <a:gd name="T50" fmla="*/ 10 w 16"/>
              <a:gd name="T51" fmla="*/ 7 h 18"/>
              <a:gd name="T52" fmla="*/ 10 w 16"/>
              <a:gd name="T53" fmla="*/ 6 h 18"/>
              <a:gd name="T54" fmla="*/ 10 w 16"/>
              <a:gd name="T55" fmla="*/ 6 h 18"/>
              <a:gd name="T56" fmla="*/ 10 w 16"/>
              <a:gd name="T57" fmla="*/ 6 h 18"/>
              <a:gd name="T58" fmla="*/ 12 w 16"/>
              <a:gd name="T59" fmla="*/ 6 h 18"/>
              <a:gd name="T60" fmla="*/ 12 w 16"/>
              <a:gd name="T61" fmla="*/ 4 h 18"/>
              <a:gd name="T62" fmla="*/ 12 w 16"/>
              <a:gd name="T63" fmla="*/ 4 h 18"/>
              <a:gd name="T64" fmla="*/ 12 w 16"/>
              <a:gd name="T65" fmla="*/ 4 h 18"/>
              <a:gd name="T66" fmla="*/ 13 w 16"/>
              <a:gd name="T67" fmla="*/ 3 h 18"/>
              <a:gd name="T68" fmla="*/ 13 w 16"/>
              <a:gd name="T69" fmla="*/ 3 h 18"/>
              <a:gd name="T70" fmla="*/ 13 w 16"/>
              <a:gd name="T71" fmla="*/ 3 h 18"/>
              <a:gd name="T72" fmla="*/ 15 w 16"/>
              <a:gd name="T73" fmla="*/ 3 h 18"/>
              <a:gd name="T74" fmla="*/ 15 w 16"/>
              <a:gd name="T75" fmla="*/ 1 h 18"/>
              <a:gd name="T76" fmla="*/ 15 w 16"/>
              <a:gd name="T77" fmla="*/ 1 h 18"/>
              <a:gd name="T78" fmla="*/ 15 w 16"/>
              <a:gd name="T79" fmla="*/ 1 h 18"/>
              <a:gd name="T80" fmla="*/ 16 w 16"/>
              <a:gd name="T8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" h="18">
                <a:moveTo>
                  <a:pt x="0" y="18"/>
                </a:moveTo>
                <a:lnTo>
                  <a:pt x="0" y="18"/>
                </a:lnTo>
                <a:lnTo>
                  <a:pt x="0" y="18"/>
                </a:lnTo>
                <a:lnTo>
                  <a:pt x="1" y="18"/>
                </a:lnTo>
                <a:lnTo>
                  <a:pt x="1" y="18"/>
                </a:lnTo>
                <a:lnTo>
                  <a:pt x="1" y="18"/>
                </a:lnTo>
                <a:lnTo>
                  <a:pt x="1" y="16"/>
                </a:lnTo>
                <a:lnTo>
                  <a:pt x="1" y="16"/>
                </a:lnTo>
                <a:lnTo>
                  <a:pt x="1" y="16"/>
                </a:lnTo>
                <a:lnTo>
                  <a:pt x="1" y="16"/>
                </a:lnTo>
                <a:lnTo>
                  <a:pt x="1" y="16"/>
                </a:lnTo>
                <a:lnTo>
                  <a:pt x="3" y="16"/>
                </a:lnTo>
                <a:lnTo>
                  <a:pt x="3" y="16"/>
                </a:lnTo>
                <a:lnTo>
                  <a:pt x="3" y="15"/>
                </a:lnTo>
                <a:lnTo>
                  <a:pt x="3" y="15"/>
                </a:lnTo>
                <a:lnTo>
                  <a:pt x="3" y="15"/>
                </a:lnTo>
                <a:lnTo>
                  <a:pt x="3" y="15"/>
                </a:lnTo>
                <a:lnTo>
                  <a:pt x="3" y="15"/>
                </a:lnTo>
                <a:lnTo>
                  <a:pt x="3" y="15"/>
                </a:lnTo>
                <a:lnTo>
                  <a:pt x="4" y="13"/>
                </a:lnTo>
                <a:lnTo>
                  <a:pt x="4" y="13"/>
                </a:lnTo>
                <a:lnTo>
                  <a:pt x="4" y="13"/>
                </a:lnTo>
                <a:lnTo>
                  <a:pt x="4" y="13"/>
                </a:lnTo>
                <a:lnTo>
                  <a:pt x="4" y="13"/>
                </a:lnTo>
                <a:lnTo>
                  <a:pt x="4" y="13"/>
                </a:lnTo>
                <a:lnTo>
                  <a:pt x="4" y="13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7" y="10"/>
                </a:lnTo>
                <a:lnTo>
                  <a:pt x="7" y="10"/>
                </a:lnTo>
                <a:lnTo>
                  <a:pt x="7" y="10"/>
                </a:lnTo>
                <a:lnTo>
                  <a:pt x="7" y="10"/>
                </a:lnTo>
                <a:lnTo>
                  <a:pt x="7" y="10"/>
                </a:lnTo>
                <a:lnTo>
                  <a:pt x="7" y="9"/>
                </a:lnTo>
                <a:lnTo>
                  <a:pt x="7" y="9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9" y="7"/>
                </a:lnTo>
                <a:lnTo>
                  <a:pt x="9" y="7"/>
                </a:lnTo>
                <a:lnTo>
                  <a:pt x="9" y="7"/>
                </a:lnTo>
                <a:lnTo>
                  <a:pt x="9" y="7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2" y="6"/>
                </a:lnTo>
                <a:lnTo>
                  <a:pt x="12" y="6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3" y="4"/>
                </a:lnTo>
                <a:lnTo>
                  <a:pt x="13" y="3"/>
                </a:lnTo>
                <a:lnTo>
                  <a:pt x="13" y="3"/>
                </a:lnTo>
                <a:lnTo>
                  <a:pt x="13" y="3"/>
                </a:lnTo>
                <a:lnTo>
                  <a:pt x="13" y="3"/>
                </a:lnTo>
                <a:lnTo>
                  <a:pt x="13" y="3"/>
                </a:lnTo>
                <a:lnTo>
                  <a:pt x="13" y="3"/>
                </a:lnTo>
                <a:lnTo>
                  <a:pt x="15" y="3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6" y="0"/>
                </a:lnTo>
                <a:lnTo>
                  <a:pt x="16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07" name="Line 4317"/>
          <p:cNvSpPr>
            <a:spLocks noChangeShapeType="1"/>
          </p:cNvSpPr>
          <p:nvPr/>
        </p:nvSpPr>
        <p:spPr bwMode="auto">
          <a:xfrm flipH="1" flipV="1">
            <a:off x="3213100" y="2290763"/>
            <a:ext cx="66675" cy="603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08" name="Rectangle 4318"/>
          <p:cNvSpPr>
            <a:spLocks noChangeArrowheads="1"/>
          </p:cNvSpPr>
          <p:nvPr/>
        </p:nvSpPr>
        <p:spPr bwMode="auto">
          <a:xfrm rot="2520000">
            <a:off x="2151063" y="134143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Copia-37_BG-I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09" name="Line 4319"/>
          <p:cNvSpPr>
            <a:spLocks noChangeShapeType="1"/>
          </p:cNvSpPr>
          <p:nvPr/>
        </p:nvSpPr>
        <p:spPr bwMode="auto">
          <a:xfrm flipH="1" flipV="1">
            <a:off x="2457450" y="1509713"/>
            <a:ext cx="862013" cy="7953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10" name="Freeform 4320"/>
          <p:cNvSpPr>
            <a:spLocks/>
          </p:cNvSpPr>
          <p:nvPr/>
        </p:nvSpPr>
        <p:spPr bwMode="auto">
          <a:xfrm>
            <a:off x="3281363" y="2332038"/>
            <a:ext cx="22225" cy="20638"/>
          </a:xfrm>
          <a:custGeom>
            <a:avLst/>
            <a:gdLst>
              <a:gd name="T0" fmla="*/ 14 w 14"/>
              <a:gd name="T1" fmla="*/ 0 h 13"/>
              <a:gd name="T2" fmla="*/ 12 w 14"/>
              <a:gd name="T3" fmla="*/ 1 h 13"/>
              <a:gd name="T4" fmla="*/ 11 w 14"/>
              <a:gd name="T5" fmla="*/ 3 h 13"/>
              <a:gd name="T6" fmla="*/ 9 w 14"/>
              <a:gd name="T7" fmla="*/ 3 h 13"/>
              <a:gd name="T8" fmla="*/ 8 w 14"/>
              <a:gd name="T9" fmla="*/ 4 h 13"/>
              <a:gd name="T10" fmla="*/ 8 w 14"/>
              <a:gd name="T11" fmla="*/ 6 h 13"/>
              <a:gd name="T12" fmla="*/ 6 w 14"/>
              <a:gd name="T13" fmla="*/ 7 h 13"/>
              <a:gd name="T14" fmla="*/ 5 w 14"/>
              <a:gd name="T15" fmla="*/ 9 h 13"/>
              <a:gd name="T16" fmla="*/ 3 w 14"/>
              <a:gd name="T17" fmla="*/ 10 h 13"/>
              <a:gd name="T18" fmla="*/ 2 w 14"/>
              <a:gd name="T19" fmla="*/ 12 h 13"/>
              <a:gd name="T20" fmla="*/ 0 w 14"/>
              <a:gd name="T2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3">
                <a:moveTo>
                  <a:pt x="14" y="0"/>
                </a:moveTo>
                <a:lnTo>
                  <a:pt x="12" y="1"/>
                </a:lnTo>
                <a:lnTo>
                  <a:pt x="11" y="3"/>
                </a:lnTo>
                <a:lnTo>
                  <a:pt x="9" y="3"/>
                </a:lnTo>
                <a:lnTo>
                  <a:pt x="8" y="4"/>
                </a:lnTo>
                <a:lnTo>
                  <a:pt x="8" y="6"/>
                </a:lnTo>
                <a:lnTo>
                  <a:pt x="6" y="7"/>
                </a:lnTo>
                <a:lnTo>
                  <a:pt x="5" y="9"/>
                </a:lnTo>
                <a:lnTo>
                  <a:pt x="3" y="10"/>
                </a:lnTo>
                <a:lnTo>
                  <a:pt x="2" y="12"/>
                </a:lnTo>
                <a:lnTo>
                  <a:pt x="0" y="13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11" name="Freeform 4321"/>
          <p:cNvSpPr>
            <a:spLocks/>
          </p:cNvSpPr>
          <p:nvPr/>
        </p:nvSpPr>
        <p:spPr bwMode="auto">
          <a:xfrm>
            <a:off x="3303588" y="2308226"/>
            <a:ext cx="19050" cy="23813"/>
          </a:xfrm>
          <a:custGeom>
            <a:avLst/>
            <a:gdLst>
              <a:gd name="T0" fmla="*/ 0 w 12"/>
              <a:gd name="T1" fmla="*/ 15 h 15"/>
              <a:gd name="T2" fmla="*/ 0 w 12"/>
              <a:gd name="T3" fmla="*/ 13 h 15"/>
              <a:gd name="T4" fmla="*/ 0 w 12"/>
              <a:gd name="T5" fmla="*/ 13 h 15"/>
              <a:gd name="T6" fmla="*/ 0 w 12"/>
              <a:gd name="T7" fmla="*/ 13 h 15"/>
              <a:gd name="T8" fmla="*/ 1 w 12"/>
              <a:gd name="T9" fmla="*/ 13 h 15"/>
              <a:gd name="T10" fmla="*/ 1 w 12"/>
              <a:gd name="T11" fmla="*/ 12 h 15"/>
              <a:gd name="T12" fmla="*/ 1 w 12"/>
              <a:gd name="T13" fmla="*/ 12 h 15"/>
              <a:gd name="T14" fmla="*/ 1 w 12"/>
              <a:gd name="T15" fmla="*/ 12 h 15"/>
              <a:gd name="T16" fmla="*/ 1 w 12"/>
              <a:gd name="T17" fmla="*/ 12 h 15"/>
              <a:gd name="T18" fmla="*/ 3 w 12"/>
              <a:gd name="T19" fmla="*/ 12 h 15"/>
              <a:gd name="T20" fmla="*/ 3 w 12"/>
              <a:gd name="T21" fmla="*/ 10 h 15"/>
              <a:gd name="T22" fmla="*/ 3 w 12"/>
              <a:gd name="T23" fmla="*/ 10 h 15"/>
              <a:gd name="T24" fmla="*/ 3 w 12"/>
              <a:gd name="T25" fmla="*/ 10 h 15"/>
              <a:gd name="T26" fmla="*/ 3 w 12"/>
              <a:gd name="T27" fmla="*/ 10 h 15"/>
              <a:gd name="T28" fmla="*/ 4 w 12"/>
              <a:gd name="T29" fmla="*/ 10 h 15"/>
              <a:gd name="T30" fmla="*/ 4 w 12"/>
              <a:gd name="T31" fmla="*/ 9 h 15"/>
              <a:gd name="T32" fmla="*/ 4 w 12"/>
              <a:gd name="T33" fmla="*/ 9 h 15"/>
              <a:gd name="T34" fmla="*/ 4 w 12"/>
              <a:gd name="T35" fmla="*/ 9 h 15"/>
              <a:gd name="T36" fmla="*/ 4 w 12"/>
              <a:gd name="T37" fmla="*/ 9 h 15"/>
              <a:gd name="T38" fmla="*/ 6 w 12"/>
              <a:gd name="T39" fmla="*/ 9 h 15"/>
              <a:gd name="T40" fmla="*/ 6 w 12"/>
              <a:gd name="T41" fmla="*/ 7 h 15"/>
              <a:gd name="T42" fmla="*/ 6 w 12"/>
              <a:gd name="T43" fmla="*/ 7 h 15"/>
              <a:gd name="T44" fmla="*/ 6 w 12"/>
              <a:gd name="T45" fmla="*/ 7 h 15"/>
              <a:gd name="T46" fmla="*/ 6 w 12"/>
              <a:gd name="T47" fmla="*/ 7 h 15"/>
              <a:gd name="T48" fmla="*/ 6 w 12"/>
              <a:gd name="T49" fmla="*/ 6 h 15"/>
              <a:gd name="T50" fmla="*/ 7 w 12"/>
              <a:gd name="T51" fmla="*/ 6 h 15"/>
              <a:gd name="T52" fmla="*/ 7 w 12"/>
              <a:gd name="T53" fmla="*/ 6 h 15"/>
              <a:gd name="T54" fmla="*/ 7 w 12"/>
              <a:gd name="T55" fmla="*/ 6 h 15"/>
              <a:gd name="T56" fmla="*/ 7 w 12"/>
              <a:gd name="T57" fmla="*/ 6 h 15"/>
              <a:gd name="T58" fmla="*/ 7 w 12"/>
              <a:gd name="T59" fmla="*/ 4 h 15"/>
              <a:gd name="T60" fmla="*/ 9 w 12"/>
              <a:gd name="T61" fmla="*/ 4 h 15"/>
              <a:gd name="T62" fmla="*/ 9 w 12"/>
              <a:gd name="T63" fmla="*/ 4 h 15"/>
              <a:gd name="T64" fmla="*/ 9 w 12"/>
              <a:gd name="T65" fmla="*/ 4 h 15"/>
              <a:gd name="T66" fmla="*/ 9 w 12"/>
              <a:gd name="T67" fmla="*/ 4 h 15"/>
              <a:gd name="T68" fmla="*/ 9 w 12"/>
              <a:gd name="T69" fmla="*/ 3 h 15"/>
              <a:gd name="T70" fmla="*/ 10 w 12"/>
              <a:gd name="T71" fmla="*/ 3 h 15"/>
              <a:gd name="T72" fmla="*/ 10 w 12"/>
              <a:gd name="T73" fmla="*/ 3 h 15"/>
              <a:gd name="T74" fmla="*/ 10 w 12"/>
              <a:gd name="T75" fmla="*/ 3 h 15"/>
              <a:gd name="T76" fmla="*/ 10 w 12"/>
              <a:gd name="T77" fmla="*/ 3 h 15"/>
              <a:gd name="T78" fmla="*/ 10 w 12"/>
              <a:gd name="T79" fmla="*/ 1 h 15"/>
              <a:gd name="T80" fmla="*/ 12 w 12"/>
              <a:gd name="T81" fmla="*/ 1 h 15"/>
              <a:gd name="T82" fmla="*/ 12 w 12"/>
              <a:gd name="T83" fmla="*/ 1 h 15"/>
              <a:gd name="T84" fmla="*/ 12 w 12"/>
              <a:gd name="T85" fmla="*/ 1 h 15"/>
              <a:gd name="T86" fmla="*/ 12 w 12"/>
              <a:gd name="T87" fmla="*/ 0 h 15"/>
              <a:gd name="T88" fmla="*/ 12 w 12"/>
              <a:gd name="T8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" h="15">
                <a:moveTo>
                  <a:pt x="0" y="15"/>
                </a:moveTo>
                <a:lnTo>
                  <a:pt x="0" y="15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  <a:lnTo>
                  <a:pt x="1" y="13"/>
                </a:lnTo>
                <a:lnTo>
                  <a:pt x="1" y="13"/>
                </a:lnTo>
                <a:lnTo>
                  <a:pt x="1" y="13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3" y="12"/>
                </a:lnTo>
                <a:lnTo>
                  <a:pt x="3" y="12"/>
                </a:lnTo>
                <a:lnTo>
                  <a:pt x="3" y="12"/>
                </a:lnTo>
                <a:lnTo>
                  <a:pt x="3" y="10"/>
                </a:lnTo>
                <a:lnTo>
                  <a:pt x="3" y="10"/>
                </a:lnTo>
                <a:lnTo>
                  <a:pt x="3" y="10"/>
                </a:lnTo>
                <a:lnTo>
                  <a:pt x="3" y="10"/>
                </a:lnTo>
                <a:lnTo>
                  <a:pt x="3" y="10"/>
                </a:lnTo>
                <a:lnTo>
                  <a:pt x="3" y="10"/>
                </a:lnTo>
                <a:lnTo>
                  <a:pt x="3" y="10"/>
                </a:lnTo>
                <a:lnTo>
                  <a:pt x="3" y="10"/>
                </a:lnTo>
                <a:lnTo>
                  <a:pt x="4" y="10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6" y="9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  <a:lnTo>
                  <a:pt x="10" y="1"/>
                </a:lnTo>
                <a:lnTo>
                  <a:pt x="10" y="1"/>
                </a:lnTo>
                <a:lnTo>
                  <a:pt x="10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12" name="Line 4322"/>
          <p:cNvSpPr>
            <a:spLocks noChangeShapeType="1"/>
          </p:cNvSpPr>
          <p:nvPr/>
        </p:nvSpPr>
        <p:spPr bwMode="auto">
          <a:xfrm flipH="1" flipV="1">
            <a:off x="3305175" y="2333626"/>
            <a:ext cx="66675" cy="603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13" name="Rectangle 4323"/>
          <p:cNvSpPr>
            <a:spLocks noChangeArrowheads="1"/>
          </p:cNvSpPr>
          <p:nvPr/>
        </p:nvSpPr>
        <p:spPr bwMode="auto">
          <a:xfrm rot="2580000">
            <a:off x="2181225" y="130968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Copia-54_BG-I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14" name="Line 4324"/>
          <p:cNvSpPr>
            <a:spLocks noChangeShapeType="1"/>
          </p:cNvSpPr>
          <p:nvPr/>
        </p:nvSpPr>
        <p:spPr bwMode="auto">
          <a:xfrm flipH="1" flipV="1">
            <a:off x="2486025" y="1481138"/>
            <a:ext cx="922338" cy="87471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15" name="Freeform 4325"/>
          <p:cNvSpPr>
            <a:spLocks/>
          </p:cNvSpPr>
          <p:nvPr/>
        </p:nvSpPr>
        <p:spPr bwMode="auto">
          <a:xfrm>
            <a:off x="3376613" y="2376488"/>
            <a:ext cx="17463" cy="19050"/>
          </a:xfrm>
          <a:custGeom>
            <a:avLst/>
            <a:gdLst>
              <a:gd name="T0" fmla="*/ 11 w 11"/>
              <a:gd name="T1" fmla="*/ 0 h 12"/>
              <a:gd name="T2" fmla="*/ 9 w 11"/>
              <a:gd name="T3" fmla="*/ 2 h 12"/>
              <a:gd name="T4" fmla="*/ 8 w 11"/>
              <a:gd name="T5" fmla="*/ 3 h 12"/>
              <a:gd name="T6" fmla="*/ 6 w 11"/>
              <a:gd name="T7" fmla="*/ 5 h 12"/>
              <a:gd name="T8" fmla="*/ 6 w 11"/>
              <a:gd name="T9" fmla="*/ 6 h 12"/>
              <a:gd name="T10" fmla="*/ 5 w 11"/>
              <a:gd name="T11" fmla="*/ 8 h 12"/>
              <a:gd name="T12" fmla="*/ 3 w 11"/>
              <a:gd name="T13" fmla="*/ 8 h 12"/>
              <a:gd name="T14" fmla="*/ 2 w 11"/>
              <a:gd name="T15" fmla="*/ 9 h 12"/>
              <a:gd name="T16" fmla="*/ 0 w 11"/>
              <a:gd name="T17" fmla="*/ 11 h 12"/>
              <a:gd name="T18" fmla="*/ 0 w 11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2">
                <a:moveTo>
                  <a:pt x="11" y="0"/>
                </a:moveTo>
                <a:lnTo>
                  <a:pt x="9" y="2"/>
                </a:lnTo>
                <a:lnTo>
                  <a:pt x="8" y="3"/>
                </a:lnTo>
                <a:lnTo>
                  <a:pt x="6" y="5"/>
                </a:lnTo>
                <a:lnTo>
                  <a:pt x="6" y="6"/>
                </a:lnTo>
                <a:lnTo>
                  <a:pt x="5" y="8"/>
                </a:lnTo>
                <a:lnTo>
                  <a:pt x="3" y="8"/>
                </a:lnTo>
                <a:lnTo>
                  <a:pt x="2" y="9"/>
                </a:lnTo>
                <a:lnTo>
                  <a:pt x="0" y="11"/>
                </a:lnTo>
                <a:lnTo>
                  <a:pt x="0" y="12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16" name="Freeform 4326"/>
          <p:cNvSpPr>
            <a:spLocks/>
          </p:cNvSpPr>
          <p:nvPr/>
        </p:nvSpPr>
        <p:spPr bwMode="auto">
          <a:xfrm>
            <a:off x="3394075" y="2357438"/>
            <a:ext cx="15875" cy="19050"/>
          </a:xfrm>
          <a:custGeom>
            <a:avLst/>
            <a:gdLst>
              <a:gd name="T0" fmla="*/ 0 w 10"/>
              <a:gd name="T1" fmla="*/ 12 h 12"/>
              <a:gd name="T2" fmla="*/ 0 w 10"/>
              <a:gd name="T3" fmla="*/ 12 h 12"/>
              <a:gd name="T4" fmla="*/ 0 w 10"/>
              <a:gd name="T5" fmla="*/ 12 h 12"/>
              <a:gd name="T6" fmla="*/ 0 w 10"/>
              <a:gd name="T7" fmla="*/ 12 h 12"/>
              <a:gd name="T8" fmla="*/ 1 w 10"/>
              <a:gd name="T9" fmla="*/ 11 h 12"/>
              <a:gd name="T10" fmla="*/ 1 w 10"/>
              <a:gd name="T11" fmla="*/ 11 h 12"/>
              <a:gd name="T12" fmla="*/ 1 w 10"/>
              <a:gd name="T13" fmla="*/ 11 h 12"/>
              <a:gd name="T14" fmla="*/ 1 w 10"/>
              <a:gd name="T15" fmla="*/ 11 h 12"/>
              <a:gd name="T16" fmla="*/ 1 w 10"/>
              <a:gd name="T17" fmla="*/ 11 h 12"/>
              <a:gd name="T18" fmla="*/ 1 w 10"/>
              <a:gd name="T19" fmla="*/ 11 h 12"/>
              <a:gd name="T20" fmla="*/ 1 w 10"/>
              <a:gd name="T21" fmla="*/ 9 h 12"/>
              <a:gd name="T22" fmla="*/ 3 w 10"/>
              <a:gd name="T23" fmla="*/ 9 h 12"/>
              <a:gd name="T24" fmla="*/ 3 w 10"/>
              <a:gd name="T25" fmla="*/ 9 h 12"/>
              <a:gd name="T26" fmla="*/ 3 w 10"/>
              <a:gd name="T27" fmla="*/ 9 h 12"/>
              <a:gd name="T28" fmla="*/ 3 w 10"/>
              <a:gd name="T29" fmla="*/ 9 h 12"/>
              <a:gd name="T30" fmla="*/ 3 w 10"/>
              <a:gd name="T31" fmla="*/ 9 h 12"/>
              <a:gd name="T32" fmla="*/ 3 w 10"/>
              <a:gd name="T33" fmla="*/ 8 h 12"/>
              <a:gd name="T34" fmla="*/ 4 w 10"/>
              <a:gd name="T35" fmla="*/ 8 h 12"/>
              <a:gd name="T36" fmla="*/ 4 w 10"/>
              <a:gd name="T37" fmla="*/ 8 h 12"/>
              <a:gd name="T38" fmla="*/ 4 w 10"/>
              <a:gd name="T39" fmla="*/ 8 h 12"/>
              <a:gd name="T40" fmla="*/ 4 w 10"/>
              <a:gd name="T41" fmla="*/ 8 h 12"/>
              <a:gd name="T42" fmla="*/ 4 w 10"/>
              <a:gd name="T43" fmla="*/ 8 h 12"/>
              <a:gd name="T44" fmla="*/ 4 w 10"/>
              <a:gd name="T45" fmla="*/ 6 h 12"/>
              <a:gd name="T46" fmla="*/ 4 w 10"/>
              <a:gd name="T47" fmla="*/ 6 h 12"/>
              <a:gd name="T48" fmla="*/ 6 w 10"/>
              <a:gd name="T49" fmla="*/ 6 h 12"/>
              <a:gd name="T50" fmla="*/ 6 w 10"/>
              <a:gd name="T51" fmla="*/ 6 h 12"/>
              <a:gd name="T52" fmla="*/ 6 w 10"/>
              <a:gd name="T53" fmla="*/ 6 h 12"/>
              <a:gd name="T54" fmla="*/ 6 w 10"/>
              <a:gd name="T55" fmla="*/ 6 h 12"/>
              <a:gd name="T56" fmla="*/ 6 w 10"/>
              <a:gd name="T57" fmla="*/ 5 h 12"/>
              <a:gd name="T58" fmla="*/ 6 w 10"/>
              <a:gd name="T59" fmla="*/ 5 h 12"/>
              <a:gd name="T60" fmla="*/ 7 w 10"/>
              <a:gd name="T61" fmla="*/ 5 h 12"/>
              <a:gd name="T62" fmla="*/ 7 w 10"/>
              <a:gd name="T63" fmla="*/ 5 h 12"/>
              <a:gd name="T64" fmla="*/ 7 w 10"/>
              <a:gd name="T65" fmla="*/ 5 h 12"/>
              <a:gd name="T66" fmla="*/ 7 w 10"/>
              <a:gd name="T67" fmla="*/ 5 h 12"/>
              <a:gd name="T68" fmla="*/ 7 w 10"/>
              <a:gd name="T69" fmla="*/ 3 h 12"/>
              <a:gd name="T70" fmla="*/ 7 w 10"/>
              <a:gd name="T71" fmla="*/ 3 h 12"/>
              <a:gd name="T72" fmla="*/ 7 w 10"/>
              <a:gd name="T73" fmla="*/ 3 h 12"/>
              <a:gd name="T74" fmla="*/ 9 w 10"/>
              <a:gd name="T75" fmla="*/ 3 h 12"/>
              <a:gd name="T76" fmla="*/ 9 w 10"/>
              <a:gd name="T77" fmla="*/ 3 h 12"/>
              <a:gd name="T78" fmla="*/ 9 w 10"/>
              <a:gd name="T79" fmla="*/ 3 h 12"/>
              <a:gd name="T80" fmla="*/ 9 w 10"/>
              <a:gd name="T81" fmla="*/ 2 h 12"/>
              <a:gd name="T82" fmla="*/ 9 w 10"/>
              <a:gd name="T83" fmla="*/ 2 h 12"/>
              <a:gd name="T84" fmla="*/ 9 w 10"/>
              <a:gd name="T85" fmla="*/ 2 h 12"/>
              <a:gd name="T86" fmla="*/ 10 w 10"/>
              <a:gd name="T87" fmla="*/ 2 h 12"/>
              <a:gd name="T88" fmla="*/ 10 w 10"/>
              <a:gd name="T89" fmla="*/ 2 h 12"/>
              <a:gd name="T90" fmla="*/ 10 w 10"/>
              <a:gd name="T91" fmla="*/ 2 h 12"/>
              <a:gd name="T92" fmla="*/ 10 w 10"/>
              <a:gd name="T93" fmla="*/ 0 h 12"/>
              <a:gd name="T94" fmla="*/ 10 w 10"/>
              <a:gd name="T9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" h="12">
                <a:moveTo>
                  <a:pt x="0" y="12"/>
                </a:move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9"/>
                </a:lnTo>
                <a:lnTo>
                  <a:pt x="1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17" name="Line 4327"/>
          <p:cNvSpPr>
            <a:spLocks noChangeShapeType="1"/>
          </p:cNvSpPr>
          <p:nvPr/>
        </p:nvSpPr>
        <p:spPr bwMode="auto">
          <a:xfrm flipH="1" flipV="1">
            <a:off x="3395663" y="2379663"/>
            <a:ext cx="66675" cy="6191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18" name="Rectangle 4328"/>
          <p:cNvSpPr>
            <a:spLocks noChangeArrowheads="1"/>
          </p:cNvSpPr>
          <p:nvPr/>
        </p:nvSpPr>
        <p:spPr bwMode="auto">
          <a:xfrm rot="2640000">
            <a:off x="2236788" y="1289051"/>
            <a:ext cx="3286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Copia-8_BG-I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19" name="Line 4329"/>
          <p:cNvSpPr>
            <a:spLocks noChangeShapeType="1"/>
          </p:cNvSpPr>
          <p:nvPr/>
        </p:nvSpPr>
        <p:spPr bwMode="auto">
          <a:xfrm flipH="1" flipV="1">
            <a:off x="2514600" y="1450976"/>
            <a:ext cx="979488" cy="9572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20" name="Freeform 4330"/>
          <p:cNvSpPr>
            <a:spLocks/>
          </p:cNvSpPr>
          <p:nvPr/>
        </p:nvSpPr>
        <p:spPr bwMode="auto">
          <a:xfrm>
            <a:off x="3465513" y="2427288"/>
            <a:ext cx="15875" cy="15875"/>
          </a:xfrm>
          <a:custGeom>
            <a:avLst/>
            <a:gdLst>
              <a:gd name="T0" fmla="*/ 10 w 10"/>
              <a:gd name="T1" fmla="*/ 0 h 10"/>
              <a:gd name="T2" fmla="*/ 9 w 10"/>
              <a:gd name="T3" fmla="*/ 1 h 10"/>
              <a:gd name="T4" fmla="*/ 7 w 10"/>
              <a:gd name="T5" fmla="*/ 3 h 10"/>
              <a:gd name="T6" fmla="*/ 7 w 10"/>
              <a:gd name="T7" fmla="*/ 3 h 10"/>
              <a:gd name="T8" fmla="*/ 6 w 10"/>
              <a:gd name="T9" fmla="*/ 4 h 10"/>
              <a:gd name="T10" fmla="*/ 4 w 10"/>
              <a:gd name="T11" fmla="*/ 6 h 10"/>
              <a:gd name="T12" fmla="*/ 3 w 10"/>
              <a:gd name="T13" fmla="*/ 7 h 10"/>
              <a:gd name="T14" fmla="*/ 3 w 10"/>
              <a:gd name="T15" fmla="*/ 9 h 10"/>
              <a:gd name="T16" fmla="*/ 1 w 10"/>
              <a:gd name="T17" fmla="*/ 9 h 10"/>
              <a:gd name="T18" fmla="*/ 0 w 10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0">
                <a:moveTo>
                  <a:pt x="10" y="0"/>
                </a:moveTo>
                <a:lnTo>
                  <a:pt x="9" y="1"/>
                </a:lnTo>
                <a:lnTo>
                  <a:pt x="7" y="3"/>
                </a:lnTo>
                <a:lnTo>
                  <a:pt x="7" y="3"/>
                </a:lnTo>
                <a:lnTo>
                  <a:pt x="6" y="4"/>
                </a:lnTo>
                <a:lnTo>
                  <a:pt x="4" y="6"/>
                </a:lnTo>
                <a:lnTo>
                  <a:pt x="3" y="7"/>
                </a:lnTo>
                <a:lnTo>
                  <a:pt x="3" y="9"/>
                </a:lnTo>
                <a:lnTo>
                  <a:pt x="1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21" name="Freeform 4331"/>
          <p:cNvSpPr>
            <a:spLocks/>
          </p:cNvSpPr>
          <p:nvPr/>
        </p:nvSpPr>
        <p:spPr bwMode="auto">
          <a:xfrm>
            <a:off x="3481388" y="2409826"/>
            <a:ext cx="14288" cy="17463"/>
          </a:xfrm>
          <a:custGeom>
            <a:avLst/>
            <a:gdLst>
              <a:gd name="T0" fmla="*/ 0 w 9"/>
              <a:gd name="T1" fmla="*/ 11 h 11"/>
              <a:gd name="T2" fmla="*/ 0 w 9"/>
              <a:gd name="T3" fmla="*/ 11 h 11"/>
              <a:gd name="T4" fmla="*/ 0 w 9"/>
              <a:gd name="T5" fmla="*/ 11 h 11"/>
              <a:gd name="T6" fmla="*/ 0 w 9"/>
              <a:gd name="T7" fmla="*/ 11 h 11"/>
              <a:gd name="T8" fmla="*/ 0 w 9"/>
              <a:gd name="T9" fmla="*/ 11 h 11"/>
              <a:gd name="T10" fmla="*/ 0 w 9"/>
              <a:gd name="T11" fmla="*/ 9 h 11"/>
              <a:gd name="T12" fmla="*/ 2 w 9"/>
              <a:gd name="T13" fmla="*/ 9 h 11"/>
              <a:gd name="T14" fmla="*/ 2 w 9"/>
              <a:gd name="T15" fmla="*/ 9 h 11"/>
              <a:gd name="T16" fmla="*/ 2 w 9"/>
              <a:gd name="T17" fmla="*/ 9 h 11"/>
              <a:gd name="T18" fmla="*/ 2 w 9"/>
              <a:gd name="T19" fmla="*/ 9 h 11"/>
              <a:gd name="T20" fmla="*/ 2 w 9"/>
              <a:gd name="T21" fmla="*/ 9 h 11"/>
              <a:gd name="T22" fmla="*/ 2 w 9"/>
              <a:gd name="T23" fmla="*/ 9 h 11"/>
              <a:gd name="T24" fmla="*/ 2 w 9"/>
              <a:gd name="T25" fmla="*/ 8 h 11"/>
              <a:gd name="T26" fmla="*/ 2 w 9"/>
              <a:gd name="T27" fmla="*/ 8 h 11"/>
              <a:gd name="T28" fmla="*/ 3 w 9"/>
              <a:gd name="T29" fmla="*/ 8 h 11"/>
              <a:gd name="T30" fmla="*/ 3 w 9"/>
              <a:gd name="T31" fmla="*/ 8 h 11"/>
              <a:gd name="T32" fmla="*/ 3 w 9"/>
              <a:gd name="T33" fmla="*/ 8 h 11"/>
              <a:gd name="T34" fmla="*/ 3 w 9"/>
              <a:gd name="T35" fmla="*/ 8 h 11"/>
              <a:gd name="T36" fmla="*/ 3 w 9"/>
              <a:gd name="T37" fmla="*/ 8 h 11"/>
              <a:gd name="T38" fmla="*/ 3 w 9"/>
              <a:gd name="T39" fmla="*/ 6 h 11"/>
              <a:gd name="T40" fmla="*/ 3 w 9"/>
              <a:gd name="T41" fmla="*/ 6 h 11"/>
              <a:gd name="T42" fmla="*/ 5 w 9"/>
              <a:gd name="T43" fmla="*/ 6 h 11"/>
              <a:gd name="T44" fmla="*/ 5 w 9"/>
              <a:gd name="T45" fmla="*/ 6 h 11"/>
              <a:gd name="T46" fmla="*/ 5 w 9"/>
              <a:gd name="T47" fmla="*/ 6 h 11"/>
              <a:gd name="T48" fmla="*/ 5 w 9"/>
              <a:gd name="T49" fmla="*/ 6 h 11"/>
              <a:gd name="T50" fmla="*/ 5 w 9"/>
              <a:gd name="T51" fmla="*/ 6 h 11"/>
              <a:gd name="T52" fmla="*/ 5 w 9"/>
              <a:gd name="T53" fmla="*/ 6 h 11"/>
              <a:gd name="T54" fmla="*/ 5 w 9"/>
              <a:gd name="T55" fmla="*/ 5 h 11"/>
              <a:gd name="T56" fmla="*/ 5 w 9"/>
              <a:gd name="T57" fmla="*/ 5 h 11"/>
              <a:gd name="T58" fmla="*/ 6 w 9"/>
              <a:gd name="T59" fmla="*/ 5 h 11"/>
              <a:gd name="T60" fmla="*/ 6 w 9"/>
              <a:gd name="T61" fmla="*/ 5 h 11"/>
              <a:gd name="T62" fmla="*/ 6 w 9"/>
              <a:gd name="T63" fmla="*/ 5 h 11"/>
              <a:gd name="T64" fmla="*/ 6 w 9"/>
              <a:gd name="T65" fmla="*/ 5 h 11"/>
              <a:gd name="T66" fmla="*/ 6 w 9"/>
              <a:gd name="T67" fmla="*/ 5 h 11"/>
              <a:gd name="T68" fmla="*/ 6 w 9"/>
              <a:gd name="T69" fmla="*/ 3 h 11"/>
              <a:gd name="T70" fmla="*/ 6 w 9"/>
              <a:gd name="T71" fmla="*/ 3 h 11"/>
              <a:gd name="T72" fmla="*/ 6 w 9"/>
              <a:gd name="T73" fmla="*/ 3 h 11"/>
              <a:gd name="T74" fmla="*/ 8 w 9"/>
              <a:gd name="T75" fmla="*/ 3 h 11"/>
              <a:gd name="T76" fmla="*/ 8 w 9"/>
              <a:gd name="T77" fmla="*/ 3 h 11"/>
              <a:gd name="T78" fmla="*/ 8 w 9"/>
              <a:gd name="T79" fmla="*/ 3 h 11"/>
              <a:gd name="T80" fmla="*/ 8 w 9"/>
              <a:gd name="T81" fmla="*/ 3 h 11"/>
              <a:gd name="T82" fmla="*/ 8 w 9"/>
              <a:gd name="T83" fmla="*/ 3 h 11"/>
              <a:gd name="T84" fmla="*/ 8 w 9"/>
              <a:gd name="T85" fmla="*/ 2 h 11"/>
              <a:gd name="T86" fmla="*/ 8 w 9"/>
              <a:gd name="T87" fmla="*/ 2 h 11"/>
              <a:gd name="T88" fmla="*/ 9 w 9"/>
              <a:gd name="T89" fmla="*/ 2 h 11"/>
              <a:gd name="T90" fmla="*/ 9 w 9"/>
              <a:gd name="T91" fmla="*/ 2 h 11"/>
              <a:gd name="T92" fmla="*/ 9 w 9"/>
              <a:gd name="T93" fmla="*/ 2 h 11"/>
              <a:gd name="T94" fmla="*/ 9 w 9"/>
              <a:gd name="T95" fmla="*/ 2 h 11"/>
              <a:gd name="T96" fmla="*/ 9 w 9"/>
              <a:gd name="T97" fmla="*/ 2 h 11"/>
              <a:gd name="T98" fmla="*/ 9 w 9"/>
              <a:gd name="T99" fmla="*/ 0 h 11"/>
              <a:gd name="T100" fmla="*/ 9 w 9"/>
              <a:gd name="T10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" h="11">
                <a:moveTo>
                  <a:pt x="0" y="11"/>
                </a:move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9"/>
                </a:lnTo>
                <a:lnTo>
                  <a:pt x="0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22" name="Line 4332"/>
          <p:cNvSpPr>
            <a:spLocks noChangeShapeType="1"/>
          </p:cNvSpPr>
          <p:nvPr/>
        </p:nvSpPr>
        <p:spPr bwMode="auto">
          <a:xfrm flipH="1" flipV="1">
            <a:off x="3484563" y="2428876"/>
            <a:ext cx="66675" cy="6191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23" name="Rectangle 4333"/>
          <p:cNvSpPr>
            <a:spLocks noChangeArrowheads="1"/>
          </p:cNvSpPr>
          <p:nvPr/>
        </p:nvSpPr>
        <p:spPr bwMode="auto">
          <a:xfrm rot="2700000">
            <a:off x="2241550" y="1249363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Copia-49_BG-I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24" name="Line 4334"/>
          <p:cNvSpPr>
            <a:spLocks noChangeShapeType="1"/>
          </p:cNvSpPr>
          <p:nvPr/>
        </p:nvSpPr>
        <p:spPr bwMode="auto">
          <a:xfrm flipH="1" flipV="1">
            <a:off x="2543175" y="1422401"/>
            <a:ext cx="65088" cy="635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25" name="Rectangle 4335"/>
          <p:cNvSpPr>
            <a:spLocks noChangeArrowheads="1"/>
          </p:cNvSpPr>
          <p:nvPr/>
        </p:nvSpPr>
        <p:spPr bwMode="auto">
          <a:xfrm rot="2760000">
            <a:off x="2354263" y="1254126"/>
            <a:ext cx="2667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Gal-Oima2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26" name="Line 4336"/>
          <p:cNvSpPr>
            <a:spLocks noChangeShapeType="1"/>
          </p:cNvSpPr>
          <p:nvPr/>
        </p:nvSpPr>
        <p:spPr bwMode="auto">
          <a:xfrm flipH="1" flipV="1">
            <a:off x="2574925" y="1393826"/>
            <a:ext cx="61913" cy="635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27" name="Freeform 4337"/>
          <p:cNvSpPr>
            <a:spLocks/>
          </p:cNvSpPr>
          <p:nvPr/>
        </p:nvSpPr>
        <p:spPr bwMode="auto">
          <a:xfrm>
            <a:off x="2609850" y="1474788"/>
            <a:ext cx="14288" cy="14288"/>
          </a:xfrm>
          <a:custGeom>
            <a:avLst/>
            <a:gdLst>
              <a:gd name="T0" fmla="*/ 9 w 9"/>
              <a:gd name="T1" fmla="*/ 0 h 9"/>
              <a:gd name="T2" fmla="*/ 8 w 9"/>
              <a:gd name="T3" fmla="*/ 1 h 9"/>
              <a:gd name="T4" fmla="*/ 8 w 9"/>
              <a:gd name="T5" fmla="*/ 3 h 9"/>
              <a:gd name="T6" fmla="*/ 6 w 9"/>
              <a:gd name="T7" fmla="*/ 3 h 9"/>
              <a:gd name="T8" fmla="*/ 5 w 9"/>
              <a:gd name="T9" fmla="*/ 4 h 9"/>
              <a:gd name="T10" fmla="*/ 5 w 9"/>
              <a:gd name="T11" fmla="*/ 6 h 9"/>
              <a:gd name="T12" fmla="*/ 3 w 9"/>
              <a:gd name="T13" fmla="*/ 7 h 9"/>
              <a:gd name="T14" fmla="*/ 2 w 9"/>
              <a:gd name="T15" fmla="*/ 7 h 9"/>
              <a:gd name="T16" fmla="*/ 0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0"/>
                </a:moveTo>
                <a:lnTo>
                  <a:pt x="8" y="1"/>
                </a:lnTo>
                <a:lnTo>
                  <a:pt x="8" y="3"/>
                </a:lnTo>
                <a:lnTo>
                  <a:pt x="6" y="3"/>
                </a:lnTo>
                <a:lnTo>
                  <a:pt x="5" y="4"/>
                </a:lnTo>
                <a:lnTo>
                  <a:pt x="5" y="6"/>
                </a:lnTo>
                <a:lnTo>
                  <a:pt x="3" y="7"/>
                </a:lnTo>
                <a:lnTo>
                  <a:pt x="2" y="7"/>
                </a:lnTo>
                <a:lnTo>
                  <a:pt x="0" y="9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28" name="Freeform 4338"/>
          <p:cNvSpPr>
            <a:spLocks/>
          </p:cNvSpPr>
          <p:nvPr/>
        </p:nvSpPr>
        <p:spPr bwMode="auto">
          <a:xfrm>
            <a:off x="2624138" y="1460501"/>
            <a:ext cx="14288" cy="14288"/>
          </a:xfrm>
          <a:custGeom>
            <a:avLst/>
            <a:gdLst>
              <a:gd name="T0" fmla="*/ 0 w 9"/>
              <a:gd name="T1" fmla="*/ 9 h 9"/>
              <a:gd name="T2" fmla="*/ 2 w 9"/>
              <a:gd name="T3" fmla="*/ 7 h 9"/>
              <a:gd name="T4" fmla="*/ 3 w 9"/>
              <a:gd name="T5" fmla="*/ 7 h 9"/>
              <a:gd name="T6" fmla="*/ 3 w 9"/>
              <a:gd name="T7" fmla="*/ 6 h 9"/>
              <a:gd name="T8" fmla="*/ 5 w 9"/>
              <a:gd name="T9" fmla="*/ 4 h 9"/>
              <a:gd name="T10" fmla="*/ 6 w 9"/>
              <a:gd name="T11" fmla="*/ 4 h 9"/>
              <a:gd name="T12" fmla="*/ 8 w 9"/>
              <a:gd name="T13" fmla="*/ 3 h 9"/>
              <a:gd name="T14" fmla="*/ 8 w 9"/>
              <a:gd name="T15" fmla="*/ 1 h 9"/>
              <a:gd name="T16" fmla="*/ 9 w 9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0" y="9"/>
                </a:moveTo>
                <a:lnTo>
                  <a:pt x="2" y="7"/>
                </a:lnTo>
                <a:lnTo>
                  <a:pt x="3" y="7"/>
                </a:lnTo>
                <a:lnTo>
                  <a:pt x="3" y="6"/>
                </a:lnTo>
                <a:lnTo>
                  <a:pt x="5" y="4"/>
                </a:lnTo>
                <a:lnTo>
                  <a:pt x="6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29" name="Line 4339"/>
          <p:cNvSpPr>
            <a:spLocks noChangeShapeType="1"/>
          </p:cNvSpPr>
          <p:nvPr/>
        </p:nvSpPr>
        <p:spPr bwMode="auto">
          <a:xfrm flipH="1" flipV="1">
            <a:off x="2627313" y="1476376"/>
            <a:ext cx="749300" cy="7667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30" name="Rectangle 4340"/>
          <p:cNvSpPr>
            <a:spLocks noChangeArrowheads="1"/>
          </p:cNvSpPr>
          <p:nvPr/>
        </p:nvSpPr>
        <p:spPr bwMode="auto">
          <a:xfrm rot="2760000">
            <a:off x="2305050" y="1187451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Copia-50_BG-I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31" name="Line 4341"/>
          <p:cNvSpPr>
            <a:spLocks noChangeShapeType="1"/>
          </p:cNvSpPr>
          <p:nvPr/>
        </p:nvSpPr>
        <p:spPr bwMode="auto">
          <a:xfrm flipH="1" flipV="1">
            <a:off x="2603500" y="1365251"/>
            <a:ext cx="733425" cy="7826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32" name="Rectangle 4342"/>
          <p:cNvSpPr>
            <a:spLocks noChangeArrowheads="1"/>
          </p:cNvSpPr>
          <p:nvPr/>
        </p:nvSpPr>
        <p:spPr bwMode="auto">
          <a:xfrm rot="2820000">
            <a:off x="2338388" y="1158876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Copia-71_BG-I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33" name="Line 4343"/>
          <p:cNvSpPr>
            <a:spLocks noChangeShapeType="1"/>
          </p:cNvSpPr>
          <p:nvPr/>
        </p:nvSpPr>
        <p:spPr bwMode="auto">
          <a:xfrm flipH="1" flipV="1">
            <a:off x="2633663" y="1336676"/>
            <a:ext cx="60325" cy="666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34" name="Rectangle 4344"/>
          <p:cNvSpPr>
            <a:spLocks noChangeArrowheads="1"/>
          </p:cNvSpPr>
          <p:nvPr/>
        </p:nvSpPr>
        <p:spPr bwMode="auto">
          <a:xfrm rot="2880000">
            <a:off x="2373313" y="1125538"/>
            <a:ext cx="3571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Copia-74_BG-I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35" name="Line 4345"/>
          <p:cNvSpPr>
            <a:spLocks noChangeShapeType="1"/>
          </p:cNvSpPr>
          <p:nvPr/>
        </p:nvSpPr>
        <p:spPr bwMode="auto">
          <a:xfrm flipH="1" flipV="1">
            <a:off x="2665413" y="1308101"/>
            <a:ext cx="58738" cy="666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36" name="Freeform 4346"/>
          <p:cNvSpPr>
            <a:spLocks/>
          </p:cNvSpPr>
          <p:nvPr/>
        </p:nvSpPr>
        <p:spPr bwMode="auto">
          <a:xfrm>
            <a:off x="2698750" y="1393826"/>
            <a:ext cx="14288" cy="11113"/>
          </a:xfrm>
          <a:custGeom>
            <a:avLst/>
            <a:gdLst>
              <a:gd name="T0" fmla="*/ 9 w 9"/>
              <a:gd name="T1" fmla="*/ 0 h 7"/>
              <a:gd name="T2" fmla="*/ 7 w 9"/>
              <a:gd name="T3" fmla="*/ 1 h 7"/>
              <a:gd name="T4" fmla="*/ 6 w 9"/>
              <a:gd name="T5" fmla="*/ 1 h 7"/>
              <a:gd name="T6" fmla="*/ 6 w 9"/>
              <a:gd name="T7" fmla="*/ 3 h 7"/>
              <a:gd name="T8" fmla="*/ 4 w 9"/>
              <a:gd name="T9" fmla="*/ 4 h 7"/>
              <a:gd name="T10" fmla="*/ 3 w 9"/>
              <a:gd name="T11" fmla="*/ 4 h 7"/>
              <a:gd name="T12" fmla="*/ 1 w 9"/>
              <a:gd name="T13" fmla="*/ 6 h 7"/>
              <a:gd name="T14" fmla="*/ 0 w 9"/>
              <a:gd name="T15" fmla="*/ 7 h 7"/>
              <a:gd name="T16" fmla="*/ 0 w 9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9" y="0"/>
                </a:moveTo>
                <a:lnTo>
                  <a:pt x="7" y="1"/>
                </a:lnTo>
                <a:lnTo>
                  <a:pt x="6" y="1"/>
                </a:lnTo>
                <a:lnTo>
                  <a:pt x="6" y="3"/>
                </a:lnTo>
                <a:lnTo>
                  <a:pt x="4" y="4"/>
                </a:lnTo>
                <a:lnTo>
                  <a:pt x="3" y="4"/>
                </a:lnTo>
                <a:lnTo>
                  <a:pt x="1" y="6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37" name="Freeform 4347"/>
          <p:cNvSpPr>
            <a:spLocks/>
          </p:cNvSpPr>
          <p:nvPr/>
        </p:nvSpPr>
        <p:spPr bwMode="auto">
          <a:xfrm>
            <a:off x="2713038" y="1379538"/>
            <a:ext cx="14288" cy="14288"/>
          </a:xfrm>
          <a:custGeom>
            <a:avLst/>
            <a:gdLst>
              <a:gd name="T0" fmla="*/ 0 w 9"/>
              <a:gd name="T1" fmla="*/ 9 h 9"/>
              <a:gd name="T2" fmla="*/ 1 w 9"/>
              <a:gd name="T3" fmla="*/ 7 h 9"/>
              <a:gd name="T4" fmla="*/ 1 w 9"/>
              <a:gd name="T5" fmla="*/ 7 h 9"/>
              <a:gd name="T6" fmla="*/ 3 w 9"/>
              <a:gd name="T7" fmla="*/ 6 h 9"/>
              <a:gd name="T8" fmla="*/ 4 w 9"/>
              <a:gd name="T9" fmla="*/ 4 h 9"/>
              <a:gd name="T10" fmla="*/ 4 w 9"/>
              <a:gd name="T11" fmla="*/ 4 h 9"/>
              <a:gd name="T12" fmla="*/ 6 w 9"/>
              <a:gd name="T13" fmla="*/ 3 h 9"/>
              <a:gd name="T14" fmla="*/ 7 w 9"/>
              <a:gd name="T15" fmla="*/ 3 h 9"/>
              <a:gd name="T16" fmla="*/ 7 w 9"/>
              <a:gd name="T17" fmla="*/ 1 h 9"/>
              <a:gd name="T18" fmla="*/ 9 w 9"/>
              <a:gd name="T1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0" y="9"/>
                </a:moveTo>
                <a:lnTo>
                  <a:pt x="1" y="7"/>
                </a:lnTo>
                <a:lnTo>
                  <a:pt x="1" y="7"/>
                </a:lnTo>
                <a:lnTo>
                  <a:pt x="3" y="6"/>
                </a:lnTo>
                <a:lnTo>
                  <a:pt x="4" y="4"/>
                </a:lnTo>
                <a:lnTo>
                  <a:pt x="4" y="4"/>
                </a:lnTo>
                <a:lnTo>
                  <a:pt x="6" y="3"/>
                </a:lnTo>
                <a:lnTo>
                  <a:pt x="7" y="3"/>
                </a:lnTo>
                <a:lnTo>
                  <a:pt x="7" y="1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38" name="Line 4348"/>
          <p:cNvSpPr>
            <a:spLocks noChangeShapeType="1"/>
          </p:cNvSpPr>
          <p:nvPr/>
        </p:nvSpPr>
        <p:spPr bwMode="auto">
          <a:xfrm flipH="1" flipV="1">
            <a:off x="2714625" y="1395413"/>
            <a:ext cx="585788" cy="6524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39" name="Rectangle 4349"/>
          <p:cNvSpPr>
            <a:spLocks noChangeArrowheads="1"/>
          </p:cNvSpPr>
          <p:nvPr/>
        </p:nvSpPr>
        <p:spPr bwMode="auto">
          <a:xfrm rot="2940000">
            <a:off x="2430463" y="1106488"/>
            <a:ext cx="3190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Gal-Cegeo10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40" name="Line 4350"/>
          <p:cNvSpPr>
            <a:spLocks noChangeShapeType="1"/>
          </p:cNvSpPr>
          <p:nvPr/>
        </p:nvSpPr>
        <p:spPr bwMode="auto">
          <a:xfrm flipH="1" flipV="1">
            <a:off x="2695575" y="1284288"/>
            <a:ext cx="60325" cy="666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41" name="Rectangle 4351"/>
          <p:cNvSpPr>
            <a:spLocks noChangeArrowheads="1"/>
          </p:cNvSpPr>
          <p:nvPr/>
        </p:nvSpPr>
        <p:spPr bwMode="auto">
          <a:xfrm rot="3000000">
            <a:off x="2462213" y="1079501"/>
            <a:ext cx="3190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Gal-Cegeo12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42" name="Line 4352"/>
          <p:cNvSpPr>
            <a:spLocks noChangeShapeType="1"/>
          </p:cNvSpPr>
          <p:nvPr/>
        </p:nvSpPr>
        <p:spPr bwMode="auto">
          <a:xfrm flipH="1" flipV="1">
            <a:off x="2727325" y="1257301"/>
            <a:ext cx="57150" cy="666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43" name="Freeform 4353"/>
          <p:cNvSpPr>
            <a:spLocks/>
          </p:cNvSpPr>
          <p:nvPr/>
        </p:nvSpPr>
        <p:spPr bwMode="auto">
          <a:xfrm>
            <a:off x="2757488" y="1341438"/>
            <a:ext cx="14288" cy="11113"/>
          </a:xfrm>
          <a:custGeom>
            <a:avLst/>
            <a:gdLst>
              <a:gd name="T0" fmla="*/ 9 w 9"/>
              <a:gd name="T1" fmla="*/ 0 h 7"/>
              <a:gd name="T2" fmla="*/ 8 w 9"/>
              <a:gd name="T3" fmla="*/ 1 h 7"/>
              <a:gd name="T4" fmla="*/ 6 w 9"/>
              <a:gd name="T5" fmla="*/ 1 h 7"/>
              <a:gd name="T6" fmla="*/ 6 w 9"/>
              <a:gd name="T7" fmla="*/ 3 h 7"/>
              <a:gd name="T8" fmla="*/ 5 w 9"/>
              <a:gd name="T9" fmla="*/ 4 h 7"/>
              <a:gd name="T10" fmla="*/ 3 w 9"/>
              <a:gd name="T11" fmla="*/ 4 h 7"/>
              <a:gd name="T12" fmla="*/ 2 w 9"/>
              <a:gd name="T13" fmla="*/ 6 h 7"/>
              <a:gd name="T14" fmla="*/ 0 w 9"/>
              <a:gd name="T15" fmla="*/ 7 h 7"/>
              <a:gd name="T16" fmla="*/ 0 w 9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9" y="0"/>
                </a:moveTo>
                <a:lnTo>
                  <a:pt x="8" y="1"/>
                </a:lnTo>
                <a:lnTo>
                  <a:pt x="6" y="1"/>
                </a:lnTo>
                <a:lnTo>
                  <a:pt x="6" y="3"/>
                </a:lnTo>
                <a:lnTo>
                  <a:pt x="5" y="4"/>
                </a:lnTo>
                <a:lnTo>
                  <a:pt x="3" y="4"/>
                </a:lnTo>
                <a:lnTo>
                  <a:pt x="2" y="6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44" name="Freeform 4354"/>
          <p:cNvSpPr>
            <a:spLocks/>
          </p:cNvSpPr>
          <p:nvPr/>
        </p:nvSpPr>
        <p:spPr bwMode="auto">
          <a:xfrm>
            <a:off x="2771775" y="1327151"/>
            <a:ext cx="14288" cy="14288"/>
          </a:xfrm>
          <a:custGeom>
            <a:avLst/>
            <a:gdLst>
              <a:gd name="T0" fmla="*/ 0 w 9"/>
              <a:gd name="T1" fmla="*/ 9 h 9"/>
              <a:gd name="T2" fmla="*/ 2 w 9"/>
              <a:gd name="T3" fmla="*/ 7 h 9"/>
              <a:gd name="T4" fmla="*/ 2 w 9"/>
              <a:gd name="T5" fmla="*/ 7 h 9"/>
              <a:gd name="T6" fmla="*/ 3 w 9"/>
              <a:gd name="T7" fmla="*/ 6 h 9"/>
              <a:gd name="T8" fmla="*/ 5 w 9"/>
              <a:gd name="T9" fmla="*/ 4 h 9"/>
              <a:gd name="T10" fmla="*/ 6 w 9"/>
              <a:gd name="T11" fmla="*/ 4 h 9"/>
              <a:gd name="T12" fmla="*/ 6 w 9"/>
              <a:gd name="T13" fmla="*/ 3 h 9"/>
              <a:gd name="T14" fmla="*/ 8 w 9"/>
              <a:gd name="T15" fmla="*/ 3 h 9"/>
              <a:gd name="T16" fmla="*/ 9 w 9"/>
              <a:gd name="T17" fmla="*/ 1 h 9"/>
              <a:gd name="T18" fmla="*/ 9 w 9"/>
              <a:gd name="T1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0" y="9"/>
                </a:moveTo>
                <a:lnTo>
                  <a:pt x="2" y="7"/>
                </a:lnTo>
                <a:lnTo>
                  <a:pt x="2" y="7"/>
                </a:lnTo>
                <a:lnTo>
                  <a:pt x="3" y="6"/>
                </a:lnTo>
                <a:lnTo>
                  <a:pt x="5" y="4"/>
                </a:lnTo>
                <a:lnTo>
                  <a:pt x="6" y="4"/>
                </a:lnTo>
                <a:lnTo>
                  <a:pt x="6" y="3"/>
                </a:lnTo>
                <a:lnTo>
                  <a:pt x="8" y="3"/>
                </a:lnTo>
                <a:lnTo>
                  <a:pt x="9" y="1"/>
                </a:lnTo>
                <a:lnTo>
                  <a:pt x="9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45" name="Line 4355"/>
          <p:cNvSpPr>
            <a:spLocks noChangeShapeType="1"/>
          </p:cNvSpPr>
          <p:nvPr/>
        </p:nvSpPr>
        <p:spPr bwMode="auto">
          <a:xfrm flipH="1" flipV="1">
            <a:off x="2774950" y="1346201"/>
            <a:ext cx="57150" cy="666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46" name="Rectangle 4356"/>
          <p:cNvSpPr>
            <a:spLocks noChangeArrowheads="1"/>
          </p:cNvSpPr>
          <p:nvPr/>
        </p:nvSpPr>
        <p:spPr bwMode="auto">
          <a:xfrm rot="3060000">
            <a:off x="2517775" y="1065213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47" name="Line 4357"/>
          <p:cNvSpPr>
            <a:spLocks noChangeShapeType="1"/>
          </p:cNvSpPr>
          <p:nvPr/>
        </p:nvSpPr>
        <p:spPr bwMode="auto">
          <a:xfrm flipH="1" flipV="1">
            <a:off x="2757488" y="1231901"/>
            <a:ext cx="119063" cy="1444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48" name="Freeform 4358"/>
          <p:cNvSpPr>
            <a:spLocks/>
          </p:cNvSpPr>
          <p:nvPr/>
        </p:nvSpPr>
        <p:spPr bwMode="auto">
          <a:xfrm>
            <a:off x="2836863" y="1398588"/>
            <a:ext cx="20638" cy="15875"/>
          </a:xfrm>
          <a:custGeom>
            <a:avLst/>
            <a:gdLst>
              <a:gd name="T0" fmla="*/ 13 w 13"/>
              <a:gd name="T1" fmla="*/ 0 h 10"/>
              <a:gd name="T2" fmla="*/ 12 w 13"/>
              <a:gd name="T3" fmla="*/ 0 h 10"/>
              <a:gd name="T4" fmla="*/ 10 w 13"/>
              <a:gd name="T5" fmla="*/ 1 h 10"/>
              <a:gd name="T6" fmla="*/ 9 w 13"/>
              <a:gd name="T7" fmla="*/ 3 h 10"/>
              <a:gd name="T8" fmla="*/ 7 w 13"/>
              <a:gd name="T9" fmla="*/ 4 h 10"/>
              <a:gd name="T10" fmla="*/ 6 w 13"/>
              <a:gd name="T11" fmla="*/ 6 h 10"/>
              <a:gd name="T12" fmla="*/ 4 w 13"/>
              <a:gd name="T13" fmla="*/ 7 h 10"/>
              <a:gd name="T14" fmla="*/ 3 w 13"/>
              <a:gd name="T15" fmla="*/ 9 h 10"/>
              <a:gd name="T16" fmla="*/ 1 w 13"/>
              <a:gd name="T17" fmla="*/ 10 h 10"/>
              <a:gd name="T18" fmla="*/ 0 w 13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0">
                <a:moveTo>
                  <a:pt x="13" y="0"/>
                </a:moveTo>
                <a:lnTo>
                  <a:pt x="12" y="0"/>
                </a:lnTo>
                <a:lnTo>
                  <a:pt x="10" y="1"/>
                </a:lnTo>
                <a:lnTo>
                  <a:pt x="9" y="3"/>
                </a:lnTo>
                <a:lnTo>
                  <a:pt x="7" y="4"/>
                </a:lnTo>
                <a:lnTo>
                  <a:pt x="6" y="6"/>
                </a:lnTo>
                <a:lnTo>
                  <a:pt x="4" y="7"/>
                </a:lnTo>
                <a:lnTo>
                  <a:pt x="3" y="9"/>
                </a:lnTo>
                <a:lnTo>
                  <a:pt x="1" y="10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49" name="Freeform 4359"/>
          <p:cNvSpPr>
            <a:spLocks/>
          </p:cNvSpPr>
          <p:nvPr/>
        </p:nvSpPr>
        <p:spPr bwMode="auto">
          <a:xfrm>
            <a:off x="2857500" y="1379538"/>
            <a:ext cx="22225" cy="19050"/>
          </a:xfrm>
          <a:custGeom>
            <a:avLst/>
            <a:gdLst>
              <a:gd name="T0" fmla="*/ 0 w 14"/>
              <a:gd name="T1" fmla="*/ 12 h 12"/>
              <a:gd name="T2" fmla="*/ 2 w 14"/>
              <a:gd name="T3" fmla="*/ 10 h 12"/>
              <a:gd name="T4" fmla="*/ 2 w 14"/>
              <a:gd name="T5" fmla="*/ 10 h 12"/>
              <a:gd name="T6" fmla="*/ 3 w 14"/>
              <a:gd name="T7" fmla="*/ 9 h 12"/>
              <a:gd name="T8" fmla="*/ 3 w 14"/>
              <a:gd name="T9" fmla="*/ 9 h 12"/>
              <a:gd name="T10" fmla="*/ 5 w 14"/>
              <a:gd name="T11" fmla="*/ 7 h 12"/>
              <a:gd name="T12" fmla="*/ 5 w 14"/>
              <a:gd name="T13" fmla="*/ 7 h 12"/>
              <a:gd name="T14" fmla="*/ 6 w 14"/>
              <a:gd name="T15" fmla="*/ 7 h 12"/>
              <a:gd name="T16" fmla="*/ 6 w 14"/>
              <a:gd name="T17" fmla="*/ 6 h 12"/>
              <a:gd name="T18" fmla="*/ 8 w 14"/>
              <a:gd name="T19" fmla="*/ 6 h 12"/>
              <a:gd name="T20" fmla="*/ 8 w 14"/>
              <a:gd name="T21" fmla="*/ 4 h 12"/>
              <a:gd name="T22" fmla="*/ 9 w 14"/>
              <a:gd name="T23" fmla="*/ 4 h 12"/>
              <a:gd name="T24" fmla="*/ 9 w 14"/>
              <a:gd name="T25" fmla="*/ 3 h 12"/>
              <a:gd name="T26" fmla="*/ 11 w 14"/>
              <a:gd name="T27" fmla="*/ 3 h 12"/>
              <a:gd name="T28" fmla="*/ 11 w 14"/>
              <a:gd name="T29" fmla="*/ 3 h 12"/>
              <a:gd name="T30" fmla="*/ 12 w 14"/>
              <a:gd name="T31" fmla="*/ 1 h 12"/>
              <a:gd name="T32" fmla="*/ 12 w 14"/>
              <a:gd name="T33" fmla="*/ 1 h 12"/>
              <a:gd name="T34" fmla="*/ 14 w 14"/>
              <a:gd name="T35" fmla="*/ 0 h 12"/>
              <a:gd name="T36" fmla="*/ 14 w 14"/>
              <a:gd name="T3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2">
                <a:moveTo>
                  <a:pt x="0" y="12"/>
                </a:moveTo>
                <a:lnTo>
                  <a:pt x="2" y="10"/>
                </a:lnTo>
                <a:lnTo>
                  <a:pt x="2" y="10"/>
                </a:lnTo>
                <a:lnTo>
                  <a:pt x="3" y="9"/>
                </a:lnTo>
                <a:lnTo>
                  <a:pt x="3" y="9"/>
                </a:lnTo>
                <a:lnTo>
                  <a:pt x="5" y="7"/>
                </a:lnTo>
                <a:lnTo>
                  <a:pt x="5" y="7"/>
                </a:lnTo>
                <a:lnTo>
                  <a:pt x="6" y="7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9" y="4"/>
                </a:lnTo>
                <a:lnTo>
                  <a:pt x="9" y="3"/>
                </a:lnTo>
                <a:lnTo>
                  <a:pt x="11" y="3"/>
                </a:lnTo>
                <a:lnTo>
                  <a:pt x="11" y="3"/>
                </a:lnTo>
                <a:lnTo>
                  <a:pt x="12" y="1"/>
                </a:lnTo>
                <a:lnTo>
                  <a:pt x="12" y="1"/>
                </a:lnTo>
                <a:lnTo>
                  <a:pt x="14" y="0"/>
                </a:lnTo>
                <a:lnTo>
                  <a:pt x="14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50" name="Line 4360"/>
          <p:cNvSpPr>
            <a:spLocks noChangeShapeType="1"/>
          </p:cNvSpPr>
          <p:nvPr/>
        </p:nvSpPr>
        <p:spPr bwMode="auto">
          <a:xfrm flipH="1" flipV="1">
            <a:off x="2860675" y="1403351"/>
            <a:ext cx="57150" cy="666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51" name="Rectangle 4361"/>
          <p:cNvSpPr>
            <a:spLocks noChangeArrowheads="1"/>
          </p:cNvSpPr>
          <p:nvPr/>
        </p:nvSpPr>
        <p:spPr bwMode="auto">
          <a:xfrm rot="3060000">
            <a:off x="2530475" y="1023938"/>
            <a:ext cx="3190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Gal-Cegeo13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2" name="Line 4362"/>
          <p:cNvSpPr>
            <a:spLocks noChangeShapeType="1"/>
          </p:cNvSpPr>
          <p:nvPr/>
        </p:nvSpPr>
        <p:spPr bwMode="auto">
          <a:xfrm flipH="1" flipV="1">
            <a:off x="2790825" y="1204913"/>
            <a:ext cx="55563" cy="698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53" name="Rectangle 4363"/>
          <p:cNvSpPr>
            <a:spLocks noChangeArrowheads="1"/>
          </p:cNvSpPr>
          <p:nvPr/>
        </p:nvSpPr>
        <p:spPr bwMode="auto">
          <a:xfrm rot="3120000">
            <a:off x="2589213" y="1009651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Gal-Cegeo8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4" name="Line 4364"/>
          <p:cNvSpPr>
            <a:spLocks noChangeShapeType="1"/>
          </p:cNvSpPr>
          <p:nvPr/>
        </p:nvSpPr>
        <p:spPr bwMode="auto">
          <a:xfrm flipH="1" flipV="1">
            <a:off x="2824163" y="1179513"/>
            <a:ext cx="55563" cy="682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55" name="Freeform 4365"/>
          <p:cNvSpPr>
            <a:spLocks/>
          </p:cNvSpPr>
          <p:nvPr/>
        </p:nvSpPr>
        <p:spPr bwMode="auto">
          <a:xfrm>
            <a:off x="2847975" y="1265238"/>
            <a:ext cx="17463" cy="11113"/>
          </a:xfrm>
          <a:custGeom>
            <a:avLst/>
            <a:gdLst>
              <a:gd name="T0" fmla="*/ 11 w 11"/>
              <a:gd name="T1" fmla="*/ 0 h 7"/>
              <a:gd name="T2" fmla="*/ 9 w 11"/>
              <a:gd name="T3" fmla="*/ 1 h 7"/>
              <a:gd name="T4" fmla="*/ 8 w 11"/>
              <a:gd name="T5" fmla="*/ 3 h 7"/>
              <a:gd name="T6" fmla="*/ 8 w 11"/>
              <a:gd name="T7" fmla="*/ 3 h 7"/>
              <a:gd name="T8" fmla="*/ 6 w 11"/>
              <a:gd name="T9" fmla="*/ 4 h 7"/>
              <a:gd name="T10" fmla="*/ 5 w 11"/>
              <a:gd name="T11" fmla="*/ 4 h 7"/>
              <a:gd name="T12" fmla="*/ 3 w 11"/>
              <a:gd name="T13" fmla="*/ 6 h 7"/>
              <a:gd name="T14" fmla="*/ 2 w 11"/>
              <a:gd name="T15" fmla="*/ 7 h 7"/>
              <a:gd name="T16" fmla="*/ 0 w 11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7">
                <a:moveTo>
                  <a:pt x="11" y="0"/>
                </a:moveTo>
                <a:lnTo>
                  <a:pt x="9" y="1"/>
                </a:lnTo>
                <a:lnTo>
                  <a:pt x="8" y="3"/>
                </a:lnTo>
                <a:lnTo>
                  <a:pt x="8" y="3"/>
                </a:lnTo>
                <a:lnTo>
                  <a:pt x="6" y="4"/>
                </a:lnTo>
                <a:lnTo>
                  <a:pt x="5" y="4"/>
                </a:lnTo>
                <a:lnTo>
                  <a:pt x="3" y="6"/>
                </a:lnTo>
                <a:lnTo>
                  <a:pt x="2" y="7"/>
                </a:lnTo>
                <a:lnTo>
                  <a:pt x="0" y="7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56" name="Freeform 4366"/>
          <p:cNvSpPr>
            <a:spLocks/>
          </p:cNvSpPr>
          <p:nvPr/>
        </p:nvSpPr>
        <p:spPr bwMode="auto">
          <a:xfrm>
            <a:off x="2865438" y="1252538"/>
            <a:ext cx="15875" cy="12700"/>
          </a:xfrm>
          <a:custGeom>
            <a:avLst/>
            <a:gdLst>
              <a:gd name="T0" fmla="*/ 0 w 10"/>
              <a:gd name="T1" fmla="*/ 8 h 8"/>
              <a:gd name="T2" fmla="*/ 1 w 10"/>
              <a:gd name="T3" fmla="*/ 8 h 8"/>
              <a:gd name="T4" fmla="*/ 3 w 10"/>
              <a:gd name="T5" fmla="*/ 6 h 8"/>
              <a:gd name="T6" fmla="*/ 3 w 10"/>
              <a:gd name="T7" fmla="*/ 6 h 8"/>
              <a:gd name="T8" fmla="*/ 4 w 10"/>
              <a:gd name="T9" fmla="*/ 5 h 8"/>
              <a:gd name="T10" fmla="*/ 6 w 10"/>
              <a:gd name="T11" fmla="*/ 3 h 8"/>
              <a:gd name="T12" fmla="*/ 6 w 10"/>
              <a:gd name="T13" fmla="*/ 3 h 8"/>
              <a:gd name="T14" fmla="*/ 7 w 10"/>
              <a:gd name="T15" fmla="*/ 2 h 8"/>
              <a:gd name="T16" fmla="*/ 9 w 10"/>
              <a:gd name="T17" fmla="*/ 2 h 8"/>
              <a:gd name="T18" fmla="*/ 10 w 10"/>
              <a:gd name="T1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8">
                <a:moveTo>
                  <a:pt x="0" y="8"/>
                </a:moveTo>
                <a:lnTo>
                  <a:pt x="1" y="8"/>
                </a:lnTo>
                <a:lnTo>
                  <a:pt x="3" y="6"/>
                </a:lnTo>
                <a:lnTo>
                  <a:pt x="3" y="6"/>
                </a:lnTo>
                <a:lnTo>
                  <a:pt x="4" y="5"/>
                </a:lnTo>
                <a:lnTo>
                  <a:pt x="6" y="3"/>
                </a:lnTo>
                <a:lnTo>
                  <a:pt x="6" y="3"/>
                </a:lnTo>
                <a:lnTo>
                  <a:pt x="7" y="2"/>
                </a:lnTo>
                <a:lnTo>
                  <a:pt x="9" y="2"/>
                </a:lnTo>
                <a:lnTo>
                  <a:pt x="1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57" name="Line 4367"/>
          <p:cNvSpPr>
            <a:spLocks noChangeShapeType="1"/>
          </p:cNvSpPr>
          <p:nvPr/>
        </p:nvSpPr>
        <p:spPr bwMode="auto">
          <a:xfrm flipH="1" flipV="1">
            <a:off x="2867025" y="1270001"/>
            <a:ext cx="114300" cy="1476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58" name="Freeform 4368"/>
          <p:cNvSpPr>
            <a:spLocks/>
          </p:cNvSpPr>
          <p:nvPr/>
        </p:nvSpPr>
        <p:spPr bwMode="auto">
          <a:xfrm>
            <a:off x="2919413" y="1446213"/>
            <a:ext cx="33338" cy="25400"/>
          </a:xfrm>
          <a:custGeom>
            <a:avLst/>
            <a:gdLst>
              <a:gd name="T0" fmla="*/ 21 w 21"/>
              <a:gd name="T1" fmla="*/ 0 h 16"/>
              <a:gd name="T2" fmla="*/ 20 w 21"/>
              <a:gd name="T3" fmla="*/ 1 h 16"/>
              <a:gd name="T4" fmla="*/ 17 w 21"/>
              <a:gd name="T5" fmla="*/ 4 h 16"/>
              <a:gd name="T6" fmla="*/ 15 w 21"/>
              <a:gd name="T7" fmla="*/ 6 h 16"/>
              <a:gd name="T8" fmla="*/ 12 w 21"/>
              <a:gd name="T9" fmla="*/ 7 h 16"/>
              <a:gd name="T10" fmla="*/ 11 w 21"/>
              <a:gd name="T11" fmla="*/ 9 h 16"/>
              <a:gd name="T12" fmla="*/ 9 w 21"/>
              <a:gd name="T13" fmla="*/ 10 h 16"/>
              <a:gd name="T14" fmla="*/ 6 w 21"/>
              <a:gd name="T15" fmla="*/ 12 h 16"/>
              <a:gd name="T16" fmla="*/ 5 w 21"/>
              <a:gd name="T17" fmla="*/ 13 h 16"/>
              <a:gd name="T18" fmla="*/ 3 w 21"/>
              <a:gd name="T19" fmla="*/ 15 h 16"/>
              <a:gd name="T20" fmla="*/ 0 w 2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16">
                <a:moveTo>
                  <a:pt x="21" y="0"/>
                </a:moveTo>
                <a:lnTo>
                  <a:pt x="20" y="1"/>
                </a:lnTo>
                <a:lnTo>
                  <a:pt x="17" y="4"/>
                </a:lnTo>
                <a:lnTo>
                  <a:pt x="15" y="6"/>
                </a:lnTo>
                <a:lnTo>
                  <a:pt x="12" y="7"/>
                </a:lnTo>
                <a:lnTo>
                  <a:pt x="11" y="9"/>
                </a:lnTo>
                <a:lnTo>
                  <a:pt x="9" y="10"/>
                </a:lnTo>
                <a:lnTo>
                  <a:pt x="6" y="12"/>
                </a:lnTo>
                <a:lnTo>
                  <a:pt x="5" y="13"/>
                </a:lnTo>
                <a:lnTo>
                  <a:pt x="3" y="15"/>
                </a:lnTo>
                <a:lnTo>
                  <a:pt x="0" y="16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59" name="Freeform 4369"/>
          <p:cNvSpPr>
            <a:spLocks/>
          </p:cNvSpPr>
          <p:nvPr/>
        </p:nvSpPr>
        <p:spPr bwMode="auto">
          <a:xfrm>
            <a:off x="2952750" y="1422401"/>
            <a:ext cx="33338" cy="23813"/>
          </a:xfrm>
          <a:custGeom>
            <a:avLst/>
            <a:gdLst>
              <a:gd name="T0" fmla="*/ 0 w 21"/>
              <a:gd name="T1" fmla="*/ 15 h 15"/>
              <a:gd name="T2" fmla="*/ 2 w 21"/>
              <a:gd name="T3" fmla="*/ 15 h 15"/>
              <a:gd name="T4" fmla="*/ 2 w 21"/>
              <a:gd name="T5" fmla="*/ 13 h 15"/>
              <a:gd name="T6" fmla="*/ 3 w 21"/>
              <a:gd name="T7" fmla="*/ 13 h 15"/>
              <a:gd name="T8" fmla="*/ 5 w 21"/>
              <a:gd name="T9" fmla="*/ 12 h 15"/>
              <a:gd name="T10" fmla="*/ 6 w 21"/>
              <a:gd name="T11" fmla="*/ 10 h 15"/>
              <a:gd name="T12" fmla="*/ 6 w 21"/>
              <a:gd name="T13" fmla="*/ 10 h 15"/>
              <a:gd name="T14" fmla="*/ 8 w 21"/>
              <a:gd name="T15" fmla="*/ 9 h 15"/>
              <a:gd name="T16" fmla="*/ 9 w 21"/>
              <a:gd name="T17" fmla="*/ 9 h 15"/>
              <a:gd name="T18" fmla="*/ 9 w 21"/>
              <a:gd name="T19" fmla="*/ 7 h 15"/>
              <a:gd name="T20" fmla="*/ 11 w 21"/>
              <a:gd name="T21" fmla="*/ 7 h 15"/>
              <a:gd name="T22" fmla="*/ 12 w 21"/>
              <a:gd name="T23" fmla="*/ 6 h 15"/>
              <a:gd name="T24" fmla="*/ 14 w 21"/>
              <a:gd name="T25" fmla="*/ 6 h 15"/>
              <a:gd name="T26" fmla="*/ 14 w 21"/>
              <a:gd name="T27" fmla="*/ 4 h 15"/>
              <a:gd name="T28" fmla="*/ 15 w 21"/>
              <a:gd name="T29" fmla="*/ 3 h 15"/>
              <a:gd name="T30" fmla="*/ 17 w 21"/>
              <a:gd name="T31" fmla="*/ 3 h 15"/>
              <a:gd name="T32" fmla="*/ 17 w 21"/>
              <a:gd name="T33" fmla="*/ 1 h 15"/>
              <a:gd name="T34" fmla="*/ 18 w 21"/>
              <a:gd name="T35" fmla="*/ 1 h 15"/>
              <a:gd name="T36" fmla="*/ 20 w 21"/>
              <a:gd name="T37" fmla="*/ 0 h 15"/>
              <a:gd name="T38" fmla="*/ 21 w 21"/>
              <a:gd name="T3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" h="15">
                <a:moveTo>
                  <a:pt x="0" y="15"/>
                </a:moveTo>
                <a:lnTo>
                  <a:pt x="2" y="15"/>
                </a:lnTo>
                <a:lnTo>
                  <a:pt x="2" y="13"/>
                </a:lnTo>
                <a:lnTo>
                  <a:pt x="3" y="13"/>
                </a:lnTo>
                <a:lnTo>
                  <a:pt x="5" y="12"/>
                </a:lnTo>
                <a:lnTo>
                  <a:pt x="6" y="10"/>
                </a:lnTo>
                <a:lnTo>
                  <a:pt x="6" y="10"/>
                </a:lnTo>
                <a:lnTo>
                  <a:pt x="8" y="9"/>
                </a:lnTo>
                <a:lnTo>
                  <a:pt x="9" y="9"/>
                </a:lnTo>
                <a:lnTo>
                  <a:pt x="9" y="7"/>
                </a:lnTo>
                <a:lnTo>
                  <a:pt x="11" y="7"/>
                </a:lnTo>
                <a:lnTo>
                  <a:pt x="12" y="6"/>
                </a:lnTo>
                <a:lnTo>
                  <a:pt x="14" y="6"/>
                </a:lnTo>
                <a:lnTo>
                  <a:pt x="14" y="4"/>
                </a:lnTo>
                <a:lnTo>
                  <a:pt x="15" y="3"/>
                </a:lnTo>
                <a:lnTo>
                  <a:pt x="17" y="3"/>
                </a:lnTo>
                <a:lnTo>
                  <a:pt x="17" y="1"/>
                </a:lnTo>
                <a:lnTo>
                  <a:pt x="18" y="1"/>
                </a:lnTo>
                <a:lnTo>
                  <a:pt x="20" y="0"/>
                </a:lnTo>
                <a:lnTo>
                  <a:pt x="21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60" name="Line 4370"/>
          <p:cNvSpPr>
            <a:spLocks noChangeShapeType="1"/>
          </p:cNvSpPr>
          <p:nvPr/>
        </p:nvSpPr>
        <p:spPr bwMode="auto">
          <a:xfrm flipH="1" flipV="1">
            <a:off x="2955925" y="1450976"/>
            <a:ext cx="57150" cy="682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61" name="Rectangle 4371"/>
          <p:cNvSpPr>
            <a:spLocks noChangeArrowheads="1"/>
          </p:cNvSpPr>
          <p:nvPr/>
        </p:nvSpPr>
        <p:spPr bwMode="auto">
          <a:xfrm rot="3180000">
            <a:off x="2636838" y="990601"/>
            <a:ext cx="2762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Gal-Chalo1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2" name="Line 4372"/>
          <p:cNvSpPr>
            <a:spLocks noChangeShapeType="1"/>
          </p:cNvSpPr>
          <p:nvPr/>
        </p:nvSpPr>
        <p:spPr bwMode="auto">
          <a:xfrm flipH="1" flipV="1">
            <a:off x="2855913" y="1155701"/>
            <a:ext cx="228600" cy="3063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63" name="Freeform 4373"/>
          <p:cNvSpPr>
            <a:spLocks/>
          </p:cNvSpPr>
          <p:nvPr/>
        </p:nvSpPr>
        <p:spPr bwMode="auto">
          <a:xfrm>
            <a:off x="3014663" y="1493838"/>
            <a:ext cx="36513" cy="30163"/>
          </a:xfrm>
          <a:custGeom>
            <a:avLst/>
            <a:gdLst>
              <a:gd name="T0" fmla="*/ 23 w 23"/>
              <a:gd name="T1" fmla="*/ 0 h 19"/>
              <a:gd name="T2" fmla="*/ 21 w 23"/>
              <a:gd name="T3" fmla="*/ 3 h 19"/>
              <a:gd name="T4" fmla="*/ 18 w 23"/>
              <a:gd name="T5" fmla="*/ 4 h 19"/>
              <a:gd name="T6" fmla="*/ 17 w 23"/>
              <a:gd name="T7" fmla="*/ 6 h 19"/>
              <a:gd name="T8" fmla="*/ 14 w 23"/>
              <a:gd name="T9" fmla="*/ 7 h 19"/>
              <a:gd name="T10" fmla="*/ 11 w 23"/>
              <a:gd name="T11" fmla="*/ 9 h 19"/>
              <a:gd name="T12" fmla="*/ 9 w 23"/>
              <a:gd name="T13" fmla="*/ 12 h 19"/>
              <a:gd name="T14" fmla="*/ 6 w 23"/>
              <a:gd name="T15" fmla="*/ 13 h 19"/>
              <a:gd name="T16" fmla="*/ 5 w 23"/>
              <a:gd name="T17" fmla="*/ 15 h 19"/>
              <a:gd name="T18" fmla="*/ 2 w 23"/>
              <a:gd name="T19" fmla="*/ 16 h 19"/>
              <a:gd name="T20" fmla="*/ 0 w 23"/>
              <a:gd name="T2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19">
                <a:moveTo>
                  <a:pt x="23" y="0"/>
                </a:moveTo>
                <a:lnTo>
                  <a:pt x="21" y="3"/>
                </a:lnTo>
                <a:lnTo>
                  <a:pt x="18" y="4"/>
                </a:lnTo>
                <a:lnTo>
                  <a:pt x="17" y="6"/>
                </a:lnTo>
                <a:lnTo>
                  <a:pt x="14" y="7"/>
                </a:lnTo>
                <a:lnTo>
                  <a:pt x="11" y="9"/>
                </a:lnTo>
                <a:lnTo>
                  <a:pt x="9" y="12"/>
                </a:lnTo>
                <a:lnTo>
                  <a:pt x="6" y="13"/>
                </a:lnTo>
                <a:lnTo>
                  <a:pt x="5" y="15"/>
                </a:lnTo>
                <a:lnTo>
                  <a:pt x="2" y="16"/>
                </a:lnTo>
                <a:lnTo>
                  <a:pt x="0" y="19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64" name="Freeform 4374"/>
          <p:cNvSpPr>
            <a:spLocks/>
          </p:cNvSpPr>
          <p:nvPr/>
        </p:nvSpPr>
        <p:spPr bwMode="auto">
          <a:xfrm>
            <a:off x="3051175" y="1466851"/>
            <a:ext cx="38100" cy="26988"/>
          </a:xfrm>
          <a:custGeom>
            <a:avLst/>
            <a:gdLst>
              <a:gd name="T0" fmla="*/ 0 w 24"/>
              <a:gd name="T1" fmla="*/ 17 h 17"/>
              <a:gd name="T2" fmla="*/ 1 w 24"/>
              <a:gd name="T3" fmla="*/ 17 h 17"/>
              <a:gd name="T4" fmla="*/ 1 w 24"/>
              <a:gd name="T5" fmla="*/ 17 h 17"/>
              <a:gd name="T6" fmla="*/ 1 w 24"/>
              <a:gd name="T7" fmla="*/ 15 h 17"/>
              <a:gd name="T8" fmla="*/ 3 w 24"/>
              <a:gd name="T9" fmla="*/ 15 h 17"/>
              <a:gd name="T10" fmla="*/ 3 w 24"/>
              <a:gd name="T11" fmla="*/ 15 h 17"/>
              <a:gd name="T12" fmla="*/ 4 w 24"/>
              <a:gd name="T13" fmla="*/ 14 h 17"/>
              <a:gd name="T14" fmla="*/ 4 w 24"/>
              <a:gd name="T15" fmla="*/ 14 h 17"/>
              <a:gd name="T16" fmla="*/ 6 w 24"/>
              <a:gd name="T17" fmla="*/ 14 h 17"/>
              <a:gd name="T18" fmla="*/ 6 w 24"/>
              <a:gd name="T19" fmla="*/ 12 h 17"/>
              <a:gd name="T20" fmla="*/ 6 w 24"/>
              <a:gd name="T21" fmla="*/ 12 h 17"/>
              <a:gd name="T22" fmla="*/ 7 w 24"/>
              <a:gd name="T23" fmla="*/ 12 h 17"/>
              <a:gd name="T24" fmla="*/ 7 w 24"/>
              <a:gd name="T25" fmla="*/ 11 h 17"/>
              <a:gd name="T26" fmla="*/ 9 w 24"/>
              <a:gd name="T27" fmla="*/ 11 h 17"/>
              <a:gd name="T28" fmla="*/ 9 w 24"/>
              <a:gd name="T29" fmla="*/ 11 h 17"/>
              <a:gd name="T30" fmla="*/ 10 w 24"/>
              <a:gd name="T31" fmla="*/ 11 h 17"/>
              <a:gd name="T32" fmla="*/ 10 w 24"/>
              <a:gd name="T33" fmla="*/ 9 h 17"/>
              <a:gd name="T34" fmla="*/ 12 w 24"/>
              <a:gd name="T35" fmla="*/ 9 h 17"/>
              <a:gd name="T36" fmla="*/ 12 w 24"/>
              <a:gd name="T37" fmla="*/ 9 h 17"/>
              <a:gd name="T38" fmla="*/ 12 w 24"/>
              <a:gd name="T39" fmla="*/ 8 h 17"/>
              <a:gd name="T40" fmla="*/ 13 w 24"/>
              <a:gd name="T41" fmla="*/ 8 h 17"/>
              <a:gd name="T42" fmla="*/ 13 w 24"/>
              <a:gd name="T43" fmla="*/ 8 h 17"/>
              <a:gd name="T44" fmla="*/ 15 w 24"/>
              <a:gd name="T45" fmla="*/ 6 h 17"/>
              <a:gd name="T46" fmla="*/ 15 w 24"/>
              <a:gd name="T47" fmla="*/ 6 h 17"/>
              <a:gd name="T48" fmla="*/ 16 w 24"/>
              <a:gd name="T49" fmla="*/ 6 h 17"/>
              <a:gd name="T50" fmla="*/ 16 w 24"/>
              <a:gd name="T51" fmla="*/ 5 h 17"/>
              <a:gd name="T52" fmla="*/ 16 w 24"/>
              <a:gd name="T53" fmla="*/ 5 h 17"/>
              <a:gd name="T54" fmla="*/ 18 w 24"/>
              <a:gd name="T55" fmla="*/ 5 h 17"/>
              <a:gd name="T56" fmla="*/ 18 w 24"/>
              <a:gd name="T57" fmla="*/ 3 h 17"/>
              <a:gd name="T58" fmla="*/ 19 w 24"/>
              <a:gd name="T59" fmla="*/ 3 h 17"/>
              <a:gd name="T60" fmla="*/ 19 w 24"/>
              <a:gd name="T61" fmla="*/ 3 h 17"/>
              <a:gd name="T62" fmla="*/ 21 w 24"/>
              <a:gd name="T63" fmla="*/ 2 h 17"/>
              <a:gd name="T64" fmla="*/ 21 w 24"/>
              <a:gd name="T65" fmla="*/ 2 h 17"/>
              <a:gd name="T66" fmla="*/ 22 w 24"/>
              <a:gd name="T67" fmla="*/ 2 h 17"/>
              <a:gd name="T68" fmla="*/ 22 w 24"/>
              <a:gd name="T69" fmla="*/ 0 h 17"/>
              <a:gd name="T70" fmla="*/ 22 w 24"/>
              <a:gd name="T71" fmla="*/ 0 h 17"/>
              <a:gd name="T72" fmla="*/ 24 w 24"/>
              <a:gd name="T7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" h="17">
                <a:moveTo>
                  <a:pt x="0" y="17"/>
                </a:moveTo>
                <a:lnTo>
                  <a:pt x="1" y="17"/>
                </a:lnTo>
                <a:lnTo>
                  <a:pt x="1" y="17"/>
                </a:lnTo>
                <a:lnTo>
                  <a:pt x="1" y="15"/>
                </a:lnTo>
                <a:lnTo>
                  <a:pt x="3" y="15"/>
                </a:lnTo>
                <a:lnTo>
                  <a:pt x="3" y="15"/>
                </a:lnTo>
                <a:lnTo>
                  <a:pt x="4" y="14"/>
                </a:lnTo>
                <a:lnTo>
                  <a:pt x="4" y="14"/>
                </a:lnTo>
                <a:lnTo>
                  <a:pt x="6" y="14"/>
                </a:lnTo>
                <a:lnTo>
                  <a:pt x="6" y="12"/>
                </a:lnTo>
                <a:lnTo>
                  <a:pt x="6" y="12"/>
                </a:lnTo>
                <a:lnTo>
                  <a:pt x="7" y="12"/>
                </a:lnTo>
                <a:lnTo>
                  <a:pt x="7" y="11"/>
                </a:lnTo>
                <a:lnTo>
                  <a:pt x="9" y="11"/>
                </a:lnTo>
                <a:lnTo>
                  <a:pt x="9" y="11"/>
                </a:lnTo>
                <a:lnTo>
                  <a:pt x="10" y="11"/>
                </a:lnTo>
                <a:lnTo>
                  <a:pt x="10" y="9"/>
                </a:lnTo>
                <a:lnTo>
                  <a:pt x="12" y="9"/>
                </a:lnTo>
                <a:lnTo>
                  <a:pt x="12" y="9"/>
                </a:lnTo>
                <a:lnTo>
                  <a:pt x="12" y="8"/>
                </a:lnTo>
                <a:lnTo>
                  <a:pt x="13" y="8"/>
                </a:lnTo>
                <a:lnTo>
                  <a:pt x="13" y="8"/>
                </a:lnTo>
                <a:lnTo>
                  <a:pt x="15" y="6"/>
                </a:lnTo>
                <a:lnTo>
                  <a:pt x="15" y="6"/>
                </a:lnTo>
                <a:lnTo>
                  <a:pt x="16" y="6"/>
                </a:lnTo>
                <a:lnTo>
                  <a:pt x="16" y="5"/>
                </a:lnTo>
                <a:lnTo>
                  <a:pt x="16" y="5"/>
                </a:lnTo>
                <a:lnTo>
                  <a:pt x="18" y="5"/>
                </a:lnTo>
                <a:lnTo>
                  <a:pt x="18" y="3"/>
                </a:lnTo>
                <a:lnTo>
                  <a:pt x="19" y="3"/>
                </a:lnTo>
                <a:lnTo>
                  <a:pt x="19" y="3"/>
                </a:lnTo>
                <a:lnTo>
                  <a:pt x="21" y="2"/>
                </a:lnTo>
                <a:lnTo>
                  <a:pt x="21" y="2"/>
                </a:lnTo>
                <a:lnTo>
                  <a:pt x="22" y="2"/>
                </a:lnTo>
                <a:lnTo>
                  <a:pt x="22" y="0"/>
                </a:lnTo>
                <a:lnTo>
                  <a:pt x="22" y="0"/>
                </a:lnTo>
                <a:lnTo>
                  <a:pt x="24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65" name="Line 4375"/>
          <p:cNvSpPr>
            <a:spLocks noChangeShapeType="1"/>
          </p:cNvSpPr>
          <p:nvPr/>
        </p:nvSpPr>
        <p:spPr bwMode="auto">
          <a:xfrm flipH="1" flipV="1">
            <a:off x="3052763" y="1498601"/>
            <a:ext cx="55563" cy="682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66" name="Rectangle 4376"/>
          <p:cNvSpPr>
            <a:spLocks noChangeArrowheads="1"/>
          </p:cNvSpPr>
          <p:nvPr/>
        </p:nvSpPr>
        <p:spPr bwMode="auto">
          <a:xfrm rot="3240000">
            <a:off x="2657475" y="958851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Gal-Cegeo7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7" name="Line 4377"/>
          <p:cNvSpPr>
            <a:spLocks noChangeShapeType="1"/>
          </p:cNvSpPr>
          <p:nvPr/>
        </p:nvSpPr>
        <p:spPr bwMode="auto">
          <a:xfrm flipH="1" flipV="1">
            <a:off x="2889250" y="1131888"/>
            <a:ext cx="109538" cy="1492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68" name="Rectangle 4378"/>
          <p:cNvSpPr>
            <a:spLocks noChangeArrowheads="1"/>
          </p:cNvSpPr>
          <p:nvPr/>
        </p:nvSpPr>
        <p:spPr bwMode="auto">
          <a:xfrm rot="3300000">
            <a:off x="2671763" y="922338"/>
            <a:ext cx="3190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Gal-Cegeo11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9" name="Line 4379"/>
          <p:cNvSpPr>
            <a:spLocks noChangeShapeType="1"/>
          </p:cNvSpPr>
          <p:nvPr/>
        </p:nvSpPr>
        <p:spPr bwMode="auto">
          <a:xfrm flipH="1" flipV="1">
            <a:off x="2924175" y="1108076"/>
            <a:ext cx="50800" cy="714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70" name="Rectangle 4380"/>
          <p:cNvSpPr>
            <a:spLocks noChangeArrowheads="1"/>
          </p:cNvSpPr>
          <p:nvPr/>
        </p:nvSpPr>
        <p:spPr bwMode="auto">
          <a:xfrm rot="3300000">
            <a:off x="2730500" y="908051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71" name="Line 4381"/>
          <p:cNvSpPr>
            <a:spLocks noChangeShapeType="1"/>
          </p:cNvSpPr>
          <p:nvPr/>
        </p:nvSpPr>
        <p:spPr bwMode="auto">
          <a:xfrm flipH="1" flipV="1">
            <a:off x="2957513" y="1084263"/>
            <a:ext cx="50800" cy="730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72" name="Freeform 4382"/>
          <p:cNvSpPr>
            <a:spLocks/>
          </p:cNvSpPr>
          <p:nvPr/>
        </p:nvSpPr>
        <p:spPr bwMode="auto">
          <a:xfrm>
            <a:off x="2976563" y="1171576"/>
            <a:ext cx="17463" cy="12700"/>
          </a:xfrm>
          <a:custGeom>
            <a:avLst/>
            <a:gdLst>
              <a:gd name="T0" fmla="*/ 11 w 11"/>
              <a:gd name="T1" fmla="*/ 0 h 8"/>
              <a:gd name="T2" fmla="*/ 9 w 11"/>
              <a:gd name="T3" fmla="*/ 0 h 8"/>
              <a:gd name="T4" fmla="*/ 8 w 11"/>
              <a:gd name="T5" fmla="*/ 2 h 8"/>
              <a:gd name="T6" fmla="*/ 6 w 11"/>
              <a:gd name="T7" fmla="*/ 3 h 8"/>
              <a:gd name="T8" fmla="*/ 5 w 11"/>
              <a:gd name="T9" fmla="*/ 5 h 8"/>
              <a:gd name="T10" fmla="*/ 3 w 11"/>
              <a:gd name="T11" fmla="*/ 5 h 8"/>
              <a:gd name="T12" fmla="*/ 2 w 11"/>
              <a:gd name="T13" fmla="*/ 6 h 8"/>
              <a:gd name="T14" fmla="*/ 0 w 11"/>
              <a:gd name="T1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8">
                <a:moveTo>
                  <a:pt x="11" y="0"/>
                </a:moveTo>
                <a:lnTo>
                  <a:pt x="9" y="0"/>
                </a:lnTo>
                <a:lnTo>
                  <a:pt x="8" y="2"/>
                </a:lnTo>
                <a:lnTo>
                  <a:pt x="6" y="3"/>
                </a:lnTo>
                <a:lnTo>
                  <a:pt x="5" y="5"/>
                </a:lnTo>
                <a:lnTo>
                  <a:pt x="3" y="5"/>
                </a:lnTo>
                <a:lnTo>
                  <a:pt x="2" y="6"/>
                </a:lnTo>
                <a:lnTo>
                  <a:pt x="0" y="8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73" name="Freeform 4383"/>
          <p:cNvSpPr>
            <a:spLocks/>
          </p:cNvSpPr>
          <p:nvPr/>
        </p:nvSpPr>
        <p:spPr bwMode="auto">
          <a:xfrm>
            <a:off x="2994025" y="1160463"/>
            <a:ext cx="15875" cy="11113"/>
          </a:xfrm>
          <a:custGeom>
            <a:avLst/>
            <a:gdLst>
              <a:gd name="T0" fmla="*/ 0 w 10"/>
              <a:gd name="T1" fmla="*/ 7 h 7"/>
              <a:gd name="T2" fmla="*/ 1 w 10"/>
              <a:gd name="T3" fmla="*/ 6 h 7"/>
              <a:gd name="T4" fmla="*/ 3 w 10"/>
              <a:gd name="T5" fmla="*/ 6 h 7"/>
              <a:gd name="T6" fmla="*/ 3 w 10"/>
              <a:gd name="T7" fmla="*/ 4 h 7"/>
              <a:gd name="T8" fmla="*/ 4 w 10"/>
              <a:gd name="T9" fmla="*/ 4 h 7"/>
              <a:gd name="T10" fmla="*/ 6 w 10"/>
              <a:gd name="T11" fmla="*/ 3 h 7"/>
              <a:gd name="T12" fmla="*/ 7 w 10"/>
              <a:gd name="T13" fmla="*/ 3 h 7"/>
              <a:gd name="T14" fmla="*/ 7 w 10"/>
              <a:gd name="T15" fmla="*/ 1 h 7"/>
              <a:gd name="T16" fmla="*/ 9 w 10"/>
              <a:gd name="T17" fmla="*/ 1 h 7"/>
              <a:gd name="T18" fmla="*/ 10 w 10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7">
                <a:moveTo>
                  <a:pt x="0" y="7"/>
                </a:moveTo>
                <a:lnTo>
                  <a:pt x="1" y="6"/>
                </a:lnTo>
                <a:lnTo>
                  <a:pt x="3" y="6"/>
                </a:lnTo>
                <a:lnTo>
                  <a:pt x="3" y="4"/>
                </a:lnTo>
                <a:lnTo>
                  <a:pt x="4" y="4"/>
                </a:lnTo>
                <a:lnTo>
                  <a:pt x="6" y="3"/>
                </a:lnTo>
                <a:lnTo>
                  <a:pt x="7" y="3"/>
                </a:lnTo>
                <a:lnTo>
                  <a:pt x="7" y="1"/>
                </a:lnTo>
                <a:lnTo>
                  <a:pt x="9" y="1"/>
                </a:lnTo>
                <a:lnTo>
                  <a:pt x="1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74" name="Line 4384"/>
          <p:cNvSpPr>
            <a:spLocks noChangeShapeType="1"/>
          </p:cNvSpPr>
          <p:nvPr/>
        </p:nvSpPr>
        <p:spPr bwMode="auto">
          <a:xfrm flipH="1" flipV="1">
            <a:off x="2995613" y="1176338"/>
            <a:ext cx="50800" cy="714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75" name="Freeform 4385"/>
          <p:cNvSpPr>
            <a:spLocks/>
          </p:cNvSpPr>
          <p:nvPr/>
        </p:nvSpPr>
        <p:spPr bwMode="auto">
          <a:xfrm>
            <a:off x="3003550" y="1270001"/>
            <a:ext cx="23813" cy="15875"/>
          </a:xfrm>
          <a:custGeom>
            <a:avLst/>
            <a:gdLst>
              <a:gd name="T0" fmla="*/ 15 w 15"/>
              <a:gd name="T1" fmla="*/ 0 h 10"/>
              <a:gd name="T2" fmla="*/ 13 w 15"/>
              <a:gd name="T3" fmla="*/ 0 h 10"/>
              <a:gd name="T4" fmla="*/ 12 w 15"/>
              <a:gd name="T5" fmla="*/ 1 h 10"/>
              <a:gd name="T6" fmla="*/ 12 w 15"/>
              <a:gd name="T7" fmla="*/ 1 h 10"/>
              <a:gd name="T8" fmla="*/ 10 w 15"/>
              <a:gd name="T9" fmla="*/ 3 h 10"/>
              <a:gd name="T10" fmla="*/ 9 w 15"/>
              <a:gd name="T11" fmla="*/ 3 h 10"/>
              <a:gd name="T12" fmla="*/ 9 w 15"/>
              <a:gd name="T13" fmla="*/ 4 h 10"/>
              <a:gd name="T14" fmla="*/ 7 w 15"/>
              <a:gd name="T15" fmla="*/ 4 h 10"/>
              <a:gd name="T16" fmla="*/ 6 w 15"/>
              <a:gd name="T17" fmla="*/ 4 h 10"/>
              <a:gd name="T18" fmla="*/ 6 w 15"/>
              <a:gd name="T19" fmla="*/ 6 h 10"/>
              <a:gd name="T20" fmla="*/ 4 w 15"/>
              <a:gd name="T21" fmla="*/ 6 h 10"/>
              <a:gd name="T22" fmla="*/ 3 w 15"/>
              <a:gd name="T23" fmla="*/ 7 h 10"/>
              <a:gd name="T24" fmla="*/ 3 w 15"/>
              <a:gd name="T25" fmla="*/ 7 h 10"/>
              <a:gd name="T26" fmla="*/ 1 w 15"/>
              <a:gd name="T27" fmla="*/ 9 h 10"/>
              <a:gd name="T28" fmla="*/ 0 w 15"/>
              <a:gd name="T29" fmla="*/ 9 h 10"/>
              <a:gd name="T30" fmla="*/ 0 w 15"/>
              <a:gd name="T3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10">
                <a:moveTo>
                  <a:pt x="15" y="0"/>
                </a:moveTo>
                <a:lnTo>
                  <a:pt x="13" y="0"/>
                </a:lnTo>
                <a:lnTo>
                  <a:pt x="12" y="1"/>
                </a:lnTo>
                <a:lnTo>
                  <a:pt x="12" y="1"/>
                </a:lnTo>
                <a:lnTo>
                  <a:pt x="10" y="3"/>
                </a:lnTo>
                <a:lnTo>
                  <a:pt x="9" y="3"/>
                </a:lnTo>
                <a:lnTo>
                  <a:pt x="9" y="4"/>
                </a:lnTo>
                <a:lnTo>
                  <a:pt x="7" y="4"/>
                </a:lnTo>
                <a:lnTo>
                  <a:pt x="6" y="4"/>
                </a:lnTo>
                <a:lnTo>
                  <a:pt x="6" y="6"/>
                </a:lnTo>
                <a:lnTo>
                  <a:pt x="4" y="6"/>
                </a:lnTo>
                <a:lnTo>
                  <a:pt x="3" y="7"/>
                </a:lnTo>
                <a:lnTo>
                  <a:pt x="3" y="7"/>
                </a:lnTo>
                <a:lnTo>
                  <a:pt x="1" y="9"/>
                </a:lnTo>
                <a:lnTo>
                  <a:pt x="0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76" name="Freeform 4386"/>
          <p:cNvSpPr>
            <a:spLocks/>
          </p:cNvSpPr>
          <p:nvPr/>
        </p:nvSpPr>
        <p:spPr bwMode="auto">
          <a:xfrm>
            <a:off x="3027363" y="1252538"/>
            <a:ext cx="20638" cy="17463"/>
          </a:xfrm>
          <a:custGeom>
            <a:avLst/>
            <a:gdLst>
              <a:gd name="T0" fmla="*/ 0 w 13"/>
              <a:gd name="T1" fmla="*/ 11 h 11"/>
              <a:gd name="T2" fmla="*/ 1 w 13"/>
              <a:gd name="T3" fmla="*/ 9 h 11"/>
              <a:gd name="T4" fmla="*/ 3 w 13"/>
              <a:gd name="T5" fmla="*/ 8 h 11"/>
              <a:gd name="T6" fmla="*/ 4 w 13"/>
              <a:gd name="T7" fmla="*/ 8 h 11"/>
              <a:gd name="T8" fmla="*/ 4 w 13"/>
              <a:gd name="T9" fmla="*/ 6 h 11"/>
              <a:gd name="T10" fmla="*/ 6 w 13"/>
              <a:gd name="T11" fmla="*/ 5 h 11"/>
              <a:gd name="T12" fmla="*/ 7 w 13"/>
              <a:gd name="T13" fmla="*/ 5 h 11"/>
              <a:gd name="T14" fmla="*/ 9 w 13"/>
              <a:gd name="T15" fmla="*/ 3 h 11"/>
              <a:gd name="T16" fmla="*/ 10 w 13"/>
              <a:gd name="T17" fmla="*/ 2 h 11"/>
              <a:gd name="T18" fmla="*/ 12 w 13"/>
              <a:gd name="T19" fmla="*/ 2 h 11"/>
              <a:gd name="T20" fmla="*/ 13 w 13"/>
              <a:gd name="T2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1">
                <a:moveTo>
                  <a:pt x="0" y="11"/>
                </a:moveTo>
                <a:lnTo>
                  <a:pt x="1" y="9"/>
                </a:lnTo>
                <a:lnTo>
                  <a:pt x="3" y="8"/>
                </a:lnTo>
                <a:lnTo>
                  <a:pt x="4" y="8"/>
                </a:lnTo>
                <a:lnTo>
                  <a:pt x="4" y="6"/>
                </a:lnTo>
                <a:lnTo>
                  <a:pt x="6" y="5"/>
                </a:lnTo>
                <a:lnTo>
                  <a:pt x="7" y="5"/>
                </a:lnTo>
                <a:lnTo>
                  <a:pt x="9" y="3"/>
                </a:lnTo>
                <a:lnTo>
                  <a:pt x="10" y="2"/>
                </a:lnTo>
                <a:lnTo>
                  <a:pt x="12" y="2"/>
                </a:lnTo>
                <a:lnTo>
                  <a:pt x="13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77" name="Rectangle 4387"/>
          <p:cNvSpPr>
            <a:spLocks noChangeArrowheads="1"/>
          </p:cNvSpPr>
          <p:nvPr/>
        </p:nvSpPr>
        <p:spPr bwMode="auto">
          <a:xfrm rot="3240000">
            <a:off x="3052431" y="1245820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71</a:t>
            </a:r>
          </a:p>
        </p:txBody>
      </p:sp>
      <p:sp>
        <p:nvSpPr>
          <p:cNvPr id="6478" name="Line 4388"/>
          <p:cNvSpPr>
            <a:spLocks noChangeShapeType="1"/>
          </p:cNvSpPr>
          <p:nvPr/>
        </p:nvSpPr>
        <p:spPr bwMode="auto">
          <a:xfrm flipH="1" flipV="1">
            <a:off x="3028950" y="1274763"/>
            <a:ext cx="165100" cy="2333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79" name="Freeform 4389"/>
          <p:cNvSpPr>
            <a:spLocks/>
          </p:cNvSpPr>
          <p:nvPr/>
        </p:nvSpPr>
        <p:spPr bwMode="auto">
          <a:xfrm>
            <a:off x="3109913" y="1541463"/>
            <a:ext cx="42863" cy="30163"/>
          </a:xfrm>
          <a:custGeom>
            <a:avLst/>
            <a:gdLst>
              <a:gd name="T0" fmla="*/ 27 w 27"/>
              <a:gd name="T1" fmla="*/ 0 h 19"/>
              <a:gd name="T2" fmla="*/ 24 w 27"/>
              <a:gd name="T3" fmla="*/ 1 h 19"/>
              <a:gd name="T4" fmla="*/ 21 w 27"/>
              <a:gd name="T5" fmla="*/ 4 h 19"/>
              <a:gd name="T6" fmla="*/ 20 w 27"/>
              <a:gd name="T7" fmla="*/ 6 h 19"/>
              <a:gd name="T8" fmla="*/ 17 w 27"/>
              <a:gd name="T9" fmla="*/ 7 h 19"/>
              <a:gd name="T10" fmla="*/ 14 w 27"/>
              <a:gd name="T11" fmla="*/ 10 h 19"/>
              <a:gd name="T12" fmla="*/ 11 w 27"/>
              <a:gd name="T13" fmla="*/ 12 h 19"/>
              <a:gd name="T14" fmla="*/ 9 w 27"/>
              <a:gd name="T15" fmla="*/ 13 h 19"/>
              <a:gd name="T16" fmla="*/ 6 w 27"/>
              <a:gd name="T17" fmla="*/ 15 h 19"/>
              <a:gd name="T18" fmla="*/ 3 w 27"/>
              <a:gd name="T19" fmla="*/ 18 h 19"/>
              <a:gd name="T20" fmla="*/ 0 w 27"/>
              <a:gd name="T2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19">
                <a:moveTo>
                  <a:pt x="27" y="0"/>
                </a:moveTo>
                <a:lnTo>
                  <a:pt x="24" y="1"/>
                </a:lnTo>
                <a:lnTo>
                  <a:pt x="21" y="4"/>
                </a:lnTo>
                <a:lnTo>
                  <a:pt x="20" y="6"/>
                </a:lnTo>
                <a:lnTo>
                  <a:pt x="17" y="7"/>
                </a:lnTo>
                <a:lnTo>
                  <a:pt x="14" y="10"/>
                </a:lnTo>
                <a:lnTo>
                  <a:pt x="11" y="12"/>
                </a:lnTo>
                <a:lnTo>
                  <a:pt x="9" y="13"/>
                </a:lnTo>
                <a:lnTo>
                  <a:pt x="6" y="15"/>
                </a:lnTo>
                <a:lnTo>
                  <a:pt x="3" y="18"/>
                </a:lnTo>
                <a:lnTo>
                  <a:pt x="0" y="19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80" name="Freeform 4390"/>
          <p:cNvSpPr>
            <a:spLocks/>
          </p:cNvSpPr>
          <p:nvPr/>
        </p:nvSpPr>
        <p:spPr bwMode="auto">
          <a:xfrm>
            <a:off x="3152775" y="1509713"/>
            <a:ext cx="42863" cy="31750"/>
          </a:xfrm>
          <a:custGeom>
            <a:avLst/>
            <a:gdLst>
              <a:gd name="T0" fmla="*/ 0 w 27"/>
              <a:gd name="T1" fmla="*/ 20 h 20"/>
              <a:gd name="T2" fmla="*/ 2 w 27"/>
              <a:gd name="T3" fmla="*/ 18 h 20"/>
              <a:gd name="T4" fmla="*/ 2 w 27"/>
              <a:gd name="T5" fmla="*/ 18 h 20"/>
              <a:gd name="T6" fmla="*/ 3 w 27"/>
              <a:gd name="T7" fmla="*/ 18 h 20"/>
              <a:gd name="T8" fmla="*/ 3 w 27"/>
              <a:gd name="T9" fmla="*/ 17 h 20"/>
              <a:gd name="T10" fmla="*/ 5 w 27"/>
              <a:gd name="T11" fmla="*/ 17 h 20"/>
              <a:gd name="T12" fmla="*/ 6 w 27"/>
              <a:gd name="T13" fmla="*/ 15 h 20"/>
              <a:gd name="T14" fmla="*/ 6 w 27"/>
              <a:gd name="T15" fmla="*/ 15 h 20"/>
              <a:gd name="T16" fmla="*/ 8 w 27"/>
              <a:gd name="T17" fmla="*/ 14 h 20"/>
              <a:gd name="T18" fmla="*/ 9 w 27"/>
              <a:gd name="T19" fmla="*/ 14 h 20"/>
              <a:gd name="T20" fmla="*/ 9 w 27"/>
              <a:gd name="T21" fmla="*/ 12 h 20"/>
              <a:gd name="T22" fmla="*/ 11 w 27"/>
              <a:gd name="T23" fmla="*/ 12 h 20"/>
              <a:gd name="T24" fmla="*/ 12 w 27"/>
              <a:gd name="T25" fmla="*/ 11 h 20"/>
              <a:gd name="T26" fmla="*/ 12 w 27"/>
              <a:gd name="T27" fmla="*/ 11 h 20"/>
              <a:gd name="T28" fmla="*/ 14 w 27"/>
              <a:gd name="T29" fmla="*/ 9 h 20"/>
              <a:gd name="T30" fmla="*/ 14 w 27"/>
              <a:gd name="T31" fmla="*/ 9 h 20"/>
              <a:gd name="T32" fmla="*/ 15 w 27"/>
              <a:gd name="T33" fmla="*/ 9 h 20"/>
              <a:gd name="T34" fmla="*/ 17 w 27"/>
              <a:gd name="T35" fmla="*/ 8 h 20"/>
              <a:gd name="T36" fmla="*/ 17 w 27"/>
              <a:gd name="T37" fmla="*/ 8 h 20"/>
              <a:gd name="T38" fmla="*/ 18 w 27"/>
              <a:gd name="T39" fmla="*/ 6 h 20"/>
              <a:gd name="T40" fmla="*/ 20 w 27"/>
              <a:gd name="T41" fmla="*/ 6 h 20"/>
              <a:gd name="T42" fmla="*/ 20 w 27"/>
              <a:gd name="T43" fmla="*/ 5 h 20"/>
              <a:gd name="T44" fmla="*/ 21 w 27"/>
              <a:gd name="T45" fmla="*/ 5 h 20"/>
              <a:gd name="T46" fmla="*/ 23 w 27"/>
              <a:gd name="T47" fmla="*/ 3 h 20"/>
              <a:gd name="T48" fmla="*/ 23 w 27"/>
              <a:gd name="T49" fmla="*/ 3 h 20"/>
              <a:gd name="T50" fmla="*/ 24 w 27"/>
              <a:gd name="T51" fmla="*/ 2 h 20"/>
              <a:gd name="T52" fmla="*/ 24 w 27"/>
              <a:gd name="T53" fmla="*/ 2 h 20"/>
              <a:gd name="T54" fmla="*/ 26 w 27"/>
              <a:gd name="T55" fmla="*/ 2 h 20"/>
              <a:gd name="T56" fmla="*/ 27 w 27"/>
              <a:gd name="T5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20">
                <a:moveTo>
                  <a:pt x="0" y="20"/>
                </a:moveTo>
                <a:lnTo>
                  <a:pt x="2" y="18"/>
                </a:lnTo>
                <a:lnTo>
                  <a:pt x="2" y="18"/>
                </a:lnTo>
                <a:lnTo>
                  <a:pt x="3" y="18"/>
                </a:lnTo>
                <a:lnTo>
                  <a:pt x="3" y="17"/>
                </a:lnTo>
                <a:lnTo>
                  <a:pt x="5" y="17"/>
                </a:lnTo>
                <a:lnTo>
                  <a:pt x="6" y="15"/>
                </a:lnTo>
                <a:lnTo>
                  <a:pt x="6" y="15"/>
                </a:lnTo>
                <a:lnTo>
                  <a:pt x="8" y="14"/>
                </a:lnTo>
                <a:lnTo>
                  <a:pt x="9" y="14"/>
                </a:lnTo>
                <a:lnTo>
                  <a:pt x="9" y="12"/>
                </a:lnTo>
                <a:lnTo>
                  <a:pt x="11" y="12"/>
                </a:lnTo>
                <a:lnTo>
                  <a:pt x="12" y="11"/>
                </a:lnTo>
                <a:lnTo>
                  <a:pt x="12" y="11"/>
                </a:lnTo>
                <a:lnTo>
                  <a:pt x="14" y="9"/>
                </a:lnTo>
                <a:lnTo>
                  <a:pt x="14" y="9"/>
                </a:lnTo>
                <a:lnTo>
                  <a:pt x="15" y="9"/>
                </a:lnTo>
                <a:lnTo>
                  <a:pt x="17" y="8"/>
                </a:lnTo>
                <a:lnTo>
                  <a:pt x="17" y="8"/>
                </a:lnTo>
                <a:lnTo>
                  <a:pt x="18" y="6"/>
                </a:lnTo>
                <a:lnTo>
                  <a:pt x="20" y="6"/>
                </a:lnTo>
                <a:lnTo>
                  <a:pt x="20" y="5"/>
                </a:lnTo>
                <a:lnTo>
                  <a:pt x="21" y="5"/>
                </a:lnTo>
                <a:lnTo>
                  <a:pt x="23" y="3"/>
                </a:lnTo>
                <a:lnTo>
                  <a:pt x="23" y="3"/>
                </a:lnTo>
                <a:lnTo>
                  <a:pt x="24" y="2"/>
                </a:lnTo>
                <a:lnTo>
                  <a:pt x="24" y="2"/>
                </a:lnTo>
                <a:lnTo>
                  <a:pt x="26" y="2"/>
                </a:lnTo>
                <a:lnTo>
                  <a:pt x="27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81" name="Line 4391"/>
          <p:cNvSpPr>
            <a:spLocks noChangeShapeType="1"/>
          </p:cNvSpPr>
          <p:nvPr/>
        </p:nvSpPr>
        <p:spPr bwMode="auto">
          <a:xfrm flipH="1" flipV="1">
            <a:off x="3155950" y="1546226"/>
            <a:ext cx="52388" cy="714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82" name="Rectangle 4392"/>
          <p:cNvSpPr>
            <a:spLocks noChangeArrowheads="1"/>
          </p:cNvSpPr>
          <p:nvPr/>
        </p:nvSpPr>
        <p:spPr bwMode="auto">
          <a:xfrm rot="3360000">
            <a:off x="2765425" y="884238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Gal-Cegeo5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3" name="Line 4393"/>
          <p:cNvSpPr>
            <a:spLocks noChangeShapeType="1"/>
          </p:cNvSpPr>
          <p:nvPr/>
        </p:nvSpPr>
        <p:spPr bwMode="auto">
          <a:xfrm flipH="1" flipV="1">
            <a:off x="2990850" y="1060451"/>
            <a:ext cx="319088" cy="4857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84" name="Freeform 4394"/>
          <p:cNvSpPr>
            <a:spLocks/>
          </p:cNvSpPr>
          <p:nvPr/>
        </p:nvSpPr>
        <p:spPr bwMode="auto">
          <a:xfrm>
            <a:off x="3209925" y="1584326"/>
            <a:ext cx="52388" cy="34925"/>
          </a:xfrm>
          <a:custGeom>
            <a:avLst/>
            <a:gdLst>
              <a:gd name="T0" fmla="*/ 33 w 33"/>
              <a:gd name="T1" fmla="*/ 0 h 22"/>
              <a:gd name="T2" fmla="*/ 30 w 33"/>
              <a:gd name="T3" fmla="*/ 1 h 22"/>
              <a:gd name="T4" fmla="*/ 27 w 33"/>
              <a:gd name="T5" fmla="*/ 4 h 22"/>
              <a:gd name="T6" fmla="*/ 24 w 33"/>
              <a:gd name="T7" fmla="*/ 6 h 22"/>
              <a:gd name="T8" fmla="*/ 21 w 33"/>
              <a:gd name="T9" fmla="*/ 9 h 22"/>
              <a:gd name="T10" fmla="*/ 18 w 33"/>
              <a:gd name="T11" fmla="*/ 10 h 22"/>
              <a:gd name="T12" fmla="*/ 15 w 33"/>
              <a:gd name="T13" fmla="*/ 12 h 22"/>
              <a:gd name="T14" fmla="*/ 12 w 33"/>
              <a:gd name="T15" fmla="*/ 15 h 22"/>
              <a:gd name="T16" fmla="*/ 9 w 33"/>
              <a:gd name="T17" fmla="*/ 16 h 22"/>
              <a:gd name="T18" fmla="*/ 6 w 33"/>
              <a:gd name="T19" fmla="*/ 18 h 22"/>
              <a:gd name="T20" fmla="*/ 3 w 33"/>
              <a:gd name="T21" fmla="*/ 21 h 22"/>
              <a:gd name="T22" fmla="*/ 0 w 33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22">
                <a:moveTo>
                  <a:pt x="33" y="0"/>
                </a:moveTo>
                <a:lnTo>
                  <a:pt x="30" y="1"/>
                </a:lnTo>
                <a:lnTo>
                  <a:pt x="27" y="4"/>
                </a:lnTo>
                <a:lnTo>
                  <a:pt x="24" y="6"/>
                </a:lnTo>
                <a:lnTo>
                  <a:pt x="21" y="9"/>
                </a:lnTo>
                <a:lnTo>
                  <a:pt x="18" y="10"/>
                </a:lnTo>
                <a:lnTo>
                  <a:pt x="15" y="12"/>
                </a:lnTo>
                <a:lnTo>
                  <a:pt x="12" y="15"/>
                </a:lnTo>
                <a:lnTo>
                  <a:pt x="9" y="16"/>
                </a:lnTo>
                <a:lnTo>
                  <a:pt x="6" y="18"/>
                </a:lnTo>
                <a:lnTo>
                  <a:pt x="3" y="21"/>
                </a:lnTo>
                <a:lnTo>
                  <a:pt x="0" y="22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85" name="Freeform 4395"/>
          <p:cNvSpPr>
            <a:spLocks/>
          </p:cNvSpPr>
          <p:nvPr/>
        </p:nvSpPr>
        <p:spPr bwMode="auto">
          <a:xfrm>
            <a:off x="3262313" y="1550988"/>
            <a:ext cx="50800" cy="33338"/>
          </a:xfrm>
          <a:custGeom>
            <a:avLst/>
            <a:gdLst>
              <a:gd name="T0" fmla="*/ 0 w 32"/>
              <a:gd name="T1" fmla="*/ 21 h 21"/>
              <a:gd name="T2" fmla="*/ 0 w 32"/>
              <a:gd name="T3" fmla="*/ 21 h 21"/>
              <a:gd name="T4" fmla="*/ 0 w 32"/>
              <a:gd name="T5" fmla="*/ 21 h 21"/>
              <a:gd name="T6" fmla="*/ 2 w 32"/>
              <a:gd name="T7" fmla="*/ 19 h 21"/>
              <a:gd name="T8" fmla="*/ 2 w 32"/>
              <a:gd name="T9" fmla="*/ 19 h 21"/>
              <a:gd name="T10" fmla="*/ 2 w 32"/>
              <a:gd name="T11" fmla="*/ 19 h 21"/>
              <a:gd name="T12" fmla="*/ 3 w 32"/>
              <a:gd name="T13" fmla="*/ 18 h 21"/>
              <a:gd name="T14" fmla="*/ 3 w 32"/>
              <a:gd name="T15" fmla="*/ 18 h 21"/>
              <a:gd name="T16" fmla="*/ 5 w 32"/>
              <a:gd name="T17" fmla="*/ 18 h 21"/>
              <a:gd name="T18" fmla="*/ 5 w 32"/>
              <a:gd name="T19" fmla="*/ 18 h 21"/>
              <a:gd name="T20" fmla="*/ 5 w 32"/>
              <a:gd name="T21" fmla="*/ 16 h 21"/>
              <a:gd name="T22" fmla="*/ 6 w 32"/>
              <a:gd name="T23" fmla="*/ 16 h 21"/>
              <a:gd name="T24" fmla="*/ 6 w 32"/>
              <a:gd name="T25" fmla="*/ 16 h 21"/>
              <a:gd name="T26" fmla="*/ 8 w 32"/>
              <a:gd name="T27" fmla="*/ 16 h 21"/>
              <a:gd name="T28" fmla="*/ 8 w 32"/>
              <a:gd name="T29" fmla="*/ 15 h 21"/>
              <a:gd name="T30" fmla="*/ 8 w 32"/>
              <a:gd name="T31" fmla="*/ 15 h 21"/>
              <a:gd name="T32" fmla="*/ 9 w 32"/>
              <a:gd name="T33" fmla="*/ 15 h 21"/>
              <a:gd name="T34" fmla="*/ 9 w 32"/>
              <a:gd name="T35" fmla="*/ 15 h 21"/>
              <a:gd name="T36" fmla="*/ 11 w 32"/>
              <a:gd name="T37" fmla="*/ 13 h 21"/>
              <a:gd name="T38" fmla="*/ 11 w 32"/>
              <a:gd name="T39" fmla="*/ 13 h 21"/>
              <a:gd name="T40" fmla="*/ 11 w 32"/>
              <a:gd name="T41" fmla="*/ 13 h 21"/>
              <a:gd name="T42" fmla="*/ 12 w 32"/>
              <a:gd name="T43" fmla="*/ 12 h 21"/>
              <a:gd name="T44" fmla="*/ 12 w 32"/>
              <a:gd name="T45" fmla="*/ 12 h 21"/>
              <a:gd name="T46" fmla="*/ 14 w 32"/>
              <a:gd name="T47" fmla="*/ 12 h 21"/>
              <a:gd name="T48" fmla="*/ 14 w 32"/>
              <a:gd name="T49" fmla="*/ 12 h 21"/>
              <a:gd name="T50" fmla="*/ 14 w 32"/>
              <a:gd name="T51" fmla="*/ 10 h 21"/>
              <a:gd name="T52" fmla="*/ 15 w 32"/>
              <a:gd name="T53" fmla="*/ 10 h 21"/>
              <a:gd name="T54" fmla="*/ 15 w 32"/>
              <a:gd name="T55" fmla="*/ 10 h 21"/>
              <a:gd name="T56" fmla="*/ 15 w 32"/>
              <a:gd name="T57" fmla="*/ 10 h 21"/>
              <a:gd name="T58" fmla="*/ 17 w 32"/>
              <a:gd name="T59" fmla="*/ 9 h 21"/>
              <a:gd name="T60" fmla="*/ 17 w 32"/>
              <a:gd name="T61" fmla="*/ 9 h 21"/>
              <a:gd name="T62" fmla="*/ 18 w 32"/>
              <a:gd name="T63" fmla="*/ 9 h 21"/>
              <a:gd name="T64" fmla="*/ 18 w 32"/>
              <a:gd name="T65" fmla="*/ 9 h 21"/>
              <a:gd name="T66" fmla="*/ 18 w 32"/>
              <a:gd name="T67" fmla="*/ 7 h 21"/>
              <a:gd name="T68" fmla="*/ 20 w 32"/>
              <a:gd name="T69" fmla="*/ 7 h 21"/>
              <a:gd name="T70" fmla="*/ 20 w 32"/>
              <a:gd name="T71" fmla="*/ 7 h 21"/>
              <a:gd name="T72" fmla="*/ 21 w 32"/>
              <a:gd name="T73" fmla="*/ 7 h 21"/>
              <a:gd name="T74" fmla="*/ 21 w 32"/>
              <a:gd name="T75" fmla="*/ 6 h 21"/>
              <a:gd name="T76" fmla="*/ 21 w 32"/>
              <a:gd name="T77" fmla="*/ 6 h 21"/>
              <a:gd name="T78" fmla="*/ 23 w 32"/>
              <a:gd name="T79" fmla="*/ 6 h 21"/>
              <a:gd name="T80" fmla="*/ 23 w 32"/>
              <a:gd name="T81" fmla="*/ 4 h 21"/>
              <a:gd name="T82" fmla="*/ 24 w 32"/>
              <a:gd name="T83" fmla="*/ 4 h 21"/>
              <a:gd name="T84" fmla="*/ 24 w 32"/>
              <a:gd name="T85" fmla="*/ 4 h 21"/>
              <a:gd name="T86" fmla="*/ 24 w 32"/>
              <a:gd name="T87" fmla="*/ 4 h 21"/>
              <a:gd name="T88" fmla="*/ 26 w 32"/>
              <a:gd name="T89" fmla="*/ 3 h 21"/>
              <a:gd name="T90" fmla="*/ 26 w 32"/>
              <a:gd name="T91" fmla="*/ 3 h 21"/>
              <a:gd name="T92" fmla="*/ 27 w 32"/>
              <a:gd name="T93" fmla="*/ 3 h 21"/>
              <a:gd name="T94" fmla="*/ 27 w 32"/>
              <a:gd name="T95" fmla="*/ 3 h 21"/>
              <a:gd name="T96" fmla="*/ 27 w 32"/>
              <a:gd name="T97" fmla="*/ 1 h 21"/>
              <a:gd name="T98" fmla="*/ 29 w 32"/>
              <a:gd name="T99" fmla="*/ 1 h 21"/>
              <a:gd name="T100" fmla="*/ 29 w 32"/>
              <a:gd name="T101" fmla="*/ 1 h 21"/>
              <a:gd name="T102" fmla="*/ 30 w 32"/>
              <a:gd name="T103" fmla="*/ 1 h 21"/>
              <a:gd name="T104" fmla="*/ 30 w 32"/>
              <a:gd name="T105" fmla="*/ 0 h 21"/>
              <a:gd name="T106" fmla="*/ 30 w 32"/>
              <a:gd name="T107" fmla="*/ 0 h 21"/>
              <a:gd name="T108" fmla="*/ 32 w 32"/>
              <a:gd name="T109" fmla="*/ 0 h 21"/>
              <a:gd name="T110" fmla="*/ 32 w 32"/>
              <a:gd name="T11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" h="21">
                <a:moveTo>
                  <a:pt x="0" y="21"/>
                </a:moveTo>
                <a:lnTo>
                  <a:pt x="0" y="21"/>
                </a:lnTo>
                <a:lnTo>
                  <a:pt x="0" y="21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3" y="18"/>
                </a:lnTo>
                <a:lnTo>
                  <a:pt x="3" y="18"/>
                </a:lnTo>
                <a:lnTo>
                  <a:pt x="5" y="18"/>
                </a:lnTo>
                <a:lnTo>
                  <a:pt x="5" y="18"/>
                </a:lnTo>
                <a:lnTo>
                  <a:pt x="5" y="16"/>
                </a:lnTo>
                <a:lnTo>
                  <a:pt x="6" y="16"/>
                </a:lnTo>
                <a:lnTo>
                  <a:pt x="6" y="16"/>
                </a:lnTo>
                <a:lnTo>
                  <a:pt x="8" y="16"/>
                </a:lnTo>
                <a:lnTo>
                  <a:pt x="8" y="15"/>
                </a:lnTo>
                <a:lnTo>
                  <a:pt x="8" y="15"/>
                </a:lnTo>
                <a:lnTo>
                  <a:pt x="9" y="15"/>
                </a:lnTo>
                <a:lnTo>
                  <a:pt x="9" y="15"/>
                </a:lnTo>
                <a:lnTo>
                  <a:pt x="11" y="13"/>
                </a:lnTo>
                <a:lnTo>
                  <a:pt x="11" y="13"/>
                </a:lnTo>
                <a:lnTo>
                  <a:pt x="11" y="13"/>
                </a:lnTo>
                <a:lnTo>
                  <a:pt x="12" y="12"/>
                </a:lnTo>
                <a:lnTo>
                  <a:pt x="12" y="12"/>
                </a:lnTo>
                <a:lnTo>
                  <a:pt x="14" y="12"/>
                </a:lnTo>
                <a:lnTo>
                  <a:pt x="14" y="12"/>
                </a:lnTo>
                <a:lnTo>
                  <a:pt x="14" y="10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7" y="9"/>
                </a:lnTo>
                <a:lnTo>
                  <a:pt x="17" y="9"/>
                </a:lnTo>
                <a:lnTo>
                  <a:pt x="18" y="9"/>
                </a:lnTo>
                <a:lnTo>
                  <a:pt x="18" y="9"/>
                </a:lnTo>
                <a:lnTo>
                  <a:pt x="18" y="7"/>
                </a:lnTo>
                <a:lnTo>
                  <a:pt x="20" y="7"/>
                </a:lnTo>
                <a:lnTo>
                  <a:pt x="20" y="7"/>
                </a:lnTo>
                <a:lnTo>
                  <a:pt x="21" y="7"/>
                </a:lnTo>
                <a:lnTo>
                  <a:pt x="21" y="6"/>
                </a:lnTo>
                <a:lnTo>
                  <a:pt x="21" y="6"/>
                </a:lnTo>
                <a:lnTo>
                  <a:pt x="23" y="6"/>
                </a:lnTo>
                <a:lnTo>
                  <a:pt x="23" y="4"/>
                </a:lnTo>
                <a:lnTo>
                  <a:pt x="24" y="4"/>
                </a:lnTo>
                <a:lnTo>
                  <a:pt x="24" y="4"/>
                </a:lnTo>
                <a:lnTo>
                  <a:pt x="24" y="4"/>
                </a:lnTo>
                <a:lnTo>
                  <a:pt x="26" y="3"/>
                </a:lnTo>
                <a:lnTo>
                  <a:pt x="26" y="3"/>
                </a:lnTo>
                <a:lnTo>
                  <a:pt x="27" y="3"/>
                </a:lnTo>
                <a:lnTo>
                  <a:pt x="27" y="3"/>
                </a:lnTo>
                <a:lnTo>
                  <a:pt x="27" y="1"/>
                </a:lnTo>
                <a:lnTo>
                  <a:pt x="29" y="1"/>
                </a:lnTo>
                <a:lnTo>
                  <a:pt x="29" y="1"/>
                </a:lnTo>
                <a:lnTo>
                  <a:pt x="30" y="1"/>
                </a:lnTo>
                <a:lnTo>
                  <a:pt x="30" y="0"/>
                </a:lnTo>
                <a:lnTo>
                  <a:pt x="30" y="0"/>
                </a:lnTo>
                <a:lnTo>
                  <a:pt x="32" y="0"/>
                </a:lnTo>
                <a:lnTo>
                  <a:pt x="32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86" name="Line 4396"/>
          <p:cNvSpPr>
            <a:spLocks noChangeShapeType="1"/>
          </p:cNvSpPr>
          <p:nvPr/>
        </p:nvSpPr>
        <p:spPr bwMode="auto">
          <a:xfrm flipH="1" flipV="1">
            <a:off x="3265488" y="1589088"/>
            <a:ext cx="49213" cy="714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87" name="Rectangle 4397"/>
          <p:cNvSpPr>
            <a:spLocks noChangeArrowheads="1"/>
          </p:cNvSpPr>
          <p:nvPr/>
        </p:nvSpPr>
        <p:spPr bwMode="auto">
          <a:xfrm rot="3420000">
            <a:off x="2830513" y="876301"/>
            <a:ext cx="2571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Gal-Assa1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8" name="Line 4398"/>
          <p:cNvSpPr>
            <a:spLocks noChangeShapeType="1"/>
          </p:cNvSpPr>
          <p:nvPr/>
        </p:nvSpPr>
        <p:spPr bwMode="auto">
          <a:xfrm flipH="1" flipV="1">
            <a:off x="3027363" y="1038226"/>
            <a:ext cx="363538" cy="5715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89" name="Freeform 4399"/>
          <p:cNvSpPr>
            <a:spLocks/>
          </p:cNvSpPr>
          <p:nvPr/>
        </p:nvSpPr>
        <p:spPr bwMode="auto">
          <a:xfrm>
            <a:off x="3317875" y="1638301"/>
            <a:ext cx="38100" cy="26988"/>
          </a:xfrm>
          <a:custGeom>
            <a:avLst/>
            <a:gdLst>
              <a:gd name="T0" fmla="*/ 24 w 24"/>
              <a:gd name="T1" fmla="*/ 0 h 17"/>
              <a:gd name="T2" fmla="*/ 21 w 24"/>
              <a:gd name="T3" fmla="*/ 2 h 17"/>
              <a:gd name="T4" fmla="*/ 18 w 24"/>
              <a:gd name="T5" fmla="*/ 5 h 17"/>
              <a:gd name="T6" fmla="*/ 16 w 24"/>
              <a:gd name="T7" fmla="*/ 6 h 17"/>
              <a:gd name="T8" fmla="*/ 13 w 24"/>
              <a:gd name="T9" fmla="*/ 8 h 17"/>
              <a:gd name="T10" fmla="*/ 10 w 24"/>
              <a:gd name="T11" fmla="*/ 9 h 17"/>
              <a:gd name="T12" fmla="*/ 7 w 24"/>
              <a:gd name="T13" fmla="*/ 11 h 17"/>
              <a:gd name="T14" fmla="*/ 6 w 24"/>
              <a:gd name="T15" fmla="*/ 14 h 17"/>
              <a:gd name="T16" fmla="*/ 3 w 24"/>
              <a:gd name="T17" fmla="*/ 15 h 17"/>
              <a:gd name="T18" fmla="*/ 0 w 24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17">
                <a:moveTo>
                  <a:pt x="24" y="0"/>
                </a:moveTo>
                <a:lnTo>
                  <a:pt x="21" y="2"/>
                </a:lnTo>
                <a:lnTo>
                  <a:pt x="18" y="5"/>
                </a:lnTo>
                <a:lnTo>
                  <a:pt x="16" y="6"/>
                </a:lnTo>
                <a:lnTo>
                  <a:pt x="13" y="8"/>
                </a:lnTo>
                <a:lnTo>
                  <a:pt x="10" y="9"/>
                </a:lnTo>
                <a:lnTo>
                  <a:pt x="7" y="11"/>
                </a:lnTo>
                <a:lnTo>
                  <a:pt x="6" y="14"/>
                </a:lnTo>
                <a:lnTo>
                  <a:pt x="3" y="15"/>
                </a:lnTo>
                <a:lnTo>
                  <a:pt x="0" y="17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90" name="Freeform 4400"/>
          <p:cNvSpPr>
            <a:spLocks/>
          </p:cNvSpPr>
          <p:nvPr/>
        </p:nvSpPr>
        <p:spPr bwMode="auto">
          <a:xfrm>
            <a:off x="3355975" y="1614488"/>
            <a:ext cx="38100" cy="23813"/>
          </a:xfrm>
          <a:custGeom>
            <a:avLst/>
            <a:gdLst>
              <a:gd name="T0" fmla="*/ 0 w 24"/>
              <a:gd name="T1" fmla="*/ 15 h 15"/>
              <a:gd name="T2" fmla="*/ 1 w 24"/>
              <a:gd name="T3" fmla="*/ 15 h 15"/>
              <a:gd name="T4" fmla="*/ 1 w 24"/>
              <a:gd name="T5" fmla="*/ 14 h 15"/>
              <a:gd name="T6" fmla="*/ 3 w 24"/>
              <a:gd name="T7" fmla="*/ 14 h 15"/>
              <a:gd name="T8" fmla="*/ 3 w 24"/>
              <a:gd name="T9" fmla="*/ 14 h 15"/>
              <a:gd name="T10" fmla="*/ 4 w 24"/>
              <a:gd name="T11" fmla="*/ 12 h 15"/>
              <a:gd name="T12" fmla="*/ 4 w 24"/>
              <a:gd name="T13" fmla="*/ 12 h 15"/>
              <a:gd name="T14" fmla="*/ 6 w 24"/>
              <a:gd name="T15" fmla="*/ 12 h 15"/>
              <a:gd name="T16" fmla="*/ 6 w 24"/>
              <a:gd name="T17" fmla="*/ 11 h 15"/>
              <a:gd name="T18" fmla="*/ 7 w 24"/>
              <a:gd name="T19" fmla="*/ 11 h 15"/>
              <a:gd name="T20" fmla="*/ 7 w 24"/>
              <a:gd name="T21" fmla="*/ 11 h 15"/>
              <a:gd name="T22" fmla="*/ 9 w 24"/>
              <a:gd name="T23" fmla="*/ 9 h 15"/>
              <a:gd name="T24" fmla="*/ 9 w 24"/>
              <a:gd name="T25" fmla="*/ 9 h 15"/>
              <a:gd name="T26" fmla="*/ 10 w 24"/>
              <a:gd name="T27" fmla="*/ 9 h 15"/>
              <a:gd name="T28" fmla="*/ 10 w 24"/>
              <a:gd name="T29" fmla="*/ 9 h 15"/>
              <a:gd name="T30" fmla="*/ 12 w 24"/>
              <a:gd name="T31" fmla="*/ 8 h 15"/>
              <a:gd name="T32" fmla="*/ 12 w 24"/>
              <a:gd name="T33" fmla="*/ 8 h 15"/>
              <a:gd name="T34" fmla="*/ 13 w 24"/>
              <a:gd name="T35" fmla="*/ 8 h 15"/>
              <a:gd name="T36" fmla="*/ 13 w 24"/>
              <a:gd name="T37" fmla="*/ 6 h 15"/>
              <a:gd name="T38" fmla="*/ 15 w 24"/>
              <a:gd name="T39" fmla="*/ 6 h 15"/>
              <a:gd name="T40" fmla="*/ 15 w 24"/>
              <a:gd name="T41" fmla="*/ 6 h 15"/>
              <a:gd name="T42" fmla="*/ 16 w 24"/>
              <a:gd name="T43" fmla="*/ 5 h 15"/>
              <a:gd name="T44" fmla="*/ 16 w 24"/>
              <a:gd name="T45" fmla="*/ 5 h 15"/>
              <a:gd name="T46" fmla="*/ 18 w 24"/>
              <a:gd name="T47" fmla="*/ 5 h 15"/>
              <a:gd name="T48" fmla="*/ 18 w 24"/>
              <a:gd name="T49" fmla="*/ 3 h 15"/>
              <a:gd name="T50" fmla="*/ 19 w 24"/>
              <a:gd name="T51" fmla="*/ 3 h 15"/>
              <a:gd name="T52" fmla="*/ 19 w 24"/>
              <a:gd name="T53" fmla="*/ 3 h 15"/>
              <a:gd name="T54" fmla="*/ 21 w 24"/>
              <a:gd name="T55" fmla="*/ 2 h 15"/>
              <a:gd name="T56" fmla="*/ 21 w 24"/>
              <a:gd name="T57" fmla="*/ 2 h 15"/>
              <a:gd name="T58" fmla="*/ 22 w 24"/>
              <a:gd name="T59" fmla="*/ 2 h 15"/>
              <a:gd name="T60" fmla="*/ 22 w 24"/>
              <a:gd name="T61" fmla="*/ 0 h 15"/>
              <a:gd name="T62" fmla="*/ 24 w 24"/>
              <a:gd name="T6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15">
                <a:moveTo>
                  <a:pt x="0" y="15"/>
                </a:moveTo>
                <a:lnTo>
                  <a:pt x="0" y="15"/>
                </a:lnTo>
                <a:lnTo>
                  <a:pt x="0" y="15"/>
                </a:lnTo>
                <a:lnTo>
                  <a:pt x="1" y="15"/>
                </a:lnTo>
                <a:lnTo>
                  <a:pt x="1" y="15"/>
                </a:lnTo>
                <a:lnTo>
                  <a:pt x="1" y="14"/>
                </a:lnTo>
                <a:lnTo>
                  <a:pt x="1" y="14"/>
                </a:lnTo>
                <a:lnTo>
                  <a:pt x="3" y="14"/>
                </a:lnTo>
                <a:lnTo>
                  <a:pt x="3" y="14"/>
                </a:lnTo>
                <a:lnTo>
                  <a:pt x="3" y="14"/>
                </a:lnTo>
                <a:lnTo>
                  <a:pt x="3" y="14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lnTo>
                  <a:pt x="6" y="11"/>
                </a:lnTo>
                <a:lnTo>
                  <a:pt x="6" y="11"/>
                </a:lnTo>
                <a:lnTo>
                  <a:pt x="7" y="11"/>
                </a:lnTo>
                <a:lnTo>
                  <a:pt x="7" y="11"/>
                </a:lnTo>
                <a:lnTo>
                  <a:pt x="7" y="11"/>
                </a:lnTo>
                <a:lnTo>
                  <a:pt x="7" y="11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10" y="9"/>
                </a:lnTo>
                <a:lnTo>
                  <a:pt x="10" y="9"/>
                </a:lnTo>
                <a:lnTo>
                  <a:pt x="10" y="9"/>
                </a:lnTo>
                <a:lnTo>
                  <a:pt x="10" y="8"/>
                </a:lnTo>
                <a:lnTo>
                  <a:pt x="12" y="8"/>
                </a:lnTo>
                <a:lnTo>
                  <a:pt x="12" y="8"/>
                </a:lnTo>
                <a:lnTo>
                  <a:pt x="12" y="8"/>
                </a:lnTo>
                <a:lnTo>
                  <a:pt x="12" y="8"/>
                </a:lnTo>
                <a:lnTo>
                  <a:pt x="13" y="8"/>
                </a:lnTo>
                <a:lnTo>
                  <a:pt x="13" y="6"/>
                </a:lnTo>
                <a:lnTo>
                  <a:pt x="13" y="6"/>
                </a:lnTo>
                <a:lnTo>
                  <a:pt x="13" y="6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5" y="5"/>
                </a:lnTo>
                <a:lnTo>
                  <a:pt x="16" y="5"/>
                </a:lnTo>
                <a:lnTo>
                  <a:pt x="16" y="5"/>
                </a:lnTo>
                <a:lnTo>
                  <a:pt x="16" y="5"/>
                </a:lnTo>
                <a:lnTo>
                  <a:pt x="16" y="5"/>
                </a:lnTo>
                <a:lnTo>
                  <a:pt x="18" y="5"/>
                </a:lnTo>
                <a:lnTo>
                  <a:pt x="18" y="3"/>
                </a:lnTo>
                <a:lnTo>
                  <a:pt x="18" y="3"/>
                </a:lnTo>
                <a:lnTo>
                  <a:pt x="18" y="3"/>
                </a:lnTo>
                <a:lnTo>
                  <a:pt x="19" y="3"/>
                </a:lnTo>
                <a:lnTo>
                  <a:pt x="19" y="3"/>
                </a:lnTo>
                <a:lnTo>
                  <a:pt x="19" y="3"/>
                </a:lnTo>
                <a:lnTo>
                  <a:pt x="19" y="2"/>
                </a:lnTo>
                <a:lnTo>
                  <a:pt x="21" y="2"/>
                </a:lnTo>
                <a:lnTo>
                  <a:pt x="21" y="2"/>
                </a:lnTo>
                <a:lnTo>
                  <a:pt x="21" y="2"/>
                </a:lnTo>
                <a:lnTo>
                  <a:pt x="22" y="2"/>
                </a:lnTo>
                <a:lnTo>
                  <a:pt x="22" y="2"/>
                </a:lnTo>
                <a:lnTo>
                  <a:pt x="22" y="0"/>
                </a:lnTo>
                <a:lnTo>
                  <a:pt x="22" y="0"/>
                </a:lnTo>
                <a:lnTo>
                  <a:pt x="24" y="0"/>
                </a:lnTo>
                <a:lnTo>
                  <a:pt x="24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91" name="Line 4401"/>
          <p:cNvSpPr>
            <a:spLocks noChangeShapeType="1"/>
          </p:cNvSpPr>
          <p:nvPr/>
        </p:nvSpPr>
        <p:spPr bwMode="auto">
          <a:xfrm flipH="1" flipV="1">
            <a:off x="3357563" y="1643063"/>
            <a:ext cx="50800" cy="7461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92" name="Rectangle 4402"/>
          <p:cNvSpPr>
            <a:spLocks noChangeArrowheads="1"/>
          </p:cNvSpPr>
          <p:nvPr/>
        </p:nvSpPr>
        <p:spPr bwMode="auto">
          <a:xfrm rot="3480000">
            <a:off x="2840038" y="836613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Gal-Melva-s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3" name="Line 4403"/>
          <p:cNvSpPr>
            <a:spLocks noChangeShapeType="1"/>
          </p:cNvSpPr>
          <p:nvPr/>
        </p:nvSpPr>
        <p:spPr bwMode="auto">
          <a:xfrm flipH="1" flipV="1">
            <a:off x="3062288" y="1017588"/>
            <a:ext cx="407988" cy="6619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94" name="Freeform 4404"/>
          <p:cNvSpPr>
            <a:spLocks/>
          </p:cNvSpPr>
          <p:nvPr/>
        </p:nvSpPr>
        <p:spPr bwMode="auto">
          <a:xfrm>
            <a:off x="3409950" y="1700213"/>
            <a:ext cx="31750" cy="22225"/>
          </a:xfrm>
          <a:custGeom>
            <a:avLst/>
            <a:gdLst>
              <a:gd name="T0" fmla="*/ 20 w 20"/>
              <a:gd name="T1" fmla="*/ 0 h 14"/>
              <a:gd name="T2" fmla="*/ 17 w 20"/>
              <a:gd name="T3" fmla="*/ 2 h 14"/>
              <a:gd name="T4" fmla="*/ 15 w 20"/>
              <a:gd name="T5" fmla="*/ 3 h 14"/>
              <a:gd name="T6" fmla="*/ 12 w 20"/>
              <a:gd name="T7" fmla="*/ 5 h 14"/>
              <a:gd name="T8" fmla="*/ 11 w 20"/>
              <a:gd name="T9" fmla="*/ 6 h 14"/>
              <a:gd name="T10" fmla="*/ 8 w 20"/>
              <a:gd name="T11" fmla="*/ 8 h 14"/>
              <a:gd name="T12" fmla="*/ 6 w 20"/>
              <a:gd name="T13" fmla="*/ 9 h 14"/>
              <a:gd name="T14" fmla="*/ 5 w 20"/>
              <a:gd name="T15" fmla="*/ 11 h 14"/>
              <a:gd name="T16" fmla="*/ 2 w 20"/>
              <a:gd name="T17" fmla="*/ 12 h 14"/>
              <a:gd name="T18" fmla="*/ 0 w 20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14">
                <a:moveTo>
                  <a:pt x="20" y="0"/>
                </a:moveTo>
                <a:lnTo>
                  <a:pt x="17" y="2"/>
                </a:lnTo>
                <a:lnTo>
                  <a:pt x="15" y="3"/>
                </a:lnTo>
                <a:lnTo>
                  <a:pt x="12" y="5"/>
                </a:lnTo>
                <a:lnTo>
                  <a:pt x="11" y="6"/>
                </a:lnTo>
                <a:lnTo>
                  <a:pt x="8" y="8"/>
                </a:lnTo>
                <a:lnTo>
                  <a:pt x="6" y="9"/>
                </a:lnTo>
                <a:lnTo>
                  <a:pt x="5" y="11"/>
                </a:lnTo>
                <a:lnTo>
                  <a:pt x="2" y="12"/>
                </a:lnTo>
                <a:lnTo>
                  <a:pt x="0" y="14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95" name="Freeform 4405"/>
          <p:cNvSpPr>
            <a:spLocks/>
          </p:cNvSpPr>
          <p:nvPr/>
        </p:nvSpPr>
        <p:spPr bwMode="auto">
          <a:xfrm>
            <a:off x="3441700" y="1681163"/>
            <a:ext cx="30163" cy="19050"/>
          </a:xfrm>
          <a:custGeom>
            <a:avLst/>
            <a:gdLst>
              <a:gd name="T0" fmla="*/ 0 w 19"/>
              <a:gd name="T1" fmla="*/ 12 h 12"/>
              <a:gd name="T2" fmla="*/ 0 w 19"/>
              <a:gd name="T3" fmla="*/ 12 h 12"/>
              <a:gd name="T4" fmla="*/ 0 w 19"/>
              <a:gd name="T5" fmla="*/ 12 h 12"/>
              <a:gd name="T6" fmla="*/ 1 w 19"/>
              <a:gd name="T7" fmla="*/ 12 h 12"/>
              <a:gd name="T8" fmla="*/ 1 w 19"/>
              <a:gd name="T9" fmla="*/ 11 h 12"/>
              <a:gd name="T10" fmla="*/ 3 w 19"/>
              <a:gd name="T11" fmla="*/ 11 h 12"/>
              <a:gd name="T12" fmla="*/ 3 w 19"/>
              <a:gd name="T13" fmla="*/ 11 h 12"/>
              <a:gd name="T14" fmla="*/ 3 w 19"/>
              <a:gd name="T15" fmla="*/ 11 h 12"/>
              <a:gd name="T16" fmla="*/ 4 w 19"/>
              <a:gd name="T17" fmla="*/ 9 h 12"/>
              <a:gd name="T18" fmla="*/ 4 w 19"/>
              <a:gd name="T19" fmla="*/ 9 h 12"/>
              <a:gd name="T20" fmla="*/ 4 w 19"/>
              <a:gd name="T21" fmla="*/ 9 h 12"/>
              <a:gd name="T22" fmla="*/ 6 w 19"/>
              <a:gd name="T23" fmla="*/ 9 h 12"/>
              <a:gd name="T24" fmla="*/ 6 w 19"/>
              <a:gd name="T25" fmla="*/ 8 h 12"/>
              <a:gd name="T26" fmla="*/ 6 w 19"/>
              <a:gd name="T27" fmla="*/ 8 h 12"/>
              <a:gd name="T28" fmla="*/ 7 w 19"/>
              <a:gd name="T29" fmla="*/ 8 h 12"/>
              <a:gd name="T30" fmla="*/ 7 w 19"/>
              <a:gd name="T31" fmla="*/ 8 h 12"/>
              <a:gd name="T32" fmla="*/ 9 w 19"/>
              <a:gd name="T33" fmla="*/ 8 h 12"/>
              <a:gd name="T34" fmla="*/ 9 w 19"/>
              <a:gd name="T35" fmla="*/ 6 h 12"/>
              <a:gd name="T36" fmla="*/ 9 w 19"/>
              <a:gd name="T37" fmla="*/ 6 h 12"/>
              <a:gd name="T38" fmla="*/ 10 w 19"/>
              <a:gd name="T39" fmla="*/ 6 h 12"/>
              <a:gd name="T40" fmla="*/ 10 w 19"/>
              <a:gd name="T41" fmla="*/ 6 h 12"/>
              <a:gd name="T42" fmla="*/ 10 w 19"/>
              <a:gd name="T43" fmla="*/ 5 h 12"/>
              <a:gd name="T44" fmla="*/ 12 w 19"/>
              <a:gd name="T45" fmla="*/ 5 h 12"/>
              <a:gd name="T46" fmla="*/ 12 w 19"/>
              <a:gd name="T47" fmla="*/ 5 h 12"/>
              <a:gd name="T48" fmla="*/ 12 w 19"/>
              <a:gd name="T49" fmla="*/ 5 h 12"/>
              <a:gd name="T50" fmla="*/ 13 w 19"/>
              <a:gd name="T51" fmla="*/ 5 h 12"/>
              <a:gd name="T52" fmla="*/ 13 w 19"/>
              <a:gd name="T53" fmla="*/ 3 h 12"/>
              <a:gd name="T54" fmla="*/ 13 w 19"/>
              <a:gd name="T55" fmla="*/ 3 h 12"/>
              <a:gd name="T56" fmla="*/ 15 w 19"/>
              <a:gd name="T57" fmla="*/ 3 h 12"/>
              <a:gd name="T58" fmla="*/ 15 w 19"/>
              <a:gd name="T59" fmla="*/ 3 h 12"/>
              <a:gd name="T60" fmla="*/ 16 w 19"/>
              <a:gd name="T61" fmla="*/ 2 h 12"/>
              <a:gd name="T62" fmla="*/ 16 w 19"/>
              <a:gd name="T63" fmla="*/ 2 h 12"/>
              <a:gd name="T64" fmla="*/ 16 w 19"/>
              <a:gd name="T65" fmla="*/ 2 h 12"/>
              <a:gd name="T66" fmla="*/ 18 w 19"/>
              <a:gd name="T67" fmla="*/ 2 h 12"/>
              <a:gd name="T68" fmla="*/ 18 w 19"/>
              <a:gd name="T69" fmla="*/ 2 h 12"/>
              <a:gd name="T70" fmla="*/ 18 w 19"/>
              <a:gd name="T7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12">
                <a:moveTo>
                  <a:pt x="0" y="12"/>
                </a:move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1" y="12"/>
                </a:lnTo>
                <a:lnTo>
                  <a:pt x="1" y="12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3" y="11"/>
                </a:lnTo>
                <a:lnTo>
                  <a:pt x="3" y="11"/>
                </a:lnTo>
                <a:lnTo>
                  <a:pt x="3" y="11"/>
                </a:lnTo>
                <a:lnTo>
                  <a:pt x="3" y="11"/>
                </a:lnTo>
                <a:lnTo>
                  <a:pt x="3" y="11"/>
                </a:lnTo>
                <a:lnTo>
                  <a:pt x="3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9" y="8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5"/>
                </a:lnTo>
                <a:lnTo>
                  <a:pt x="10" y="5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3" y="5"/>
                </a:lnTo>
                <a:lnTo>
                  <a:pt x="13" y="5"/>
                </a:lnTo>
                <a:lnTo>
                  <a:pt x="13" y="3"/>
                </a:lnTo>
                <a:lnTo>
                  <a:pt x="13" y="3"/>
                </a:lnTo>
                <a:lnTo>
                  <a:pt x="13" y="3"/>
                </a:lnTo>
                <a:lnTo>
                  <a:pt x="13" y="3"/>
                </a:lnTo>
                <a:lnTo>
                  <a:pt x="15" y="3"/>
                </a:lnTo>
                <a:lnTo>
                  <a:pt x="15" y="3"/>
                </a:lnTo>
                <a:lnTo>
                  <a:pt x="15" y="3"/>
                </a:lnTo>
                <a:lnTo>
                  <a:pt x="15" y="3"/>
                </a:lnTo>
                <a:lnTo>
                  <a:pt x="15" y="3"/>
                </a:lnTo>
                <a:lnTo>
                  <a:pt x="16" y="2"/>
                </a:lnTo>
                <a:lnTo>
                  <a:pt x="16" y="2"/>
                </a:lnTo>
                <a:lnTo>
                  <a:pt x="16" y="2"/>
                </a:lnTo>
                <a:lnTo>
                  <a:pt x="16" y="2"/>
                </a:lnTo>
                <a:lnTo>
                  <a:pt x="16" y="2"/>
                </a:lnTo>
                <a:lnTo>
                  <a:pt x="16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0"/>
                </a:lnTo>
                <a:lnTo>
                  <a:pt x="18" y="0"/>
                </a:lnTo>
                <a:lnTo>
                  <a:pt x="19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96" name="Line 4406"/>
          <p:cNvSpPr>
            <a:spLocks noChangeShapeType="1"/>
          </p:cNvSpPr>
          <p:nvPr/>
        </p:nvSpPr>
        <p:spPr bwMode="auto">
          <a:xfrm flipH="1" flipV="1">
            <a:off x="3443288" y="1704976"/>
            <a:ext cx="47625" cy="7461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97" name="Rectangle 4407"/>
          <p:cNvSpPr>
            <a:spLocks noChangeArrowheads="1"/>
          </p:cNvSpPr>
          <p:nvPr/>
        </p:nvSpPr>
        <p:spPr bwMode="auto">
          <a:xfrm rot="3540000">
            <a:off x="2901950" y="838201"/>
            <a:ext cx="2667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Gal-Oima1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8" name="Line 4408"/>
          <p:cNvSpPr>
            <a:spLocks noChangeShapeType="1"/>
          </p:cNvSpPr>
          <p:nvPr/>
        </p:nvSpPr>
        <p:spPr bwMode="auto">
          <a:xfrm flipH="1" flipV="1">
            <a:off x="3095625" y="995363"/>
            <a:ext cx="46038" cy="762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499" name="Rectangle 4409"/>
          <p:cNvSpPr>
            <a:spLocks noChangeArrowheads="1"/>
          </p:cNvSpPr>
          <p:nvPr/>
        </p:nvSpPr>
        <p:spPr bwMode="auto">
          <a:xfrm rot="3600000">
            <a:off x="2952750" y="823913"/>
            <a:ext cx="242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Gal-Boci1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0" name="Line 4410"/>
          <p:cNvSpPr>
            <a:spLocks noChangeShapeType="1"/>
          </p:cNvSpPr>
          <p:nvPr/>
        </p:nvSpPr>
        <p:spPr bwMode="auto">
          <a:xfrm flipH="1" flipV="1">
            <a:off x="3132138" y="974726"/>
            <a:ext cx="44450" cy="762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01" name="Freeform 4411"/>
          <p:cNvSpPr>
            <a:spLocks/>
          </p:cNvSpPr>
          <p:nvPr/>
        </p:nvSpPr>
        <p:spPr bwMode="auto">
          <a:xfrm>
            <a:off x="3143250" y="1065213"/>
            <a:ext cx="19050" cy="9525"/>
          </a:xfrm>
          <a:custGeom>
            <a:avLst/>
            <a:gdLst>
              <a:gd name="T0" fmla="*/ 12 w 12"/>
              <a:gd name="T1" fmla="*/ 0 h 6"/>
              <a:gd name="T2" fmla="*/ 11 w 12"/>
              <a:gd name="T3" fmla="*/ 1 h 6"/>
              <a:gd name="T4" fmla="*/ 9 w 12"/>
              <a:gd name="T5" fmla="*/ 1 h 6"/>
              <a:gd name="T6" fmla="*/ 8 w 12"/>
              <a:gd name="T7" fmla="*/ 3 h 6"/>
              <a:gd name="T8" fmla="*/ 6 w 12"/>
              <a:gd name="T9" fmla="*/ 3 h 6"/>
              <a:gd name="T10" fmla="*/ 5 w 12"/>
              <a:gd name="T11" fmla="*/ 4 h 6"/>
              <a:gd name="T12" fmla="*/ 3 w 12"/>
              <a:gd name="T13" fmla="*/ 6 h 6"/>
              <a:gd name="T14" fmla="*/ 0 w 12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6">
                <a:moveTo>
                  <a:pt x="12" y="0"/>
                </a:moveTo>
                <a:lnTo>
                  <a:pt x="11" y="1"/>
                </a:lnTo>
                <a:lnTo>
                  <a:pt x="9" y="1"/>
                </a:lnTo>
                <a:lnTo>
                  <a:pt x="8" y="3"/>
                </a:lnTo>
                <a:lnTo>
                  <a:pt x="6" y="3"/>
                </a:lnTo>
                <a:lnTo>
                  <a:pt x="5" y="4"/>
                </a:lnTo>
                <a:lnTo>
                  <a:pt x="3" y="6"/>
                </a:lnTo>
                <a:lnTo>
                  <a:pt x="0" y="6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02" name="Freeform 4412"/>
          <p:cNvSpPr>
            <a:spLocks/>
          </p:cNvSpPr>
          <p:nvPr/>
        </p:nvSpPr>
        <p:spPr bwMode="auto">
          <a:xfrm>
            <a:off x="3162300" y="1055688"/>
            <a:ext cx="17463" cy="9525"/>
          </a:xfrm>
          <a:custGeom>
            <a:avLst/>
            <a:gdLst>
              <a:gd name="T0" fmla="*/ 0 w 11"/>
              <a:gd name="T1" fmla="*/ 6 h 6"/>
              <a:gd name="T2" fmla="*/ 0 w 11"/>
              <a:gd name="T3" fmla="*/ 6 h 6"/>
              <a:gd name="T4" fmla="*/ 2 w 11"/>
              <a:gd name="T5" fmla="*/ 4 h 6"/>
              <a:gd name="T6" fmla="*/ 3 w 11"/>
              <a:gd name="T7" fmla="*/ 4 h 6"/>
              <a:gd name="T8" fmla="*/ 5 w 11"/>
              <a:gd name="T9" fmla="*/ 3 h 6"/>
              <a:gd name="T10" fmla="*/ 5 w 11"/>
              <a:gd name="T11" fmla="*/ 3 h 6"/>
              <a:gd name="T12" fmla="*/ 6 w 11"/>
              <a:gd name="T13" fmla="*/ 1 h 6"/>
              <a:gd name="T14" fmla="*/ 8 w 11"/>
              <a:gd name="T15" fmla="*/ 1 h 6"/>
              <a:gd name="T16" fmla="*/ 8 w 11"/>
              <a:gd name="T17" fmla="*/ 1 h 6"/>
              <a:gd name="T18" fmla="*/ 9 w 11"/>
              <a:gd name="T19" fmla="*/ 0 h 6"/>
              <a:gd name="T20" fmla="*/ 11 w 11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6">
                <a:moveTo>
                  <a:pt x="0" y="6"/>
                </a:moveTo>
                <a:lnTo>
                  <a:pt x="0" y="6"/>
                </a:lnTo>
                <a:lnTo>
                  <a:pt x="2" y="4"/>
                </a:lnTo>
                <a:lnTo>
                  <a:pt x="3" y="4"/>
                </a:lnTo>
                <a:lnTo>
                  <a:pt x="5" y="3"/>
                </a:lnTo>
                <a:lnTo>
                  <a:pt x="5" y="3"/>
                </a:lnTo>
                <a:lnTo>
                  <a:pt x="6" y="1"/>
                </a:lnTo>
                <a:lnTo>
                  <a:pt x="8" y="1"/>
                </a:lnTo>
                <a:lnTo>
                  <a:pt x="8" y="1"/>
                </a:lnTo>
                <a:lnTo>
                  <a:pt x="9" y="0"/>
                </a:lnTo>
                <a:lnTo>
                  <a:pt x="11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03" name="Line 4413"/>
          <p:cNvSpPr>
            <a:spLocks noChangeShapeType="1"/>
          </p:cNvSpPr>
          <p:nvPr/>
        </p:nvSpPr>
        <p:spPr bwMode="auto">
          <a:xfrm flipH="1" flipV="1">
            <a:off x="3165475" y="1069976"/>
            <a:ext cx="342900" cy="5857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04" name="Rectangle 4414"/>
          <p:cNvSpPr>
            <a:spLocks noChangeArrowheads="1"/>
          </p:cNvSpPr>
          <p:nvPr/>
        </p:nvSpPr>
        <p:spPr bwMode="auto">
          <a:xfrm rot="3600000">
            <a:off x="2960688" y="774701"/>
            <a:ext cx="2809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Gal-Talac-s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5" name="Line 4415"/>
          <p:cNvSpPr>
            <a:spLocks noChangeShapeType="1"/>
          </p:cNvSpPr>
          <p:nvPr/>
        </p:nvSpPr>
        <p:spPr bwMode="auto">
          <a:xfrm flipH="1" flipV="1">
            <a:off x="3167063" y="952501"/>
            <a:ext cx="331788" cy="5937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06" name="Rectangle 4416"/>
          <p:cNvSpPr>
            <a:spLocks noChangeArrowheads="1"/>
          </p:cNvSpPr>
          <p:nvPr/>
        </p:nvSpPr>
        <p:spPr bwMode="auto">
          <a:xfrm rot="3660000">
            <a:off x="3025775" y="776288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Gal-Tasti6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7" name="Line 4417"/>
          <p:cNvSpPr>
            <a:spLocks noChangeShapeType="1"/>
          </p:cNvSpPr>
          <p:nvPr/>
        </p:nvSpPr>
        <p:spPr bwMode="auto">
          <a:xfrm flipH="1" flipV="1">
            <a:off x="3205163" y="933451"/>
            <a:ext cx="274638" cy="5095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08" name="Rectangle 4418"/>
          <p:cNvSpPr>
            <a:spLocks noChangeArrowheads="1"/>
          </p:cNvSpPr>
          <p:nvPr/>
        </p:nvSpPr>
        <p:spPr bwMode="auto">
          <a:xfrm rot="3720000">
            <a:off x="3038475" y="744538"/>
            <a:ext cx="2841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Gal-Talma1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9" name="Line 4419"/>
          <p:cNvSpPr>
            <a:spLocks noChangeShapeType="1"/>
          </p:cNvSpPr>
          <p:nvPr/>
        </p:nvSpPr>
        <p:spPr bwMode="auto">
          <a:xfrm flipH="1" flipV="1">
            <a:off x="3241675" y="914401"/>
            <a:ext cx="39688" cy="793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10" name="Rectangle 4420"/>
          <p:cNvSpPr>
            <a:spLocks noChangeArrowheads="1"/>
          </p:cNvSpPr>
          <p:nvPr/>
        </p:nvSpPr>
        <p:spPr bwMode="auto">
          <a:xfrm rot="3780000">
            <a:off x="3087688" y="723901"/>
            <a:ext cx="2667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Gal-Talac2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1" name="Line 4421"/>
          <p:cNvSpPr>
            <a:spLocks noChangeShapeType="1"/>
          </p:cNvSpPr>
          <p:nvPr/>
        </p:nvSpPr>
        <p:spPr bwMode="auto">
          <a:xfrm flipH="1" flipV="1">
            <a:off x="3276600" y="895351"/>
            <a:ext cx="41275" cy="793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12" name="Freeform 4422"/>
          <p:cNvSpPr>
            <a:spLocks/>
          </p:cNvSpPr>
          <p:nvPr/>
        </p:nvSpPr>
        <p:spPr bwMode="auto">
          <a:xfrm>
            <a:off x="3284538" y="989013"/>
            <a:ext cx="15875" cy="9525"/>
          </a:xfrm>
          <a:custGeom>
            <a:avLst/>
            <a:gdLst>
              <a:gd name="T0" fmla="*/ 10 w 10"/>
              <a:gd name="T1" fmla="*/ 0 h 6"/>
              <a:gd name="T2" fmla="*/ 9 w 10"/>
              <a:gd name="T3" fmla="*/ 0 h 6"/>
              <a:gd name="T4" fmla="*/ 9 w 10"/>
              <a:gd name="T5" fmla="*/ 1 h 6"/>
              <a:gd name="T6" fmla="*/ 7 w 10"/>
              <a:gd name="T7" fmla="*/ 1 h 6"/>
              <a:gd name="T8" fmla="*/ 6 w 10"/>
              <a:gd name="T9" fmla="*/ 3 h 6"/>
              <a:gd name="T10" fmla="*/ 4 w 10"/>
              <a:gd name="T11" fmla="*/ 3 h 6"/>
              <a:gd name="T12" fmla="*/ 3 w 10"/>
              <a:gd name="T13" fmla="*/ 4 h 6"/>
              <a:gd name="T14" fmla="*/ 1 w 10"/>
              <a:gd name="T15" fmla="*/ 4 h 6"/>
              <a:gd name="T16" fmla="*/ 0 w 10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6">
                <a:moveTo>
                  <a:pt x="10" y="0"/>
                </a:moveTo>
                <a:lnTo>
                  <a:pt x="9" y="0"/>
                </a:lnTo>
                <a:lnTo>
                  <a:pt x="9" y="1"/>
                </a:lnTo>
                <a:lnTo>
                  <a:pt x="7" y="1"/>
                </a:lnTo>
                <a:lnTo>
                  <a:pt x="6" y="3"/>
                </a:lnTo>
                <a:lnTo>
                  <a:pt x="4" y="3"/>
                </a:lnTo>
                <a:lnTo>
                  <a:pt x="3" y="4"/>
                </a:lnTo>
                <a:lnTo>
                  <a:pt x="1" y="4"/>
                </a:lnTo>
                <a:lnTo>
                  <a:pt x="0" y="6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13" name="Freeform 4423"/>
          <p:cNvSpPr>
            <a:spLocks/>
          </p:cNvSpPr>
          <p:nvPr/>
        </p:nvSpPr>
        <p:spPr bwMode="auto">
          <a:xfrm>
            <a:off x="3300413" y="979488"/>
            <a:ext cx="19050" cy="9525"/>
          </a:xfrm>
          <a:custGeom>
            <a:avLst/>
            <a:gdLst>
              <a:gd name="T0" fmla="*/ 0 w 12"/>
              <a:gd name="T1" fmla="*/ 6 h 6"/>
              <a:gd name="T2" fmla="*/ 2 w 12"/>
              <a:gd name="T3" fmla="*/ 4 h 6"/>
              <a:gd name="T4" fmla="*/ 3 w 12"/>
              <a:gd name="T5" fmla="*/ 4 h 6"/>
              <a:gd name="T6" fmla="*/ 5 w 12"/>
              <a:gd name="T7" fmla="*/ 4 h 6"/>
              <a:gd name="T8" fmla="*/ 5 w 12"/>
              <a:gd name="T9" fmla="*/ 3 h 6"/>
              <a:gd name="T10" fmla="*/ 6 w 12"/>
              <a:gd name="T11" fmla="*/ 3 h 6"/>
              <a:gd name="T12" fmla="*/ 8 w 12"/>
              <a:gd name="T13" fmla="*/ 3 h 6"/>
              <a:gd name="T14" fmla="*/ 9 w 12"/>
              <a:gd name="T15" fmla="*/ 1 h 6"/>
              <a:gd name="T16" fmla="*/ 9 w 12"/>
              <a:gd name="T17" fmla="*/ 1 h 6"/>
              <a:gd name="T18" fmla="*/ 11 w 12"/>
              <a:gd name="T19" fmla="*/ 0 h 6"/>
              <a:gd name="T20" fmla="*/ 12 w 12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6">
                <a:moveTo>
                  <a:pt x="0" y="6"/>
                </a:moveTo>
                <a:lnTo>
                  <a:pt x="2" y="4"/>
                </a:lnTo>
                <a:lnTo>
                  <a:pt x="3" y="4"/>
                </a:lnTo>
                <a:lnTo>
                  <a:pt x="5" y="4"/>
                </a:lnTo>
                <a:lnTo>
                  <a:pt x="5" y="3"/>
                </a:lnTo>
                <a:lnTo>
                  <a:pt x="6" y="3"/>
                </a:lnTo>
                <a:lnTo>
                  <a:pt x="8" y="3"/>
                </a:lnTo>
                <a:lnTo>
                  <a:pt x="9" y="1"/>
                </a:lnTo>
                <a:lnTo>
                  <a:pt x="9" y="1"/>
                </a:lnTo>
                <a:lnTo>
                  <a:pt x="11" y="0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14" name="Rectangle 4424"/>
          <p:cNvSpPr>
            <a:spLocks noChangeArrowheads="1"/>
          </p:cNvSpPr>
          <p:nvPr/>
        </p:nvSpPr>
        <p:spPr bwMode="auto">
          <a:xfrm rot="3780000">
            <a:off x="3314642" y="97864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74</a:t>
            </a:r>
          </a:p>
        </p:txBody>
      </p:sp>
      <p:sp>
        <p:nvSpPr>
          <p:cNvPr id="6515" name="Line 4425"/>
          <p:cNvSpPr>
            <a:spLocks noChangeShapeType="1"/>
          </p:cNvSpPr>
          <p:nvPr/>
        </p:nvSpPr>
        <p:spPr bwMode="auto">
          <a:xfrm flipH="1" flipV="1">
            <a:off x="3303588" y="993776"/>
            <a:ext cx="39688" cy="777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16" name="Rectangle 4426"/>
          <p:cNvSpPr>
            <a:spLocks noChangeArrowheads="1"/>
          </p:cNvSpPr>
          <p:nvPr/>
        </p:nvSpPr>
        <p:spPr bwMode="auto">
          <a:xfrm rot="3840000">
            <a:off x="3136900" y="719138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Gal-Tasti7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7" name="Line 4427"/>
          <p:cNvSpPr>
            <a:spLocks noChangeShapeType="1"/>
          </p:cNvSpPr>
          <p:nvPr/>
        </p:nvSpPr>
        <p:spPr bwMode="auto">
          <a:xfrm flipH="1" flipV="1">
            <a:off x="3314700" y="879476"/>
            <a:ext cx="80963" cy="1682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18" name="Freeform 4428"/>
          <p:cNvSpPr>
            <a:spLocks/>
          </p:cNvSpPr>
          <p:nvPr/>
        </p:nvSpPr>
        <p:spPr bwMode="auto">
          <a:xfrm>
            <a:off x="3346450" y="1062038"/>
            <a:ext cx="25400" cy="14288"/>
          </a:xfrm>
          <a:custGeom>
            <a:avLst/>
            <a:gdLst>
              <a:gd name="T0" fmla="*/ 16 w 16"/>
              <a:gd name="T1" fmla="*/ 0 h 9"/>
              <a:gd name="T2" fmla="*/ 13 w 16"/>
              <a:gd name="T3" fmla="*/ 2 h 9"/>
              <a:gd name="T4" fmla="*/ 12 w 16"/>
              <a:gd name="T5" fmla="*/ 3 h 9"/>
              <a:gd name="T6" fmla="*/ 9 w 16"/>
              <a:gd name="T7" fmla="*/ 5 h 9"/>
              <a:gd name="T8" fmla="*/ 7 w 16"/>
              <a:gd name="T9" fmla="*/ 5 h 9"/>
              <a:gd name="T10" fmla="*/ 4 w 16"/>
              <a:gd name="T11" fmla="*/ 6 h 9"/>
              <a:gd name="T12" fmla="*/ 3 w 16"/>
              <a:gd name="T13" fmla="*/ 8 h 9"/>
              <a:gd name="T14" fmla="*/ 0 w 16"/>
              <a:gd name="T1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9">
                <a:moveTo>
                  <a:pt x="16" y="0"/>
                </a:moveTo>
                <a:lnTo>
                  <a:pt x="13" y="2"/>
                </a:lnTo>
                <a:lnTo>
                  <a:pt x="12" y="3"/>
                </a:lnTo>
                <a:lnTo>
                  <a:pt x="9" y="5"/>
                </a:lnTo>
                <a:lnTo>
                  <a:pt x="7" y="5"/>
                </a:lnTo>
                <a:lnTo>
                  <a:pt x="4" y="6"/>
                </a:lnTo>
                <a:lnTo>
                  <a:pt x="3" y="8"/>
                </a:lnTo>
                <a:lnTo>
                  <a:pt x="0" y="9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19" name="Freeform 4429"/>
          <p:cNvSpPr>
            <a:spLocks/>
          </p:cNvSpPr>
          <p:nvPr/>
        </p:nvSpPr>
        <p:spPr bwMode="auto">
          <a:xfrm>
            <a:off x="3371850" y="1050926"/>
            <a:ext cx="26988" cy="11113"/>
          </a:xfrm>
          <a:custGeom>
            <a:avLst/>
            <a:gdLst>
              <a:gd name="T0" fmla="*/ 0 w 17"/>
              <a:gd name="T1" fmla="*/ 7 h 7"/>
              <a:gd name="T2" fmla="*/ 2 w 17"/>
              <a:gd name="T3" fmla="*/ 7 h 7"/>
              <a:gd name="T4" fmla="*/ 2 w 17"/>
              <a:gd name="T5" fmla="*/ 7 h 7"/>
              <a:gd name="T6" fmla="*/ 3 w 17"/>
              <a:gd name="T7" fmla="*/ 6 h 7"/>
              <a:gd name="T8" fmla="*/ 3 w 17"/>
              <a:gd name="T9" fmla="*/ 6 h 7"/>
              <a:gd name="T10" fmla="*/ 5 w 17"/>
              <a:gd name="T11" fmla="*/ 6 h 7"/>
              <a:gd name="T12" fmla="*/ 5 w 17"/>
              <a:gd name="T13" fmla="*/ 6 h 7"/>
              <a:gd name="T14" fmla="*/ 6 w 17"/>
              <a:gd name="T15" fmla="*/ 4 h 7"/>
              <a:gd name="T16" fmla="*/ 8 w 17"/>
              <a:gd name="T17" fmla="*/ 4 h 7"/>
              <a:gd name="T18" fmla="*/ 8 w 17"/>
              <a:gd name="T19" fmla="*/ 4 h 7"/>
              <a:gd name="T20" fmla="*/ 9 w 17"/>
              <a:gd name="T21" fmla="*/ 3 h 7"/>
              <a:gd name="T22" fmla="*/ 9 w 17"/>
              <a:gd name="T23" fmla="*/ 3 h 7"/>
              <a:gd name="T24" fmla="*/ 11 w 17"/>
              <a:gd name="T25" fmla="*/ 3 h 7"/>
              <a:gd name="T26" fmla="*/ 11 w 17"/>
              <a:gd name="T27" fmla="*/ 3 h 7"/>
              <a:gd name="T28" fmla="*/ 12 w 17"/>
              <a:gd name="T29" fmla="*/ 1 h 7"/>
              <a:gd name="T30" fmla="*/ 14 w 17"/>
              <a:gd name="T31" fmla="*/ 1 h 7"/>
              <a:gd name="T32" fmla="*/ 14 w 17"/>
              <a:gd name="T33" fmla="*/ 1 h 7"/>
              <a:gd name="T34" fmla="*/ 15 w 17"/>
              <a:gd name="T35" fmla="*/ 0 h 7"/>
              <a:gd name="T36" fmla="*/ 15 w 17"/>
              <a:gd name="T37" fmla="*/ 0 h 7"/>
              <a:gd name="T38" fmla="*/ 17 w 17"/>
              <a:gd name="T3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7">
                <a:moveTo>
                  <a:pt x="0" y="7"/>
                </a:moveTo>
                <a:lnTo>
                  <a:pt x="2" y="7"/>
                </a:lnTo>
                <a:lnTo>
                  <a:pt x="2" y="7"/>
                </a:lnTo>
                <a:lnTo>
                  <a:pt x="3" y="6"/>
                </a:lnTo>
                <a:lnTo>
                  <a:pt x="3" y="6"/>
                </a:lnTo>
                <a:lnTo>
                  <a:pt x="5" y="6"/>
                </a:lnTo>
                <a:lnTo>
                  <a:pt x="5" y="6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9" y="3"/>
                </a:lnTo>
                <a:lnTo>
                  <a:pt x="9" y="3"/>
                </a:lnTo>
                <a:lnTo>
                  <a:pt x="11" y="3"/>
                </a:lnTo>
                <a:lnTo>
                  <a:pt x="11" y="3"/>
                </a:lnTo>
                <a:lnTo>
                  <a:pt x="12" y="1"/>
                </a:lnTo>
                <a:lnTo>
                  <a:pt x="14" y="1"/>
                </a:lnTo>
                <a:lnTo>
                  <a:pt x="14" y="1"/>
                </a:lnTo>
                <a:lnTo>
                  <a:pt x="15" y="0"/>
                </a:lnTo>
                <a:lnTo>
                  <a:pt x="15" y="0"/>
                </a:lnTo>
                <a:lnTo>
                  <a:pt x="17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20" name="Rectangle 4430"/>
          <p:cNvSpPr>
            <a:spLocks noChangeArrowheads="1"/>
          </p:cNvSpPr>
          <p:nvPr/>
        </p:nvSpPr>
        <p:spPr bwMode="auto">
          <a:xfrm rot="3780000">
            <a:off x="3388463" y="1054991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77</a:t>
            </a:r>
          </a:p>
        </p:txBody>
      </p:sp>
      <p:sp>
        <p:nvSpPr>
          <p:cNvPr id="6521" name="Line 4431"/>
          <p:cNvSpPr>
            <a:spLocks noChangeShapeType="1"/>
          </p:cNvSpPr>
          <p:nvPr/>
        </p:nvSpPr>
        <p:spPr bwMode="auto">
          <a:xfrm flipH="1" flipV="1">
            <a:off x="3375025" y="1066801"/>
            <a:ext cx="38100" cy="793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22" name="Rectangle 4432"/>
          <p:cNvSpPr>
            <a:spLocks noChangeArrowheads="1"/>
          </p:cNvSpPr>
          <p:nvPr/>
        </p:nvSpPr>
        <p:spPr bwMode="auto">
          <a:xfrm rot="3900000">
            <a:off x="3178175" y="698501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Gal-Tasti4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3" name="Line 4433"/>
          <p:cNvSpPr>
            <a:spLocks noChangeShapeType="1"/>
          </p:cNvSpPr>
          <p:nvPr/>
        </p:nvSpPr>
        <p:spPr bwMode="auto">
          <a:xfrm flipH="1" flipV="1">
            <a:off x="3352800" y="860426"/>
            <a:ext cx="119063" cy="2587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24" name="Freeform 4434"/>
          <p:cNvSpPr>
            <a:spLocks/>
          </p:cNvSpPr>
          <p:nvPr/>
        </p:nvSpPr>
        <p:spPr bwMode="auto">
          <a:xfrm>
            <a:off x="3414713" y="1136651"/>
            <a:ext cx="31750" cy="14288"/>
          </a:xfrm>
          <a:custGeom>
            <a:avLst/>
            <a:gdLst>
              <a:gd name="T0" fmla="*/ 20 w 20"/>
              <a:gd name="T1" fmla="*/ 0 h 9"/>
              <a:gd name="T2" fmla="*/ 17 w 20"/>
              <a:gd name="T3" fmla="*/ 1 h 9"/>
              <a:gd name="T4" fmla="*/ 14 w 20"/>
              <a:gd name="T5" fmla="*/ 3 h 9"/>
              <a:gd name="T6" fmla="*/ 11 w 20"/>
              <a:gd name="T7" fmla="*/ 4 h 9"/>
              <a:gd name="T8" fmla="*/ 9 w 20"/>
              <a:gd name="T9" fmla="*/ 6 h 9"/>
              <a:gd name="T10" fmla="*/ 6 w 20"/>
              <a:gd name="T11" fmla="*/ 6 h 9"/>
              <a:gd name="T12" fmla="*/ 3 w 20"/>
              <a:gd name="T13" fmla="*/ 7 h 9"/>
              <a:gd name="T14" fmla="*/ 0 w 20"/>
              <a:gd name="T1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9">
                <a:moveTo>
                  <a:pt x="20" y="0"/>
                </a:moveTo>
                <a:lnTo>
                  <a:pt x="17" y="1"/>
                </a:lnTo>
                <a:lnTo>
                  <a:pt x="14" y="3"/>
                </a:lnTo>
                <a:lnTo>
                  <a:pt x="11" y="4"/>
                </a:lnTo>
                <a:lnTo>
                  <a:pt x="9" y="6"/>
                </a:lnTo>
                <a:lnTo>
                  <a:pt x="6" y="6"/>
                </a:lnTo>
                <a:lnTo>
                  <a:pt x="3" y="7"/>
                </a:lnTo>
                <a:lnTo>
                  <a:pt x="0" y="9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25" name="Freeform 4435"/>
          <p:cNvSpPr>
            <a:spLocks/>
          </p:cNvSpPr>
          <p:nvPr/>
        </p:nvSpPr>
        <p:spPr bwMode="auto">
          <a:xfrm>
            <a:off x="3446463" y="1122363"/>
            <a:ext cx="28575" cy="14288"/>
          </a:xfrm>
          <a:custGeom>
            <a:avLst/>
            <a:gdLst>
              <a:gd name="T0" fmla="*/ 0 w 18"/>
              <a:gd name="T1" fmla="*/ 9 h 9"/>
              <a:gd name="T2" fmla="*/ 0 w 18"/>
              <a:gd name="T3" fmla="*/ 9 h 9"/>
              <a:gd name="T4" fmla="*/ 0 w 18"/>
              <a:gd name="T5" fmla="*/ 9 h 9"/>
              <a:gd name="T6" fmla="*/ 1 w 18"/>
              <a:gd name="T7" fmla="*/ 9 h 9"/>
              <a:gd name="T8" fmla="*/ 1 w 18"/>
              <a:gd name="T9" fmla="*/ 7 h 9"/>
              <a:gd name="T10" fmla="*/ 3 w 18"/>
              <a:gd name="T11" fmla="*/ 7 h 9"/>
              <a:gd name="T12" fmla="*/ 3 w 18"/>
              <a:gd name="T13" fmla="*/ 7 h 9"/>
              <a:gd name="T14" fmla="*/ 4 w 18"/>
              <a:gd name="T15" fmla="*/ 7 h 9"/>
              <a:gd name="T16" fmla="*/ 4 w 18"/>
              <a:gd name="T17" fmla="*/ 7 h 9"/>
              <a:gd name="T18" fmla="*/ 4 w 18"/>
              <a:gd name="T19" fmla="*/ 6 h 9"/>
              <a:gd name="T20" fmla="*/ 6 w 18"/>
              <a:gd name="T21" fmla="*/ 6 h 9"/>
              <a:gd name="T22" fmla="*/ 6 w 18"/>
              <a:gd name="T23" fmla="*/ 6 h 9"/>
              <a:gd name="T24" fmla="*/ 7 w 18"/>
              <a:gd name="T25" fmla="*/ 6 h 9"/>
              <a:gd name="T26" fmla="*/ 7 w 18"/>
              <a:gd name="T27" fmla="*/ 6 h 9"/>
              <a:gd name="T28" fmla="*/ 7 w 18"/>
              <a:gd name="T29" fmla="*/ 4 h 9"/>
              <a:gd name="T30" fmla="*/ 9 w 18"/>
              <a:gd name="T31" fmla="*/ 4 h 9"/>
              <a:gd name="T32" fmla="*/ 9 w 18"/>
              <a:gd name="T33" fmla="*/ 4 h 9"/>
              <a:gd name="T34" fmla="*/ 10 w 18"/>
              <a:gd name="T35" fmla="*/ 4 h 9"/>
              <a:gd name="T36" fmla="*/ 10 w 18"/>
              <a:gd name="T37" fmla="*/ 4 h 9"/>
              <a:gd name="T38" fmla="*/ 12 w 18"/>
              <a:gd name="T39" fmla="*/ 3 h 9"/>
              <a:gd name="T40" fmla="*/ 12 w 18"/>
              <a:gd name="T41" fmla="*/ 3 h 9"/>
              <a:gd name="T42" fmla="*/ 12 w 18"/>
              <a:gd name="T43" fmla="*/ 3 h 9"/>
              <a:gd name="T44" fmla="*/ 13 w 18"/>
              <a:gd name="T45" fmla="*/ 3 h 9"/>
              <a:gd name="T46" fmla="*/ 13 w 18"/>
              <a:gd name="T47" fmla="*/ 3 h 9"/>
              <a:gd name="T48" fmla="*/ 15 w 18"/>
              <a:gd name="T49" fmla="*/ 1 h 9"/>
              <a:gd name="T50" fmla="*/ 15 w 18"/>
              <a:gd name="T51" fmla="*/ 1 h 9"/>
              <a:gd name="T52" fmla="*/ 16 w 18"/>
              <a:gd name="T53" fmla="*/ 1 h 9"/>
              <a:gd name="T54" fmla="*/ 16 w 18"/>
              <a:gd name="T55" fmla="*/ 1 h 9"/>
              <a:gd name="T56" fmla="*/ 16 w 18"/>
              <a:gd name="T57" fmla="*/ 1 h 9"/>
              <a:gd name="T58" fmla="*/ 18 w 18"/>
              <a:gd name="T5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" h="9">
                <a:moveTo>
                  <a:pt x="0" y="9"/>
                </a:moveTo>
                <a:lnTo>
                  <a:pt x="0" y="9"/>
                </a:lnTo>
                <a:lnTo>
                  <a:pt x="0" y="9"/>
                </a:lnTo>
                <a:lnTo>
                  <a:pt x="1" y="9"/>
                </a:lnTo>
                <a:lnTo>
                  <a:pt x="1" y="7"/>
                </a:lnTo>
                <a:lnTo>
                  <a:pt x="3" y="7"/>
                </a:lnTo>
                <a:lnTo>
                  <a:pt x="3" y="7"/>
                </a:lnTo>
                <a:lnTo>
                  <a:pt x="4" y="7"/>
                </a:lnTo>
                <a:lnTo>
                  <a:pt x="4" y="7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7" y="6"/>
                </a:lnTo>
                <a:lnTo>
                  <a:pt x="7" y="6"/>
                </a:lnTo>
                <a:lnTo>
                  <a:pt x="7" y="4"/>
                </a:lnTo>
                <a:lnTo>
                  <a:pt x="9" y="4"/>
                </a:lnTo>
                <a:lnTo>
                  <a:pt x="9" y="4"/>
                </a:lnTo>
                <a:lnTo>
                  <a:pt x="10" y="4"/>
                </a:lnTo>
                <a:lnTo>
                  <a:pt x="10" y="4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3" y="3"/>
                </a:lnTo>
                <a:lnTo>
                  <a:pt x="13" y="3"/>
                </a:lnTo>
                <a:lnTo>
                  <a:pt x="15" y="1"/>
                </a:lnTo>
                <a:lnTo>
                  <a:pt x="15" y="1"/>
                </a:lnTo>
                <a:lnTo>
                  <a:pt x="16" y="1"/>
                </a:lnTo>
                <a:lnTo>
                  <a:pt x="16" y="1"/>
                </a:lnTo>
                <a:lnTo>
                  <a:pt x="16" y="1"/>
                </a:lnTo>
                <a:lnTo>
                  <a:pt x="18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26" name="Rectangle 4436"/>
          <p:cNvSpPr>
            <a:spLocks noChangeArrowheads="1"/>
          </p:cNvSpPr>
          <p:nvPr/>
        </p:nvSpPr>
        <p:spPr bwMode="auto">
          <a:xfrm rot="3840000">
            <a:off x="3467585" y="1130393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80</a:t>
            </a:r>
          </a:p>
        </p:txBody>
      </p:sp>
      <p:sp>
        <p:nvSpPr>
          <p:cNvPr id="6527" name="Line 4437"/>
          <p:cNvSpPr>
            <a:spLocks noChangeShapeType="1"/>
          </p:cNvSpPr>
          <p:nvPr/>
        </p:nvSpPr>
        <p:spPr bwMode="auto">
          <a:xfrm flipH="1" flipV="1">
            <a:off x="3448050" y="1141413"/>
            <a:ext cx="80963" cy="1682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28" name="Rectangle 4438"/>
          <p:cNvSpPr>
            <a:spLocks noChangeArrowheads="1"/>
          </p:cNvSpPr>
          <p:nvPr/>
        </p:nvSpPr>
        <p:spPr bwMode="auto">
          <a:xfrm rot="3900000">
            <a:off x="3195638" y="669926"/>
            <a:ext cx="2841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Gal-Talma2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9" name="Line 4439"/>
          <p:cNvSpPr>
            <a:spLocks noChangeShapeType="1"/>
          </p:cNvSpPr>
          <p:nvPr/>
        </p:nvSpPr>
        <p:spPr bwMode="auto">
          <a:xfrm flipH="1" flipV="1">
            <a:off x="3389313" y="842963"/>
            <a:ext cx="34925" cy="809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30" name="Rectangle 4440"/>
          <p:cNvSpPr>
            <a:spLocks noChangeArrowheads="1"/>
          </p:cNvSpPr>
          <p:nvPr/>
        </p:nvSpPr>
        <p:spPr bwMode="auto">
          <a:xfrm rot="3960000">
            <a:off x="3244850" y="654051"/>
            <a:ext cx="2667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Gal-Talac4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1" name="Line 4441"/>
          <p:cNvSpPr>
            <a:spLocks noChangeShapeType="1"/>
          </p:cNvSpPr>
          <p:nvPr/>
        </p:nvSpPr>
        <p:spPr bwMode="auto">
          <a:xfrm flipH="1" flipV="1">
            <a:off x="3427413" y="827088"/>
            <a:ext cx="34925" cy="809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32" name="Freeform 4442"/>
          <p:cNvSpPr>
            <a:spLocks/>
          </p:cNvSpPr>
          <p:nvPr/>
        </p:nvSpPr>
        <p:spPr bwMode="auto">
          <a:xfrm>
            <a:off x="3427413" y="919163"/>
            <a:ext cx="19050" cy="9525"/>
          </a:xfrm>
          <a:custGeom>
            <a:avLst/>
            <a:gdLst>
              <a:gd name="T0" fmla="*/ 12 w 12"/>
              <a:gd name="T1" fmla="*/ 0 h 6"/>
              <a:gd name="T2" fmla="*/ 10 w 12"/>
              <a:gd name="T3" fmla="*/ 2 h 6"/>
              <a:gd name="T4" fmla="*/ 9 w 12"/>
              <a:gd name="T5" fmla="*/ 2 h 6"/>
              <a:gd name="T6" fmla="*/ 7 w 12"/>
              <a:gd name="T7" fmla="*/ 2 h 6"/>
              <a:gd name="T8" fmla="*/ 6 w 12"/>
              <a:gd name="T9" fmla="*/ 3 h 6"/>
              <a:gd name="T10" fmla="*/ 4 w 12"/>
              <a:gd name="T11" fmla="*/ 3 h 6"/>
              <a:gd name="T12" fmla="*/ 3 w 12"/>
              <a:gd name="T13" fmla="*/ 5 h 6"/>
              <a:gd name="T14" fmla="*/ 1 w 12"/>
              <a:gd name="T15" fmla="*/ 5 h 6"/>
              <a:gd name="T16" fmla="*/ 0 w 12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6">
                <a:moveTo>
                  <a:pt x="12" y="0"/>
                </a:moveTo>
                <a:lnTo>
                  <a:pt x="10" y="2"/>
                </a:lnTo>
                <a:lnTo>
                  <a:pt x="9" y="2"/>
                </a:lnTo>
                <a:lnTo>
                  <a:pt x="7" y="2"/>
                </a:lnTo>
                <a:lnTo>
                  <a:pt x="6" y="3"/>
                </a:lnTo>
                <a:lnTo>
                  <a:pt x="4" y="3"/>
                </a:lnTo>
                <a:lnTo>
                  <a:pt x="3" y="5"/>
                </a:lnTo>
                <a:lnTo>
                  <a:pt x="1" y="5"/>
                </a:lnTo>
                <a:lnTo>
                  <a:pt x="0" y="6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33" name="Freeform 4443"/>
          <p:cNvSpPr>
            <a:spLocks/>
          </p:cNvSpPr>
          <p:nvPr/>
        </p:nvSpPr>
        <p:spPr bwMode="auto">
          <a:xfrm>
            <a:off x="3446463" y="912813"/>
            <a:ext cx="19050" cy="6350"/>
          </a:xfrm>
          <a:custGeom>
            <a:avLst/>
            <a:gdLst>
              <a:gd name="T0" fmla="*/ 0 w 12"/>
              <a:gd name="T1" fmla="*/ 4 h 4"/>
              <a:gd name="T2" fmla="*/ 1 w 12"/>
              <a:gd name="T3" fmla="*/ 4 h 4"/>
              <a:gd name="T4" fmla="*/ 1 w 12"/>
              <a:gd name="T5" fmla="*/ 4 h 4"/>
              <a:gd name="T6" fmla="*/ 3 w 12"/>
              <a:gd name="T7" fmla="*/ 3 h 4"/>
              <a:gd name="T8" fmla="*/ 4 w 12"/>
              <a:gd name="T9" fmla="*/ 3 h 4"/>
              <a:gd name="T10" fmla="*/ 6 w 12"/>
              <a:gd name="T11" fmla="*/ 3 h 4"/>
              <a:gd name="T12" fmla="*/ 6 w 12"/>
              <a:gd name="T13" fmla="*/ 1 h 4"/>
              <a:gd name="T14" fmla="*/ 7 w 12"/>
              <a:gd name="T15" fmla="*/ 1 h 4"/>
              <a:gd name="T16" fmla="*/ 9 w 12"/>
              <a:gd name="T17" fmla="*/ 1 h 4"/>
              <a:gd name="T18" fmla="*/ 10 w 12"/>
              <a:gd name="T19" fmla="*/ 0 h 4"/>
              <a:gd name="T20" fmla="*/ 12 w 12"/>
              <a:gd name="T2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4">
                <a:moveTo>
                  <a:pt x="0" y="4"/>
                </a:moveTo>
                <a:lnTo>
                  <a:pt x="1" y="4"/>
                </a:lnTo>
                <a:lnTo>
                  <a:pt x="1" y="4"/>
                </a:lnTo>
                <a:lnTo>
                  <a:pt x="3" y="3"/>
                </a:lnTo>
                <a:lnTo>
                  <a:pt x="4" y="3"/>
                </a:lnTo>
                <a:lnTo>
                  <a:pt x="6" y="3"/>
                </a:lnTo>
                <a:lnTo>
                  <a:pt x="6" y="1"/>
                </a:lnTo>
                <a:lnTo>
                  <a:pt x="7" y="1"/>
                </a:lnTo>
                <a:lnTo>
                  <a:pt x="9" y="1"/>
                </a:lnTo>
                <a:lnTo>
                  <a:pt x="10" y="0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34" name="Rectangle 4444"/>
          <p:cNvSpPr>
            <a:spLocks noChangeArrowheads="1"/>
          </p:cNvSpPr>
          <p:nvPr/>
        </p:nvSpPr>
        <p:spPr bwMode="auto">
          <a:xfrm rot="3960000">
            <a:off x="3458029" y="912216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72</a:t>
            </a:r>
          </a:p>
        </p:txBody>
      </p:sp>
      <p:sp>
        <p:nvSpPr>
          <p:cNvPr id="6535" name="Line 4445"/>
          <p:cNvSpPr>
            <a:spLocks noChangeShapeType="1"/>
          </p:cNvSpPr>
          <p:nvPr/>
        </p:nvSpPr>
        <p:spPr bwMode="auto">
          <a:xfrm flipH="1" flipV="1">
            <a:off x="3448050" y="923926"/>
            <a:ext cx="114300" cy="2619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36" name="Rectangle 4446"/>
          <p:cNvSpPr>
            <a:spLocks noChangeArrowheads="1"/>
          </p:cNvSpPr>
          <p:nvPr/>
        </p:nvSpPr>
        <p:spPr bwMode="auto">
          <a:xfrm rot="4020000">
            <a:off x="3286125" y="635001"/>
            <a:ext cx="2667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Gal-Talac1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7" name="Line 4447"/>
          <p:cNvSpPr>
            <a:spLocks noChangeShapeType="1"/>
          </p:cNvSpPr>
          <p:nvPr/>
        </p:nvSpPr>
        <p:spPr bwMode="auto">
          <a:xfrm flipH="1" flipV="1">
            <a:off x="3465513" y="809626"/>
            <a:ext cx="109538" cy="26511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38" name="Rectangle 4448"/>
          <p:cNvSpPr>
            <a:spLocks noChangeArrowheads="1"/>
          </p:cNvSpPr>
          <p:nvPr/>
        </p:nvSpPr>
        <p:spPr bwMode="auto">
          <a:xfrm rot="4080000">
            <a:off x="3303588" y="608013"/>
            <a:ext cx="2984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Gal-Talma-s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9" name="Line 4449"/>
          <p:cNvSpPr>
            <a:spLocks noChangeShapeType="1"/>
          </p:cNvSpPr>
          <p:nvPr/>
        </p:nvSpPr>
        <p:spPr bwMode="auto">
          <a:xfrm flipH="1" flipV="1">
            <a:off x="3503613" y="795338"/>
            <a:ext cx="68263" cy="17462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40" name="Rectangle 4450"/>
          <p:cNvSpPr>
            <a:spLocks noChangeArrowheads="1"/>
          </p:cNvSpPr>
          <p:nvPr/>
        </p:nvSpPr>
        <p:spPr bwMode="auto">
          <a:xfrm rot="4140000">
            <a:off x="3363913" y="603251"/>
            <a:ext cx="2667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Gal-Talac3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1" name="Line 4451"/>
          <p:cNvSpPr>
            <a:spLocks noChangeShapeType="1"/>
          </p:cNvSpPr>
          <p:nvPr/>
        </p:nvSpPr>
        <p:spPr bwMode="auto">
          <a:xfrm flipH="1" flipV="1">
            <a:off x="3541713" y="779463"/>
            <a:ext cx="30163" cy="825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42" name="Rectangle 4452"/>
          <p:cNvSpPr>
            <a:spLocks noChangeArrowheads="1"/>
          </p:cNvSpPr>
          <p:nvPr/>
        </p:nvSpPr>
        <p:spPr bwMode="auto">
          <a:xfrm rot="4200000">
            <a:off x="3417888" y="600076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Gal-Tasti1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3" name="Line 4453"/>
          <p:cNvSpPr>
            <a:spLocks noChangeShapeType="1"/>
          </p:cNvSpPr>
          <p:nvPr/>
        </p:nvSpPr>
        <p:spPr bwMode="auto">
          <a:xfrm flipH="1" flipV="1">
            <a:off x="3581400" y="765176"/>
            <a:ext cx="28575" cy="825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44" name="Freeform 4454"/>
          <p:cNvSpPr>
            <a:spLocks/>
          </p:cNvSpPr>
          <p:nvPr/>
        </p:nvSpPr>
        <p:spPr bwMode="auto">
          <a:xfrm>
            <a:off x="3575050" y="860426"/>
            <a:ext cx="19050" cy="6350"/>
          </a:xfrm>
          <a:custGeom>
            <a:avLst/>
            <a:gdLst>
              <a:gd name="T0" fmla="*/ 12 w 12"/>
              <a:gd name="T1" fmla="*/ 0 h 4"/>
              <a:gd name="T2" fmla="*/ 10 w 12"/>
              <a:gd name="T3" fmla="*/ 0 h 4"/>
              <a:gd name="T4" fmla="*/ 9 w 12"/>
              <a:gd name="T5" fmla="*/ 1 h 4"/>
              <a:gd name="T6" fmla="*/ 7 w 12"/>
              <a:gd name="T7" fmla="*/ 1 h 4"/>
              <a:gd name="T8" fmla="*/ 6 w 12"/>
              <a:gd name="T9" fmla="*/ 1 h 4"/>
              <a:gd name="T10" fmla="*/ 4 w 12"/>
              <a:gd name="T11" fmla="*/ 3 h 4"/>
              <a:gd name="T12" fmla="*/ 4 w 12"/>
              <a:gd name="T13" fmla="*/ 3 h 4"/>
              <a:gd name="T14" fmla="*/ 3 w 12"/>
              <a:gd name="T15" fmla="*/ 3 h 4"/>
              <a:gd name="T16" fmla="*/ 1 w 12"/>
              <a:gd name="T17" fmla="*/ 4 h 4"/>
              <a:gd name="T18" fmla="*/ 0 w 12"/>
              <a:gd name="T1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4">
                <a:moveTo>
                  <a:pt x="12" y="0"/>
                </a:moveTo>
                <a:lnTo>
                  <a:pt x="10" y="0"/>
                </a:lnTo>
                <a:lnTo>
                  <a:pt x="9" y="1"/>
                </a:lnTo>
                <a:lnTo>
                  <a:pt x="7" y="1"/>
                </a:lnTo>
                <a:lnTo>
                  <a:pt x="6" y="1"/>
                </a:lnTo>
                <a:lnTo>
                  <a:pt x="4" y="3"/>
                </a:lnTo>
                <a:lnTo>
                  <a:pt x="4" y="3"/>
                </a:lnTo>
                <a:lnTo>
                  <a:pt x="3" y="3"/>
                </a:lnTo>
                <a:lnTo>
                  <a:pt x="1" y="4"/>
                </a:lnTo>
                <a:lnTo>
                  <a:pt x="0" y="4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45" name="Freeform 4455"/>
          <p:cNvSpPr>
            <a:spLocks/>
          </p:cNvSpPr>
          <p:nvPr/>
        </p:nvSpPr>
        <p:spPr bwMode="auto">
          <a:xfrm>
            <a:off x="3594100" y="852488"/>
            <a:ext cx="19050" cy="7938"/>
          </a:xfrm>
          <a:custGeom>
            <a:avLst/>
            <a:gdLst>
              <a:gd name="T0" fmla="*/ 0 w 12"/>
              <a:gd name="T1" fmla="*/ 5 h 5"/>
              <a:gd name="T2" fmla="*/ 1 w 12"/>
              <a:gd name="T3" fmla="*/ 5 h 5"/>
              <a:gd name="T4" fmla="*/ 1 w 12"/>
              <a:gd name="T5" fmla="*/ 3 h 5"/>
              <a:gd name="T6" fmla="*/ 3 w 12"/>
              <a:gd name="T7" fmla="*/ 3 h 5"/>
              <a:gd name="T8" fmla="*/ 4 w 12"/>
              <a:gd name="T9" fmla="*/ 3 h 5"/>
              <a:gd name="T10" fmla="*/ 6 w 12"/>
              <a:gd name="T11" fmla="*/ 3 h 5"/>
              <a:gd name="T12" fmla="*/ 7 w 12"/>
              <a:gd name="T13" fmla="*/ 2 h 5"/>
              <a:gd name="T14" fmla="*/ 7 w 12"/>
              <a:gd name="T15" fmla="*/ 2 h 5"/>
              <a:gd name="T16" fmla="*/ 9 w 12"/>
              <a:gd name="T17" fmla="*/ 2 h 5"/>
              <a:gd name="T18" fmla="*/ 10 w 12"/>
              <a:gd name="T19" fmla="*/ 0 h 5"/>
              <a:gd name="T20" fmla="*/ 12 w 12"/>
              <a:gd name="T2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5">
                <a:moveTo>
                  <a:pt x="0" y="5"/>
                </a:moveTo>
                <a:lnTo>
                  <a:pt x="1" y="5"/>
                </a:lnTo>
                <a:lnTo>
                  <a:pt x="1" y="3"/>
                </a:lnTo>
                <a:lnTo>
                  <a:pt x="3" y="3"/>
                </a:lnTo>
                <a:lnTo>
                  <a:pt x="4" y="3"/>
                </a:lnTo>
                <a:lnTo>
                  <a:pt x="6" y="3"/>
                </a:lnTo>
                <a:lnTo>
                  <a:pt x="7" y="2"/>
                </a:lnTo>
                <a:lnTo>
                  <a:pt x="7" y="2"/>
                </a:lnTo>
                <a:lnTo>
                  <a:pt x="9" y="2"/>
                </a:lnTo>
                <a:lnTo>
                  <a:pt x="10" y="0"/>
                </a:lnTo>
                <a:lnTo>
                  <a:pt x="12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46" name="Line 4456"/>
          <p:cNvSpPr>
            <a:spLocks noChangeShapeType="1"/>
          </p:cNvSpPr>
          <p:nvPr/>
        </p:nvSpPr>
        <p:spPr bwMode="auto">
          <a:xfrm flipH="1" flipV="1">
            <a:off x="3595688" y="865188"/>
            <a:ext cx="31750" cy="8255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47" name="Freeform 4457"/>
          <p:cNvSpPr>
            <a:spLocks/>
          </p:cNvSpPr>
          <p:nvPr/>
        </p:nvSpPr>
        <p:spPr bwMode="auto">
          <a:xfrm>
            <a:off x="3575050" y="962026"/>
            <a:ext cx="25400" cy="9525"/>
          </a:xfrm>
          <a:custGeom>
            <a:avLst/>
            <a:gdLst>
              <a:gd name="T0" fmla="*/ 16 w 16"/>
              <a:gd name="T1" fmla="*/ 0 h 6"/>
              <a:gd name="T2" fmla="*/ 15 w 16"/>
              <a:gd name="T3" fmla="*/ 0 h 6"/>
              <a:gd name="T4" fmla="*/ 15 w 16"/>
              <a:gd name="T5" fmla="*/ 2 h 6"/>
              <a:gd name="T6" fmla="*/ 13 w 16"/>
              <a:gd name="T7" fmla="*/ 2 h 6"/>
              <a:gd name="T8" fmla="*/ 12 w 16"/>
              <a:gd name="T9" fmla="*/ 2 h 6"/>
              <a:gd name="T10" fmla="*/ 12 w 16"/>
              <a:gd name="T11" fmla="*/ 2 h 6"/>
              <a:gd name="T12" fmla="*/ 10 w 16"/>
              <a:gd name="T13" fmla="*/ 3 h 6"/>
              <a:gd name="T14" fmla="*/ 10 w 16"/>
              <a:gd name="T15" fmla="*/ 3 h 6"/>
              <a:gd name="T16" fmla="*/ 9 w 16"/>
              <a:gd name="T17" fmla="*/ 3 h 6"/>
              <a:gd name="T18" fmla="*/ 7 w 16"/>
              <a:gd name="T19" fmla="*/ 3 h 6"/>
              <a:gd name="T20" fmla="*/ 7 w 16"/>
              <a:gd name="T21" fmla="*/ 3 h 6"/>
              <a:gd name="T22" fmla="*/ 6 w 16"/>
              <a:gd name="T23" fmla="*/ 5 h 6"/>
              <a:gd name="T24" fmla="*/ 4 w 16"/>
              <a:gd name="T25" fmla="*/ 5 h 6"/>
              <a:gd name="T26" fmla="*/ 4 w 16"/>
              <a:gd name="T27" fmla="*/ 5 h 6"/>
              <a:gd name="T28" fmla="*/ 3 w 16"/>
              <a:gd name="T29" fmla="*/ 5 h 6"/>
              <a:gd name="T30" fmla="*/ 3 w 16"/>
              <a:gd name="T31" fmla="*/ 6 h 6"/>
              <a:gd name="T32" fmla="*/ 1 w 16"/>
              <a:gd name="T33" fmla="*/ 6 h 6"/>
              <a:gd name="T34" fmla="*/ 0 w 16"/>
              <a:gd name="T35" fmla="*/ 6 h 6"/>
              <a:gd name="T36" fmla="*/ 0 w 16"/>
              <a:gd name="T3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6">
                <a:moveTo>
                  <a:pt x="16" y="0"/>
                </a:moveTo>
                <a:lnTo>
                  <a:pt x="15" y="0"/>
                </a:lnTo>
                <a:lnTo>
                  <a:pt x="15" y="2"/>
                </a:lnTo>
                <a:lnTo>
                  <a:pt x="13" y="2"/>
                </a:lnTo>
                <a:lnTo>
                  <a:pt x="12" y="2"/>
                </a:lnTo>
                <a:lnTo>
                  <a:pt x="12" y="2"/>
                </a:lnTo>
                <a:lnTo>
                  <a:pt x="10" y="3"/>
                </a:lnTo>
                <a:lnTo>
                  <a:pt x="10" y="3"/>
                </a:lnTo>
                <a:lnTo>
                  <a:pt x="9" y="3"/>
                </a:lnTo>
                <a:lnTo>
                  <a:pt x="7" y="3"/>
                </a:lnTo>
                <a:lnTo>
                  <a:pt x="7" y="3"/>
                </a:lnTo>
                <a:lnTo>
                  <a:pt x="6" y="5"/>
                </a:lnTo>
                <a:lnTo>
                  <a:pt x="4" y="5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6"/>
                </a:lnTo>
                <a:lnTo>
                  <a:pt x="0" y="6"/>
                </a:lnTo>
                <a:lnTo>
                  <a:pt x="0" y="6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48" name="Freeform 4458"/>
          <p:cNvSpPr>
            <a:spLocks/>
          </p:cNvSpPr>
          <p:nvPr/>
        </p:nvSpPr>
        <p:spPr bwMode="auto">
          <a:xfrm>
            <a:off x="3600450" y="952501"/>
            <a:ext cx="26988" cy="9525"/>
          </a:xfrm>
          <a:custGeom>
            <a:avLst/>
            <a:gdLst>
              <a:gd name="T0" fmla="*/ 0 w 17"/>
              <a:gd name="T1" fmla="*/ 6 h 6"/>
              <a:gd name="T2" fmla="*/ 2 w 17"/>
              <a:gd name="T3" fmla="*/ 6 h 6"/>
              <a:gd name="T4" fmla="*/ 3 w 17"/>
              <a:gd name="T5" fmla="*/ 5 h 6"/>
              <a:gd name="T6" fmla="*/ 5 w 17"/>
              <a:gd name="T7" fmla="*/ 5 h 6"/>
              <a:gd name="T8" fmla="*/ 6 w 17"/>
              <a:gd name="T9" fmla="*/ 3 h 6"/>
              <a:gd name="T10" fmla="*/ 9 w 17"/>
              <a:gd name="T11" fmla="*/ 3 h 6"/>
              <a:gd name="T12" fmla="*/ 11 w 17"/>
              <a:gd name="T13" fmla="*/ 2 h 6"/>
              <a:gd name="T14" fmla="*/ 12 w 17"/>
              <a:gd name="T15" fmla="*/ 2 h 6"/>
              <a:gd name="T16" fmla="*/ 14 w 17"/>
              <a:gd name="T17" fmla="*/ 2 h 6"/>
              <a:gd name="T18" fmla="*/ 15 w 17"/>
              <a:gd name="T19" fmla="*/ 0 h 6"/>
              <a:gd name="T20" fmla="*/ 17 w 17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6">
                <a:moveTo>
                  <a:pt x="0" y="6"/>
                </a:moveTo>
                <a:lnTo>
                  <a:pt x="2" y="6"/>
                </a:lnTo>
                <a:lnTo>
                  <a:pt x="3" y="5"/>
                </a:lnTo>
                <a:lnTo>
                  <a:pt x="5" y="5"/>
                </a:lnTo>
                <a:lnTo>
                  <a:pt x="6" y="3"/>
                </a:lnTo>
                <a:lnTo>
                  <a:pt x="9" y="3"/>
                </a:lnTo>
                <a:lnTo>
                  <a:pt x="11" y="2"/>
                </a:lnTo>
                <a:lnTo>
                  <a:pt x="12" y="2"/>
                </a:lnTo>
                <a:lnTo>
                  <a:pt x="14" y="2"/>
                </a:lnTo>
                <a:lnTo>
                  <a:pt x="15" y="0"/>
                </a:lnTo>
                <a:lnTo>
                  <a:pt x="17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49" name="Line 4459"/>
          <p:cNvSpPr>
            <a:spLocks noChangeShapeType="1"/>
          </p:cNvSpPr>
          <p:nvPr/>
        </p:nvSpPr>
        <p:spPr bwMode="auto">
          <a:xfrm flipH="1" flipV="1">
            <a:off x="3603625" y="966788"/>
            <a:ext cx="30163" cy="841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50" name="Freeform 4460"/>
          <p:cNvSpPr>
            <a:spLocks/>
          </p:cNvSpPr>
          <p:nvPr/>
        </p:nvSpPr>
        <p:spPr bwMode="auto">
          <a:xfrm>
            <a:off x="3576638" y="1066801"/>
            <a:ext cx="28575" cy="12700"/>
          </a:xfrm>
          <a:custGeom>
            <a:avLst/>
            <a:gdLst>
              <a:gd name="T0" fmla="*/ 18 w 18"/>
              <a:gd name="T1" fmla="*/ 0 h 8"/>
              <a:gd name="T2" fmla="*/ 18 w 18"/>
              <a:gd name="T3" fmla="*/ 0 h 8"/>
              <a:gd name="T4" fmla="*/ 17 w 18"/>
              <a:gd name="T5" fmla="*/ 0 h 8"/>
              <a:gd name="T6" fmla="*/ 17 w 18"/>
              <a:gd name="T7" fmla="*/ 0 h 8"/>
              <a:gd name="T8" fmla="*/ 15 w 18"/>
              <a:gd name="T9" fmla="*/ 0 h 8"/>
              <a:gd name="T10" fmla="*/ 15 w 18"/>
              <a:gd name="T11" fmla="*/ 0 h 8"/>
              <a:gd name="T12" fmla="*/ 14 w 18"/>
              <a:gd name="T13" fmla="*/ 2 h 8"/>
              <a:gd name="T14" fmla="*/ 14 w 18"/>
              <a:gd name="T15" fmla="*/ 2 h 8"/>
              <a:gd name="T16" fmla="*/ 12 w 18"/>
              <a:gd name="T17" fmla="*/ 2 h 8"/>
              <a:gd name="T18" fmla="*/ 12 w 18"/>
              <a:gd name="T19" fmla="*/ 2 h 8"/>
              <a:gd name="T20" fmla="*/ 11 w 18"/>
              <a:gd name="T21" fmla="*/ 2 h 8"/>
              <a:gd name="T22" fmla="*/ 11 w 18"/>
              <a:gd name="T23" fmla="*/ 3 h 8"/>
              <a:gd name="T24" fmla="*/ 9 w 18"/>
              <a:gd name="T25" fmla="*/ 3 h 8"/>
              <a:gd name="T26" fmla="*/ 9 w 18"/>
              <a:gd name="T27" fmla="*/ 3 h 8"/>
              <a:gd name="T28" fmla="*/ 9 w 18"/>
              <a:gd name="T29" fmla="*/ 3 h 8"/>
              <a:gd name="T30" fmla="*/ 8 w 18"/>
              <a:gd name="T31" fmla="*/ 3 h 8"/>
              <a:gd name="T32" fmla="*/ 8 w 18"/>
              <a:gd name="T33" fmla="*/ 5 h 8"/>
              <a:gd name="T34" fmla="*/ 6 w 18"/>
              <a:gd name="T35" fmla="*/ 5 h 8"/>
              <a:gd name="T36" fmla="*/ 6 w 18"/>
              <a:gd name="T37" fmla="*/ 5 h 8"/>
              <a:gd name="T38" fmla="*/ 5 w 18"/>
              <a:gd name="T39" fmla="*/ 5 h 8"/>
              <a:gd name="T40" fmla="*/ 5 w 18"/>
              <a:gd name="T41" fmla="*/ 5 h 8"/>
              <a:gd name="T42" fmla="*/ 3 w 18"/>
              <a:gd name="T43" fmla="*/ 6 h 8"/>
              <a:gd name="T44" fmla="*/ 3 w 18"/>
              <a:gd name="T45" fmla="*/ 6 h 8"/>
              <a:gd name="T46" fmla="*/ 2 w 18"/>
              <a:gd name="T47" fmla="*/ 6 h 8"/>
              <a:gd name="T48" fmla="*/ 2 w 18"/>
              <a:gd name="T49" fmla="*/ 6 h 8"/>
              <a:gd name="T50" fmla="*/ 0 w 18"/>
              <a:gd name="T51" fmla="*/ 6 h 8"/>
              <a:gd name="T52" fmla="*/ 0 w 18"/>
              <a:gd name="T53" fmla="*/ 6 h 8"/>
              <a:gd name="T54" fmla="*/ 0 w 18"/>
              <a:gd name="T5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" h="8">
                <a:moveTo>
                  <a:pt x="18" y="0"/>
                </a:moveTo>
                <a:lnTo>
                  <a:pt x="18" y="0"/>
                </a:lnTo>
                <a:lnTo>
                  <a:pt x="17" y="0"/>
                </a:lnTo>
                <a:lnTo>
                  <a:pt x="17" y="0"/>
                </a:lnTo>
                <a:lnTo>
                  <a:pt x="15" y="0"/>
                </a:lnTo>
                <a:lnTo>
                  <a:pt x="15" y="0"/>
                </a:lnTo>
                <a:lnTo>
                  <a:pt x="14" y="2"/>
                </a:ln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11" y="2"/>
                </a:lnTo>
                <a:lnTo>
                  <a:pt x="11" y="3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8" y="3"/>
                </a:lnTo>
                <a:lnTo>
                  <a:pt x="8" y="5"/>
                </a:lnTo>
                <a:lnTo>
                  <a:pt x="6" y="5"/>
                </a:lnTo>
                <a:lnTo>
                  <a:pt x="6" y="5"/>
                </a:lnTo>
                <a:lnTo>
                  <a:pt x="5" y="5"/>
                </a:lnTo>
                <a:lnTo>
                  <a:pt x="5" y="5"/>
                </a:lnTo>
                <a:lnTo>
                  <a:pt x="3" y="6"/>
                </a:lnTo>
                <a:lnTo>
                  <a:pt x="3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51" name="Freeform 4461"/>
          <p:cNvSpPr>
            <a:spLocks/>
          </p:cNvSpPr>
          <p:nvPr/>
        </p:nvSpPr>
        <p:spPr bwMode="auto">
          <a:xfrm>
            <a:off x="3605213" y="1055688"/>
            <a:ext cx="31750" cy="11113"/>
          </a:xfrm>
          <a:custGeom>
            <a:avLst/>
            <a:gdLst>
              <a:gd name="T0" fmla="*/ 0 w 20"/>
              <a:gd name="T1" fmla="*/ 7 h 7"/>
              <a:gd name="T2" fmla="*/ 2 w 20"/>
              <a:gd name="T3" fmla="*/ 6 h 7"/>
              <a:gd name="T4" fmla="*/ 3 w 20"/>
              <a:gd name="T5" fmla="*/ 6 h 7"/>
              <a:gd name="T6" fmla="*/ 6 w 20"/>
              <a:gd name="T7" fmla="*/ 4 h 7"/>
              <a:gd name="T8" fmla="*/ 8 w 20"/>
              <a:gd name="T9" fmla="*/ 4 h 7"/>
              <a:gd name="T10" fmla="*/ 9 w 20"/>
              <a:gd name="T11" fmla="*/ 3 h 7"/>
              <a:gd name="T12" fmla="*/ 11 w 20"/>
              <a:gd name="T13" fmla="*/ 3 h 7"/>
              <a:gd name="T14" fmla="*/ 12 w 20"/>
              <a:gd name="T15" fmla="*/ 1 h 7"/>
              <a:gd name="T16" fmla="*/ 14 w 20"/>
              <a:gd name="T17" fmla="*/ 1 h 7"/>
              <a:gd name="T18" fmla="*/ 15 w 20"/>
              <a:gd name="T19" fmla="*/ 0 h 7"/>
              <a:gd name="T20" fmla="*/ 18 w 20"/>
              <a:gd name="T21" fmla="*/ 0 h 7"/>
              <a:gd name="T22" fmla="*/ 20 w 20"/>
              <a:gd name="T2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7">
                <a:moveTo>
                  <a:pt x="0" y="7"/>
                </a:moveTo>
                <a:lnTo>
                  <a:pt x="2" y="6"/>
                </a:lnTo>
                <a:lnTo>
                  <a:pt x="3" y="6"/>
                </a:lnTo>
                <a:lnTo>
                  <a:pt x="6" y="4"/>
                </a:lnTo>
                <a:lnTo>
                  <a:pt x="8" y="4"/>
                </a:lnTo>
                <a:lnTo>
                  <a:pt x="9" y="3"/>
                </a:lnTo>
                <a:lnTo>
                  <a:pt x="11" y="3"/>
                </a:lnTo>
                <a:lnTo>
                  <a:pt x="12" y="1"/>
                </a:lnTo>
                <a:lnTo>
                  <a:pt x="14" y="1"/>
                </a:lnTo>
                <a:lnTo>
                  <a:pt x="15" y="0"/>
                </a:lnTo>
                <a:lnTo>
                  <a:pt x="18" y="0"/>
                </a:lnTo>
                <a:lnTo>
                  <a:pt x="2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52" name="Rectangle 4462"/>
          <p:cNvSpPr>
            <a:spLocks noChangeArrowheads="1"/>
          </p:cNvSpPr>
          <p:nvPr/>
        </p:nvSpPr>
        <p:spPr bwMode="auto">
          <a:xfrm rot="4080000">
            <a:off x="3633454" y="1060878"/>
            <a:ext cx="7053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85</a:t>
            </a:r>
          </a:p>
        </p:txBody>
      </p:sp>
      <p:sp>
        <p:nvSpPr>
          <p:cNvPr id="6553" name="Line 4463"/>
          <p:cNvSpPr>
            <a:spLocks noChangeShapeType="1"/>
          </p:cNvSpPr>
          <p:nvPr/>
        </p:nvSpPr>
        <p:spPr bwMode="auto">
          <a:xfrm flipH="1" flipV="1">
            <a:off x="3608388" y="1071563"/>
            <a:ext cx="33338" cy="809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554" name="Freeform 4464"/>
          <p:cNvSpPr>
            <a:spLocks/>
          </p:cNvSpPr>
          <p:nvPr/>
        </p:nvSpPr>
        <p:spPr bwMode="auto">
          <a:xfrm>
            <a:off x="3565525" y="1174751"/>
            <a:ext cx="38100" cy="15875"/>
          </a:xfrm>
          <a:custGeom>
            <a:avLst/>
            <a:gdLst>
              <a:gd name="T0" fmla="*/ 24 w 24"/>
              <a:gd name="T1" fmla="*/ 0 h 10"/>
              <a:gd name="T2" fmla="*/ 22 w 24"/>
              <a:gd name="T3" fmla="*/ 0 h 10"/>
              <a:gd name="T4" fmla="*/ 22 w 24"/>
              <a:gd name="T5" fmla="*/ 0 h 10"/>
              <a:gd name="T6" fmla="*/ 21 w 24"/>
              <a:gd name="T7" fmla="*/ 0 h 10"/>
              <a:gd name="T8" fmla="*/ 19 w 24"/>
              <a:gd name="T9" fmla="*/ 1 h 10"/>
              <a:gd name="T10" fmla="*/ 19 w 24"/>
              <a:gd name="T11" fmla="*/ 1 h 10"/>
              <a:gd name="T12" fmla="*/ 18 w 24"/>
              <a:gd name="T13" fmla="*/ 1 h 10"/>
              <a:gd name="T14" fmla="*/ 18 w 24"/>
              <a:gd name="T15" fmla="*/ 1 h 10"/>
              <a:gd name="T16" fmla="*/ 16 w 24"/>
              <a:gd name="T17" fmla="*/ 3 h 10"/>
              <a:gd name="T18" fmla="*/ 15 w 24"/>
              <a:gd name="T19" fmla="*/ 3 h 10"/>
              <a:gd name="T20" fmla="*/ 15 w 24"/>
              <a:gd name="T21" fmla="*/ 3 h 10"/>
              <a:gd name="T22" fmla="*/ 13 w 24"/>
              <a:gd name="T23" fmla="*/ 4 h 10"/>
              <a:gd name="T24" fmla="*/ 12 w 24"/>
              <a:gd name="T25" fmla="*/ 4 h 10"/>
              <a:gd name="T26" fmla="*/ 12 w 24"/>
              <a:gd name="T27" fmla="*/ 4 h 10"/>
              <a:gd name="T28" fmla="*/ 10 w 24"/>
              <a:gd name="T29" fmla="*/ 4 h 10"/>
              <a:gd name="T30" fmla="*/ 10 w 24"/>
              <a:gd name="T31" fmla="*/ 6 h 10"/>
              <a:gd name="T32" fmla="*/ 9 w 24"/>
              <a:gd name="T33" fmla="*/ 6 h 10"/>
              <a:gd name="T34" fmla="*/ 7 w 24"/>
              <a:gd name="T35" fmla="*/ 6 h 10"/>
              <a:gd name="T36" fmla="*/ 7 w 24"/>
              <a:gd name="T37" fmla="*/ 6 h 10"/>
              <a:gd name="T38" fmla="*/ 6 w 24"/>
              <a:gd name="T39" fmla="*/ 7 h 10"/>
              <a:gd name="T40" fmla="*/ 4 w 24"/>
              <a:gd name="T41" fmla="*/ 7 h 10"/>
              <a:gd name="T42" fmla="*/ 4 w 24"/>
              <a:gd name="T43" fmla="*/ 7 h 10"/>
              <a:gd name="T44" fmla="*/ 3 w 24"/>
              <a:gd name="T45" fmla="*/ 9 h 10"/>
              <a:gd name="T46" fmla="*/ 3 w 24"/>
              <a:gd name="T47" fmla="*/ 9 h 10"/>
              <a:gd name="T48" fmla="*/ 1 w 24"/>
              <a:gd name="T49" fmla="*/ 9 h 10"/>
              <a:gd name="T50" fmla="*/ 0 w 24"/>
              <a:gd name="T51" fmla="*/ 9 h 10"/>
              <a:gd name="T52" fmla="*/ 0 w 24"/>
              <a:gd name="T5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" h="10">
                <a:moveTo>
                  <a:pt x="24" y="0"/>
                </a:moveTo>
                <a:lnTo>
                  <a:pt x="22" y="0"/>
                </a:lnTo>
                <a:lnTo>
                  <a:pt x="22" y="0"/>
                </a:lnTo>
                <a:lnTo>
                  <a:pt x="21" y="0"/>
                </a:lnTo>
                <a:lnTo>
                  <a:pt x="19" y="1"/>
                </a:lnTo>
                <a:lnTo>
                  <a:pt x="19" y="1"/>
                </a:lnTo>
                <a:lnTo>
                  <a:pt x="18" y="1"/>
                </a:lnTo>
                <a:lnTo>
                  <a:pt x="18" y="1"/>
                </a:lnTo>
                <a:lnTo>
                  <a:pt x="16" y="3"/>
                </a:lnTo>
                <a:lnTo>
                  <a:pt x="15" y="3"/>
                </a:lnTo>
                <a:lnTo>
                  <a:pt x="15" y="3"/>
                </a:lnTo>
                <a:lnTo>
                  <a:pt x="13" y="4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6"/>
                </a:lnTo>
                <a:lnTo>
                  <a:pt x="9" y="6"/>
                </a:lnTo>
                <a:lnTo>
                  <a:pt x="7" y="6"/>
                </a:lnTo>
                <a:lnTo>
                  <a:pt x="7" y="6"/>
                </a:lnTo>
                <a:lnTo>
                  <a:pt x="6" y="7"/>
                </a:lnTo>
                <a:lnTo>
                  <a:pt x="4" y="7"/>
                </a:lnTo>
                <a:lnTo>
                  <a:pt x="4" y="7"/>
                </a:lnTo>
                <a:lnTo>
                  <a:pt x="3" y="9"/>
                </a:lnTo>
                <a:lnTo>
                  <a:pt x="3" y="9"/>
                </a:lnTo>
                <a:lnTo>
                  <a:pt x="1" y="9"/>
                </a:lnTo>
                <a:lnTo>
                  <a:pt x="0" y="9"/>
                </a:lnTo>
                <a:lnTo>
                  <a:pt x="0" y="1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20" name="Freeform 4466"/>
          <p:cNvSpPr>
            <a:spLocks/>
          </p:cNvSpPr>
          <p:nvPr/>
        </p:nvSpPr>
        <p:spPr bwMode="auto">
          <a:xfrm>
            <a:off x="3603625" y="1157288"/>
            <a:ext cx="38100" cy="17463"/>
          </a:xfrm>
          <a:custGeom>
            <a:avLst/>
            <a:gdLst>
              <a:gd name="T0" fmla="*/ 0 w 24"/>
              <a:gd name="T1" fmla="*/ 11 h 11"/>
              <a:gd name="T2" fmla="*/ 1 w 24"/>
              <a:gd name="T3" fmla="*/ 9 h 11"/>
              <a:gd name="T4" fmla="*/ 4 w 24"/>
              <a:gd name="T5" fmla="*/ 8 h 11"/>
              <a:gd name="T6" fmla="*/ 6 w 24"/>
              <a:gd name="T7" fmla="*/ 8 h 11"/>
              <a:gd name="T8" fmla="*/ 9 w 24"/>
              <a:gd name="T9" fmla="*/ 6 h 11"/>
              <a:gd name="T10" fmla="*/ 10 w 24"/>
              <a:gd name="T11" fmla="*/ 6 h 11"/>
              <a:gd name="T12" fmla="*/ 13 w 24"/>
              <a:gd name="T13" fmla="*/ 5 h 11"/>
              <a:gd name="T14" fmla="*/ 15 w 24"/>
              <a:gd name="T15" fmla="*/ 3 h 11"/>
              <a:gd name="T16" fmla="*/ 18 w 24"/>
              <a:gd name="T17" fmla="*/ 3 h 11"/>
              <a:gd name="T18" fmla="*/ 19 w 24"/>
              <a:gd name="T19" fmla="*/ 2 h 11"/>
              <a:gd name="T20" fmla="*/ 22 w 24"/>
              <a:gd name="T21" fmla="*/ 2 h 11"/>
              <a:gd name="T22" fmla="*/ 24 w 24"/>
              <a:gd name="T2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1">
                <a:moveTo>
                  <a:pt x="0" y="11"/>
                </a:moveTo>
                <a:lnTo>
                  <a:pt x="1" y="9"/>
                </a:lnTo>
                <a:lnTo>
                  <a:pt x="4" y="8"/>
                </a:lnTo>
                <a:lnTo>
                  <a:pt x="6" y="8"/>
                </a:lnTo>
                <a:lnTo>
                  <a:pt x="9" y="6"/>
                </a:lnTo>
                <a:lnTo>
                  <a:pt x="10" y="6"/>
                </a:lnTo>
                <a:lnTo>
                  <a:pt x="13" y="5"/>
                </a:lnTo>
                <a:lnTo>
                  <a:pt x="15" y="3"/>
                </a:lnTo>
                <a:lnTo>
                  <a:pt x="18" y="3"/>
                </a:lnTo>
                <a:lnTo>
                  <a:pt x="19" y="2"/>
                </a:lnTo>
                <a:lnTo>
                  <a:pt x="22" y="2"/>
                </a:lnTo>
                <a:lnTo>
                  <a:pt x="24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21" name="Line 4467"/>
          <p:cNvSpPr>
            <a:spLocks noChangeShapeType="1"/>
          </p:cNvSpPr>
          <p:nvPr/>
        </p:nvSpPr>
        <p:spPr bwMode="auto">
          <a:xfrm flipH="1" flipV="1">
            <a:off x="3605213" y="1179513"/>
            <a:ext cx="33338" cy="809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22" name="Freeform 4468"/>
          <p:cNvSpPr>
            <a:spLocks/>
          </p:cNvSpPr>
          <p:nvPr/>
        </p:nvSpPr>
        <p:spPr bwMode="auto">
          <a:xfrm>
            <a:off x="3529013" y="1289050"/>
            <a:ext cx="57150" cy="25400"/>
          </a:xfrm>
          <a:custGeom>
            <a:avLst/>
            <a:gdLst>
              <a:gd name="T0" fmla="*/ 36 w 36"/>
              <a:gd name="T1" fmla="*/ 0 h 16"/>
              <a:gd name="T2" fmla="*/ 33 w 36"/>
              <a:gd name="T3" fmla="*/ 1 h 16"/>
              <a:gd name="T4" fmla="*/ 32 w 36"/>
              <a:gd name="T5" fmla="*/ 1 h 16"/>
              <a:gd name="T6" fmla="*/ 29 w 36"/>
              <a:gd name="T7" fmla="*/ 3 h 16"/>
              <a:gd name="T8" fmla="*/ 27 w 36"/>
              <a:gd name="T9" fmla="*/ 4 h 16"/>
              <a:gd name="T10" fmla="*/ 24 w 36"/>
              <a:gd name="T11" fmla="*/ 4 h 16"/>
              <a:gd name="T12" fmla="*/ 23 w 36"/>
              <a:gd name="T13" fmla="*/ 6 h 16"/>
              <a:gd name="T14" fmla="*/ 20 w 36"/>
              <a:gd name="T15" fmla="*/ 7 h 16"/>
              <a:gd name="T16" fmla="*/ 18 w 36"/>
              <a:gd name="T17" fmla="*/ 7 h 16"/>
              <a:gd name="T18" fmla="*/ 15 w 36"/>
              <a:gd name="T19" fmla="*/ 9 h 16"/>
              <a:gd name="T20" fmla="*/ 14 w 36"/>
              <a:gd name="T21" fmla="*/ 10 h 16"/>
              <a:gd name="T22" fmla="*/ 12 w 36"/>
              <a:gd name="T23" fmla="*/ 10 h 16"/>
              <a:gd name="T24" fmla="*/ 9 w 36"/>
              <a:gd name="T25" fmla="*/ 12 h 16"/>
              <a:gd name="T26" fmla="*/ 8 w 36"/>
              <a:gd name="T27" fmla="*/ 13 h 16"/>
              <a:gd name="T28" fmla="*/ 5 w 36"/>
              <a:gd name="T29" fmla="*/ 13 h 16"/>
              <a:gd name="T30" fmla="*/ 3 w 36"/>
              <a:gd name="T31" fmla="*/ 15 h 16"/>
              <a:gd name="T32" fmla="*/ 0 w 36"/>
              <a:gd name="T3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16">
                <a:moveTo>
                  <a:pt x="36" y="0"/>
                </a:moveTo>
                <a:lnTo>
                  <a:pt x="33" y="1"/>
                </a:lnTo>
                <a:lnTo>
                  <a:pt x="32" y="1"/>
                </a:lnTo>
                <a:lnTo>
                  <a:pt x="29" y="3"/>
                </a:lnTo>
                <a:lnTo>
                  <a:pt x="27" y="4"/>
                </a:lnTo>
                <a:lnTo>
                  <a:pt x="24" y="4"/>
                </a:lnTo>
                <a:lnTo>
                  <a:pt x="23" y="6"/>
                </a:lnTo>
                <a:lnTo>
                  <a:pt x="20" y="7"/>
                </a:lnTo>
                <a:lnTo>
                  <a:pt x="18" y="7"/>
                </a:lnTo>
                <a:lnTo>
                  <a:pt x="15" y="9"/>
                </a:lnTo>
                <a:lnTo>
                  <a:pt x="14" y="10"/>
                </a:lnTo>
                <a:lnTo>
                  <a:pt x="12" y="10"/>
                </a:lnTo>
                <a:lnTo>
                  <a:pt x="9" y="12"/>
                </a:lnTo>
                <a:lnTo>
                  <a:pt x="8" y="13"/>
                </a:lnTo>
                <a:lnTo>
                  <a:pt x="5" y="13"/>
                </a:lnTo>
                <a:lnTo>
                  <a:pt x="3" y="15"/>
                </a:lnTo>
                <a:lnTo>
                  <a:pt x="0" y="16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23" name="Freeform 4469"/>
          <p:cNvSpPr>
            <a:spLocks/>
          </p:cNvSpPr>
          <p:nvPr/>
        </p:nvSpPr>
        <p:spPr bwMode="auto">
          <a:xfrm>
            <a:off x="3586163" y="1265238"/>
            <a:ext cx="55563" cy="23813"/>
          </a:xfrm>
          <a:custGeom>
            <a:avLst/>
            <a:gdLst>
              <a:gd name="T0" fmla="*/ 0 w 35"/>
              <a:gd name="T1" fmla="*/ 15 h 15"/>
              <a:gd name="T2" fmla="*/ 2 w 35"/>
              <a:gd name="T3" fmla="*/ 13 h 15"/>
              <a:gd name="T4" fmla="*/ 5 w 35"/>
              <a:gd name="T5" fmla="*/ 12 h 15"/>
              <a:gd name="T6" fmla="*/ 8 w 35"/>
              <a:gd name="T7" fmla="*/ 10 h 15"/>
              <a:gd name="T8" fmla="*/ 11 w 35"/>
              <a:gd name="T9" fmla="*/ 9 h 15"/>
              <a:gd name="T10" fmla="*/ 14 w 35"/>
              <a:gd name="T11" fmla="*/ 9 h 15"/>
              <a:gd name="T12" fmla="*/ 17 w 35"/>
              <a:gd name="T13" fmla="*/ 7 h 15"/>
              <a:gd name="T14" fmla="*/ 20 w 35"/>
              <a:gd name="T15" fmla="*/ 6 h 15"/>
              <a:gd name="T16" fmla="*/ 23 w 35"/>
              <a:gd name="T17" fmla="*/ 4 h 15"/>
              <a:gd name="T18" fmla="*/ 26 w 35"/>
              <a:gd name="T19" fmla="*/ 3 h 15"/>
              <a:gd name="T20" fmla="*/ 29 w 35"/>
              <a:gd name="T21" fmla="*/ 1 h 15"/>
              <a:gd name="T22" fmla="*/ 32 w 35"/>
              <a:gd name="T23" fmla="*/ 1 h 15"/>
              <a:gd name="T24" fmla="*/ 35 w 35"/>
              <a:gd name="T2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15">
                <a:moveTo>
                  <a:pt x="0" y="15"/>
                </a:moveTo>
                <a:lnTo>
                  <a:pt x="2" y="13"/>
                </a:lnTo>
                <a:lnTo>
                  <a:pt x="5" y="12"/>
                </a:lnTo>
                <a:lnTo>
                  <a:pt x="8" y="10"/>
                </a:lnTo>
                <a:lnTo>
                  <a:pt x="11" y="9"/>
                </a:lnTo>
                <a:lnTo>
                  <a:pt x="14" y="9"/>
                </a:lnTo>
                <a:lnTo>
                  <a:pt x="17" y="7"/>
                </a:lnTo>
                <a:lnTo>
                  <a:pt x="20" y="6"/>
                </a:lnTo>
                <a:lnTo>
                  <a:pt x="23" y="4"/>
                </a:lnTo>
                <a:lnTo>
                  <a:pt x="26" y="3"/>
                </a:lnTo>
                <a:lnTo>
                  <a:pt x="29" y="1"/>
                </a:lnTo>
                <a:lnTo>
                  <a:pt x="32" y="1"/>
                </a:lnTo>
                <a:lnTo>
                  <a:pt x="35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24" name="Line 4470"/>
          <p:cNvSpPr>
            <a:spLocks noChangeShapeType="1"/>
          </p:cNvSpPr>
          <p:nvPr/>
        </p:nvSpPr>
        <p:spPr bwMode="auto">
          <a:xfrm flipH="1" flipV="1">
            <a:off x="3589338" y="1293813"/>
            <a:ext cx="34925" cy="80963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25" name="Freeform 4471"/>
          <p:cNvSpPr>
            <a:spLocks/>
          </p:cNvSpPr>
          <p:nvPr/>
        </p:nvSpPr>
        <p:spPr bwMode="auto">
          <a:xfrm>
            <a:off x="3481388" y="1412875"/>
            <a:ext cx="71438" cy="34925"/>
          </a:xfrm>
          <a:custGeom>
            <a:avLst/>
            <a:gdLst>
              <a:gd name="T0" fmla="*/ 45 w 45"/>
              <a:gd name="T1" fmla="*/ 0 h 22"/>
              <a:gd name="T2" fmla="*/ 44 w 45"/>
              <a:gd name="T3" fmla="*/ 0 h 22"/>
              <a:gd name="T4" fmla="*/ 44 w 45"/>
              <a:gd name="T5" fmla="*/ 1 h 22"/>
              <a:gd name="T6" fmla="*/ 42 w 45"/>
              <a:gd name="T7" fmla="*/ 1 h 22"/>
              <a:gd name="T8" fmla="*/ 42 w 45"/>
              <a:gd name="T9" fmla="*/ 1 h 22"/>
              <a:gd name="T10" fmla="*/ 41 w 45"/>
              <a:gd name="T11" fmla="*/ 1 h 22"/>
              <a:gd name="T12" fmla="*/ 39 w 45"/>
              <a:gd name="T13" fmla="*/ 3 h 22"/>
              <a:gd name="T14" fmla="*/ 39 w 45"/>
              <a:gd name="T15" fmla="*/ 3 h 22"/>
              <a:gd name="T16" fmla="*/ 38 w 45"/>
              <a:gd name="T17" fmla="*/ 3 h 22"/>
              <a:gd name="T18" fmla="*/ 38 w 45"/>
              <a:gd name="T19" fmla="*/ 4 h 22"/>
              <a:gd name="T20" fmla="*/ 36 w 45"/>
              <a:gd name="T21" fmla="*/ 4 h 22"/>
              <a:gd name="T22" fmla="*/ 35 w 45"/>
              <a:gd name="T23" fmla="*/ 4 h 22"/>
              <a:gd name="T24" fmla="*/ 35 w 45"/>
              <a:gd name="T25" fmla="*/ 6 h 22"/>
              <a:gd name="T26" fmla="*/ 33 w 45"/>
              <a:gd name="T27" fmla="*/ 6 h 22"/>
              <a:gd name="T28" fmla="*/ 32 w 45"/>
              <a:gd name="T29" fmla="*/ 6 h 22"/>
              <a:gd name="T30" fmla="*/ 32 w 45"/>
              <a:gd name="T31" fmla="*/ 6 h 22"/>
              <a:gd name="T32" fmla="*/ 30 w 45"/>
              <a:gd name="T33" fmla="*/ 7 h 22"/>
              <a:gd name="T34" fmla="*/ 30 w 45"/>
              <a:gd name="T35" fmla="*/ 7 h 22"/>
              <a:gd name="T36" fmla="*/ 29 w 45"/>
              <a:gd name="T37" fmla="*/ 7 h 22"/>
              <a:gd name="T38" fmla="*/ 27 w 45"/>
              <a:gd name="T39" fmla="*/ 9 h 22"/>
              <a:gd name="T40" fmla="*/ 27 w 45"/>
              <a:gd name="T41" fmla="*/ 9 h 22"/>
              <a:gd name="T42" fmla="*/ 26 w 45"/>
              <a:gd name="T43" fmla="*/ 9 h 22"/>
              <a:gd name="T44" fmla="*/ 26 w 45"/>
              <a:gd name="T45" fmla="*/ 10 h 22"/>
              <a:gd name="T46" fmla="*/ 24 w 45"/>
              <a:gd name="T47" fmla="*/ 10 h 22"/>
              <a:gd name="T48" fmla="*/ 23 w 45"/>
              <a:gd name="T49" fmla="*/ 10 h 22"/>
              <a:gd name="T50" fmla="*/ 23 w 45"/>
              <a:gd name="T51" fmla="*/ 12 h 22"/>
              <a:gd name="T52" fmla="*/ 21 w 45"/>
              <a:gd name="T53" fmla="*/ 12 h 22"/>
              <a:gd name="T54" fmla="*/ 21 w 45"/>
              <a:gd name="T55" fmla="*/ 12 h 22"/>
              <a:gd name="T56" fmla="*/ 20 w 45"/>
              <a:gd name="T57" fmla="*/ 12 h 22"/>
              <a:gd name="T58" fmla="*/ 18 w 45"/>
              <a:gd name="T59" fmla="*/ 13 h 22"/>
              <a:gd name="T60" fmla="*/ 18 w 45"/>
              <a:gd name="T61" fmla="*/ 13 h 22"/>
              <a:gd name="T62" fmla="*/ 17 w 45"/>
              <a:gd name="T63" fmla="*/ 13 h 22"/>
              <a:gd name="T64" fmla="*/ 17 w 45"/>
              <a:gd name="T65" fmla="*/ 15 h 22"/>
              <a:gd name="T66" fmla="*/ 15 w 45"/>
              <a:gd name="T67" fmla="*/ 15 h 22"/>
              <a:gd name="T68" fmla="*/ 15 w 45"/>
              <a:gd name="T69" fmla="*/ 15 h 22"/>
              <a:gd name="T70" fmla="*/ 14 w 45"/>
              <a:gd name="T71" fmla="*/ 16 h 22"/>
              <a:gd name="T72" fmla="*/ 12 w 45"/>
              <a:gd name="T73" fmla="*/ 16 h 22"/>
              <a:gd name="T74" fmla="*/ 12 w 45"/>
              <a:gd name="T75" fmla="*/ 16 h 22"/>
              <a:gd name="T76" fmla="*/ 11 w 45"/>
              <a:gd name="T77" fmla="*/ 18 h 22"/>
              <a:gd name="T78" fmla="*/ 11 w 45"/>
              <a:gd name="T79" fmla="*/ 18 h 22"/>
              <a:gd name="T80" fmla="*/ 9 w 45"/>
              <a:gd name="T81" fmla="*/ 18 h 22"/>
              <a:gd name="T82" fmla="*/ 8 w 45"/>
              <a:gd name="T83" fmla="*/ 19 h 22"/>
              <a:gd name="T84" fmla="*/ 8 w 45"/>
              <a:gd name="T85" fmla="*/ 19 h 22"/>
              <a:gd name="T86" fmla="*/ 6 w 45"/>
              <a:gd name="T87" fmla="*/ 19 h 22"/>
              <a:gd name="T88" fmla="*/ 6 w 45"/>
              <a:gd name="T89" fmla="*/ 19 h 22"/>
              <a:gd name="T90" fmla="*/ 5 w 45"/>
              <a:gd name="T91" fmla="*/ 21 h 22"/>
              <a:gd name="T92" fmla="*/ 3 w 45"/>
              <a:gd name="T93" fmla="*/ 21 h 22"/>
              <a:gd name="T94" fmla="*/ 3 w 45"/>
              <a:gd name="T95" fmla="*/ 21 h 22"/>
              <a:gd name="T96" fmla="*/ 2 w 45"/>
              <a:gd name="T97" fmla="*/ 22 h 22"/>
              <a:gd name="T98" fmla="*/ 2 w 45"/>
              <a:gd name="T99" fmla="*/ 22 h 22"/>
              <a:gd name="T100" fmla="*/ 0 w 45"/>
              <a:gd name="T10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5" h="22">
                <a:moveTo>
                  <a:pt x="45" y="0"/>
                </a:moveTo>
                <a:lnTo>
                  <a:pt x="44" y="0"/>
                </a:lnTo>
                <a:lnTo>
                  <a:pt x="44" y="1"/>
                </a:lnTo>
                <a:lnTo>
                  <a:pt x="42" y="1"/>
                </a:lnTo>
                <a:lnTo>
                  <a:pt x="42" y="1"/>
                </a:lnTo>
                <a:lnTo>
                  <a:pt x="41" y="1"/>
                </a:lnTo>
                <a:lnTo>
                  <a:pt x="39" y="3"/>
                </a:lnTo>
                <a:lnTo>
                  <a:pt x="39" y="3"/>
                </a:lnTo>
                <a:lnTo>
                  <a:pt x="38" y="3"/>
                </a:lnTo>
                <a:lnTo>
                  <a:pt x="38" y="4"/>
                </a:lnTo>
                <a:lnTo>
                  <a:pt x="36" y="4"/>
                </a:lnTo>
                <a:lnTo>
                  <a:pt x="35" y="4"/>
                </a:lnTo>
                <a:lnTo>
                  <a:pt x="35" y="6"/>
                </a:lnTo>
                <a:lnTo>
                  <a:pt x="33" y="6"/>
                </a:lnTo>
                <a:lnTo>
                  <a:pt x="32" y="6"/>
                </a:lnTo>
                <a:lnTo>
                  <a:pt x="32" y="6"/>
                </a:lnTo>
                <a:lnTo>
                  <a:pt x="30" y="7"/>
                </a:lnTo>
                <a:lnTo>
                  <a:pt x="30" y="7"/>
                </a:lnTo>
                <a:lnTo>
                  <a:pt x="29" y="7"/>
                </a:lnTo>
                <a:lnTo>
                  <a:pt x="27" y="9"/>
                </a:lnTo>
                <a:lnTo>
                  <a:pt x="27" y="9"/>
                </a:lnTo>
                <a:lnTo>
                  <a:pt x="26" y="9"/>
                </a:lnTo>
                <a:lnTo>
                  <a:pt x="26" y="10"/>
                </a:lnTo>
                <a:lnTo>
                  <a:pt x="24" y="10"/>
                </a:lnTo>
                <a:lnTo>
                  <a:pt x="23" y="10"/>
                </a:lnTo>
                <a:lnTo>
                  <a:pt x="23" y="12"/>
                </a:lnTo>
                <a:lnTo>
                  <a:pt x="21" y="12"/>
                </a:lnTo>
                <a:lnTo>
                  <a:pt x="21" y="12"/>
                </a:lnTo>
                <a:lnTo>
                  <a:pt x="20" y="12"/>
                </a:lnTo>
                <a:lnTo>
                  <a:pt x="18" y="13"/>
                </a:lnTo>
                <a:lnTo>
                  <a:pt x="18" y="13"/>
                </a:lnTo>
                <a:lnTo>
                  <a:pt x="17" y="13"/>
                </a:lnTo>
                <a:lnTo>
                  <a:pt x="17" y="15"/>
                </a:lnTo>
                <a:lnTo>
                  <a:pt x="15" y="15"/>
                </a:lnTo>
                <a:lnTo>
                  <a:pt x="15" y="15"/>
                </a:lnTo>
                <a:lnTo>
                  <a:pt x="14" y="16"/>
                </a:lnTo>
                <a:lnTo>
                  <a:pt x="12" y="16"/>
                </a:lnTo>
                <a:lnTo>
                  <a:pt x="12" y="16"/>
                </a:lnTo>
                <a:lnTo>
                  <a:pt x="11" y="18"/>
                </a:lnTo>
                <a:lnTo>
                  <a:pt x="11" y="18"/>
                </a:lnTo>
                <a:lnTo>
                  <a:pt x="9" y="18"/>
                </a:lnTo>
                <a:lnTo>
                  <a:pt x="8" y="19"/>
                </a:lnTo>
                <a:lnTo>
                  <a:pt x="8" y="19"/>
                </a:lnTo>
                <a:lnTo>
                  <a:pt x="6" y="19"/>
                </a:lnTo>
                <a:lnTo>
                  <a:pt x="6" y="19"/>
                </a:lnTo>
                <a:lnTo>
                  <a:pt x="5" y="21"/>
                </a:lnTo>
                <a:lnTo>
                  <a:pt x="3" y="21"/>
                </a:lnTo>
                <a:lnTo>
                  <a:pt x="3" y="21"/>
                </a:lnTo>
                <a:lnTo>
                  <a:pt x="2" y="22"/>
                </a:lnTo>
                <a:lnTo>
                  <a:pt x="2" y="22"/>
                </a:lnTo>
                <a:lnTo>
                  <a:pt x="0" y="22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26" name="Freeform 4472"/>
          <p:cNvSpPr>
            <a:spLocks/>
          </p:cNvSpPr>
          <p:nvPr/>
        </p:nvSpPr>
        <p:spPr bwMode="auto">
          <a:xfrm>
            <a:off x="3552825" y="1379538"/>
            <a:ext cx="71438" cy="33338"/>
          </a:xfrm>
          <a:custGeom>
            <a:avLst/>
            <a:gdLst>
              <a:gd name="T0" fmla="*/ 0 w 45"/>
              <a:gd name="T1" fmla="*/ 21 h 21"/>
              <a:gd name="T2" fmla="*/ 3 w 45"/>
              <a:gd name="T3" fmla="*/ 19 h 21"/>
              <a:gd name="T4" fmla="*/ 8 w 45"/>
              <a:gd name="T5" fmla="*/ 18 h 21"/>
              <a:gd name="T6" fmla="*/ 11 w 45"/>
              <a:gd name="T7" fmla="*/ 16 h 21"/>
              <a:gd name="T8" fmla="*/ 14 w 45"/>
              <a:gd name="T9" fmla="*/ 13 h 21"/>
              <a:gd name="T10" fmla="*/ 18 w 45"/>
              <a:gd name="T11" fmla="*/ 12 h 21"/>
              <a:gd name="T12" fmla="*/ 21 w 45"/>
              <a:gd name="T13" fmla="*/ 10 h 21"/>
              <a:gd name="T14" fmla="*/ 24 w 45"/>
              <a:gd name="T15" fmla="*/ 9 h 21"/>
              <a:gd name="T16" fmla="*/ 29 w 45"/>
              <a:gd name="T17" fmla="*/ 7 h 21"/>
              <a:gd name="T18" fmla="*/ 32 w 45"/>
              <a:gd name="T19" fmla="*/ 6 h 21"/>
              <a:gd name="T20" fmla="*/ 35 w 45"/>
              <a:gd name="T21" fmla="*/ 4 h 21"/>
              <a:gd name="T22" fmla="*/ 39 w 45"/>
              <a:gd name="T23" fmla="*/ 3 h 21"/>
              <a:gd name="T24" fmla="*/ 42 w 45"/>
              <a:gd name="T25" fmla="*/ 1 h 21"/>
              <a:gd name="T26" fmla="*/ 45 w 45"/>
              <a:gd name="T2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" h="21">
                <a:moveTo>
                  <a:pt x="0" y="21"/>
                </a:moveTo>
                <a:lnTo>
                  <a:pt x="3" y="19"/>
                </a:lnTo>
                <a:lnTo>
                  <a:pt x="8" y="18"/>
                </a:lnTo>
                <a:lnTo>
                  <a:pt x="11" y="16"/>
                </a:lnTo>
                <a:lnTo>
                  <a:pt x="14" y="13"/>
                </a:lnTo>
                <a:lnTo>
                  <a:pt x="18" y="12"/>
                </a:lnTo>
                <a:lnTo>
                  <a:pt x="21" y="10"/>
                </a:lnTo>
                <a:lnTo>
                  <a:pt x="24" y="9"/>
                </a:lnTo>
                <a:lnTo>
                  <a:pt x="29" y="7"/>
                </a:lnTo>
                <a:lnTo>
                  <a:pt x="32" y="6"/>
                </a:lnTo>
                <a:lnTo>
                  <a:pt x="35" y="4"/>
                </a:lnTo>
                <a:lnTo>
                  <a:pt x="39" y="3"/>
                </a:lnTo>
                <a:lnTo>
                  <a:pt x="42" y="1"/>
                </a:lnTo>
                <a:lnTo>
                  <a:pt x="45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27" name="Line 4473"/>
          <p:cNvSpPr>
            <a:spLocks noChangeShapeType="1"/>
          </p:cNvSpPr>
          <p:nvPr/>
        </p:nvSpPr>
        <p:spPr bwMode="auto">
          <a:xfrm flipH="1" flipV="1">
            <a:off x="3556000" y="1417638"/>
            <a:ext cx="38100" cy="777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28" name="Freeform 4474"/>
          <p:cNvSpPr>
            <a:spLocks/>
          </p:cNvSpPr>
          <p:nvPr/>
        </p:nvSpPr>
        <p:spPr bwMode="auto">
          <a:xfrm>
            <a:off x="3500438" y="1524000"/>
            <a:ext cx="47625" cy="26988"/>
          </a:xfrm>
          <a:custGeom>
            <a:avLst/>
            <a:gdLst>
              <a:gd name="T0" fmla="*/ 30 w 30"/>
              <a:gd name="T1" fmla="*/ 0 h 17"/>
              <a:gd name="T2" fmla="*/ 30 w 30"/>
              <a:gd name="T3" fmla="*/ 0 h 17"/>
              <a:gd name="T4" fmla="*/ 29 w 30"/>
              <a:gd name="T5" fmla="*/ 2 h 17"/>
              <a:gd name="T6" fmla="*/ 29 w 30"/>
              <a:gd name="T7" fmla="*/ 2 h 17"/>
              <a:gd name="T8" fmla="*/ 29 w 30"/>
              <a:gd name="T9" fmla="*/ 2 h 17"/>
              <a:gd name="T10" fmla="*/ 27 w 30"/>
              <a:gd name="T11" fmla="*/ 2 h 17"/>
              <a:gd name="T12" fmla="*/ 27 w 30"/>
              <a:gd name="T13" fmla="*/ 2 h 17"/>
              <a:gd name="T14" fmla="*/ 27 w 30"/>
              <a:gd name="T15" fmla="*/ 2 h 17"/>
              <a:gd name="T16" fmla="*/ 26 w 30"/>
              <a:gd name="T17" fmla="*/ 3 h 17"/>
              <a:gd name="T18" fmla="*/ 26 w 30"/>
              <a:gd name="T19" fmla="*/ 3 h 17"/>
              <a:gd name="T20" fmla="*/ 26 w 30"/>
              <a:gd name="T21" fmla="*/ 3 h 17"/>
              <a:gd name="T22" fmla="*/ 24 w 30"/>
              <a:gd name="T23" fmla="*/ 3 h 17"/>
              <a:gd name="T24" fmla="*/ 24 w 30"/>
              <a:gd name="T25" fmla="*/ 3 h 17"/>
              <a:gd name="T26" fmla="*/ 24 w 30"/>
              <a:gd name="T27" fmla="*/ 5 h 17"/>
              <a:gd name="T28" fmla="*/ 23 w 30"/>
              <a:gd name="T29" fmla="*/ 5 h 17"/>
              <a:gd name="T30" fmla="*/ 23 w 30"/>
              <a:gd name="T31" fmla="*/ 5 h 17"/>
              <a:gd name="T32" fmla="*/ 23 w 30"/>
              <a:gd name="T33" fmla="*/ 5 h 17"/>
              <a:gd name="T34" fmla="*/ 21 w 30"/>
              <a:gd name="T35" fmla="*/ 5 h 17"/>
              <a:gd name="T36" fmla="*/ 21 w 30"/>
              <a:gd name="T37" fmla="*/ 5 h 17"/>
              <a:gd name="T38" fmla="*/ 21 w 30"/>
              <a:gd name="T39" fmla="*/ 6 h 17"/>
              <a:gd name="T40" fmla="*/ 20 w 30"/>
              <a:gd name="T41" fmla="*/ 6 h 17"/>
              <a:gd name="T42" fmla="*/ 20 w 30"/>
              <a:gd name="T43" fmla="*/ 6 h 17"/>
              <a:gd name="T44" fmla="*/ 20 w 30"/>
              <a:gd name="T45" fmla="*/ 6 h 17"/>
              <a:gd name="T46" fmla="*/ 18 w 30"/>
              <a:gd name="T47" fmla="*/ 6 h 17"/>
              <a:gd name="T48" fmla="*/ 18 w 30"/>
              <a:gd name="T49" fmla="*/ 8 h 17"/>
              <a:gd name="T50" fmla="*/ 18 w 30"/>
              <a:gd name="T51" fmla="*/ 8 h 17"/>
              <a:gd name="T52" fmla="*/ 17 w 30"/>
              <a:gd name="T53" fmla="*/ 8 h 17"/>
              <a:gd name="T54" fmla="*/ 17 w 30"/>
              <a:gd name="T55" fmla="*/ 8 h 17"/>
              <a:gd name="T56" fmla="*/ 17 w 30"/>
              <a:gd name="T57" fmla="*/ 8 h 17"/>
              <a:gd name="T58" fmla="*/ 15 w 30"/>
              <a:gd name="T59" fmla="*/ 8 h 17"/>
              <a:gd name="T60" fmla="*/ 15 w 30"/>
              <a:gd name="T61" fmla="*/ 9 h 17"/>
              <a:gd name="T62" fmla="*/ 15 w 30"/>
              <a:gd name="T63" fmla="*/ 9 h 17"/>
              <a:gd name="T64" fmla="*/ 14 w 30"/>
              <a:gd name="T65" fmla="*/ 9 h 17"/>
              <a:gd name="T66" fmla="*/ 14 w 30"/>
              <a:gd name="T67" fmla="*/ 9 h 17"/>
              <a:gd name="T68" fmla="*/ 14 w 30"/>
              <a:gd name="T69" fmla="*/ 9 h 17"/>
              <a:gd name="T70" fmla="*/ 12 w 30"/>
              <a:gd name="T71" fmla="*/ 11 h 17"/>
              <a:gd name="T72" fmla="*/ 12 w 30"/>
              <a:gd name="T73" fmla="*/ 11 h 17"/>
              <a:gd name="T74" fmla="*/ 12 w 30"/>
              <a:gd name="T75" fmla="*/ 11 h 17"/>
              <a:gd name="T76" fmla="*/ 11 w 30"/>
              <a:gd name="T77" fmla="*/ 11 h 17"/>
              <a:gd name="T78" fmla="*/ 11 w 30"/>
              <a:gd name="T79" fmla="*/ 11 h 17"/>
              <a:gd name="T80" fmla="*/ 11 w 30"/>
              <a:gd name="T81" fmla="*/ 11 h 17"/>
              <a:gd name="T82" fmla="*/ 9 w 30"/>
              <a:gd name="T83" fmla="*/ 12 h 17"/>
              <a:gd name="T84" fmla="*/ 9 w 30"/>
              <a:gd name="T85" fmla="*/ 12 h 17"/>
              <a:gd name="T86" fmla="*/ 9 w 30"/>
              <a:gd name="T87" fmla="*/ 12 h 17"/>
              <a:gd name="T88" fmla="*/ 8 w 30"/>
              <a:gd name="T89" fmla="*/ 12 h 17"/>
              <a:gd name="T90" fmla="*/ 8 w 30"/>
              <a:gd name="T91" fmla="*/ 12 h 17"/>
              <a:gd name="T92" fmla="*/ 8 w 30"/>
              <a:gd name="T93" fmla="*/ 12 h 17"/>
              <a:gd name="T94" fmla="*/ 6 w 30"/>
              <a:gd name="T95" fmla="*/ 14 h 17"/>
              <a:gd name="T96" fmla="*/ 6 w 30"/>
              <a:gd name="T97" fmla="*/ 14 h 17"/>
              <a:gd name="T98" fmla="*/ 6 w 30"/>
              <a:gd name="T99" fmla="*/ 14 h 17"/>
              <a:gd name="T100" fmla="*/ 5 w 30"/>
              <a:gd name="T101" fmla="*/ 14 h 17"/>
              <a:gd name="T102" fmla="*/ 5 w 30"/>
              <a:gd name="T103" fmla="*/ 14 h 17"/>
              <a:gd name="T104" fmla="*/ 5 w 30"/>
              <a:gd name="T105" fmla="*/ 15 h 17"/>
              <a:gd name="T106" fmla="*/ 3 w 30"/>
              <a:gd name="T107" fmla="*/ 15 h 17"/>
              <a:gd name="T108" fmla="*/ 3 w 30"/>
              <a:gd name="T109" fmla="*/ 15 h 17"/>
              <a:gd name="T110" fmla="*/ 3 w 30"/>
              <a:gd name="T111" fmla="*/ 15 h 17"/>
              <a:gd name="T112" fmla="*/ 2 w 30"/>
              <a:gd name="T113" fmla="*/ 15 h 17"/>
              <a:gd name="T114" fmla="*/ 2 w 30"/>
              <a:gd name="T115" fmla="*/ 17 h 17"/>
              <a:gd name="T116" fmla="*/ 2 w 30"/>
              <a:gd name="T117" fmla="*/ 17 h 17"/>
              <a:gd name="T118" fmla="*/ 0 w 30"/>
              <a:gd name="T119" fmla="*/ 17 h 17"/>
              <a:gd name="T120" fmla="*/ 0 w 30"/>
              <a:gd name="T1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" h="17">
                <a:moveTo>
                  <a:pt x="30" y="0"/>
                </a:moveTo>
                <a:lnTo>
                  <a:pt x="30" y="0"/>
                </a:lnTo>
                <a:lnTo>
                  <a:pt x="29" y="2"/>
                </a:lnTo>
                <a:lnTo>
                  <a:pt x="29" y="2"/>
                </a:lnTo>
                <a:lnTo>
                  <a:pt x="29" y="2"/>
                </a:lnTo>
                <a:lnTo>
                  <a:pt x="27" y="2"/>
                </a:lnTo>
                <a:lnTo>
                  <a:pt x="27" y="2"/>
                </a:lnTo>
                <a:lnTo>
                  <a:pt x="27" y="2"/>
                </a:lnTo>
                <a:lnTo>
                  <a:pt x="26" y="3"/>
                </a:lnTo>
                <a:lnTo>
                  <a:pt x="26" y="3"/>
                </a:lnTo>
                <a:lnTo>
                  <a:pt x="26" y="3"/>
                </a:lnTo>
                <a:lnTo>
                  <a:pt x="24" y="3"/>
                </a:lnTo>
                <a:lnTo>
                  <a:pt x="24" y="3"/>
                </a:lnTo>
                <a:lnTo>
                  <a:pt x="24" y="5"/>
                </a:lnTo>
                <a:lnTo>
                  <a:pt x="23" y="5"/>
                </a:lnTo>
                <a:lnTo>
                  <a:pt x="23" y="5"/>
                </a:lnTo>
                <a:lnTo>
                  <a:pt x="23" y="5"/>
                </a:lnTo>
                <a:lnTo>
                  <a:pt x="21" y="5"/>
                </a:lnTo>
                <a:lnTo>
                  <a:pt x="21" y="5"/>
                </a:lnTo>
                <a:lnTo>
                  <a:pt x="21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18" y="6"/>
                </a:lnTo>
                <a:lnTo>
                  <a:pt x="18" y="8"/>
                </a:lnTo>
                <a:lnTo>
                  <a:pt x="18" y="8"/>
                </a:lnTo>
                <a:lnTo>
                  <a:pt x="17" y="8"/>
                </a:lnTo>
                <a:lnTo>
                  <a:pt x="17" y="8"/>
                </a:lnTo>
                <a:lnTo>
                  <a:pt x="17" y="8"/>
                </a:lnTo>
                <a:lnTo>
                  <a:pt x="15" y="8"/>
                </a:lnTo>
                <a:lnTo>
                  <a:pt x="15" y="9"/>
                </a:lnTo>
                <a:lnTo>
                  <a:pt x="15" y="9"/>
                </a:lnTo>
                <a:lnTo>
                  <a:pt x="14" y="9"/>
                </a:lnTo>
                <a:lnTo>
                  <a:pt x="14" y="9"/>
                </a:lnTo>
                <a:lnTo>
                  <a:pt x="14" y="9"/>
                </a:lnTo>
                <a:lnTo>
                  <a:pt x="12" y="11"/>
                </a:lnTo>
                <a:lnTo>
                  <a:pt x="12" y="11"/>
                </a:lnTo>
                <a:lnTo>
                  <a:pt x="12" y="11"/>
                </a:lnTo>
                <a:lnTo>
                  <a:pt x="11" y="11"/>
                </a:lnTo>
                <a:lnTo>
                  <a:pt x="11" y="11"/>
                </a:lnTo>
                <a:lnTo>
                  <a:pt x="11" y="11"/>
                </a:lnTo>
                <a:lnTo>
                  <a:pt x="9" y="12"/>
                </a:lnTo>
                <a:lnTo>
                  <a:pt x="9" y="12"/>
                </a:lnTo>
                <a:lnTo>
                  <a:pt x="9" y="12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5" y="14"/>
                </a:lnTo>
                <a:lnTo>
                  <a:pt x="5" y="14"/>
                </a:lnTo>
                <a:lnTo>
                  <a:pt x="5" y="15"/>
                </a:lnTo>
                <a:lnTo>
                  <a:pt x="3" y="15"/>
                </a:lnTo>
                <a:lnTo>
                  <a:pt x="3" y="15"/>
                </a:lnTo>
                <a:lnTo>
                  <a:pt x="3" y="15"/>
                </a:lnTo>
                <a:lnTo>
                  <a:pt x="2" y="15"/>
                </a:lnTo>
                <a:lnTo>
                  <a:pt x="2" y="17"/>
                </a:lnTo>
                <a:lnTo>
                  <a:pt x="2" y="17"/>
                </a:ln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29" name="Freeform 4475"/>
          <p:cNvSpPr>
            <a:spLocks/>
          </p:cNvSpPr>
          <p:nvPr/>
        </p:nvSpPr>
        <p:spPr bwMode="auto">
          <a:xfrm>
            <a:off x="3548063" y="1500188"/>
            <a:ext cx="47625" cy="23813"/>
          </a:xfrm>
          <a:custGeom>
            <a:avLst/>
            <a:gdLst>
              <a:gd name="T0" fmla="*/ 0 w 30"/>
              <a:gd name="T1" fmla="*/ 15 h 15"/>
              <a:gd name="T2" fmla="*/ 3 w 30"/>
              <a:gd name="T3" fmla="*/ 14 h 15"/>
              <a:gd name="T4" fmla="*/ 6 w 30"/>
              <a:gd name="T5" fmla="*/ 12 h 15"/>
              <a:gd name="T6" fmla="*/ 8 w 30"/>
              <a:gd name="T7" fmla="*/ 11 h 15"/>
              <a:gd name="T8" fmla="*/ 11 w 30"/>
              <a:gd name="T9" fmla="*/ 9 h 15"/>
              <a:gd name="T10" fmla="*/ 14 w 30"/>
              <a:gd name="T11" fmla="*/ 9 h 15"/>
              <a:gd name="T12" fmla="*/ 17 w 30"/>
              <a:gd name="T13" fmla="*/ 8 h 15"/>
              <a:gd name="T14" fmla="*/ 20 w 30"/>
              <a:gd name="T15" fmla="*/ 6 h 15"/>
              <a:gd name="T16" fmla="*/ 23 w 30"/>
              <a:gd name="T17" fmla="*/ 5 h 15"/>
              <a:gd name="T18" fmla="*/ 26 w 30"/>
              <a:gd name="T19" fmla="*/ 3 h 15"/>
              <a:gd name="T20" fmla="*/ 27 w 30"/>
              <a:gd name="T21" fmla="*/ 2 h 15"/>
              <a:gd name="T22" fmla="*/ 30 w 30"/>
              <a:gd name="T2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" h="15">
                <a:moveTo>
                  <a:pt x="0" y="15"/>
                </a:moveTo>
                <a:lnTo>
                  <a:pt x="3" y="14"/>
                </a:lnTo>
                <a:lnTo>
                  <a:pt x="6" y="12"/>
                </a:lnTo>
                <a:lnTo>
                  <a:pt x="8" y="11"/>
                </a:lnTo>
                <a:lnTo>
                  <a:pt x="11" y="9"/>
                </a:lnTo>
                <a:lnTo>
                  <a:pt x="14" y="9"/>
                </a:lnTo>
                <a:lnTo>
                  <a:pt x="17" y="8"/>
                </a:lnTo>
                <a:lnTo>
                  <a:pt x="20" y="6"/>
                </a:lnTo>
                <a:lnTo>
                  <a:pt x="23" y="5"/>
                </a:lnTo>
                <a:lnTo>
                  <a:pt x="26" y="3"/>
                </a:lnTo>
                <a:lnTo>
                  <a:pt x="27" y="2"/>
                </a:lnTo>
                <a:lnTo>
                  <a:pt x="30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30" name="Line 4476"/>
          <p:cNvSpPr>
            <a:spLocks noChangeShapeType="1"/>
          </p:cNvSpPr>
          <p:nvPr/>
        </p:nvSpPr>
        <p:spPr bwMode="auto">
          <a:xfrm flipH="1" flipV="1">
            <a:off x="3551238" y="1528763"/>
            <a:ext cx="39688" cy="793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500">
              <a:solidFill>
                <a:srgbClr val="FF0000"/>
              </a:solidFill>
            </a:endParaRPr>
          </a:p>
        </p:txBody>
      </p:sp>
      <p:sp>
        <p:nvSpPr>
          <p:cNvPr id="6331" name="Freeform 4477"/>
          <p:cNvSpPr>
            <a:spLocks/>
          </p:cNvSpPr>
          <p:nvPr/>
        </p:nvSpPr>
        <p:spPr bwMode="auto">
          <a:xfrm>
            <a:off x="3509963" y="1633538"/>
            <a:ext cx="41275" cy="23813"/>
          </a:xfrm>
          <a:custGeom>
            <a:avLst/>
            <a:gdLst>
              <a:gd name="T0" fmla="*/ 26 w 26"/>
              <a:gd name="T1" fmla="*/ 0 h 15"/>
              <a:gd name="T2" fmla="*/ 26 w 26"/>
              <a:gd name="T3" fmla="*/ 2 h 15"/>
              <a:gd name="T4" fmla="*/ 26 w 26"/>
              <a:gd name="T5" fmla="*/ 2 h 15"/>
              <a:gd name="T6" fmla="*/ 24 w 26"/>
              <a:gd name="T7" fmla="*/ 2 h 15"/>
              <a:gd name="T8" fmla="*/ 24 w 26"/>
              <a:gd name="T9" fmla="*/ 2 h 15"/>
              <a:gd name="T10" fmla="*/ 24 w 26"/>
              <a:gd name="T11" fmla="*/ 2 h 15"/>
              <a:gd name="T12" fmla="*/ 24 w 26"/>
              <a:gd name="T13" fmla="*/ 2 h 15"/>
              <a:gd name="T14" fmla="*/ 23 w 26"/>
              <a:gd name="T15" fmla="*/ 3 h 15"/>
              <a:gd name="T16" fmla="*/ 23 w 26"/>
              <a:gd name="T17" fmla="*/ 3 h 15"/>
              <a:gd name="T18" fmla="*/ 23 w 26"/>
              <a:gd name="T19" fmla="*/ 3 h 15"/>
              <a:gd name="T20" fmla="*/ 21 w 26"/>
              <a:gd name="T21" fmla="*/ 3 h 15"/>
              <a:gd name="T22" fmla="*/ 21 w 26"/>
              <a:gd name="T23" fmla="*/ 3 h 15"/>
              <a:gd name="T24" fmla="*/ 21 w 26"/>
              <a:gd name="T25" fmla="*/ 3 h 15"/>
              <a:gd name="T26" fmla="*/ 20 w 26"/>
              <a:gd name="T27" fmla="*/ 5 h 15"/>
              <a:gd name="T28" fmla="*/ 20 w 26"/>
              <a:gd name="T29" fmla="*/ 5 h 15"/>
              <a:gd name="T30" fmla="*/ 20 w 26"/>
              <a:gd name="T31" fmla="*/ 5 h 15"/>
              <a:gd name="T32" fmla="*/ 20 w 26"/>
              <a:gd name="T33" fmla="*/ 5 h 15"/>
              <a:gd name="T34" fmla="*/ 18 w 26"/>
              <a:gd name="T35" fmla="*/ 5 h 15"/>
              <a:gd name="T36" fmla="*/ 18 w 26"/>
              <a:gd name="T37" fmla="*/ 5 h 15"/>
              <a:gd name="T38" fmla="*/ 18 w 26"/>
              <a:gd name="T39" fmla="*/ 6 h 15"/>
              <a:gd name="T40" fmla="*/ 17 w 26"/>
              <a:gd name="T41" fmla="*/ 6 h 15"/>
              <a:gd name="T42" fmla="*/ 17 w 26"/>
              <a:gd name="T43" fmla="*/ 6 h 15"/>
              <a:gd name="T44" fmla="*/ 17 w 26"/>
              <a:gd name="T45" fmla="*/ 6 h 15"/>
              <a:gd name="T46" fmla="*/ 15 w 26"/>
              <a:gd name="T47" fmla="*/ 6 h 15"/>
              <a:gd name="T48" fmla="*/ 15 w 26"/>
              <a:gd name="T49" fmla="*/ 6 h 15"/>
              <a:gd name="T50" fmla="*/ 15 w 26"/>
              <a:gd name="T51" fmla="*/ 8 h 15"/>
              <a:gd name="T52" fmla="*/ 15 w 26"/>
              <a:gd name="T53" fmla="*/ 8 h 15"/>
              <a:gd name="T54" fmla="*/ 14 w 26"/>
              <a:gd name="T55" fmla="*/ 8 h 15"/>
              <a:gd name="T56" fmla="*/ 14 w 26"/>
              <a:gd name="T57" fmla="*/ 8 h 15"/>
              <a:gd name="T58" fmla="*/ 14 w 26"/>
              <a:gd name="T59" fmla="*/ 8 h 15"/>
              <a:gd name="T60" fmla="*/ 12 w 26"/>
              <a:gd name="T61" fmla="*/ 9 h 15"/>
              <a:gd name="T62" fmla="*/ 12 w 26"/>
              <a:gd name="T63" fmla="*/ 9 h 15"/>
              <a:gd name="T64" fmla="*/ 12 w 26"/>
              <a:gd name="T65" fmla="*/ 9 h 15"/>
              <a:gd name="T66" fmla="*/ 11 w 26"/>
              <a:gd name="T67" fmla="*/ 9 h 15"/>
              <a:gd name="T68" fmla="*/ 11 w 26"/>
              <a:gd name="T69" fmla="*/ 9 h 15"/>
              <a:gd name="T70" fmla="*/ 11 w 26"/>
              <a:gd name="T71" fmla="*/ 9 h 15"/>
              <a:gd name="T72" fmla="*/ 11 w 26"/>
              <a:gd name="T73" fmla="*/ 11 h 15"/>
              <a:gd name="T74" fmla="*/ 9 w 26"/>
              <a:gd name="T75" fmla="*/ 11 h 15"/>
              <a:gd name="T76" fmla="*/ 9 w 26"/>
              <a:gd name="T77" fmla="*/ 11 h 15"/>
              <a:gd name="T78" fmla="*/ 9 w 26"/>
              <a:gd name="T79" fmla="*/ 11 h 15"/>
              <a:gd name="T80" fmla="*/ 8 w 26"/>
              <a:gd name="T81" fmla="*/ 11 h 15"/>
              <a:gd name="T82" fmla="*/ 8 w 26"/>
              <a:gd name="T83" fmla="*/ 11 h 15"/>
              <a:gd name="T84" fmla="*/ 8 w 26"/>
              <a:gd name="T85" fmla="*/ 12 h 15"/>
              <a:gd name="T86" fmla="*/ 6 w 26"/>
              <a:gd name="T87" fmla="*/ 12 h 15"/>
              <a:gd name="T88" fmla="*/ 6 w 26"/>
              <a:gd name="T89" fmla="*/ 12 h 15"/>
              <a:gd name="T90" fmla="*/ 6 w 26"/>
              <a:gd name="T91" fmla="*/ 12 h 15"/>
              <a:gd name="T92" fmla="*/ 6 w 26"/>
              <a:gd name="T93" fmla="*/ 12 h 15"/>
              <a:gd name="T94" fmla="*/ 5 w 26"/>
              <a:gd name="T95" fmla="*/ 12 h 15"/>
              <a:gd name="T96" fmla="*/ 5 w 26"/>
              <a:gd name="T97" fmla="*/ 14 h 15"/>
              <a:gd name="T98" fmla="*/ 5 w 26"/>
              <a:gd name="T99" fmla="*/ 14 h 15"/>
              <a:gd name="T100" fmla="*/ 3 w 26"/>
              <a:gd name="T101" fmla="*/ 14 h 15"/>
              <a:gd name="T102" fmla="*/ 3 w 26"/>
              <a:gd name="T103" fmla="*/ 14 h 15"/>
              <a:gd name="T104" fmla="*/ 3 w 26"/>
              <a:gd name="T105" fmla="*/ 14 h 15"/>
              <a:gd name="T106" fmla="*/ 2 w 26"/>
              <a:gd name="T107" fmla="*/ 14 h 15"/>
              <a:gd name="T108" fmla="*/ 2 w 26"/>
              <a:gd name="T109" fmla="*/ 15 h 15"/>
              <a:gd name="T110" fmla="*/ 2 w 26"/>
              <a:gd name="T111" fmla="*/ 15 h 15"/>
              <a:gd name="T112" fmla="*/ 2 w 26"/>
              <a:gd name="T113" fmla="*/ 15 h 15"/>
              <a:gd name="T114" fmla="*/ 0 w 26"/>
              <a:gd name="T115" fmla="*/ 15 h 15"/>
              <a:gd name="T116" fmla="*/ 0 w 26"/>
              <a:gd name="T117" fmla="*/ 15 h 15"/>
              <a:gd name="T118" fmla="*/ 0 w 26"/>
              <a:gd name="T1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" h="15">
                <a:moveTo>
                  <a:pt x="26" y="0"/>
                </a:moveTo>
                <a:lnTo>
                  <a:pt x="26" y="2"/>
                </a:lnTo>
                <a:lnTo>
                  <a:pt x="26" y="2"/>
                </a:lnTo>
                <a:lnTo>
                  <a:pt x="24" y="2"/>
                </a:lnTo>
                <a:lnTo>
                  <a:pt x="24" y="2"/>
                </a:lnTo>
                <a:lnTo>
                  <a:pt x="24" y="2"/>
                </a:lnTo>
                <a:lnTo>
                  <a:pt x="24" y="2"/>
                </a:lnTo>
                <a:lnTo>
                  <a:pt x="23" y="3"/>
                </a:lnTo>
                <a:lnTo>
                  <a:pt x="23" y="3"/>
                </a:lnTo>
                <a:lnTo>
                  <a:pt x="23" y="3"/>
                </a:lnTo>
                <a:lnTo>
                  <a:pt x="21" y="3"/>
                </a:lnTo>
                <a:lnTo>
                  <a:pt x="21" y="3"/>
                </a:lnTo>
                <a:lnTo>
                  <a:pt x="21" y="3"/>
                </a:lnTo>
                <a:lnTo>
                  <a:pt x="20" y="5"/>
                </a:lnTo>
                <a:lnTo>
                  <a:pt x="20" y="5"/>
                </a:lnTo>
                <a:lnTo>
                  <a:pt x="20" y="5"/>
                </a:lnTo>
                <a:lnTo>
                  <a:pt x="20" y="5"/>
                </a:lnTo>
                <a:lnTo>
                  <a:pt x="18" y="5"/>
                </a:lnTo>
                <a:lnTo>
                  <a:pt x="18" y="5"/>
                </a:lnTo>
                <a:lnTo>
                  <a:pt x="18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5" y="6"/>
                </a:lnTo>
                <a:lnTo>
                  <a:pt x="15" y="6"/>
                </a:lnTo>
                <a:lnTo>
                  <a:pt x="15" y="8"/>
                </a:lnTo>
                <a:lnTo>
                  <a:pt x="15" y="8"/>
                </a:lnTo>
                <a:lnTo>
                  <a:pt x="14" y="8"/>
                </a:lnTo>
                <a:lnTo>
                  <a:pt x="14" y="8"/>
                </a:lnTo>
                <a:lnTo>
                  <a:pt x="14" y="8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1" y="9"/>
                </a:lnTo>
                <a:lnTo>
                  <a:pt x="11" y="9"/>
                </a:lnTo>
                <a:lnTo>
                  <a:pt x="11" y="9"/>
                </a:lnTo>
                <a:lnTo>
                  <a:pt x="11" y="11"/>
                </a:lnTo>
                <a:lnTo>
                  <a:pt x="9" y="11"/>
                </a:lnTo>
                <a:lnTo>
                  <a:pt x="9" y="11"/>
                </a:lnTo>
                <a:lnTo>
                  <a:pt x="9" y="11"/>
                </a:lnTo>
                <a:lnTo>
                  <a:pt x="8" y="11"/>
                </a:lnTo>
                <a:lnTo>
                  <a:pt x="8" y="11"/>
                </a:lnTo>
                <a:lnTo>
                  <a:pt x="8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5" y="12"/>
                </a:lnTo>
                <a:lnTo>
                  <a:pt x="5" y="14"/>
                </a:lnTo>
                <a:lnTo>
                  <a:pt x="5" y="14"/>
                </a:lnTo>
                <a:lnTo>
                  <a:pt x="3" y="14"/>
                </a:lnTo>
                <a:lnTo>
                  <a:pt x="3" y="14"/>
                </a:lnTo>
                <a:lnTo>
                  <a:pt x="3" y="14"/>
                </a:lnTo>
                <a:lnTo>
                  <a:pt x="2" y="14"/>
                </a:lnTo>
                <a:lnTo>
                  <a:pt x="2" y="15"/>
                </a:lnTo>
                <a:lnTo>
                  <a:pt x="2" y="15"/>
                </a:lnTo>
                <a:lnTo>
                  <a:pt x="2" y="15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32" name="Freeform 4478"/>
          <p:cNvSpPr>
            <a:spLocks/>
          </p:cNvSpPr>
          <p:nvPr/>
        </p:nvSpPr>
        <p:spPr bwMode="auto">
          <a:xfrm>
            <a:off x="3551238" y="1612900"/>
            <a:ext cx="42863" cy="20638"/>
          </a:xfrm>
          <a:custGeom>
            <a:avLst/>
            <a:gdLst>
              <a:gd name="T0" fmla="*/ 0 w 27"/>
              <a:gd name="T1" fmla="*/ 13 h 13"/>
              <a:gd name="T2" fmla="*/ 3 w 27"/>
              <a:gd name="T3" fmla="*/ 13 h 13"/>
              <a:gd name="T4" fmla="*/ 6 w 27"/>
              <a:gd name="T5" fmla="*/ 12 h 13"/>
              <a:gd name="T6" fmla="*/ 7 w 27"/>
              <a:gd name="T7" fmla="*/ 10 h 13"/>
              <a:gd name="T8" fmla="*/ 10 w 27"/>
              <a:gd name="T9" fmla="*/ 9 h 13"/>
              <a:gd name="T10" fmla="*/ 12 w 27"/>
              <a:gd name="T11" fmla="*/ 7 h 13"/>
              <a:gd name="T12" fmla="*/ 15 w 27"/>
              <a:gd name="T13" fmla="*/ 6 h 13"/>
              <a:gd name="T14" fmla="*/ 18 w 27"/>
              <a:gd name="T15" fmla="*/ 4 h 13"/>
              <a:gd name="T16" fmla="*/ 19 w 27"/>
              <a:gd name="T17" fmla="*/ 3 h 13"/>
              <a:gd name="T18" fmla="*/ 22 w 27"/>
              <a:gd name="T19" fmla="*/ 3 h 13"/>
              <a:gd name="T20" fmla="*/ 25 w 27"/>
              <a:gd name="T21" fmla="*/ 1 h 13"/>
              <a:gd name="T22" fmla="*/ 27 w 27"/>
              <a:gd name="T2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13">
                <a:moveTo>
                  <a:pt x="0" y="13"/>
                </a:moveTo>
                <a:lnTo>
                  <a:pt x="3" y="13"/>
                </a:lnTo>
                <a:lnTo>
                  <a:pt x="6" y="12"/>
                </a:lnTo>
                <a:lnTo>
                  <a:pt x="7" y="10"/>
                </a:lnTo>
                <a:lnTo>
                  <a:pt x="10" y="9"/>
                </a:lnTo>
                <a:lnTo>
                  <a:pt x="12" y="7"/>
                </a:lnTo>
                <a:lnTo>
                  <a:pt x="15" y="6"/>
                </a:lnTo>
                <a:lnTo>
                  <a:pt x="18" y="4"/>
                </a:lnTo>
                <a:lnTo>
                  <a:pt x="19" y="3"/>
                </a:lnTo>
                <a:lnTo>
                  <a:pt x="22" y="3"/>
                </a:lnTo>
                <a:lnTo>
                  <a:pt x="25" y="1"/>
                </a:lnTo>
                <a:lnTo>
                  <a:pt x="27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33" name="Line 4479"/>
          <p:cNvSpPr>
            <a:spLocks noChangeShapeType="1"/>
          </p:cNvSpPr>
          <p:nvPr/>
        </p:nvSpPr>
        <p:spPr bwMode="auto">
          <a:xfrm flipH="1" flipV="1">
            <a:off x="3552825" y="1638300"/>
            <a:ext cx="42863" cy="762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34" name="Freeform 4480"/>
          <p:cNvSpPr>
            <a:spLocks/>
          </p:cNvSpPr>
          <p:nvPr/>
        </p:nvSpPr>
        <p:spPr bwMode="auto">
          <a:xfrm>
            <a:off x="3494088" y="1751013"/>
            <a:ext cx="52388" cy="33338"/>
          </a:xfrm>
          <a:custGeom>
            <a:avLst/>
            <a:gdLst>
              <a:gd name="T0" fmla="*/ 33 w 33"/>
              <a:gd name="T1" fmla="*/ 0 h 21"/>
              <a:gd name="T2" fmla="*/ 30 w 33"/>
              <a:gd name="T3" fmla="*/ 3 h 21"/>
              <a:gd name="T4" fmla="*/ 27 w 33"/>
              <a:gd name="T5" fmla="*/ 4 h 21"/>
              <a:gd name="T6" fmla="*/ 24 w 33"/>
              <a:gd name="T7" fmla="*/ 6 h 21"/>
              <a:gd name="T8" fmla="*/ 21 w 33"/>
              <a:gd name="T9" fmla="*/ 7 h 21"/>
              <a:gd name="T10" fmla="*/ 18 w 33"/>
              <a:gd name="T11" fmla="*/ 10 h 21"/>
              <a:gd name="T12" fmla="*/ 15 w 33"/>
              <a:gd name="T13" fmla="*/ 12 h 21"/>
              <a:gd name="T14" fmla="*/ 12 w 33"/>
              <a:gd name="T15" fmla="*/ 13 h 21"/>
              <a:gd name="T16" fmla="*/ 9 w 33"/>
              <a:gd name="T17" fmla="*/ 15 h 21"/>
              <a:gd name="T18" fmla="*/ 6 w 33"/>
              <a:gd name="T19" fmla="*/ 18 h 21"/>
              <a:gd name="T20" fmla="*/ 3 w 33"/>
              <a:gd name="T21" fmla="*/ 19 h 21"/>
              <a:gd name="T22" fmla="*/ 0 w 33"/>
              <a:gd name="T2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21">
                <a:moveTo>
                  <a:pt x="33" y="0"/>
                </a:moveTo>
                <a:lnTo>
                  <a:pt x="30" y="3"/>
                </a:lnTo>
                <a:lnTo>
                  <a:pt x="27" y="4"/>
                </a:lnTo>
                <a:lnTo>
                  <a:pt x="24" y="6"/>
                </a:lnTo>
                <a:lnTo>
                  <a:pt x="21" y="7"/>
                </a:lnTo>
                <a:lnTo>
                  <a:pt x="18" y="10"/>
                </a:lnTo>
                <a:lnTo>
                  <a:pt x="15" y="12"/>
                </a:lnTo>
                <a:lnTo>
                  <a:pt x="12" y="13"/>
                </a:lnTo>
                <a:lnTo>
                  <a:pt x="9" y="15"/>
                </a:lnTo>
                <a:lnTo>
                  <a:pt x="6" y="18"/>
                </a:lnTo>
                <a:lnTo>
                  <a:pt x="3" y="19"/>
                </a:lnTo>
                <a:lnTo>
                  <a:pt x="0" y="21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35" name="Freeform 4481"/>
          <p:cNvSpPr>
            <a:spLocks/>
          </p:cNvSpPr>
          <p:nvPr/>
        </p:nvSpPr>
        <p:spPr bwMode="auto">
          <a:xfrm>
            <a:off x="3546475" y="1722438"/>
            <a:ext cx="52388" cy="28575"/>
          </a:xfrm>
          <a:custGeom>
            <a:avLst/>
            <a:gdLst>
              <a:gd name="T0" fmla="*/ 0 w 33"/>
              <a:gd name="T1" fmla="*/ 18 h 18"/>
              <a:gd name="T2" fmla="*/ 3 w 33"/>
              <a:gd name="T3" fmla="*/ 16 h 18"/>
              <a:gd name="T4" fmla="*/ 6 w 33"/>
              <a:gd name="T5" fmla="*/ 15 h 18"/>
              <a:gd name="T6" fmla="*/ 7 w 33"/>
              <a:gd name="T7" fmla="*/ 13 h 18"/>
              <a:gd name="T8" fmla="*/ 10 w 33"/>
              <a:gd name="T9" fmla="*/ 12 h 18"/>
              <a:gd name="T10" fmla="*/ 13 w 33"/>
              <a:gd name="T11" fmla="*/ 10 h 18"/>
              <a:gd name="T12" fmla="*/ 16 w 33"/>
              <a:gd name="T13" fmla="*/ 9 h 18"/>
              <a:gd name="T14" fmla="*/ 19 w 33"/>
              <a:gd name="T15" fmla="*/ 7 h 18"/>
              <a:gd name="T16" fmla="*/ 22 w 33"/>
              <a:gd name="T17" fmla="*/ 6 h 18"/>
              <a:gd name="T18" fmla="*/ 25 w 33"/>
              <a:gd name="T19" fmla="*/ 4 h 18"/>
              <a:gd name="T20" fmla="*/ 28 w 33"/>
              <a:gd name="T21" fmla="*/ 3 h 18"/>
              <a:gd name="T22" fmla="*/ 30 w 33"/>
              <a:gd name="T23" fmla="*/ 1 h 18"/>
              <a:gd name="T24" fmla="*/ 33 w 33"/>
              <a:gd name="T2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18">
                <a:moveTo>
                  <a:pt x="0" y="18"/>
                </a:moveTo>
                <a:lnTo>
                  <a:pt x="3" y="16"/>
                </a:lnTo>
                <a:lnTo>
                  <a:pt x="6" y="15"/>
                </a:lnTo>
                <a:lnTo>
                  <a:pt x="7" y="13"/>
                </a:lnTo>
                <a:lnTo>
                  <a:pt x="10" y="12"/>
                </a:lnTo>
                <a:lnTo>
                  <a:pt x="13" y="10"/>
                </a:lnTo>
                <a:lnTo>
                  <a:pt x="16" y="9"/>
                </a:lnTo>
                <a:lnTo>
                  <a:pt x="19" y="7"/>
                </a:lnTo>
                <a:lnTo>
                  <a:pt x="22" y="6"/>
                </a:lnTo>
                <a:lnTo>
                  <a:pt x="25" y="4"/>
                </a:lnTo>
                <a:lnTo>
                  <a:pt x="28" y="3"/>
                </a:lnTo>
                <a:lnTo>
                  <a:pt x="30" y="1"/>
                </a:lnTo>
                <a:lnTo>
                  <a:pt x="33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36" name="Line 4482"/>
          <p:cNvSpPr>
            <a:spLocks noChangeShapeType="1"/>
          </p:cNvSpPr>
          <p:nvPr/>
        </p:nvSpPr>
        <p:spPr bwMode="auto">
          <a:xfrm flipH="1" flipV="1">
            <a:off x="3548063" y="1755775"/>
            <a:ext cx="46038" cy="76200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37" name="Freeform 4483"/>
          <p:cNvSpPr>
            <a:spLocks/>
          </p:cNvSpPr>
          <p:nvPr/>
        </p:nvSpPr>
        <p:spPr bwMode="auto">
          <a:xfrm>
            <a:off x="3303588" y="1936750"/>
            <a:ext cx="139700" cy="114300"/>
          </a:xfrm>
          <a:custGeom>
            <a:avLst/>
            <a:gdLst>
              <a:gd name="T0" fmla="*/ 88 w 88"/>
              <a:gd name="T1" fmla="*/ 1 h 72"/>
              <a:gd name="T2" fmla="*/ 85 w 88"/>
              <a:gd name="T3" fmla="*/ 3 h 72"/>
              <a:gd name="T4" fmla="*/ 82 w 88"/>
              <a:gd name="T5" fmla="*/ 4 h 72"/>
              <a:gd name="T6" fmla="*/ 81 w 88"/>
              <a:gd name="T7" fmla="*/ 6 h 72"/>
              <a:gd name="T8" fmla="*/ 78 w 88"/>
              <a:gd name="T9" fmla="*/ 9 h 72"/>
              <a:gd name="T10" fmla="*/ 76 w 88"/>
              <a:gd name="T11" fmla="*/ 10 h 72"/>
              <a:gd name="T12" fmla="*/ 73 w 88"/>
              <a:gd name="T13" fmla="*/ 12 h 72"/>
              <a:gd name="T14" fmla="*/ 70 w 88"/>
              <a:gd name="T15" fmla="*/ 13 h 72"/>
              <a:gd name="T16" fmla="*/ 69 w 88"/>
              <a:gd name="T17" fmla="*/ 15 h 72"/>
              <a:gd name="T18" fmla="*/ 66 w 88"/>
              <a:gd name="T19" fmla="*/ 18 h 72"/>
              <a:gd name="T20" fmla="*/ 64 w 88"/>
              <a:gd name="T21" fmla="*/ 19 h 72"/>
              <a:gd name="T22" fmla="*/ 61 w 88"/>
              <a:gd name="T23" fmla="*/ 21 h 72"/>
              <a:gd name="T24" fmla="*/ 58 w 88"/>
              <a:gd name="T25" fmla="*/ 22 h 72"/>
              <a:gd name="T26" fmla="*/ 57 w 88"/>
              <a:gd name="T27" fmla="*/ 25 h 72"/>
              <a:gd name="T28" fmla="*/ 54 w 88"/>
              <a:gd name="T29" fmla="*/ 27 h 72"/>
              <a:gd name="T30" fmla="*/ 52 w 88"/>
              <a:gd name="T31" fmla="*/ 28 h 72"/>
              <a:gd name="T32" fmla="*/ 49 w 88"/>
              <a:gd name="T33" fmla="*/ 30 h 72"/>
              <a:gd name="T34" fmla="*/ 48 w 88"/>
              <a:gd name="T35" fmla="*/ 33 h 72"/>
              <a:gd name="T36" fmla="*/ 45 w 88"/>
              <a:gd name="T37" fmla="*/ 34 h 72"/>
              <a:gd name="T38" fmla="*/ 42 w 88"/>
              <a:gd name="T39" fmla="*/ 36 h 72"/>
              <a:gd name="T40" fmla="*/ 40 w 88"/>
              <a:gd name="T41" fmla="*/ 37 h 72"/>
              <a:gd name="T42" fmla="*/ 37 w 88"/>
              <a:gd name="T43" fmla="*/ 40 h 72"/>
              <a:gd name="T44" fmla="*/ 36 w 88"/>
              <a:gd name="T45" fmla="*/ 42 h 72"/>
              <a:gd name="T46" fmla="*/ 33 w 88"/>
              <a:gd name="T47" fmla="*/ 43 h 72"/>
              <a:gd name="T48" fmla="*/ 31 w 88"/>
              <a:gd name="T49" fmla="*/ 46 h 72"/>
              <a:gd name="T50" fmla="*/ 28 w 88"/>
              <a:gd name="T51" fmla="*/ 48 h 72"/>
              <a:gd name="T52" fmla="*/ 27 w 88"/>
              <a:gd name="T53" fmla="*/ 49 h 72"/>
              <a:gd name="T54" fmla="*/ 24 w 88"/>
              <a:gd name="T55" fmla="*/ 52 h 72"/>
              <a:gd name="T56" fmla="*/ 22 w 88"/>
              <a:gd name="T57" fmla="*/ 54 h 72"/>
              <a:gd name="T58" fmla="*/ 19 w 88"/>
              <a:gd name="T59" fmla="*/ 55 h 72"/>
              <a:gd name="T60" fmla="*/ 16 w 88"/>
              <a:gd name="T61" fmla="*/ 57 h 72"/>
              <a:gd name="T62" fmla="*/ 15 w 88"/>
              <a:gd name="T63" fmla="*/ 60 h 72"/>
              <a:gd name="T64" fmla="*/ 12 w 88"/>
              <a:gd name="T65" fmla="*/ 61 h 72"/>
              <a:gd name="T66" fmla="*/ 10 w 88"/>
              <a:gd name="T67" fmla="*/ 63 h 72"/>
              <a:gd name="T68" fmla="*/ 7 w 88"/>
              <a:gd name="T69" fmla="*/ 66 h 72"/>
              <a:gd name="T70" fmla="*/ 6 w 88"/>
              <a:gd name="T71" fmla="*/ 67 h 72"/>
              <a:gd name="T72" fmla="*/ 3 w 88"/>
              <a:gd name="T73" fmla="*/ 69 h 72"/>
              <a:gd name="T74" fmla="*/ 1 w 88"/>
              <a:gd name="T75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8" h="72">
                <a:moveTo>
                  <a:pt x="88" y="0"/>
                </a:moveTo>
                <a:lnTo>
                  <a:pt x="88" y="1"/>
                </a:lnTo>
                <a:lnTo>
                  <a:pt x="87" y="1"/>
                </a:lnTo>
                <a:lnTo>
                  <a:pt x="85" y="3"/>
                </a:lnTo>
                <a:lnTo>
                  <a:pt x="84" y="4"/>
                </a:lnTo>
                <a:lnTo>
                  <a:pt x="82" y="4"/>
                </a:lnTo>
                <a:lnTo>
                  <a:pt x="82" y="6"/>
                </a:lnTo>
                <a:lnTo>
                  <a:pt x="81" y="6"/>
                </a:lnTo>
                <a:lnTo>
                  <a:pt x="79" y="7"/>
                </a:lnTo>
                <a:lnTo>
                  <a:pt x="78" y="9"/>
                </a:lnTo>
                <a:lnTo>
                  <a:pt x="76" y="9"/>
                </a:lnTo>
                <a:lnTo>
                  <a:pt x="76" y="10"/>
                </a:lnTo>
                <a:lnTo>
                  <a:pt x="75" y="10"/>
                </a:lnTo>
                <a:lnTo>
                  <a:pt x="73" y="12"/>
                </a:lnTo>
                <a:lnTo>
                  <a:pt x="72" y="13"/>
                </a:lnTo>
                <a:lnTo>
                  <a:pt x="70" y="13"/>
                </a:lnTo>
                <a:lnTo>
                  <a:pt x="70" y="15"/>
                </a:lnTo>
                <a:lnTo>
                  <a:pt x="69" y="15"/>
                </a:lnTo>
                <a:lnTo>
                  <a:pt x="67" y="16"/>
                </a:lnTo>
                <a:lnTo>
                  <a:pt x="66" y="18"/>
                </a:lnTo>
                <a:lnTo>
                  <a:pt x="64" y="18"/>
                </a:lnTo>
                <a:lnTo>
                  <a:pt x="64" y="19"/>
                </a:lnTo>
                <a:lnTo>
                  <a:pt x="63" y="21"/>
                </a:lnTo>
                <a:lnTo>
                  <a:pt x="61" y="21"/>
                </a:lnTo>
                <a:lnTo>
                  <a:pt x="60" y="22"/>
                </a:lnTo>
                <a:lnTo>
                  <a:pt x="58" y="22"/>
                </a:lnTo>
                <a:lnTo>
                  <a:pt x="58" y="24"/>
                </a:lnTo>
                <a:lnTo>
                  <a:pt x="57" y="25"/>
                </a:lnTo>
                <a:lnTo>
                  <a:pt x="55" y="25"/>
                </a:lnTo>
                <a:lnTo>
                  <a:pt x="54" y="27"/>
                </a:lnTo>
                <a:lnTo>
                  <a:pt x="52" y="28"/>
                </a:lnTo>
                <a:lnTo>
                  <a:pt x="52" y="28"/>
                </a:lnTo>
                <a:lnTo>
                  <a:pt x="51" y="30"/>
                </a:lnTo>
                <a:lnTo>
                  <a:pt x="49" y="30"/>
                </a:lnTo>
                <a:lnTo>
                  <a:pt x="48" y="31"/>
                </a:lnTo>
                <a:lnTo>
                  <a:pt x="48" y="33"/>
                </a:lnTo>
                <a:lnTo>
                  <a:pt x="46" y="33"/>
                </a:lnTo>
                <a:lnTo>
                  <a:pt x="45" y="34"/>
                </a:lnTo>
                <a:lnTo>
                  <a:pt x="43" y="36"/>
                </a:lnTo>
                <a:lnTo>
                  <a:pt x="42" y="36"/>
                </a:lnTo>
                <a:lnTo>
                  <a:pt x="42" y="37"/>
                </a:lnTo>
                <a:lnTo>
                  <a:pt x="40" y="37"/>
                </a:lnTo>
                <a:lnTo>
                  <a:pt x="39" y="39"/>
                </a:lnTo>
                <a:lnTo>
                  <a:pt x="37" y="40"/>
                </a:lnTo>
                <a:lnTo>
                  <a:pt x="37" y="40"/>
                </a:lnTo>
                <a:lnTo>
                  <a:pt x="36" y="42"/>
                </a:lnTo>
                <a:lnTo>
                  <a:pt x="34" y="43"/>
                </a:lnTo>
                <a:lnTo>
                  <a:pt x="33" y="43"/>
                </a:lnTo>
                <a:lnTo>
                  <a:pt x="31" y="45"/>
                </a:lnTo>
                <a:lnTo>
                  <a:pt x="31" y="46"/>
                </a:lnTo>
                <a:lnTo>
                  <a:pt x="30" y="46"/>
                </a:lnTo>
                <a:lnTo>
                  <a:pt x="28" y="48"/>
                </a:lnTo>
                <a:lnTo>
                  <a:pt x="27" y="49"/>
                </a:lnTo>
                <a:lnTo>
                  <a:pt x="27" y="49"/>
                </a:lnTo>
                <a:lnTo>
                  <a:pt x="25" y="51"/>
                </a:lnTo>
                <a:lnTo>
                  <a:pt x="24" y="52"/>
                </a:lnTo>
                <a:lnTo>
                  <a:pt x="22" y="52"/>
                </a:lnTo>
                <a:lnTo>
                  <a:pt x="22" y="54"/>
                </a:lnTo>
                <a:lnTo>
                  <a:pt x="21" y="54"/>
                </a:lnTo>
                <a:lnTo>
                  <a:pt x="19" y="55"/>
                </a:lnTo>
                <a:lnTo>
                  <a:pt x="18" y="57"/>
                </a:lnTo>
                <a:lnTo>
                  <a:pt x="16" y="57"/>
                </a:lnTo>
                <a:lnTo>
                  <a:pt x="16" y="58"/>
                </a:lnTo>
                <a:lnTo>
                  <a:pt x="15" y="60"/>
                </a:lnTo>
                <a:lnTo>
                  <a:pt x="13" y="60"/>
                </a:lnTo>
                <a:lnTo>
                  <a:pt x="12" y="61"/>
                </a:lnTo>
                <a:lnTo>
                  <a:pt x="12" y="63"/>
                </a:lnTo>
                <a:lnTo>
                  <a:pt x="10" y="63"/>
                </a:lnTo>
                <a:lnTo>
                  <a:pt x="9" y="64"/>
                </a:lnTo>
                <a:lnTo>
                  <a:pt x="7" y="66"/>
                </a:lnTo>
                <a:lnTo>
                  <a:pt x="7" y="66"/>
                </a:lnTo>
                <a:lnTo>
                  <a:pt x="6" y="67"/>
                </a:lnTo>
                <a:lnTo>
                  <a:pt x="4" y="69"/>
                </a:lnTo>
                <a:lnTo>
                  <a:pt x="3" y="69"/>
                </a:lnTo>
                <a:lnTo>
                  <a:pt x="3" y="70"/>
                </a:lnTo>
                <a:lnTo>
                  <a:pt x="1" y="72"/>
                </a:lnTo>
                <a:lnTo>
                  <a:pt x="0" y="72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38" name="Freeform 4484"/>
          <p:cNvSpPr>
            <a:spLocks/>
          </p:cNvSpPr>
          <p:nvPr/>
        </p:nvSpPr>
        <p:spPr bwMode="auto">
          <a:xfrm>
            <a:off x="3443288" y="1836738"/>
            <a:ext cx="152400" cy="100013"/>
          </a:xfrm>
          <a:custGeom>
            <a:avLst/>
            <a:gdLst>
              <a:gd name="T0" fmla="*/ 0 w 96"/>
              <a:gd name="T1" fmla="*/ 63 h 63"/>
              <a:gd name="T2" fmla="*/ 6 w 96"/>
              <a:gd name="T3" fmla="*/ 60 h 63"/>
              <a:gd name="T4" fmla="*/ 11 w 96"/>
              <a:gd name="T5" fmla="*/ 55 h 63"/>
              <a:gd name="T6" fmla="*/ 15 w 96"/>
              <a:gd name="T7" fmla="*/ 52 h 63"/>
              <a:gd name="T8" fmla="*/ 20 w 96"/>
              <a:gd name="T9" fmla="*/ 49 h 63"/>
              <a:gd name="T10" fmla="*/ 26 w 96"/>
              <a:gd name="T11" fmla="*/ 45 h 63"/>
              <a:gd name="T12" fmla="*/ 30 w 96"/>
              <a:gd name="T13" fmla="*/ 42 h 63"/>
              <a:gd name="T14" fmla="*/ 35 w 96"/>
              <a:gd name="T15" fmla="*/ 39 h 63"/>
              <a:gd name="T16" fmla="*/ 41 w 96"/>
              <a:gd name="T17" fmla="*/ 36 h 63"/>
              <a:gd name="T18" fmla="*/ 45 w 96"/>
              <a:gd name="T19" fmla="*/ 31 h 63"/>
              <a:gd name="T20" fmla="*/ 50 w 96"/>
              <a:gd name="T21" fmla="*/ 28 h 63"/>
              <a:gd name="T22" fmla="*/ 56 w 96"/>
              <a:gd name="T23" fmla="*/ 25 h 63"/>
              <a:gd name="T24" fmla="*/ 60 w 96"/>
              <a:gd name="T25" fmla="*/ 22 h 63"/>
              <a:gd name="T26" fmla="*/ 65 w 96"/>
              <a:gd name="T27" fmla="*/ 19 h 63"/>
              <a:gd name="T28" fmla="*/ 71 w 96"/>
              <a:gd name="T29" fmla="*/ 15 h 63"/>
              <a:gd name="T30" fmla="*/ 75 w 96"/>
              <a:gd name="T31" fmla="*/ 12 h 63"/>
              <a:gd name="T32" fmla="*/ 81 w 96"/>
              <a:gd name="T33" fmla="*/ 9 h 63"/>
              <a:gd name="T34" fmla="*/ 86 w 96"/>
              <a:gd name="T35" fmla="*/ 6 h 63"/>
              <a:gd name="T36" fmla="*/ 92 w 96"/>
              <a:gd name="T37" fmla="*/ 3 h 63"/>
              <a:gd name="T38" fmla="*/ 96 w 96"/>
              <a:gd name="T3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6" h="63">
                <a:moveTo>
                  <a:pt x="0" y="63"/>
                </a:moveTo>
                <a:lnTo>
                  <a:pt x="6" y="60"/>
                </a:lnTo>
                <a:lnTo>
                  <a:pt x="11" y="55"/>
                </a:lnTo>
                <a:lnTo>
                  <a:pt x="15" y="52"/>
                </a:lnTo>
                <a:lnTo>
                  <a:pt x="20" y="49"/>
                </a:lnTo>
                <a:lnTo>
                  <a:pt x="26" y="45"/>
                </a:lnTo>
                <a:lnTo>
                  <a:pt x="30" y="42"/>
                </a:lnTo>
                <a:lnTo>
                  <a:pt x="35" y="39"/>
                </a:lnTo>
                <a:lnTo>
                  <a:pt x="41" y="36"/>
                </a:lnTo>
                <a:lnTo>
                  <a:pt x="45" y="31"/>
                </a:lnTo>
                <a:lnTo>
                  <a:pt x="50" y="28"/>
                </a:lnTo>
                <a:lnTo>
                  <a:pt x="56" y="25"/>
                </a:lnTo>
                <a:lnTo>
                  <a:pt x="60" y="22"/>
                </a:lnTo>
                <a:lnTo>
                  <a:pt x="65" y="19"/>
                </a:lnTo>
                <a:lnTo>
                  <a:pt x="71" y="15"/>
                </a:lnTo>
                <a:lnTo>
                  <a:pt x="75" y="12"/>
                </a:lnTo>
                <a:lnTo>
                  <a:pt x="81" y="9"/>
                </a:lnTo>
                <a:lnTo>
                  <a:pt x="86" y="6"/>
                </a:lnTo>
                <a:lnTo>
                  <a:pt x="92" y="3"/>
                </a:lnTo>
                <a:lnTo>
                  <a:pt x="96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39" name="Line 4485"/>
          <p:cNvSpPr>
            <a:spLocks noChangeShapeType="1"/>
          </p:cNvSpPr>
          <p:nvPr/>
        </p:nvSpPr>
        <p:spPr bwMode="auto">
          <a:xfrm flipH="1" flipV="1">
            <a:off x="3446463" y="1941513"/>
            <a:ext cx="52388" cy="714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40" name="Freeform 4486"/>
          <p:cNvSpPr>
            <a:spLocks/>
          </p:cNvSpPr>
          <p:nvPr/>
        </p:nvSpPr>
        <p:spPr bwMode="auto">
          <a:xfrm>
            <a:off x="3341688" y="2081213"/>
            <a:ext cx="77788" cy="69850"/>
          </a:xfrm>
          <a:custGeom>
            <a:avLst/>
            <a:gdLst>
              <a:gd name="T0" fmla="*/ 49 w 49"/>
              <a:gd name="T1" fmla="*/ 0 h 44"/>
              <a:gd name="T2" fmla="*/ 48 w 49"/>
              <a:gd name="T3" fmla="*/ 2 h 44"/>
              <a:gd name="T4" fmla="*/ 46 w 49"/>
              <a:gd name="T5" fmla="*/ 2 h 44"/>
              <a:gd name="T6" fmla="*/ 45 w 49"/>
              <a:gd name="T7" fmla="*/ 3 h 44"/>
              <a:gd name="T8" fmla="*/ 43 w 49"/>
              <a:gd name="T9" fmla="*/ 5 h 44"/>
              <a:gd name="T10" fmla="*/ 43 w 49"/>
              <a:gd name="T11" fmla="*/ 5 h 44"/>
              <a:gd name="T12" fmla="*/ 42 w 49"/>
              <a:gd name="T13" fmla="*/ 6 h 44"/>
              <a:gd name="T14" fmla="*/ 40 w 49"/>
              <a:gd name="T15" fmla="*/ 8 h 44"/>
              <a:gd name="T16" fmla="*/ 39 w 49"/>
              <a:gd name="T17" fmla="*/ 8 h 44"/>
              <a:gd name="T18" fmla="*/ 39 w 49"/>
              <a:gd name="T19" fmla="*/ 9 h 44"/>
              <a:gd name="T20" fmla="*/ 37 w 49"/>
              <a:gd name="T21" fmla="*/ 11 h 44"/>
              <a:gd name="T22" fmla="*/ 36 w 49"/>
              <a:gd name="T23" fmla="*/ 11 h 44"/>
              <a:gd name="T24" fmla="*/ 34 w 49"/>
              <a:gd name="T25" fmla="*/ 12 h 44"/>
              <a:gd name="T26" fmla="*/ 33 w 49"/>
              <a:gd name="T27" fmla="*/ 14 h 44"/>
              <a:gd name="T28" fmla="*/ 33 w 49"/>
              <a:gd name="T29" fmla="*/ 14 h 44"/>
              <a:gd name="T30" fmla="*/ 31 w 49"/>
              <a:gd name="T31" fmla="*/ 15 h 44"/>
              <a:gd name="T32" fmla="*/ 30 w 49"/>
              <a:gd name="T33" fmla="*/ 17 h 44"/>
              <a:gd name="T34" fmla="*/ 28 w 49"/>
              <a:gd name="T35" fmla="*/ 17 h 44"/>
              <a:gd name="T36" fmla="*/ 28 w 49"/>
              <a:gd name="T37" fmla="*/ 18 h 44"/>
              <a:gd name="T38" fmla="*/ 27 w 49"/>
              <a:gd name="T39" fmla="*/ 20 h 44"/>
              <a:gd name="T40" fmla="*/ 25 w 49"/>
              <a:gd name="T41" fmla="*/ 20 h 44"/>
              <a:gd name="T42" fmla="*/ 24 w 49"/>
              <a:gd name="T43" fmla="*/ 21 h 44"/>
              <a:gd name="T44" fmla="*/ 22 w 49"/>
              <a:gd name="T45" fmla="*/ 23 h 44"/>
              <a:gd name="T46" fmla="*/ 22 w 49"/>
              <a:gd name="T47" fmla="*/ 24 h 44"/>
              <a:gd name="T48" fmla="*/ 21 w 49"/>
              <a:gd name="T49" fmla="*/ 24 h 44"/>
              <a:gd name="T50" fmla="*/ 19 w 49"/>
              <a:gd name="T51" fmla="*/ 26 h 44"/>
              <a:gd name="T52" fmla="*/ 18 w 49"/>
              <a:gd name="T53" fmla="*/ 27 h 44"/>
              <a:gd name="T54" fmla="*/ 18 w 49"/>
              <a:gd name="T55" fmla="*/ 27 h 44"/>
              <a:gd name="T56" fmla="*/ 16 w 49"/>
              <a:gd name="T57" fmla="*/ 29 h 44"/>
              <a:gd name="T58" fmla="*/ 15 w 49"/>
              <a:gd name="T59" fmla="*/ 30 h 44"/>
              <a:gd name="T60" fmla="*/ 13 w 49"/>
              <a:gd name="T61" fmla="*/ 30 h 44"/>
              <a:gd name="T62" fmla="*/ 13 w 49"/>
              <a:gd name="T63" fmla="*/ 32 h 44"/>
              <a:gd name="T64" fmla="*/ 12 w 49"/>
              <a:gd name="T65" fmla="*/ 33 h 44"/>
              <a:gd name="T66" fmla="*/ 10 w 49"/>
              <a:gd name="T67" fmla="*/ 33 h 44"/>
              <a:gd name="T68" fmla="*/ 9 w 49"/>
              <a:gd name="T69" fmla="*/ 35 h 44"/>
              <a:gd name="T70" fmla="*/ 9 w 49"/>
              <a:gd name="T71" fmla="*/ 36 h 44"/>
              <a:gd name="T72" fmla="*/ 7 w 49"/>
              <a:gd name="T73" fmla="*/ 36 h 44"/>
              <a:gd name="T74" fmla="*/ 6 w 49"/>
              <a:gd name="T75" fmla="*/ 38 h 44"/>
              <a:gd name="T76" fmla="*/ 4 w 49"/>
              <a:gd name="T77" fmla="*/ 39 h 44"/>
              <a:gd name="T78" fmla="*/ 3 w 49"/>
              <a:gd name="T79" fmla="*/ 41 h 44"/>
              <a:gd name="T80" fmla="*/ 3 w 49"/>
              <a:gd name="T81" fmla="*/ 41 h 44"/>
              <a:gd name="T82" fmla="*/ 1 w 49"/>
              <a:gd name="T83" fmla="*/ 42 h 44"/>
              <a:gd name="T84" fmla="*/ 0 w 49"/>
              <a:gd name="T8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" h="44">
                <a:moveTo>
                  <a:pt x="49" y="0"/>
                </a:moveTo>
                <a:lnTo>
                  <a:pt x="49" y="0"/>
                </a:lnTo>
                <a:lnTo>
                  <a:pt x="48" y="0"/>
                </a:lnTo>
                <a:lnTo>
                  <a:pt x="48" y="2"/>
                </a:lnTo>
                <a:lnTo>
                  <a:pt x="46" y="2"/>
                </a:lnTo>
                <a:lnTo>
                  <a:pt x="46" y="2"/>
                </a:lnTo>
                <a:lnTo>
                  <a:pt x="46" y="3"/>
                </a:lnTo>
                <a:lnTo>
                  <a:pt x="45" y="3"/>
                </a:lnTo>
                <a:lnTo>
                  <a:pt x="45" y="3"/>
                </a:lnTo>
                <a:lnTo>
                  <a:pt x="43" y="5"/>
                </a:lnTo>
                <a:lnTo>
                  <a:pt x="43" y="5"/>
                </a:lnTo>
                <a:lnTo>
                  <a:pt x="43" y="5"/>
                </a:lnTo>
                <a:lnTo>
                  <a:pt x="42" y="6"/>
                </a:lnTo>
                <a:lnTo>
                  <a:pt x="42" y="6"/>
                </a:lnTo>
                <a:lnTo>
                  <a:pt x="42" y="6"/>
                </a:lnTo>
                <a:lnTo>
                  <a:pt x="40" y="8"/>
                </a:lnTo>
                <a:lnTo>
                  <a:pt x="40" y="8"/>
                </a:lnTo>
                <a:lnTo>
                  <a:pt x="39" y="8"/>
                </a:lnTo>
                <a:lnTo>
                  <a:pt x="39" y="9"/>
                </a:lnTo>
                <a:lnTo>
                  <a:pt x="39" y="9"/>
                </a:lnTo>
                <a:lnTo>
                  <a:pt x="37" y="9"/>
                </a:lnTo>
                <a:lnTo>
                  <a:pt x="37" y="11"/>
                </a:lnTo>
                <a:lnTo>
                  <a:pt x="36" y="11"/>
                </a:lnTo>
                <a:lnTo>
                  <a:pt x="36" y="11"/>
                </a:lnTo>
                <a:lnTo>
                  <a:pt x="36" y="12"/>
                </a:lnTo>
                <a:lnTo>
                  <a:pt x="34" y="12"/>
                </a:lnTo>
                <a:lnTo>
                  <a:pt x="34" y="12"/>
                </a:lnTo>
                <a:lnTo>
                  <a:pt x="33" y="14"/>
                </a:lnTo>
                <a:lnTo>
                  <a:pt x="33" y="14"/>
                </a:lnTo>
                <a:lnTo>
                  <a:pt x="33" y="14"/>
                </a:lnTo>
                <a:lnTo>
                  <a:pt x="31" y="15"/>
                </a:lnTo>
                <a:lnTo>
                  <a:pt x="31" y="15"/>
                </a:lnTo>
                <a:lnTo>
                  <a:pt x="30" y="15"/>
                </a:lnTo>
                <a:lnTo>
                  <a:pt x="30" y="17"/>
                </a:lnTo>
                <a:lnTo>
                  <a:pt x="30" y="17"/>
                </a:lnTo>
                <a:lnTo>
                  <a:pt x="28" y="17"/>
                </a:lnTo>
                <a:lnTo>
                  <a:pt x="28" y="18"/>
                </a:lnTo>
                <a:lnTo>
                  <a:pt x="28" y="18"/>
                </a:lnTo>
                <a:lnTo>
                  <a:pt x="27" y="18"/>
                </a:lnTo>
                <a:lnTo>
                  <a:pt x="27" y="20"/>
                </a:lnTo>
                <a:lnTo>
                  <a:pt x="25" y="20"/>
                </a:lnTo>
                <a:lnTo>
                  <a:pt x="25" y="20"/>
                </a:lnTo>
                <a:lnTo>
                  <a:pt x="25" y="21"/>
                </a:lnTo>
                <a:lnTo>
                  <a:pt x="24" y="21"/>
                </a:lnTo>
                <a:lnTo>
                  <a:pt x="24" y="21"/>
                </a:lnTo>
                <a:lnTo>
                  <a:pt x="22" y="23"/>
                </a:lnTo>
                <a:lnTo>
                  <a:pt x="22" y="23"/>
                </a:lnTo>
                <a:lnTo>
                  <a:pt x="22" y="24"/>
                </a:lnTo>
                <a:lnTo>
                  <a:pt x="21" y="24"/>
                </a:lnTo>
                <a:lnTo>
                  <a:pt x="21" y="24"/>
                </a:lnTo>
                <a:lnTo>
                  <a:pt x="21" y="26"/>
                </a:lnTo>
                <a:lnTo>
                  <a:pt x="19" y="26"/>
                </a:lnTo>
                <a:lnTo>
                  <a:pt x="19" y="26"/>
                </a:lnTo>
                <a:lnTo>
                  <a:pt x="18" y="27"/>
                </a:lnTo>
                <a:lnTo>
                  <a:pt x="18" y="27"/>
                </a:lnTo>
                <a:lnTo>
                  <a:pt x="18" y="27"/>
                </a:lnTo>
                <a:lnTo>
                  <a:pt x="16" y="29"/>
                </a:lnTo>
                <a:lnTo>
                  <a:pt x="16" y="29"/>
                </a:lnTo>
                <a:lnTo>
                  <a:pt x="15" y="29"/>
                </a:lnTo>
                <a:lnTo>
                  <a:pt x="15" y="30"/>
                </a:lnTo>
                <a:lnTo>
                  <a:pt x="15" y="30"/>
                </a:lnTo>
                <a:lnTo>
                  <a:pt x="13" y="30"/>
                </a:lnTo>
                <a:lnTo>
                  <a:pt x="13" y="32"/>
                </a:lnTo>
                <a:lnTo>
                  <a:pt x="13" y="32"/>
                </a:lnTo>
                <a:lnTo>
                  <a:pt x="12" y="32"/>
                </a:lnTo>
                <a:lnTo>
                  <a:pt x="12" y="33"/>
                </a:lnTo>
                <a:lnTo>
                  <a:pt x="10" y="33"/>
                </a:lnTo>
                <a:lnTo>
                  <a:pt x="10" y="33"/>
                </a:lnTo>
                <a:lnTo>
                  <a:pt x="10" y="35"/>
                </a:lnTo>
                <a:lnTo>
                  <a:pt x="9" y="35"/>
                </a:lnTo>
                <a:lnTo>
                  <a:pt x="9" y="35"/>
                </a:lnTo>
                <a:lnTo>
                  <a:pt x="9" y="36"/>
                </a:lnTo>
                <a:lnTo>
                  <a:pt x="7" y="36"/>
                </a:lnTo>
                <a:lnTo>
                  <a:pt x="7" y="36"/>
                </a:lnTo>
                <a:lnTo>
                  <a:pt x="6" y="38"/>
                </a:lnTo>
                <a:lnTo>
                  <a:pt x="6" y="38"/>
                </a:lnTo>
                <a:lnTo>
                  <a:pt x="6" y="39"/>
                </a:lnTo>
                <a:lnTo>
                  <a:pt x="4" y="39"/>
                </a:lnTo>
                <a:lnTo>
                  <a:pt x="4" y="39"/>
                </a:lnTo>
                <a:lnTo>
                  <a:pt x="3" y="41"/>
                </a:lnTo>
                <a:lnTo>
                  <a:pt x="3" y="41"/>
                </a:lnTo>
                <a:lnTo>
                  <a:pt x="3" y="41"/>
                </a:lnTo>
                <a:lnTo>
                  <a:pt x="1" y="42"/>
                </a:lnTo>
                <a:lnTo>
                  <a:pt x="1" y="42"/>
                </a:lnTo>
                <a:lnTo>
                  <a:pt x="1" y="42"/>
                </a:lnTo>
                <a:lnTo>
                  <a:pt x="0" y="44"/>
                </a:lnTo>
                <a:lnTo>
                  <a:pt x="0" y="44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41" name="Freeform 4487"/>
          <p:cNvSpPr>
            <a:spLocks/>
          </p:cNvSpPr>
          <p:nvPr/>
        </p:nvSpPr>
        <p:spPr bwMode="auto">
          <a:xfrm>
            <a:off x="3419475" y="2014538"/>
            <a:ext cx="84138" cy="66675"/>
          </a:xfrm>
          <a:custGeom>
            <a:avLst/>
            <a:gdLst>
              <a:gd name="T0" fmla="*/ 0 w 53"/>
              <a:gd name="T1" fmla="*/ 42 h 42"/>
              <a:gd name="T2" fmla="*/ 3 w 53"/>
              <a:gd name="T3" fmla="*/ 39 h 42"/>
              <a:gd name="T4" fmla="*/ 8 w 53"/>
              <a:gd name="T5" fmla="*/ 36 h 42"/>
              <a:gd name="T6" fmla="*/ 11 w 53"/>
              <a:gd name="T7" fmla="*/ 33 h 42"/>
              <a:gd name="T8" fmla="*/ 14 w 53"/>
              <a:gd name="T9" fmla="*/ 30 h 42"/>
              <a:gd name="T10" fmla="*/ 17 w 53"/>
              <a:gd name="T11" fmla="*/ 27 h 42"/>
              <a:gd name="T12" fmla="*/ 21 w 53"/>
              <a:gd name="T13" fmla="*/ 26 h 42"/>
              <a:gd name="T14" fmla="*/ 24 w 53"/>
              <a:gd name="T15" fmla="*/ 23 h 42"/>
              <a:gd name="T16" fmla="*/ 27 w 53"/>
              <a:gd name="T17" fmla="*/ 20 h 42"/>
              <a:gd name="T18" fmla="*/ 32 w 53"/>
              <a:gd name="T19" fmla="*/ 17 h 42"/>
              <a:gd name="T20" fmla="*/ 35 w 53"/>
              <a:gd name="T21" fmla="*/ 14 h 42"/>
              <a:gd name="T22" fmla="*/ 38 w 53"/>
              <a:gd name="T23" fmla="*/ 12 h 42"/>
              <a:gd name="T24" fmla="*/ 42 w 53"/>
              <a:gd name="T25" fmla="*/ 9 h 42"/>
              <a:gd name="T26" fmla="*/ 45 w 53"/>
              <a:gd name="T27" fmla="*/ 6 h 42"/>
              <a:gd name="T28" fmla="*/ 50 w 53"/>
              <a:gd name="T29" fmla="*/ 3 h 42"/>
              <a:gd name="T30" fmla="*/ 53 w 53"/>
              <a:gd name="T3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" h="42">
                <a:moveTo>
                  <a:pt x="0" y="42"/>
                </a:moveTo>
                <a:lnTo>
                  <a:pt x="3" y="39"/>
                </a:lnTo>
                <a:lnTo>
                  <a:pt x="8" y="36"/>
                </a:lnTo>
                <a:lnTo>
                  <a:pt x="11" y="33"/>
                </a:lnTo>
                <a:lnTo>
                  <a:pt x="14" y="30"/>
                </a:lnTo>
                <a:lnTo>
                  <a:pt x="17" y="27"/>
                </a:lnTo>
                <a:lnTo>
                  <a:pt x="21" y="26"/>
                </a:lnTo>
                <a:lnTo>
                  <a:pt x="24" y="23"/>
                </a:lnTo>
                <a:lnTo>
                  <a:pt x="27" y="20"/>
                </a:lnTo>
                <a:lnTo>
                  <a:pt x="32" y="17"/>
                </a:lnTo>
                <a:lnTo>
                  <a:pt x="35" y="14"/>
                </a:lnTo>
                <a:lnTo>
                  <a:pt x="38" y="12"/>
                </a:lnTo>
                <a:lnTo>
                  <a:pt x="42" y="9"/>
                </a:lnTo>
                <a:lnTo>
                  <a:pt x="45" y="6"/>
                </a:lnTo>
                <a:lnTo>
                  <a:pt x="50" y="3"/>
                </a:lnTo>
                <a:lnTo>
                  <a:pt x="53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42" name="Line 4488"/>
          <p:cNvSpPr>
            <a:spLocks noChangeShapeType="1"/>
          </p:cNvSpPr>
          <p:nvPr/>
        </p:nvSpPr>
        <p:spPr bwMode="auto">
          <a:xfrm flipH="1" flipV="1">
            <a:off x="3422650" y="2085975"/>
            <a:ext cx="57150" cy="66675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43" name="Freeform 4489"/>
          <p:cNvSpPr>
            <a:spLocks/>
          </p:cNvSpPr>
          <p:nvPr/>
        </p:nvSpPr>
        <p:spPr bwMode="auto">
          <a:xfrm>
            <a:off x="3381375" y="2200275"/>
            <a:ext cx="50800" cy="47625"/>
          </a:xfrm>
          <a:custGeom>
            <a:avLst/>
            <a:gdLst>
              <a:gd name="T0" fmla="*/ 32 w 32"/>
              <a:gd name="T1" fmla="*/ 0 h 30"/>
              <a:gd name="T2" fmla="*/ 30 w 32"/>
              <a:gd name="T3" fmla="*/ 2 h 30"/>
              <a:gd name="T4" fmla="*/ 30 w 32"/>
              <a:gd name="T5" fmla="*/ 2 h 30"/>
              <a:gd name="T6" fmla="*/ 29 w 32"/>
              <a:gd name="T7" fmla="*/ 3 h 30"/>
              <a:gd name="T8" fmla="*/ 29 w 32"/>
              <a:gd name="T9" fmla="*/ 3 h 30"/>
              <a:gd name="T10" fmla="*/ 27 w 32"/>
              <a:gd name="T11" fmla="*/ 5 h 30"/>
              <a:gd name="T12" fmla="*/ 27 w 32"/>
              <a:gd name="T13" fmla="*/ 5 h 30"/>
              <a:gd name="T14" fmla="*/ 26 w 32"/>
              <a:gd name="T15" fmla="*/ 6 h 30"/>
              <a:gd name="T16" fmla="*/ 26 w 32"/>
              <a:gd name="T17" fmla="*/ 6 h 30"/>
              <a:gd name="T18" fmla="*/ 24 w 32"/>
              <a:gd name="T19" fmla="*/ 8 h 30"/>
              <a:gd name="T20" fmla="*/ 24 w 32"/>
              <a:gd name="T21" fmla="*/ 8 h 30"/>
              <a:gd name="T22" fmla="*/ 23 w 32"/>
              <a:gd name="T23" fmla="*/ 8 h 30"/>
              <a:gd name="T24" fmla="*/ 23 w 32"/>
              <a:gd name="T25" fmla="*/ 9 h 30"/>
              <a:gd name="T26" fmla="*/ 21 w 32"/>
              <a:gd name="T27" fmla="*/ 9 h 30"/>
              <a:gd name="T28" fmla="*/ 21 w 32"/>
              <a:gd name="T29" fmla="*/ 11 h 30"/>
              <a:gd name="T30" fmla="*/ 20 w 32"/>
              <a:gd name="T31" fmla="*/ 11 h 30"/>
              <a:gd name="T32" fmla="*/ 20 w 32"/>
              <a:gd name="T33" fmla="*/ 12 h 30"/>
              <a:gd name="T34" fmla="*/ 18 w 32"/>
              <a:gd name="T35" fmla="*/ 12 h 30"/>
              <a:gd name="T36" fmla="*/ 18 w 32"/>
              <a:gd name="T37" fmla="*/ 14 h 30"/>
              <a:gd name="T38" fmla="*/ 17 w 32"/>
              <a:gd name="T39" fmla="*/ 14 h 30"/>
              <a:gd name="T40" fmla="*/ 17 w 32"/>
              <a:gd name="T41" fmla="*/ 15 h 30"/>
              <a:gd name="T42" fmla="*/ 15 w 32"/>
              <a:gd name="T43" fmla="*/ 15 h 30"/>
              <a:gd name="T44" fmla="*/ 15 w 32"/>
              <a:gd name="T45" fmla="*/ 17 h 30"/>
              <a:gd name="T46" fmla="*/ 14 w 32"/>
              <a:gd name="T47" fmla="*/ 17 h 30"/>
              <a:gd name="T48" fmla="*/ 14 w 32"/>
              <a:gd name="T49" fmla="*/ 17 h 30"/>
              <a:gd name="T50" fmla="*/ 12 w 32"/>
              <a:gd name="T51" fmla="*/ 18 h 30"/>
              <a:gd name="T52" fmla="*/ 12 w 32"/>
              <a:gd name="T53" fmla="*/ 18 h 30"/>
              <a:gd name="T54" fmla="*/ 11 w 32"/>
              <a:gd name="T55" fmla="*/ 20 h 30"/>
              <a:gd name="T56" fmla="*/ 11 w 32"/>
              <a:gd name="T57" fmla="*/ 20 h 30"/>
              <a:gd name="T58" fmla="*/ 9 w 32"/>
              <a:gd name="T59" fmla="*/ 21 h 30"/>
              <a:gd name="T60" fmla="*/ 9 w 32"/>
              <a:gd name="T61" fmla="*/ 21 h 30"/>
              <a:gd name="T62" fmla="*/ 8 w 32"/>
              <a:gd name="T63" fmla="*/ 23 h 30"/>
              <a:gd name="T64" fmla="*/ 8 w 32"/>
              <a:gd name="T65" fmla="*/ 23 h 30"/>
              <a:gd name="T66" fmla="*/ 6 w 32"/>
              <a:gd name="T67" fmla="*/ 24 h 30"/>
              <a:gd name="T68" fmla="*/ 6 w 32"/>
              <a:gd name="T69" fmla="*/ 24 h 30"/>
              <a:gd name="T70" fmla="*/ 5 w 32"/>
              <a:gd name="T71" fmla="*/ 26 h 30"/>
              <a:gd name="T72" fmla="*/ 5 w 32"/>
              <a:gd name="T73" fmla="*/ 26 h 30"/>
              <a:gd name="T74" fmla="*/ 3 w 32"/>
              <a:gd name="T75" fmla="*/ 27 h 30"/>
              <a:gd name="T76" fmla="*/ 3 w 32"/>
              <a:gd name="T77" fmla="*/ 27 h 30"/>
              <a:gd name="T78" fmla="*/ 2 w 32"/>
              <a:gd name="T79" fmla="*/ 29 h 30"/>
              <a:gd name="T80" fmla="*/ 2 w 32"/>
              <a:gd name="T81" fmla="*/ 29 h 30"/>
              <a:gd name="T82" fmla="*/ 0 w 32"/>
              <a:gd name="T8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" h="30">
                <a:moveTo>
                  <a:pt x="32" y="0"/>
                </a:moveTo>
                <a:lnTo>
                  <a:pt x="32" y="0"/>
                </a:lnTo>
                <a:lnTo>
                  <a:pt x="30" y="2"/>
                </a:lnTo>
                <a:lnTo>
                  <a:pt x="30" y="2"/>
                </a:lnTo>
                <a:lnTo>
                  <a:pt x="30" y="2"/>
                </a:lnTo>
                <a:lnTo>
                  <a:pt x="30" y="2"/>
                </a:lnTo>
                <a:lnTo>
                  <a:pt x="29" y="3"/>
                </a:lnTo>
                <a:lnTo>
                  <a:pt x="29" y="3"/>
                </a:lnTo>
                <a:lnTo>
                  <a:pt x="29" y="3"/>
                </a:lnTo>
                <a:lnTo>
                  <a:pt x="29" y="3"/>
                </a:lnTo>
                <a:lnTo>
                  <a:pt x="27" y="3"/>
                </a:lnTo>
                <a:lnTo>
                  <a:pt x="27" y="5"/>
                </a:lnTo>
                <a:lnTo>
                  <a:pt x="27" y="5"/>
                </a:lnTo>
                <a:lnTo>
                  <a:pt x="27" y="5"/>
                </a:lnTo>
                <a:lnTo>
                  <a:pt x="26" y="5"/>
                </a:lnTo>
                <a:lnTo>
                  <a:pt x="26" y="6"/>
                </a:lnTo>
                <a:lnTo>
                  <a:pt x="26" y="6"/>
                </a:lnTo>
                <a:lnTo>
                  <a:pt x="26" y="6"/>
                </a:lnTo>
                <a:lnTo>
                  <a:pt x="24" y="6"/>
                </a:lnTo>
                <a:lnTo>
                  <a:pt x="24" y="8"/>
                </a:lnTo>
                <a:lnTo>
                  <a:pt x="24" y="8"/>
                </a:lnTo>
                <a:lnTo>
                  <a:pt x="24" y="8"/>
                </a:lnTo>
                <a:lnTo>
                  <a:pt x="23" y="8"/>
                </a:lnTo>
                <a:lnTo>
                  <a:pt x="23" y="8"/>
                </a:lnTo>
                <a:lnTo>
                  <a:pt x="23" y="9"/>
                </a:lnTo>
                <a:lnTo>
                  <a:pt x="23" y="9"/>
                </a:lnTo>
                <a:lnTo>
                  <a:pt x="21" y="9"/>
                </a:lnTo>
                <a:lnTo>
                  <a:pt x="21" y="9"/>
                </a:lnTo>
                <a:lnTo>
                  <a:pt x="21" y="11"/>
                </a:lnTo>
                <a:lnTo>
                  <a:pt x="21" y="11"/>
                </a:lnTo>
                <a:lnTo>
                  <a:pt x="20" y="11"/>
                </a:lnTo>
                <a:lnTo>
                  <a:pt x="20" y="11"/>
                </a:lnTo>
                <a:lnTo>
                  <a:pt x="20" y="12"/>
                </a:lnTo>
                <a:lnTo>
                  <a:pt x="20" y="12"/>
                </a:lnTo>
                <a:lnTo>
                  <a:pt x="18" y="12"/>
                </a:lnTo>
                <a:lnTo>
                  <a:pt x="18" y="12"/>
                </a:lnTo>
                <a:lnTo>
                  <a:pt x="18" y="12"/>
                </a:lnTo>
                <a:lnTo>
                  <a:pt x="18" y="14"/>
                </a:lnTo>
                <a:lnTo>
                  <a:pt x="17" y="14"/>
                </a:lnTo>
                <a:lnTo>
                  <a:pt x="17" y="14"/>
                </a:lnTo>
                <a:lnTo>
                  <a:pt x="17" y="14"/>
                </a:lnTo>
                <a:lnTo>
                  <a:pt x="17" y="15"/>
                </a:lnTo>
                <a:lnTo>
                  <a:pt x="15" y="15"/>
                </a:lnTo>
                <a:lnTo>
                  <a:pt x="15" y="15"/>
                </a:lnTo>
                <a:lnTo>
                  <a:pt x="15" y="15"/>
                </a:lnTo>
                <a:lnTo>
                  <a:pt x="15" y="17"/>
                </a:lnTo>
                <a:lnTo>
                  <a:pt x="14" y="17"/>
                </a:lnTo>
                <a:lnTo>
                  <a:pt x="14" y="17"/>
                </a:lnTo>
                <a:lnTo>
                  <a:pt x="14" y="17"/>
                </a:lnTo>
                <a:lnTo>
                  <a:pt x="14" y="17"/>
                </a:lnTo>
                <a:lnTo>
                  <a:pt x="12" y="18"/>
                </a:lnTo>
                <a:lnTo>
                  <a:pt x="12" y="18"/>
                </a:lnTo>
                <a:lnTo>
                  <a:pt x="12" y="18"/>
                </a:lnTo>
                <a:lnTo>
                  <a:pt x="12" y="18"/>
                </a:lnTo>
                <a:lnTo>
                  <a:pt x="11" y="20"/>
                </a:lnTo>
                <a:lnTo>
                  <a:pt x="11" y="20"/>
                </a:lnTo>
                <a:lnTo>
                  <a:pt x="11" y="20"/>
                </a:lnTo>
                <a:lnTo>
                  <a:pt x="11" y="20"/>
                </a:lnTo>
                <a:lnTo>
                  <a:pt x="9" y="21"/>
                </a:lnTo>
                <a:lnTo>
                  <a:pt x="9" y="21"/>
                </a:lnTo>
                <a:lnTo>
                  <a:pt x="9" y="21"/>
                </a:lnTo>
                <a:lnTo>
                  <a:pt x="9" y="21"/>
                </a:lnTo>
                <a:lnTo>
                  <a:pt x="8" y="23"/>
                </a:lnTo>
                <a:lnTo>
                  <a:pt x="8" y="23"/>
                </a:lnTo>
                <a:lnTo>
                  <a:pt x="8" y="23"/>
                </a:lnTo>
                <a:lnTo>
                  <a:pt x="8" y="23"/>
                </a:lnTo>
                <a:lnTo>
                  <a:pt x="6" y="23"/>
                </a:lnTo>
                <a:lnTo>
                  <a:pt x="6" y="24"/>
                </a:lnTo>
                <a:lnTo>
                  <a:pt x="6" y="24"/>
                </a:lnTo>
                <a:lnTo>
                  <a:pt x="6" y="24"/>
                </a:lnTo>
                <a:lnTo>
                  <a:pt x="6" y="24"/>
                </a:lnTo>
                <a:lnTo>
                  <a:pt x="5" y="26"/>
                </a:lnTo>
                <a:lnTo>
                  <a:pt x="5" y="26"/>
                </a:lnTo>
                <a:lnTo>
                  <a:pt x="5" y="26"/>
                </a:lnTo>
                <a:lnTo>
                  <a:pt x="5" y="26"/>
                </a:lnTo>
                <a:lnTo>
                  <a:pt x="3" y="27"/>
                </a:lnTo>
                <a:lnTo>
                  <a:pt x="3" y="27"/>
                </a:lnTo>
                <a:lnTo>
                  <a:pt x="3" y="27"/>
                </a:lnTo>
                <a:lnTo>
                  <a:pt x="3" y="27"/>
                </a:lnTo>
                <a:lnTo>
                  <a:pt x="2" y="29"/>
                </a:lnTo>
                <a:lnTo>
                  <a:pt x="2" y="29"/>
                </a:lnTo>
                <a:lnTo>
                  <a:pt x="2" y="29"/>
                </a:lnTo>
                <a:lnTo>
                  <a:pt x="2" y="29"/>
                </a:lnTo>
                <a:lnTo>
                  <a:pt x="0" y="29"/>
                </a:lnTo>
                <a:lnTo>
                  <a:pt x="0" y="3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44" name="Freeform 4490"/>
          <p:cNvSpPr>
            <a:spLocks/>
          </p:cNvSpPr>
          <p:nvPr/>
        </p:nvSpPr>
        <p:spPr bwMode="auto">
          <a:xfrm>
            <a:off x="3432175" y="2155825"/>
            <a:ext cx="49213" cy="44450"/>
          </a:xfrm>
          <a:custGeom>
            <a:avLst/>
            <a:gdLst>
              <a:gd name="T0" fmla="*/ 0 w 31"/>
              <a:gd name="T1" fmla="*/ 28 h 28"/>
              <a:gd name="T2" fmla="*/ 3 w 31"/>
              <a:gd name="T3" fmla="*/ 27 h 28"/>
              <a:gd name="T4" fmla="*/ 4 w 31"/>
              <a:gd name="T5" fmla="*/ 24 h 28"/>
              <a:gd name="T6" fmla="*/ 7 w 31"/>
              <a:gd name="T7" fmla="*/ 21 h 28"/>
              <a:gd name="T8" fmla="*/ 10 w 31"/>
              <a:gd name="T9" fmla="*/ 19 h 28"/>
              <a:gd name="T10" fmla="*/ 13 w 31"/>
              <a:gd name="T11" fmla="*/ 16 h 28"/>
              <a:gd name="T12" fmla="*/ 16 w 31"/>
              <a:gd name="T13" fmla="*/ 15 h 28"/>
              <a:gd name="T14" fmla="*/ 18 w 31"/>
              <a:gd name="T15" fmla="*/ 12 h 28"/>
              <a:gd name="T16" fmla="*/ 21 w 31"/>
              <a:gd name="T17" fmla="*/ 10 h 28"/>
              <a:gd name="T18" fmla="*/ 24 w 31"/>
              <a:gd name="T19" fmla="*/ 7 h 28"/>
              <a:gd name="T20" fmla="*/ 27 w 31"/>
              <a:gd name="T21" fmla="*/ 6 h 28"/>
              <a:gd name="T22" fmla="*/ 30 w 31"/>
              <a:gd name="T23" fmla="*/ 3 h 28"/>
              <a:gd name="T24" fmla="*/ 31 w 31"/>
              <a:gd name="T2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" h="28">
                <a:moveTo>
                  <a:pt x="0" y="28"/>
                </a:moveTo>
                <a:lnTo>
                  <a:pt x="3" y="27"/>
                </a:lnTo>
                <a:lnTo>
                  <a:pt x="4" y="24"/>
                </a:lnTo>
                <a:lnTo>
                  <a:pt x="7" y="21"/>
                </a:lnTo>
                <a:lnTo>
                  <a:pt x="10" y="19"/>
                </a:lnTo>
                <a:lnTo>
                  <a:pt x="13" y="16"/>
                </a:lnTo>
                <a:lnTo>
                  <a:pt x="16" y="15"/>
                </a:lnTo>
                <a:lnTo>
                  <a:pt x="18" y="12"/>
                </a:lnTo>
                <a:lnTo>
                  <a:pt x="21" y="10"/>
                </a:lnTo>
                <a:lnTo>
                  <a:pt x="24" y="7"/>
                </a:lnTo>
                <a:lnTo>
                  <a:pt x="27" y="6"/>
                </a:lnTo>
                <a:lnTo>
                  <a:pt x="30" y="3"/>
                </a:lnTo>
                <a:lnTo>
                  <a:pt x="31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48" name="Line 4491"/>
          <p:cNvSpPr>
            <a:spLocks noChangeShapeType="1"/>
          </p:cNvSpPr>
          <p:nvPr/>
        </p:nvSpPr>
        <p:spPr bwMode="auto">
          <a:xfrm flipH="1" flipV="1">
            <a:off x="3433763" y="2203450"/>
            <a:ext cx="193675" cy="21113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49" name="Freeform 4492"/>
          <p:cNvSpPr>
            <a:spLocks/>
          </p:cNvSpPr>
          <p:nvPr/>
        </p:nvSpPr>
        <p:spPr bwMode="auto">
          <a:xfrm>
            <a:off x="3552825" y="2457450"/>
            <a:ext cx="38100" cy="38100"/>
          </a:xfrm>
          <a:custGeom>
            <a:avLst/>
            <a:gdLst>
              <a:gd name="T0" fmla="*/ 24 w 24"/>
              <a:gd name="T1" fmla="*/ 0 h 24"/>
              <a:gd name="T2" fmla="*/ 21 w 24"/>
              <a:gd name="T3" fmla="*/ 2 h 24"/>
              <a:gd name="T4" fmla="*/ 20 w 24"/>
              <a:gd name="T5" fmla="*/ 3 h 24"/>
              <a:gd name="T6" fmla="*/ 17 w 24"/>
              <a:gd name="T7" fmla="*/ 6 h 24"/>
              <a:gd name="T8" fmla="*/ 15 w 24"/>
              <a:gd name="T9" fmla="*/ 8 h 24"/>
              <a:gd name="T10" fmla="*/ 12 w 24"/>
              <a:gd name="T11" fmla="*/ 11 h 24"/>
              <a:gd name="T12" fmla="*/ 11 w 24"/>
              <a:gd name="T13" fmla="*/ 12 h 24"/>
              <a:gd name="T14" fmla="*/ 8 w 24"/>
              <a:gd name="T15" fmla="*/ 15 h 24"/>
              <a:gd name="T16" fmla="*/ 6 w 24"/>
              <a:gd name="T17" fmla="*/ 17 h 24"/>
              <a:gd name="T18" fmla="*/ 5 w 24"/>
              <a:gd name="T19" fmla="*/ 20 h 24"/>
              <a:gd name="T20" fmla="*/ 2 w 24"/>
              <a:gd name="T21" fmla="*/ 21 h 24"/>
              <a:gd name="T22" fmla="*/ 0 w 24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24">
                <a:moveTo>
                  <a:pt x="24" y="0"/>
                </a:moveTo>
                <a:lnTo>
                  <a:pt x="21" y="2"/>
                </a:lnTo>
                <a:lnTo>
                  <a:pt x="20" y="3"/>
                </a:lnTo>
                <a:lnTo>
                  <a:pt x="17" y="6"/>
                </a:lnTo>
                <a:lnTo>
                  <a:pt x="15" y="8"/>
                </a:lnTo>
                <a:lnTo>
                  <a:pt x="12" y="11"/>
                </a:lnTo>
                <a:lnTo>
                  <a:pt x="11" y="12"/>
                </a:lnTo>
                <a:lnTo>
                  <a:pt x="8" y="15"/>
                </a:lnTo>
                <a:lnTo>
                  <a:pt x="6" y="17"/>
                </a:lnTo>
                <a:lnTo>
                  <a:pt x="5" y="20"/>
                </a:lnTo>
                <a:lnTo>
                  <a:pt x="2" y="21"/>
                </a:lnTo>
                <a:lnTo>
                  <a:pt x="0" y="24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50" name="Freeform 4493"/>
          <p:cNvSpPr>
            <a:spLocks/>
          </p:cNvSpPr>
          <p:nvPr/>
        </p:nvSpPr>
        <p:spPr bwMode="auto">
          <a:xfrm>
            <a:off x="3590925" y="2419350"/>
            <a:ext cx="38100" cy="38100"/>
          </a:xfrm>
          <a:custGeom>
            <a:avLst/>
            <a:gdLst>
              <a:gd name="T0" fmla="*/ 0 w 24"/>
              <a:gd name="T1" fmla="*/ 24 h 24"/>
              <a:gd name="T2" fmla="*/ 0 w 24"/>
              <a:gd name="T3" fmla="*/ 23 h 24"/>
              <a:gd name="T4" fmla="*/ 2 w 24"/>
              <a:gd name="T5" fmla="*/ 21 h 24"/>
              <a:gd name="T6" fmla="*/ 2 w 24"/>
              <a:gd name="T7" fmla="*/ 21 h 24"/>
              <a:gd name="T8" fmla="*/ 3 w 24"/>
              <a:gd name="T9" fmla="*/ 20 h 24"/>
              <a:gd name="T10" fmla="*/ 5 w 24"/>
              <a:gd name="T11" fmla="*/ 20 h 24"/>
              <a:gd name="T12" fmla="*/ 5 w 24"/>
              <a:gd name="T13" fmla="*/ 18 h 24"/>
              <a:gd name="T14" fmla="*/ 6 w 24"/>
              <a:gd name="T15" fmla="*/ 17 h 24"/>
              <a:gd name="T16" fmla="*/ 6 w 24"/>
              <a:gd name="T17" fmla="*/ 17 h 24"/>
              <a:gd name="T18" fmla="*/ 8 w 24"/>
              <a:gd name="T19" fmla="*/ 15 h 24"/>
              <a:gd name="T20" fmla="*/ 9 w 24"/>
              <a:gd name="T21" fmla="*/ 15 h 24"/>
              <a:gd name="T22" fmla="*/ 9 w 24"/>
              <a:gd name="T23" fmla="*/ 14 h 24"/>
              <a:gd name="T24" fmla="*/ 11 w 24"/>
              <a:gd name="T25" fmla="*/ 14 h 24"/>
              <a:gd name="T26" fmla="*/ 11 w 24"/>
              <a:gd name="T27" fmla="*/ 12 h 24"/>
              <a:gd name="T28" fmla="*/ 12 w 24"/>
              <a:gd name="T29" fmla="*/ 11 h 24"/>
              <a:gd name="T30" fmla="*/ 14 w 24"/>
              <a:gd name="T31" fmla="*/ 11 h 24"/>
              <a:gd name="T32" fmla="*/ 14 w 24"/>
              <a:gd name="T33" fmla="*/ 9 h 24"/>
              <a:gd name="T34" fmla="*/ 15 w 24"/>
              <a:gd name="T35" fmla="*/ 9 h 24"/>
              <a:gd name="T36" fmla="*/ 15 w 24"/>
              <a:gd name="T37" fmla="*/ 8 h 24"/>
              <a:gd name="T38" fmla="*/ 17 w 24"/>
              <a:gd name="T39" fmla="*/ 8 h 24"/>
              <a:gd name="T40" fmla="*/ 18 w 24"/>
              <a:gd name="T41" fmla="*/ 6 h 24"/>
              <a:gd name="T42" fmla="*/ 18 w 24"/>
              <a:gd name="T43" fmla="*/ 5 h 24"/>
              <a:gd name="T44" fmla="*/ 20 w 24"/>
              <a:gd name="T45" fmla="*/ 5 h 24"/>
              <a:gd name="T46" fmla="*/ 20 w 24"/>
              <a:gd name="T47" fmla="*/ 3 h 24"/>
              <a:gd name="T48" fmla="*/ 21 w 24"/>
              <a:gd name="T49" fmla="*/ 3 h 24"/>
              <a:gd name="T50" fmla="*/ 23 w 24"/>
              <a:gd name="T51" fmla="*/ 2 h 24"/>
              <a:gd name="T52" fmla="*/ 23 w 24"/>
              <a:gd name="T53" fmla="*/ 2 h 24"/>
              <a:gd name="T54" fmla="*/ 24 w 24"/>
              <a:gd name="T5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4" h="24">
                <a:moveTo>
                  <a:pt x="0" y="24"/>
                </a:moveTo>
                <a:lnTo>
                  <a:pt x="0" y="23"/>
                </a:lnTo>
                <a:lnTo>
                  <a:pt x="2" y="21"/>
                </a:lnTo>
                <a:lnTo>
                  <a:pt x="2" y="21"/>
                </a:lnTo>
                <a:lnTo>
                  <a:pt x="3" y="20"/>
                </a:lnTo>
                <a:lnTo>
                  <a:pt x="5" y="20"/>
                </a:lnTo>
                <a:lnTo>
                  <a:pt x="5" y="18"/>
                </a:lnTo>
                <a:lnTo>
                  <a:pt x="6" y="17"/>
                </a:lnTo>
                <a:lnTo>
                  <a:pt x="6" y="17"/>
                </a:lnTo>
                <a:lnTo>
                  <a:pt x="8" y="15"/>
                </a:lnTo>
                <a:lnTo>
                  <a:pt x="9" y="15"/>
                </a:lnTo>
                <a:lnTo>
                  <a:pt x="9" y="14"/>
                </a:lnTo>
                <a:lnTo>
                  <a:pt x="11" y="14"/>
                </a:lnTo>
                <a:lnTo>
                  <a:pt x="11" y="12"/>
                </a:lnTo>
                <a:lnTo>
                  <a:pt x="12" y="11"/>
                </a:lnTo>
                <a:lnTo>
                  <a:pt x="14" y="11"/>
                </a:lnTo>
                <a:lnTo>
                  <a:pt x="14" y="9"/>
                </a:lnTo>
                <a:lnTo>
                  <a:pt x="15" y="9"/>
                </a:lnTo>
                <a:lnTo>
                  <a:pt x="15" y="8"/>
                </a:lnTo>
                <a:lnTo>
                  <a:pt x="17" y="8"/>
                </a:lnTo>
                <a:lnTo>
                  <a:pt x="18" y="6"/>
                </a:lnTo>
                <a:lnTo>
                  <a:pt x="18" y="5"/>
                </a:lnTo>
                <a:lnTo>
                  <a:pt x="20" y="5"/>
                </a:lnTo>
                <a:lnTo>
                  <a:pt x="20" y="3"/>
                </a:lnTo>
                <a:lnTo>
                  <a:pt x="21" y="3"/>
                </a:lnTo>
                <a:lnTo>
                  <a:pt x="23" y="2"/>
                </a:lnTo>
                <a:lnTo>
                  <a:pt x="23" y="2"/>
                </a:lnTo>
                <a:lnTo>
                  <a:pt x="24" y="0"/>
                </a:lnTo>
              </a:path>
            </a:pathLst>
          </a:cu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51" name="Rectangle 4494"/>
          <p:cNvSpPr>
            <a:spLocks noChangeArrowheads="1"/>
          </p:cNvSpPr>
          <p:nvPr/>
        </p:nvSpPr>
        <p:spPr bwMode="auto">
          <a:xfrm rot="2700000">
            <a:off x="3682443" y="2436375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98</a:t>
            </a:r>
            <a:endParaRPr kumimoji="0" lang="fr-FR" sz="18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2" name="Line 4495"/>
          <p:cNvSpPr>
            <a:spLocks noChangeShapeType="1"/>
          </p:cNvSpPr>
          <p:nvPr/>
        </p:nvSpPr>
        <p:spPr bwMode="auto">
          <a:xfrm flipH="1" flipV="1">
            <a:off x="3594100" y="2460625"/>
            <a:ext cx="558800" cy="573088"/>
          </a:xfrm>
          <a:prstGeom prst="line">
            <a:avLst/>
          </a:prstGeom>
          <a:noFill/>
          <a:ln w="6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53" name="Freeform 4496"/>
          <p:cNvSpPr>
            <a:spLocks/>
          </p:cNvSpPr>
          <p:nvPr/>
        </p:nvSpPr>
        <p:spPr bwMode="auto">
          <a:xfrm>
            <a:off x="3984625" y="3295650"/>
            <a:ext cx="19050" cy="300038"/>
          </a:xfrm>
          <a:custGeom>
            <a:avLst/>
            <a:gdLst>
              <a:gd name="T0" fmla="*/ 12 w 12"/>
              <a:gd name="T1" fmla="*/ 0 h 189"/>
              <a:gd name="T2" fmla="*/ 12 w 12"/>
              <a:gd name="T3" fmla="*/ 5 h 189"/>
              <a:gd name="T4" fmla="*/ 10 w 12"/>
              <a:gd name="T5" fmla="*/ 11 h 189"/>
              <a:gd name="T6" fmla="*/ 9 w 12"/>
              <a:gd name="T7" fmla="*/ 17 h 189"/>
              <a:gd name="T8" fmla="*/ 7 w 12"/>
              <a:gd name="T9" fmla="*/ 21 h 189"/>
              <a:gd name="T10" fmla="*/ 6 w 12"/>
              <a:gd name="T11" fmla="*/ 27 h 189"/>
              <a:gd name="T12" fmla="*/ 6 w 12"/>
              <a:gd name="T13" fmla="*/ 33 h 189"/>
              <a:gd name="T14" fmla="*/ 4 w 12"/>
              <a:gd name="T15" fmla="*/ 38 h 189"/>
              <a:gd name="T16" fmla="*/ 3 w 12"/>
              <a:gd name="T17" fmla="*/ 44 h 189"/>
              <a:gd name="T18" fmla="*/ 3 w 12"/>
              <a:gd name="T19" fmla="*/ 50 h 189"/>
              <a:gd name="T20" fmla="*/ 1 w 12"/>
              <a:gd name="T21" fmla="*/ 56 h 189"/>
              <a:gd name="T22" fmla="*/ 1 w 12"/>
              <a:gd name="T23" fmla="*/ 60 h 189"/>
              <a:gd name="T24" fmla="*/ 1 w 12"/>
              <a:gd name="T25" fmla="*/ 66 h 189"/>
              <a:gd name="T26" fmla="*/ 0 w 12"/>
              <a:gd name="T27" fmla="*/ 72 h 189"/>
              <a:gd name="T28" fmla="*/ 0 w 12"/>
              <a:gd name="T29" fmla="*/ 77 h 189"/>
              <a:gd name="T30" fmla="*/ 0 w 12"/>
              <a:gd name="T31" fmla="*/ 83 h 189"/>
              <a:gd name="T32" fmla="*/ 0 w 12"/>
              <a:gd name="T33" fmla="*/ 89 h 189"/>
              <a:gd name="T34" fmla="*/ 0 w 12"/>
              <a:gd name="T35" fmla="*/ 95 h 189"/>
              <a:gd name="T36" fmla="*/ 0 w 12"/>
              <a:gd name="T37" fmla="*/ 99 h 189"/>
              <a:gd name="T38" fmla="*/ 0 w 12"/>
              <a:gd name="T39" fmla="*/ 105 h 189"/>
              <a:gd name="T40" fmla="*/ 0 w 12"/>
              <a:gd name="T41" fmla="*/ 111 h 189"/>
              <a:gd name="T42" fmla="*/ 0 w 12"/>
              <a:gd name="T43" fmla="*/ 117 h 189"/>
              <a:gd name="T44" fmla="*/ 1 w 12"/>
              <a:gd name="T45" fmla="*/ 122 h 189"/>
              <a:gd name="T46" fmla="*/ 1 w 12"/>
              <a:gd name="T47" fmla="*/ 128 h 189"/>
              <a:gd name="T48" fmla="*/ 1 w 12"/>
              <a:gd name="T49" fmla="*/ 134 h 189"/>
              <a:gd name="T50" fmla="*/ 3 w 12"/>
              <a:gd name="T51" fmla="*/ 140 h 189"/>
              <a:gd name="T52" fmla="*/ 3 w 12"/>
              <a:gd name="T53" fmla="*/ 144 h 189"/>
              <a:gd name="T54" fmla="*/ 4 w 12"/>
              <a:gd name="T55" fmla="*/ 150 h 189"/>
              <a:gd name="T56" fmla="*/ 4 w 12"/>
              <a:gd name="T57" fmla="*/ 156 h 189"/>
              <a:gd name="T58" fmla="*/ 6 w 12"/>
              <a:gd name="T59" fmla="*/ 161 h 189"/>
              <a:gd name="T60" fmla="*/ 7 w 12"/>
              <a:gd name="T61" fmla="*/ 167 h 189"/>
              <a:gd name="T62" fmla="*/ 9 w 12"/>
              <a:gd name="T63" fmla="*/ 173 h 189"/>
              <a:gd name="T64" fmla="*/ 9 w 12"/>
              <a:gd name="T65" fmla="*/ 177 h 189"/>
              <a:gd name="T66" fmla="*/ 10 w 12"/>
              <a:gd name="T67" fmla="*/ 183 h 189"/>
              <a:gd name="T68" fmla="*/ 12 w 12"/>
              <a:gd name="T69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" h="189">
                <a:moveTo>
                  <a:pt x="12" y="0"/>
                </a:moveTo>
                <a:lnTo>
                  <a:pt x="12" y="5"/>
                </a:lnTo>
                <a:lnTo>
                  <a:pt x="10" y="11"/>
                </a:lnTo>
                <a:lnTo>
                  <a:pt x="9" y="17"/>
                </a:lnTo>
                <a:lnTo>
                  <a:pt x="7" y="21"/>
                </a:lnTo>
                <a:lnTo>
                  <a:pt x="6" y="27"/>
                </a:lnTo>
                <a:lnTo>
                  <a:pt x="6" y="33"/>
                </a:lnTo>
                <a:lnTo>
                  <a:pt x="4" y="38"/>
                </a:lnTo>
                <a:lnTo>
                  <a:pt x="3" y="44"/>
                </a:lnTo>
                <a:lnTo>
                  <a:pt x="3" y="50"/>
                </a:lnTo>
                <a:lnTo>
                  <a:pt x="1" y="56"/>
                </a:lnTo>
                <a:lnTo>
                  <a:pt x="1" y="60"/>
                </a:lnTo>
                <a:lnTo>
                  <a:pt x="1" y="66"/>
                </a:lnTo>
                <a:lnTo>
                  <a:pt x="0" y="72"/>
                </a:lnTo>
                <a:lnTo>
                  <a:pt x="0" y="77"/>
                </a:lnTo>
                <a:lnTo>
                  <a:pt x="0" y="83"/>
                </a:lnTo>
                <a:lnTo>
                  <a:pt x="0" y="89"/>
                </a:lnTo>
                <a:lnTo>
                  <a:pt x="0" y="95"/>
                </a:lnTo>
                <a:lnTo>
                  <a:pt x="0" y="99"/>
                </a:lnTo>
                <a:lnTo>
                  <a:pt x="0" y="105"/>
                </a:lnTo>
                <a:lnTo>
                  <a:pt x="0" y="111"/>
                </a:lnTo>
                <a:lnTo>
                  <a:pt x="0" y="117"/>
                </a:lnTo>
                <a:lnTo>
                  <a:pt x="1" y="122"/>
                </a:lnTo>
                <a:lnTo>
                  <a:pt x="1" y="128"/>
                </a:lnTo>
                <a:lnTo>
                  <a:pt x="1" y="134"/>
                </a:lnTo>
                <a:lnTo>
                  <a:pt x="3" y="140"/>
                </a:lnTo>
                <a:lnTo>
                  <a:pt x="3" y="144"/>
                </a:lnTo>
                <a:lnTo>
                  <a:pt x="4" y="150"/>
                </a:lnTo>
                <a:lnTo>
                  <a:pt x="4" y="156"/>
                </a:lnTo>
                <a:lnTo>
                  <a:pt x="6" y="161"/>
                </a:lnTo>
                <a:lnTo>
                  <a:pt x="7" y="167"/>
                </a:lnTo>
                <a:lnTo>
                  <a:pt x="9" y="173"/>
                </a:lnTo>
                <a:lnTo>
                  <a:pt x="9" y="177"/>
                </a:lnTo>
                <a:lnTo>
                  <a:pt x="10" y="183"/>
                </a:lnTo>
                <a:lnTo>
                  <a:pt x="12" y="189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54" name="Freeform 4497"/>
          <p:cNvSpPr>
            <a:spLocks/>
          </p:cNvSpPr>
          <p:nvPr/>
        </p:nvSpPr>
        <p:spPr bwMode="auto">
          <a:xfrm>
            <a:off x="4003675" y="3036888"/>
            <a:ext cx="152400" cy="258763"/>
          </a:xfrm>
          <a:custGeom>
            <a:avLst/>
            <a:gdLst>
              <a:gd name="T0" fmla="*/ 1 w 96"/>
              <a:gd name="T1" fmla="*/ 160 h 163"/>
              <a:gd name="T2" fmla="*/ 3 w 96"/>
              <a:gd name="T3" fmla="*/ 157 h 163"/>
              <a:gd name="T4" fmla="*/ 4 w 96"/>
              <a:gd name="T5" fmla="*/ 153 h 163"/>
              <a:gd name="T6" fmla="*/ 4 w 96"/>
              <a:gd name="T7" fmla="*/ 148 h 163"/>
              <a:gd name="T8" fmla="*/ 6 w 96"/>
              <a:gd name="T9" fmla="*/ 144 h 163"/>
              <a:gd name="T10" fmla="*/ 7 w 96"/>
              <a:gd name="T11" fmla="*/ 141 h 163"/>
              <a:gd name="T12" fmla="*/ 9 w 96"/>
              <a:gd name="T13" fmla="*/ 136 h 163"/>
              <a:gd name="T14" fmla="*/ 10 w 96"/>
              <a:gd name="T15" fmla="*/ 132 h 163"/>
              <a:gd name="T16" fmla="*/ 12 w 96"/>
              <a:gd name="T17" fmla="*/ 127 h 163"/>
              <a:gd name="T18" fmla="*/ 13 w 96"/>
              <a:gd name="T19" fmla="*/ 124 h 163"/>
              <a:gd name="T20" fmla="*/ 15 w 96"/>
              <a:gd name="T21" fmla="*/ 120 h 163"/>
              <a:gd name="T22" fmla="*/ 16 w 96"/>
              <a:gd name="T23" fmla="*/ 115 h 163"/>
              <a:gd name="T24" fmla="*/ 19 w 96"/>
              <a:gd name="T25" fmla="*/ 112 h 163"/>
              <a:gd name="T26" fmla="*/ 21 w 96"/>
              <a:gd name="T27" fmla="*/ 108 h 163"/>
              <a:gd name="T28" fmla="*/ 22 w 96"/>
              <a:gd name="T29" fmla="*/ 103 h 163"/>
              <a:gd name="T30" fmla="*/ 24 w 96"/>
              <a:gd name="T31" fmla="*/ 100 h 163"/>
              <a:gd name="T32" fmla="*/ 27 w 96"/>
              <a:gd name="T33" fmla="*/ 96 h 163"/>
              <a:gd name="T34" fmla="*/ 28 w 96"/>
              <a:gd name="T35" fmla="*/ 93 h 163"/>
              <a:gd name="T36" fmla="*/ 30 w 96"/>
              <a:gd name="T37" fmla="*/ 88 h 163"/>
              <a:gd name="T38" fmla="*/ 33 w 96"/>
              <a:gd name="T39" fmla="*/ 85 h 163"/>
              <a:gd name="T40" fmla="*/ 34 w 96"/>
              <a:gd name="T41" fmla="*/ 81 h 163"/>
              <a:gd name="T42" fmla="*/ 36 w 96"/>
              <a:gd name="T43" fmla="*/ 76 h 163"/>
              <a:gd name="T44" fmla="*/ 39 w 96"/>
              <a:gd name="T45" fmla="*/ 73 h 163"/>
              <a:gd name="T46" fmla="*/ 40 w 96"/>
              <a:gd name="T47" fmla="*/ 70 h 163"/>
              <a:gd name="T48" fmla="*/ 43 w 96"/>
              <a:gd name="T49" fmla="*/ 66 h 163"/>
              <a:gd name="T50" fmla="*/ 46 w 96"/>
              <a:gd name="T51" fmla="*/ 63 h 163"/>
              <a:gd name="T52" fmla="*/ 48 w 96"/>
              <a:gd name="T53" fmla="*/ 58 h 163"/>
              <a:gd name="T54" fmla="*/ 51 w 96"/>
              <a:gd name="T55" fmla="*/ 55 h 163"/>
              <a:gd name="T56" fmla="*/ 52 w 96"/>
              <a:gd name="T57" fmla="*/ 51 h 163"/>
              <a:gd name="T58" fmla="*/ 55 w 96"/>
              <a:gd name="T59" fmla="*/ 48 h 163"/>
              <a:gd name="T60" fmla="*/ 58 w 96"/>
              <a:gd name="T61" fmla="*/ 45 h 163"/>
              <a:gd name="T62" fmla="*/ 60 w 96"/>
              <a:gd name="T63" fmla="*/ 40 h 163"/>
              <a:gd name="T64" fmla="*/ 63 w 96"/>
              <a:gd name="T65" fmla="*/ 37 h 163"/>
              <a:gd name="T66" fmla="*/ 66 w 96"/>
              <a:gd name="T67" fmla="*/ 34 h 163"/>
              <a:gd name="T68" fmla="*/ 69 w 96"/>
              <a:gd name="T69" fmla="*/ 31 h 163"/>
              <a:gd name="T70" fmla="*/ 72 w 96"/>
              <a:gd name="T71" fmla="*/ 27 h 163"/>
              <a:gd name="T72" fmla="*/ 75 w 96"/>
              <a:gd name="T73" fmla="*/ 24 h 163"/>
              <a:gd name="T74" fmla="*/ 76 w 96"/>
              <a:gd name="T75" fmla="*/ 21 h 163"/>
              <a:gd name="T76" fmla="*/ 79 w 96"/>
              <a:gd name="T77" fmla="*/ 18 h 163"/>
              <a:gd name="T78" fmla="*/ 82 w 96"/>
              <a:gd name="T79" fmla="*/ 15 h 163"/>
              <a:gd name="T80" fmla="*/ 85 w 96"/>
              <a:gd name="T81" fmla="*/ 10 h 163"/>
              <a:gd name="T82" fmla="*/ 88 w 96"/>
              <a:gd name="T83" fmla="*/ 7 h 163"/>
              <a:gd name="T84" fmla="*/ 91 w 96"/>
              <a:gd name="T85" fmla="*/ 4 h 163"/>
              <a:gd name="T86" fmla="*/ 94 w 96"/>
              <a:gd name="T87" fmla="*/ 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6" h="163">
                <a:moveTo>
                  <a:pt x="0" y="163"/>
                </a:moveTo>
                <a:lnTo>
                  <a:pt x="1" y="160"/>
                </a:lnTo>
                <a:lnTo>
                  <a:pt x="1" y="159"/>
                </a:lnTo>
                <a:lnTo>
                  <a:pt x="3" y="157"/>
                </a:lnTo>
                <a:lnTo>
                  <a:pt x="3" y="154"/>
                </a:lnTo>
                <a:lnTo>
                  <a:pt x="4" y="153"/>
                </a:lnTo>
                <a:lnTo>
                  <a:pt x="4" y="150"/>
                </a:lnTo>
                <a:lnTo>
                  <a:pt x="4" y="148"/>
                </a:lnTo>
                <a:lnTo>
                  <a:pt x="6" y="147"/>
                </a:lnTo>
                <a:lnTo>
                  <a:pt x="6" y="144"/>
                </a:lnTo>
                <a:lnTo>
                  <a:pt x="7" y="142"/>
                </a:lnTo>
                <a:lnTo>
                  <a:pt x="7" y="141"/>
                </a:lnTo>
                <a:lnTo>
                  <a:pt x="9" y="138"/>
                </a:lnTo>
                <a:lnTo>
                  <a:pt x="9" y="136"/>
                </a:lnTo>
                <a:lnTo>
                  <a:pt x="10" y="133"/>
                </a:lnTo>
                <a:lnTo>
                  <a:pt x="10" y="132"/>
                </a:lnTo>
                <a:lnTo>
                  <a:pt x="12" y="130"/>
                </a:lnTo>
                <a:lnTo>
                  <a:pt x="12" y="127"/>
                </a:lnTo>
                <a:lnTo>
                  <a:pt x="13" y="126"/>
                </a:lnTo>
                <a:lnTo>
                  <a:pt x="13" y="124"/>
                </a:lnTo>
                <a:lnTo>
                  <a:pt x="15" y="121"/>
                </a:lnTo>
                <a:lnTo>
                  <a:pt x="15" y="120"/>
                </a:lnTo>
                <a:lnTo>
                  <a:pt x="16" y="118"/>
                </a:lnTo>
                <a:lnTo>
                  <a:pt x="16" y="115"/>
                </a:lnTo>
                <a:lnTo>
                  <a:pt x="18" y="114"/>
                </a:lnTo>
                <a:lnTo>
                  <a:pt x="19" y="112"/>
                </a:lnTo>
                <a:lnTo>
                  <a:pt x="19" y="109"/>
                </a:lnTo>
                <a:lnTo>
                  <a:pt x="21" y="108"/>
                </a:lnTo>
                <a:lnTo>
                  <a:pt x="21" y="106"/>
                </a:lnTo>
                <a:lnTo>
                  <a:pt x="22" y="103"/>
                </a:lnTo>
                <a:lnTo>
                  <a:pt x="24" y="102"/>
                </a:lnTo>
                <a:lnTo>
                  <a:pt x="24" y="100"/>
                </a:lnTo>
                <a:lnTo>
                  <a:pt x="25" y="99"/>
                </a:lnTo>
                <a:lnTo>
                  <a:pt x="27" y="96"/>
                </a:lnTo>
                <a:lnTo>
                  <a:pt x="27" y="94"/>
                </a:lnTo>
                <a:lnTo>
                  <a:pt x="28" y="93"/>
                </a:lnTo>
                <a:lnTo>
                  <a:pt x="30" y="90"/>
                </a:lnTo>
                <a:lnTo>
                  <a:pt x="30" y="88"/>
                </a:lnTo>
                <a:lnTo>
                  <a:pt x="31" y="87"/>
                </a:lnTo>
                <a:lnTo>
                  <a:pt x="33" y="85"/>
                </a:lnTo>
                <a:lnTo>
                  <a:pt x="33" y="82"/>
                </a:lnTo>
                <a:lnTo>
                  <a:pt x="34" y="81"/>
                </a:lnTo>
                <a:lnTo>
                  <a:pt x="36" y="79"/>
                </a:lnTo>
                <a:lnTo>
                  <a:pt x="36" y="76"/>
                </a:lnTo>
                <a:lnTo>
                  <a:pt x="37" y="75"/>
                </a:lnTo>
                <a:lnTo>
                  <a:pt x="39" y="73"/>
                </a:lnTo>
                <a:lnTo>
                  <a:pt x="40" y="72"/>
                </a:lnTo>
                <a:lnTo>
                  <a:pt x="40" y="70"/>
                </a:lnTo>
                <a:lnTo>
                  <a:pt x="42" y="67"/>
                </a:lnTo>
                <a:lnTo>
                  <a:pt x="43" y="66"/>
                </a:lnTo>
                <a:lnTo>
                  <a:pt x="45" y="64"/>
                </a:lnTo>
                <a:lnTo>
                  <a:pt x="46" y="63"/>
                </a:lnTo>
                <a:lnTo>
                  <a:pt x="46" y="60"/>
                </a:lnTo>
                <a:lnTo>
                  <a:pt x="48" y="58"/>
                </a:lnTo>
                <a:lnTo>
                  <a:pt x="49" y="57"/>
                </a:lnTo>
                <a:lnTo>
                  <a:pt x="51" y="55"/>
                </a:lnTo>
                <a:lnTo>
                  <a:pt x="52" y="54"/>
                </a:lnTo>
                <a:lnTo>
                  <a:pt x="52" y="51"/>
                </a:lnTo>
                <a:lnTo>
                  <a:pt x="54" y="49"/>
                </a:lnTo>
                <a:lnTo>
                  <a:pt x="55" y="48"/>
                </a:lnTo>
                <a:lnTo>
                  <a:pt x="57" y="46"/>
                </a:lnTo>
                <a:lnTo>
                  <a:pt x="58" y="45"/>
                </a:lnTo>
                <a:lnTo>
                  <a:pt x="60" y="43"/>
                </a:lnTo>
                <a:lnTo>
                  <a:pt x="60" y="40"/>
                </a:lnTo>
                <a:lnTo>
                  <a:pt x="61" y="39"/>
                </a:lnTo>
                <a:lnTo>
                  <a:pt x="63" y="37"/>
                </a:lnTo>
                <a:lnTo>
                  <a:pt x="64" y="36"/>
                </a:lnTo>
                <a:lnTo>
                  <a:pt x="66" y="34"/>
                </a:lnTo>
                <a:lnTo>
                  <a:pt x="67" y="33"/>
                </a:lnTo>
                <a:lnTo>
                  <a:pt x="69" y="31"/>
                </a:lnTo>
                <a:lnTo>
                  <a:pt x="70" y="28"/>
                </a:lnTo>
                <a:lnTo>
                  <a:pt x="72" y="27"/>
                </a:lnTo>
                <a:lnTo>
                  <a:pt x="73" y="25"/>
                </a:lnTo>
                <a:lnTo>
                  <a:pt x="75" y="24"/>
                </a:lnTo>
                <a:lnTo>
                  <a:pt x="75" y="22"/>
                </a:lnTo>
                <a:lnTo>
                  <a:pt x="76" y="21"/>
                </a:lnTo>
                <a:lnTo>
                  <a:pt x="78" y="19"/>
                </a:lnTo>
                <a:lnTo>
                  <a:pt x="79" y="18"/>
                </a:lnTo>
                <a:lnTo>
                  <a:pt x="81" y="16"/>
                </a:lnTo>
                <a:lnTo>
                  <a:pt x="82" y="15"/>
                </a:lnTo>
                <a:lnTo>
                  <a:pt x="84" y="13"/>
                </a:lnTo>
                <a:lnTo>
                  <a:pt x="85" y="10"/>
                </a:lnTo>
                <a:lnTo>
                  <a:pt x="87" y="9"/>
                </a:lnTo>
                <a:lnTo>
                  <a:pt x="88" y="7"/>
                </a:lnTo>
                <a:lnTo>
                  <a:pt x="90" y="6"/>
                </a:lnTo>
                <a:lnTo>
                  <a:pt x="91" y="4"/>
                </a:lnTo>
                <a:lnTo>
                  <a:pt x="93" y="3"/>
                </a:lnTo>
                <a:lnTo>
                  <a:pt x="94" y="1"/>
                </a:lnTo>
                <a:lnTo>
                  <a:pt x="96" y="0"/>
                </a:lnTo>
              </a:path>
            </a:pathLst>
          </a:custGeom>
          <a:noFill/>
          <a:ln w="6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279" name="ZoneTexte 2278"/>
          <p:cNvSpPr txBox="1"/>
          <p:nvPr/>
        </p:nvSpPr>
        <p:spPr>
          <a:xfrm>
            <a:off x="7960295" y="331114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27</a:t>
            </a:r>
            <a:endParaRPr lang="fr-FR" sz="1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2657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615</Words>
  <Application>Microsoft Office PowerPoint</Application>
  <PresentationFormat>Affichage à l'écran (4:3)</PresentationFormat>
  <Paragraphs>614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</dc:creator>
  <cp:lastModifiedBy>eric</cp:lastModifiedBy>
  <cp:revision>39</cp:revision>
  <cp:lastPrinted>2016-10-27T07:28:51Z</cp:lastPrinted>
  <dcterms:created xsi:type="dcterms:W3CDTF">2016-10-25T09:17:28Z</dcterms:created>
  <dcterms:modified xsi:type="dcterms:W3CDTF">2016-11-03T16:47:29Z</dcterms:modified>
</cp:coreProperties>
</file>