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42" d="100"/>
          <a:sy n="42" d="100"/>
        </p:scale>
        <p:origin x="-1470" y="-12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aten\Paper\6.%20Platelet%20+%20macros\Macrophages%20and%20platelets%20BM%20Makros\cytokines\tnf_450_2_10.03.20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2700"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Tabelle3!$N$79:$N$81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42.61912983223182</c:v>
                  </c:pt>
                  <c:pt idx="2">
                    <c:v>120.40677734776504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Tabelle3!$L$79:$L$81</c:f>
              <c:strCache>
                <c:ptCount val="3"/>
                <c:pt idx="0">
                  <c:v>control</c:v>
                </c:pt>
                <c:pt idx="1">
                  <c:v>inactive</c:v>
                </c:pt>
                <c:pt idx="2">
                  <c:v>active</c:v>
                </c:pt>
              </c:strCache>
            </c:strRef>
          </c:cat>
          <c:val>
            <c:numRef>
              <c:f>Tabelle3!$M$79:$M$81</c:f>
              <c:numCache>
                <c:formatCode>General</c:formatCode>
                <c:ptCount val="3"/>
                <c:pt idx="0">
                  <c:v>0</c:v>
                </c:pt>
                <c:pt idx="1">
                  <c:v>1436.7987150000001</c:v>
                </c:pt>
                <c:pt idx="2">
                  <c:v>509.65226166666662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693888"/>
        <c:axId val="38700544"/>
      </c:barChart>
      <c:catAx>
        <c:axId val="3869388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38700544"/>
        <c:crosses val="autoZero"/>
        <c:auto val="1"/>
        <c:lblAlgn val="ctr"/>
        <c:lblOffset val="100"/>
        <c:noMultiLvlLbl val="0"/>
      </c:catAx>
      <c:valAx>
        <c:axId val="38700544"/>
        <c:scaling>
          <c:orientation val="minMax"/>
          <c:max val="200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38693888"/>
        <c:crosses val="autoZero"/>
        <c:crossBetween val="between"/>
        <c:majorUnit val="500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566EC-0316-4D8A-AE89-D6C6D4956BD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CA672-F79B-4822-8F1D-EBD1EAAB50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4690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566EC-0316-4D8A-AE89-D6C6D4956BD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CA672-F79B-4822-8F1D-EBD1EAAB50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9006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566EC-0316-4D8A-AE89-D6C6D4956BD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CA672-F79B-4822-8F1D-EBD1EAAB50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1416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566EC-0316-4D8A-AE89-D6C6D4956BD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CA672-F79B-4822-8F1D-EBD1EAAB50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277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566EC-0316-4D8A-AE89-D6C6D4956BD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CA672-F79B-4822-8F1D-EBD1EAAB50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568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566EC-0316-4D8A-AE89-D6C6D4956BD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CA672-F79B-4822-8F1D-EBD1EAAB50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6057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566EC-0316-4D8A-AE89-D6C6D4956BD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CA672-F79B-4822-8F1D-EBD1EAAB50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8388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566EC-0316-4D8A-AE89-D6C6D4956BD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CA672-F79B-4822-8F1D-EBD1EAAB50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350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566EC-0316-4D8A-AE89-D6C6D4956BD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CA672-F79B-4822-8F1D-EBD1EAAB50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4370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566EC-0316-4D8A-AE89-D6C6D4956BD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CA672-F79B-4822-8F1D-EBD1EAAB50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4400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566EC-0316-4D8A-AE89-D6C6D4956BD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CA672-F79B-4822-8F1D-EBD1EAAB50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62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566EC-0316-4D8A-AE89-D6C6D4956BD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CA672-F79B-4822-8F1D-EBD1EAAB50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6259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0" y="0"/>
            <a:ext cx="3501008" cy="4640000"/>
            <a:chOff x="0" y="0"/>
            <a:chExt cx="3501008" cy="4640000"/>
          </a:xfrm>
        </p:grpSpPr>
        <p:sp>
          <p:nvSpPr>
            <p:cNvPr id="4" name="Textfeld 3"/>
            <p:cNvSpPr txBox="1"/>
            <p:nvPr/>
          </p:nvSpPr>
          <p:spPr>
            <a:xfrm>
              <a:off x="0" y="0"/>
              <a:ext cx="22518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Supplementary</a:t>
              </a:r>
              <a:r>
                <a:rPr lang="de-DE" dirty="0" smtClean="0"/>
                <a:t> </a:t>
              </a:r>
              <a:r>
                <a:rPr lang="de-DE" dirty="0" err="1" smtClean="0"/>
                <a:t>data</a:t>
              </a:r>
              <a:r>
                <a:rPr lang="de-DE" dirty="0" smtClean="0"/>
                <a:t> 1</a:t>
              </a:r>
              <a:endParaRPr lang="de-DE" dirty="0"/>
            </a:p>
          </p:txBody>
        </p:sp>
        <p:graphicFrame>
          <p:nvGraphicFramePr>
            <p:cNvPr id="6" name="Diagramm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641480191"/>
                </p:ext>
              </p:extLst>
            </p:nvPr>
          </p:nvGraphicFramePr>
          <p:xfrm>
            <a:off x="536950" y="556778"/>
            <a:ext cx="1786893" cy="206228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8" name="Textfeld 7"/>
            <p:cNvSpPr txBox="1"/>
            <p:nvPr/>
          </p:nvSpPr>
          <p:spPr>
            <a:xfrm rot="16200000">
              <a:off x="-26550" y="1217716"/>
              <a:ext cx="9845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TNFa</a:t>
              </a:r>
              <a:r>
                <a:rPr lang="de-DE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de-DE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pg</a:t>
              </a:r>
              <a:r>
                <a:rPr lang="de-DE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/ ml)</a:t>
              </a:r>
              <a:endParaRPr lang="de-DE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1" name="Gruppieren 50"/>
            <p:cNvGrpSpPr/>
            <p:nvPr/>
          </p:nvGrpSpPr>
          <p:grpSpPr>
            <a:xfrm>
              <a:off x="1207277" y="632520"/>
              <a:ext cx="781563" cy="456556"/>
              <a:chOff x="2515502" y="369332"/>
              <a:chExt cx="781563" cy="456556"/>
            </a:xfrm>
          </p:grpSpPr>
          <p:sp>
            <p:nvSpPr>
              <p:cNvPr id="12" name="Textfeld 11"/>
              <p:cNvSpPr txBox="1"/>
              <p:nvPr/>
            </p:nvSpPr>
            <p:spPr>
              <a:xfrm>
                <a:off x="2862338" y="369332"/>
                <a:ext cx="43472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  <a:endParaRPr lang="de-DE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Textfeld 12"/>
              <p:cNvSpPr txBox="1"/>
              <p:nvPr/>
            </p:nvSpPr>
            <p:spPr>
              <a:xfrm>
                <a:off x="2555254" y="518111"/>
                <a:ext cx="43472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***</a:t>
                </a:r>
                <a:endParaRPr lang="de-DE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4" name="Gerade Verbindung 23"/>
              <p:cNvCxnSpPr/>
              <p:nvPr/>
            </p:nvCxnSpPr>
            <p:spPr>
              <a:xfrm>
                <a:off x="2515502" y="708057"/>
                <a:ext cx="40109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Gerade Verbindung 37"/>
              <p:cNvCxnSpPr/>
              <p:nvPr/>
            </p:nvCxnSpPr>
            <p:spPr>
              <a:xfrm>
                <a:off x="2582265" y="556778"/>
                <a:ext cx="70527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Textfeld 42"/>
            <p:cNvSpPr txBox="1"/>
            <p:nvPr/>
          </p:nvSpPr>
          <p:spPr>
            <a:xfrm>
              <a:off x="1052736" y="1850670"/>
              <a:ext cx="366153" cy="2220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n.d</a:t>
              </a:r>
              <a:r>
                <a:rPr lang="de-DE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de-DE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980728" y="488245"/>
              <a:ext cx="50847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TNF</a:t>
              </a:r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endParaRPr lang="de-DE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Rechteck 44"/>
            <p:cNvSpPr/>
            <p:nvPr/>
          </p:nvSpPr>
          <p:spPr>
            <a:xfrm>
              <a:off x="718666" y="2144688"/>
              <a:ext cx="1512168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47" name="Gruppieren 46"/>
            <p:cNvGrpSpPr/>
            <p:nvPr/>
          </p:nvGrpSpPr>
          <p:grpSpPr>
            <a:xfrm>
              <a:off x="107643" y="2072680"/>
              <a:ext cx="2025213" cy="438508"/>
              <a:chOff x="2385576" y="2825392"/>
              <a:chExt cx="2025213" cy="438508"/>
            </a:xfrm>
          </p:grpSpPr>
          <p:sp>
            <p:nvSpPr>
              <p:cNvPr id="26" name="Textfeld 25"/>
              <p:cNvSpPr txBox="1"/>
              <p:nvPr/>
            </p:nvSpPr>
            <p:spPr>
              <a:xfrm>
                <a:off x="3375046" y="2825392"/>
                <a:ext cx="2279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de-DE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Textfeld 26"/>
              <p:cNvSpPr txBox="1"/>
              <p:nvPr/>
            </p:nvSpPr>
            <p:spPr>
              <a:xfrm>
                <a:off x="3752074" y="2825392"/>
                <a:ext cx="26000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de-DE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Textfeld 27"/>
              <p:cNvSpPr txBox="1"/>
              <p:nvPr/>
            </p:nvSpPr>
            <p:spPr>
              <a:xfrm>
                <a:off x="4160583" y="2825392"/>
                <a:ext cx="2279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de-DE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Textfeld 28"/>
              <p:cNvSpPr txBox="1"/>
              <p:nvPr/>
            </p:nvSpPr>
            <p:spPr>
              <a:xfrm>
                <a:off x="2385576" y="2825392"/>
                <a:ext cx="82266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inact</a:t>
                </a:r>
                <a:r>
                  <a:rPr lang="de-DE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r>
                  <a:rPr lang="de-DE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PLTs</a:t>
                </a:r>
              </a:p>
            </p:txBody>
          </p:sp>
          <p:sp>
            <p:nvSpPr>
              <p:cNvPr id="30" name="Textfeld 29"/>
              <p:cNvSpPr txBox="1"/>
              <p:nvPr/>
            </p:nvSpPr>
            <p:spPr>
              <a:xfrm>
                <a:off x="3375046" y="3017679"/>
                <a:ext cx="2279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de-DE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Textfeld 30"/>
              <p:cNvSpPr txBox="1"/>
              <p:nvPr/>
            </p:nvSpPr>
            <p:spPr>
              <a:xfrm>
                <a:off x="3769569" y="3017679"/>
                <a:ext cx="2279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de-DE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Textfeld 31"/>
              <p:cNvSpPr txBox="1"/>
              <p:nvPr/>
            </p:nvSpPr>
            <p:spPr>
              <a:xfrm>
                <a:off x="4150781" y="3017679"/>
                <a:ext cx="26000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de-DE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>
                <a:off x="2385576" y="3017679"/>
                <a:ext cx="72327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act</a:t>
                </a:r>
                <a:r>
                  <a:rPr lang="de-DE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r>
                  <a:rPr lang="de-DE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PLTs</a:t>
                </a:r>
                <a:endParaRPr lang="de-DE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3" name="Rechteck 52"/>
            <p:cNvSpPr/>
            <p:nvPr/>
          </p:nvSpPr>
          <p:spPr>
            <a:xfrm>
              <a:off x="72008" y="3008784"/>
              <a:ext cx="3429000" cy="163121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Supplementary data 1: </a:t>
              </a:r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Collagen-activated platelets selectively regulate the synthesis of </a:t>
              </a:r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TNFα </a:t>
              </a:r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in co-cultures with murine macrophages.  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BMDM from 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wildtype-mice were 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co-incubated with BAPTA-AM-inactivated platelets (30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μM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) or with collagen-activated platelets isolated from 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wildtype-mice 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for 3 hours. The concentrations of 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TNF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in the medium were determined by 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ELISA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. Data are presented as mean ± S.E.M. from 4 experiments. One way ANOVA/Bonferroni *P&lt;0.05, **P&lt;0.01, ***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P&lt;0.002.</a:t>
              </a:r>
              <a:endParaRPr lang="de-DE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161491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Application>Microsoft Office PowerPoint</Application>
  <PresentationFormat>A4-Papier (210x297 mm)</PresentationFormat>
  <Paragraphs>15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Bona</dc:creator>
  <cp:lastModifiedBy>Bona</cp:lastModifiedBy>
  <cp:revision>1</cp:revision>
  <dcterms:created xsi:type="dcterms:W3CDTF">2017-04-10T07:53:55Z</dcterms:created>
  <dcterms:modified xsi:type="dcterms:W3CDTF">2017-04-10T07:54:20Z</dcterms:modified>
</cp:coreProperties>
</file>