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16256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na Vorkapic" initials="EV" lastIdx="1" clrIdx="0">
    <p:extLst>
      <p:ext uri="{19B8F6BF-5375-455C-9EA6-DF929625EA0E}">
        <p15:presenceInfo xmlns:p15="http://schemas.microsoft.com/office/powerpoint/2012/main" userId="S-1-5-21-797717765-1715453426-19741283-955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100" d="100"/>
          <a:sy n="100" d="100"/>
        </p:scale>
        <p:origin x="894" y="-2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799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197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808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1594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0925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0737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8800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194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526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014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sv-SE" smtClean="0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012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B4B7-0D42-4B3F-A533-45445709F924}" type="datetimeFigureOut">
              <a:rPr lang="sv-SE" smtClean="0"/>
              <a:t>2017-05-15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1742D-DC87-4B61-8B96-EE2F2A9BBB2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7332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 12"/>
          <p:cNvGrpSpPr/>
          <p:nvPr/>
        </p:nvGrpSpPr>
        <p:grpSpPr>
          <a:xfrm>
            <a:off x="3131369" y="4150952"/>
            <a:ext cx="4844067" cy="2799733"/>
            <a:chOff x="3080569" y="821614"/>
            <a:chExt cx="4844067" cy="2799733"/>
          </a:xfrm>
        </p:grpSpPr>
        <p:sp>
          <p:nvSpPr>
            <p:cNvPr id="140" name="Freeform 111"/>
            <p:cNvSpPr>
              <a:spLocks noEditPoints="1"/>
            </p:cNvSpPr>
            <p:nvPr/>
          </p:nvSpPr>
          <p:spPr bwMode="auto">
            <a:xfrm>
              <a:off x="3940010" y="2190447"/>
              <a:ext cx="3836988" cy="955675"/>
            </a:xfrm>
            <a:custGeom>
              <a:avLst/>
              <a:gdLst>
                <a:gd name="T0" fmla="*/ 0 w 2417"/>
                <a:gd name="T1" fmla="*/ 0 h 602"/>
                <a:gd name="T2" fmla="*/ 464 w 2417"/>
                <a:gd name="T3" fmla="*/ 0 h 602"/>
                <a:gd name="T4" fmla="*/ 464 w 2417"/>
                <a:gd name="T5" fmla="*/ 602 h 602"/>
                <a:gd name="T6" fmla="*/ 0 w 2417"/>
                <a:gd name="T7" fmla="*/ 602 h 602"/>
                <a:gd name="T8" fmla="*/ 0 w 2417"/>
                <a:gd name="T9" fmla="*/ 0 h 602"/>
                <a:gd name="T10" fmla="*/ 650 w 2417"/>
                <a:gd name="T11" fmla="*/ 473 h 602"/>
                <a:gd name="T12" fmla="*/ 1116 w 2417"/>
                <a:gd name="T13" fmla="*/ 473 h 602"/>
                <a:gd name="T14" fmla="*/ 1116 w 2417"/>
                <a:gd name="T15" fmla="*/ 602 h 602"/>
                <a:gd name="T16" fmla="*/ 650 w 2417"/>
                <a:gd name="T17" fmla="*/ 602 h 602"/>
                <a:gd name="T18" fmla="*/ 650 w 2417"/>
                <a:gd name="T19" fmla="*/ 473 h 602"/>
                <a:gd name="T20" fmla="*/ 1301 w 2417"/>
                <a:gd name="T21" fmla="*/ 114 h 602"/>
                <a:gd name="T22" fmla="*/ 1766 w 2417"/>
                <a:gd name="T23" fmla="*/ 114 h 602"/>
                <a:gd name="T24" fmla="*/ 1766 w 2417"/>
                <a:gd name="T25" fmla="*/ 602 h 602"/>
                <a:gd name="T26" fmla="*/ 1301 w 2417"/>
                <a:gd name="T27" fmla="*/ 602 h 602"/>
                <a:gd name="T28" fmla="*/ 1301 w 2417"/>
                <a:gd name="T29" fmla="*/ 114 h 602"/>
                <a:gd name="T30" fmla="*/ 1952 w 2417"/>
                <a:gd name="T31" fmla="*/ 448 h 602"/>
                <a:gd name="T32" fmla="*/ 2417 w 2417"/>
                <a:gd name="T33" fmla="*/ 448 h 602"/>
                <a:gd name="T34" fmla="*/ 2417 w 2417"/>
                <a:gd name="T35" fmla="*/ 602 h 602"/>
                <a:gd name="T36" fmla="*/ 1952 w 2417"/>
                <a:gd name="T37" fmla="*/ 602 h 602"/>
                <a:gd name="T38" fmla="*/ 1952 w 2417"/>
                <a:gd name="T39" fmla="*/ 448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17" h="602">
                  <a:moveTo>
                    <a:pt x="0" y="0"/>
                  </a:moveTo>
                  <a:lnTo>
                    <a:pt x="464" y="0"/>
                  </a:lnTo>
                  <a:lnTo>
                    <a:pt x="464" y="602"/>
                  </a:lnTo>
                  <a:lnTo>
                    <a:pt x="0" y="602"/>
                  </a:lnTo>
                  <a:lnTo>
                    <a:pt x="0" y="0"/>
                  </a:lnTo>
                  <a:close/>
                  <a:moveTo>
                    <a:pt x="650" y="473"/>
                  </a:moveTo>
                  <a:lnTo>
                    <a:pt x="1116" y="473"/>
                  </a:lnTo>
                  <a:lnTo>
                    <a:pt x="1116" y="602"/>
                  </a:lnTo>
                  <a:lnTo>
                    <a:pt x="650" y="602"/>
                  </a:lnTo>
                  <a:lnTo>
                    <a:pt x="650" y="473"/>
                  </a:lnTo>
                  <a:close/>
                  <a:moveTo>
                    <a:pt x="1301" y="114"/>
                  </a:moveTo>
                  <a:lnTo>
                    <a:pt x="1766" y="114"/>
                  </a:lnTo>
                  <a:lnTo>
                    <a:pt x="1766" y="602"/>
                  </a:lnTo>
                  <a:lnTo>
                    <a:pt x="1301" y="602"/>
                  </a:lnTo>
                  <a:lnTo>
                    <a:pt x="1301" y="114"/>
                  </a:lnTo>
                  <a:close/>
                  <a:moveTo>
                    <a:pt x="1952" y="448"/>
                  </a:moveTo>
                  <a:lnTo>
                    <a:pt x="2417" y="448"/>
                  </a:lnTo>
                  <a:lnTo>
                    <a:pt x="2417" y="602"/>
                  </a:lnTo>
                  <a:lnTo>
                    <a:pt x="1952" y="602"/>
                  </a:lnTo>
                  <a:lnTo>
                    <a:pt x="1952" y="44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1" name="Freeform 112"/>
            <p:cNvSpPr>
              <a:spLocks noEditPoints="1"/>
            </p:cNvSpPr>
            <p:nvPr/>
          </p:nvSpPr>
          <p:spPr bwMode="auto">
            <a:xfrm>
              <a:off x="4279735" y="1466547"/>
              <a:ext cx="57150" cy="723900"/>
            </a:xfrm>
            <a:custGeom>
              <a:avLst/>
              <a:gdLst>
                <a:gd name="T0" fmla="*/ 16 w 36"/>
                <a:gd name="T1" fmla="*/ 456 h 456"/>
                <a:gd name="T2" fmla="*/ 16 w 36"/>
                <a:gd name="T3" fmla="*/ 3 h 456"/>
                <a:gd name="T4" fmla="*/ 21 w 36"/>
                <a:gd name="T5" fmla="*/ 3 h 456"/>
                <a:gd name="T6" fmla="*/ 21 w 36"/>
                <a:gd name="T7" fmla="*/ 456 h 456"/>
                <a:gd name="T8" fmla="*/ 16 w 36"/>
                <a:gd name="T9" fmla="*/ 456 h 456"/>
                <a:gd name="T10" fmla="*/ 0 w 36"/>
                <a:gd name="T11" fmla="*/ 0 h 456"/>
                <a:gd name="T12" fmla="*/ 36 w 36"/>
                <a:gd name="T13" fmla="*/ 0 h 456"/>
                <a:gd name="T14" fmla="*/ 36 w 36"/>
                <a:gd name="T15" fmla="*/ 6 h 456"/>
                <a:gd name="T16" fmla="*/ 0 w 36"/>
                <a:gd name="T17" fmla="*/ 6 h 456"/>
                <a:gd name="T18" fmla="*/ 0 w 36"/>
                <a:gd name="T19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6">
                  <a:moveTo>
                    <a:pt x="16" y="456"/>
                  </a:moveTo>
                  <a:lnTo>
                    <a:pt x="16" y="3"/>
                  </a:lnTo>
                  <a:lnTo>
                    <a:pt x="21" y="3"/>
                  </a:lnTo>
                  <a:lnTo>
                    <a:pt x="21" y="456"/>
                  </a:lnTo>
                  <a:lnTo>
                    <a:pt x="16" y="45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  <a:ln w="1588" cap="flat">
              <a:solidFill>
                <a:srgbClr val="59595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2" name="Freeform 113"/>
            <p:cNvSpPr>
              <a:spLocks noEditPoints="1"/>
            </p:cNvSpPr>
            <p:nvPr/>
          </p:nvSpPr>
          <p:spPr bwMode="auto">
            <a:xfrm>
              <a:off x="5313198" y="2774647"/>
              <a:ext cx="55563" cy="166688"/>
            </a:xfrm>
            <a:custGeom>
              <a:avLst/>
              <a:gdLst>
                <a:gd name="T0" fmla="*/ 15 w 35"/>
                <a:gd name="T1" fmla="*/ 105 h 105"/>
                <a:gd name="T2" fmla="*/ 15 w 35"/>
                <a:gd name="T3" fmla="*/ 3 h 105"/>
                <a:gd name="T4" fmla="*/ 21 w 35"/>
                <a:gd name="T5" fmla="*/ 3 h 105"/>
                <a:gd name="T6" fmla="*/ 21 w 35"/>
                <a:gd name="T7" fmla="*/ 105 h 105"/>
                <a:gd name="T8" fmla="*/ 15 w 35"/>
                <a:gd name="T9" fmla="*/ 105 h 105"/>
                <a:gd name="T10" fmla="*/ 0 w 35"/>
                <a:gd name="T11" fmla="*/ 0 h 105"/>
                <a:gd name="T12" fmla="*/ 35 w 35"/>
                <a:gd name="T13" fmla="*/ 0 h 105"/>
                <a:gd name="T14" fmla="*/ 35 w 35"/>
                <a:gd name="T15" fmla="*/ 6 h 105"/>
                <a:gd name="T16" fmla="*/ 0 w 35"/>
                <a:gd name="T17" fmla="*/ 6 h 105"/>
                <a:gd name="T18" fmla="*/ 0 w 35"/>
                <a:gd name="T1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105">
                  <a:moveTo>
                    <a:pt x="15" y="105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105"/>
                  </a:lnTo>
                  <a:lnTo>
                    <a:pt x="15" y="105"/>
                  </a:lnTo>
                  <a:close/>
                  <a:moveTo>
                    <a:pt x="0" y="0"/>
                  </a:moveTo>
                  <a:lnTo>
                    <a:pt x="35" y="0"/>
                  </a:lnTo>
                  <a:lnTo>
                    <a:pt x="35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  <a:ln w="1588" cap="flat">
              <a:solidFill>
                <a:srgbClr val="59595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3" name="Freeform 114"/>
            <p:cNvSpPr>
              <a:spLocks noEditPoints="1"/>
            </p:cNvSpPr>
            <p:nvPr/>
          </p:nvSpPr>
          <p:spPr bwMode="auto">
            <a:xfrm>
              <a:off x="6345073" y="1685622"/>
              <a:ext cx="58738" cy="685800"/>
            </a:xfrm>
            <a:custGeom>
              <a:avLst/>
              <a:gdLst>
                <a:gd name="T0" fmla="*/ 16 w 37"/>
                <a:gd name="T1" fmla="*/ 432 h 432"/>
                <a:gd name="T2" fmla="*/ 16 w 37"/>
                <a:gd name="T3" fmla="*/ 3 h 432"/>
                <a:gd name="T4" fmla="*/ 22 w 37"/>
                <a:gd name="T5" fmla="*/ 3 h 432"/>
                <a:gd name="T6" fmla="*/ 22 w 37"/>
                <a:gd name="T7" fmla="*/ 432 h 432"/>
                <a:gd name="T8" fmla="*/ 16 w 37"/>
                <a:gd name="T9" fmla="*/ 432 h 432"/>
                <a:gd name="T10" fmla="*/ 0 w 37"/>
                <a:gd name="T11" fmla="*/ 0 h 432"/>
                <a:gd name="T12" fmla="*/ 37 w 37"/>
                <a:gd name="T13" fmla="*/ 0 h 432"/>
                <a:gd name="T14" fmla="*/ 37 w 37"/>
                <a:gd name="T15" fmla="*/ 6 h 432"/>
                <a:gd name="T16" fmla="*/ 0 w 37"/>
                <a:gd name="T17" fmla="*/ 6 h 432"/>
                <a:gd name="T18" fmla="*/ 0 w 37"/>
                <a:gd name="T1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32">
                  <a:moveTo>
                    <a:pt x="16" y="432"/>
                  </a:moveTo>
                  <a:lnTo>
                    <a:pt x="16" y="3"/>
                  </a:lnTo>
                  <a:lnTo>
                    <a:pt x="22" y="3"/>
                  </a:lnTo>
                  <a:lnTo>
                    <a:pt x="22" y="432"/>
                  </a:lnTo>
                  <a:lnTo>
                    <a:pt x="16" y="432"/>
                  </a:lnTo>
                  <a:close/>
                  <a:moveTo>
                    <a:pt x="0" y="0"/>
                  </a:moveTo>
                  <a:lnTo>
                    <a:pt x="37" y="0"/>
                  </a:lnTo>
                  <a:lnTo>
                    <a:pt x="37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  <a:ln w="1588" cap="flat">
              <a:solidFill>
                <a:srgbClr val="59595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4" name="Freeform 115"/>
            <p:cNvSpPr>
              <a:spLocks noEditPoints="1"/>
            </p:cNvSpPr>
            <p:nvPr/>
          </p:nvSpPr>
          <p:spPr bwMode="auto">
            <a:xfrm>
              <a:off x="7378535" y="2747660"/>
              <a:ext cx="58738" cy="153988"/>
            </a:xfrm>
            <a:custGeom>
              <a:avLst/>
              <a:gdLst>
                <a:gd name="T0" fmla="*/ 15 w 37"/>
                <a:gd name="T1" fmla="*/ 97 h 97"/>
                <a:gd name="T2" fmla="*/ 15 w 37"/>
                <a:gd name="T3" fmla="*/ 3 h 97"/>
                <a:gd name="T4" fmla="*/ 21 w 37"/>
                <a:gd name="T5" fmla="*/ 3 h 97"/>
                <a:gd name="T6" fmla="*/ 21 w 37"/>
                <a:gd name="T7" fmla="*/ 97 h 97"/>
                <a:gd name="T8" fmla="*/ 15 w 37"/>
                <a:gd name="T9" fmla="*/ 97 h 97"/>
                <a:gd name="T10" fmla="*/ 0 w 37"/>
                <a:gd name="T11" fmla="*/ 0 h 97"/>
                <a:gd name="T12" fmla="*/ 37 w 37"/>
                <a:gd name="T13" fmla="*/ 0 h 97"/>
                <a:gd name="T14" fmla="*/ 37 w 37"/>
                <a:gd name="T15" fmla="*/ 6 h 97"/>
                <a:gd name="T16" fmla="*/ 0 w 37"/>
                <a:gd name="T17" fmla="*/ 6 h 97"/>
                <a:gd name="T18" fmla="*/ 0 w 37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97">
                  <a:moveTo>
                    <a:pt x="15" y="97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97"/>
                  </a:lnTo>
                  <a:lnTo>
                    <a:pt x="15" y="97"/>
                  </a:lnTo>
                  <a:close/>
                  <a:moveTo>
                    <a:pt x="0" y="0"/>
                  </a:moveTo>
                  <a:lnTo>
                    <a:pt x="37" y="0"/>
                  </a:lnTo>
                  <a:lnTo>
                    <a:pt x="37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95959"/>
            </a:solidFill>
            <a:ln w="1588" cap="flat">
              <a:solidFill>
                <a:srgbClr val="59595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5" name="Rectangle 116"/>
            <p:cNvSpPr>
              <a:spLocks noChangeArrowheads="1"/>
            </p:cNvSpPr>
            <p:nvPr/>
          </p:nvSpPr>
          <p:spPr bwMode="auto">
            <a:xfrm>
              <a:off x="3787610" y="1169685"/>
              <a:ext cx="7938" cy="1976438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6" name="Freeform 117"/>
            <p:cNvSpPr>
              <a:spLocks noEditPoints="1"/>
            </p:cNvSpPr>
            <p:nvPr/>
          </p:nvSpPr>
          <p:spPr bwMode="auto">
            <a:xfrm>
              <a:off x="3755860" y="1164922"/>
              <a:ext cx="36513" cy="1985963"/>
            </a:xfrm>
            <a:custGeom>
              <a:avLst/>
              <a:gdLst>
                <a:gd name="T0" fmla="*/ 0 w 23"/>
                <a:gd name="T1" fmla="*/ 1246 h 1251"/>
                <a:gd name="T2" fmla="*/ 23 w 23"/>
                <a:gd name="T3" fmla="*/ 1246 h 1251"/>
                <a:gd name="T4" fmla="*/ 23 w 23"/>
                <a:gd name="T5" fmla="*/ 1251 h 1251"/>
                <a:gd name="T6" fmla="*/ 0 w 23"/>
                <a:gd name="T7" fmla="*/ 1251 h 1251"/>
                <a:gd name="T8" fmla="*/ 0 w 23"/>
                <a:gd name="T9" fmla="*/ 1246 h 1251"/>
                <a:gd name="T10" fmla="*/ 0 w 23"/>
                <a:gd name="T11" fmla="*/ 1107 h 1251"/>
                <a:gd name="T12" fmla="*/ 23 w 23"/>
                <a:gd name="T13" fmla="*/ 1107 h 1251"/>
                <a:gd name="T14" fmla="*/ 23 w 23"/>
                <a:gd name="T15" fmla="*/ 1113 h 1251"/>
                <a:gd name="T16" fmla="*/ 0 w 23"/>
                <a:gd name="T17" fmla="*/ 1113 h 1251"/>
                <a:gd name="T18" fmla="*/ 0 w 23"/>
                <a:gd name="T19" fmla="*/ 1107 h 1251"/>
                <a:gd name="T20" fmla="*/ 0 w 23"/>
                <a:gd name="T21" fmla="*/ 968 h 1251"/>
                <a:gd name="T22" fmla="*/ 23 w 23"/>
                <a:gd name="T23" fmla="*/ 968 h 1251"/>
                <a:gd name="T24" fmla="*/ 23 w 23"/>
                <a:gd name="T25" fmla="*/ 974 h 1251"/>
                <a:gd name="T26" fmla="*/ 0 w 23"/>
                <a:gd name="T27" fmla="*/ 974 h 1251"/>
                <a:gd name="T28" fmla="*/ 0 w 23"/>
                <a:gd name="T29" fmla="*/ 968 h 1251"/>
                <a:gd name="T30" fmla="*/ 0 w 23"/>
                <a:gd name="T31" fmla="*/ 830 h 1251"/>
                <a:gd name="T32" fmla="*/ 23 w 23"/>
                <a:gd name="T33" fmla="*/ 830 h 1251"/>
                <a:gd name="T34" fmla="*/ 23 w 23"/>
                <a:gd name="T35" fmla="*/ 836 h 1251"/>
                <a:gd name="T36" fmla="*/ 0 w 23"/>
                <a:gd name="T37" fmla="*/ 836 h 1251"/>
                <a:gd name="T38" fmla="*/ 0 w 23"/>
                <a:gd name="T39" fmla="*/ 830 h 1251"/>
                <a:gd name="T40" fmla="*/ 0 w 23"/>
                <a:gd name="T41" fmla="*/ 692 h 1251"/>
                <a:gd name="T42" fmla="*/ 23 w 23"/>
                <a:gd name="T43" fmla="*/ 692 h 1251"/>
                <a:gd name="T44" fmla="*/ 23 w 23"/>
                <a:gd name="T45" fmla="*/ 698 h 1251"/>
                <a:gd name="T46" fmla="*/ 0 w 23"/>
                <a:gd name="T47" fmla="*/ 698 h 1251"/>
                <a:gd name="T48" fmla="*/ 0 w 23"/>
                <a:gd name="T49" fmla="*/ 692 h 1251"/>
                <a:gd name="T50" fmla="*/ 0 w 23"/>
                <a:gd name="T51" fmla="*/ 554 h 1251"/>
                <a:gd name="T52" fmla="*/ 23 w 23"/>
                <a:gd name="T53" fmla="*/ 554 h 1251"/>
                <a:gd name="T54" fmla="*/ 23 w 23"/>
                <a:gd name="T55" fmla="*/ 559 h 1251"/>
                <a:gd name="T56" fmla="*/ 0 w 23"/>
                <a:gd name="T57" fmla="*/ 559 h 1251"/>
                <a:gd name="T58" fmla="*/ 0 w 23"/>
                <a:gd name="T59" fmla="*/ 554 h 1251"/>
                <a:gd name="T60" fmla="*/ 0 w 23"/>
                <a:gd name="T61" fmla="*/ 416 h 1251"/>
                <a:gd name="T62" fmla="*/ 23 w 23"/>
                <a:gd name="T63" fmla="*/ 416 h 1251"/>
                <a:gd name="T64" fmla="*/ 23 w 23"/>
                <a:gd name="T65" fmla="*/ 421 h 1251"/>
                <a:gd name="T66" fmla="*/ 0 w 23"/>
                <a:gd name="T67" fmla="*/ 421 h 1251"/>
                <a:gd name="T68" fmla="*/ 0 w 23"/>
                <a:gd name="T69" fmla="*/ 416 h 1251"/>
                <a:gd name="T70" fmla="*/ 0 w 23"/>
                <a:gd name="T71" fmla="*/ 277 h 1251"/>
                <a:gd name="T72" fmla="*/ 23 w 23"/>
                <a:gd name="T73" fmla="*/ 277 h 1251"/>
                <a:gd name="T74" fmla="*/ 23 w 23"/>
                <a:gd name="T75" fmla="*/ 283 h 1251"/>
                <a:gd name="T76" fmla="*/ 0 w 23"/>
                <a:gd name="T77" fmla="*/ 283 h 1251"/>
                <a:gd name="T78" fmla="*/ 0 w 23"/>
                <a:gd name="T79" fmla="*/ 277 h 1251"/>
                <a:gd name="T80" fmla="*/ 0 w 23"/>
                <a:gd name="T81" fmla="*/ 138 h 1251"/>
                <a:gd name="T82" fmla="*/ 23 w 23"/>
                <a:gd name="T83" fmla="*/ 138 h 1251"/>
                <a:gd name="T84" fmla="*/ 23 w 23"/>
                <a:gd name="T85" fmla="*/ 144 h 1251"/>
                <a:gd name="T86" fmla="*/ 0 w 23"/>
                <a:gd name="T87" fmla="*/ 144 h 1251"/>
                <a:gd name="T88" fmla="*/ 0 w 23"/>
                <a:gd name="T89" fmla="*/ 138 h 1251"/>
                <a:gd name="T90" fmla="*/ 0 w 23"/>
                <a:gd name="T91" fmla="*/ 0 h 1251"/>
                <a:gd name="T92" fmla="*/ 23 w 23"/>
                <a:gd name="T93" fmla="*/ 0 h 1251"/>
                <a:gd name="T94" fmla="*/ 23 w 23"/>
                <a:gd name="T95" fmla="*/ 6 h 1251"/>
                <a:gd name="T96" fmla="*/ 0 w 23"/>
                <a:gd name="T97" fmla="*/ 6 h 1251"/>
                <a:gd name="T98" fmla="*/ 0 w 23"/>
                <a:gd name="T99" fmla="*/ 0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1251">
                  <a:moveTo>
                    <a:pt x="0" y="1246"/>
                  </a:moveTo>
                  <a:lnTo>
                    <a:pt x="23" y="1246"/>
                  </a:lnTo>
                  <a:lnTo>
                    <a:pt x="23" y="1251"/>
                  </a:lnTo>
                  <a:lnTo>
                    <a:pt x="0" y="1251"/>
                  </a:lnTo>
                  <a:lnTo>
                    <a:pt x="0" y="1246"/>
                  </a:lnTo>
                  <a:close/>
                  <a:moveTo>
                    <a:pt x="0" y="1107"/>
                  </a:moveTo>
                  <a:lnTo>
                    <a:pt x="23" y="1107"/>
                  </a:lnTo>
                  <a:lnTo>
                    <a:pt x="23" y="1113"/>
                  </a:lnTo>
                  <a:lnTo>
                    <a:pt x="0" y="1113"/>
                  </a:lnTo>
                  <a:lnTo>
                    <a:pt x="0" y="1107"/>
                  </a:lnTo>
                  <a:close/>
                  <a:moveTo>
                    <a:pt x="0" y="968"/>
                  </a:moveTo>
                  <a:lnTo>
                    <a:pt x="23" y="968"/>
                  </a:lnTo>
                  <a:lnTo>
                    <a:pt x="23" y="974"/>
                  </a:lnTo>
                  <a:lnTo>
                    <a:pt x="0" y="974"/>
                  </a:lnTo>
                  <a:lnTo>
                    <a:pt x="0" y="968"/>
                  </a:lnTo>
                  <a:close/>
                  <a:moveTo>
                    <a:pt x="0" y="830"/>
                  </a:moveTo>
                  <a:lnTo>
                    <a:pt x="23" y="830"/>
                  </a:lnTo>
                  <a:lnTo>
                    <a:pt x="23" y="836"/>
                  </a:lnTo>
                  <a:lnTo>
                    <a:pt x="0" y="836"/>
                  </a:lnTo>
                  <a:lnTo>
                    <a:pt x="0" y="830"/>
                  </a:lnTo>
                  <a:close/>
                  <a:moveTo>
                    <a:pt x="0" y="692"/>
                  </a:moveTo>
                  <a:lnTo>
                    <a:pt x="23" y="692"/>
                  </a:lnTo>
                  <a:lnTo>
                    <a:pt x="23" y="698"/>
                  </a:lnTo>
                  <a:lnTo>
                    <a:pt x="0" y="698"/>
                  </a:lnTo>
                  <a:lnTo>
                    <a:pt x="0" y="692"/>
                  </a:lnTo>
                  <a:close/>
                  <a:moveTo>
                    <a:pt x="0" y="554"/>
                  </a:moveTo>
                  <a:lnTo>
                    <a:pt x="23" y="554"/>
                  </a:lnTo>
                  <a:lnTo>
                    <a:pt x="23" y="559"/>
                  </a:lnTo>
                  <a:lnTo>
                    <a:pt x="0" y="559"/>
                  </a:lnTo>
                  <a:lnTo>
                    <a:pt x="0" y="554"/>
                  </a:lnTo>
                  <a:close/>
                  <a:moveTo>
                    <a:pt x="0" y="416"/>
                  </a:moveTo>
                  <a:lnTo>
                    <a:pt x="23" y="416"/>
                  </a:lnTo>
                  <a:lnTo>
                    <a:pt x="23" y="421"/>
                  </a:lnTo>
                  <a:lnTo>
                    <a:pt x="0" y="421"/>
                  </a:lnTo>
                  <a:lnTo>
                    <a:pt x="0" y="416"/>
                  </a:lnTo>
                  <a:close/>
                  <a:moveTo>
                    <a:pt x="0" y="277"/>
                  </a:moveTo>
                  <a:lnTo>
                    <a:pt x="23" y="277"/>
                  </a:lnTo>
                  <a:lnTo>
                    <a:pt x="23" y="283"/>
                  </a:lnTo>
                  <a:lnTo>
                    <a:pt x="0" y="283"/>
                  </a:lnTo>
                  <a:lnTo>
                    <a:pt x="0" y="277"/>
                  </a:lnTo>
                  <a:close/>
                  <a:moveTo>
                    <a:pt x="0" y="138"/>
                  </a:moveTo>
                  <a:lnTo>
                    <a:pt x="23" y="138"/>
                  </a:lnTo>
                  <a:lnTo>
                    <a:pt x="23" y="144"/>
                  </a:lnTo>
                  <a:lnTo>
                    <a:pt x="0" y="144"/>
                  </a:lnTo>
                  <a:lnTo>
                    <a:pt x="0" y="138"/>
                  </a:lnTo>
                  <a:close/>
                  <a:moveTo>
                    <a:pt x="0" y="0"/>
                  </a:moveTo>
                  <a:lnTo>
                    <a:pt x="23" y="0"/>
                  </a:lnTo>
                  <a:lnTo>
                    <a:pt x="23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7" name="Rectangle 118"/>
            <p:cNvSpPr>
              <a:spLocks noChangeArrowheads="1"/>
            </p:cNvSpPr>
            <p:nvPr/>
          </p:nvSpPr>
          <p:spPr bwMode="auto">
            <a:xfrm>
              <a:off x="3792373" y="3142947"/>
              <a:ext cx="4132263" cy="7938"/>
            </a:xfrm>
            <a:prstGeom prst="rect">
              <a:avLst/>
            </a:prstGeom>
            <a:solidFill>
              <a:srgbClr val="000000"/>
            </a:solidFill>
            <a:ln w="158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48" name="Rectangle 119"/>
            <p:cNvSpPr>
              <a:spLocks noChangeArrowheads="1"/>
            </p:cNvSpPr>
            <p:nvPr/>
          </p:nvSpPr>
          <p:spPr bwMode="auto">
            <a:xfrm>
              <a:off x="3628860" y="3069922"/>
              <a:ext cx="1174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20"/>
            <p:cNvSpPr>
              <a:spLocks noChangeArrowheads="1"/>
            </p:cNvSpPr>
            <p:nvPr/>
          </p:nvSpPr>
          <p:spPr bwMode="auto">
            <a:xfrm>
              <a:off x="3570123" y="2850847"/>
              <a:ext cx="1778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10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121"/>
            <p:cNvSpPr>
              <a:spLocks noChangeArrowheads="1"/>
            </p:cNvSpPr>
            <p:nvPr/>
          </p:nvSpPr>
          <p:spPr bwMode="auto">
            <a:xfrm>
              <a:off x="3570123" y="2630185"/>
              <a:ext cx="177800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20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22"/>
            <p:cNvSpPr>
              <a:spLocks noChangeArrowheads="1"/>
            </p:cNvSpPr>
            <p:nvPr/>
          </p:nvSpPr>
          <p:spPr bwMode="auto">
            <a:xfrm>
              <a:off x="3570123" y="2411110"/>
              <a:ext cx="1778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30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123"/>
            <p:cNvSpPr>
              <a:spLocks noChangeArrowheads="1"/>
            </p:cNvSpPr>
            <p:nvPr/>
          </p:nvSpPr>
          <p:spPr bwMode="auto">
            <a:xfrm>
              <a:off x="3570123" y="2192035"/>
              <a:ext cx="1778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40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124"/>
            <p:cNvSpPr>
              <a:spLocks noChangeArrowheads="1"/>
            </p:cNvSpPr>
            <p:nvPr/>
          </p:nvSpPr>
          <p:spPr bwMode="auto">
            <a:xfrm>
              <a:off x="3570123" y="1971372"/>
              <a:ext cx="177800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50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125"/>
            <p:cNvSpPr>
              <a:spLocks noChangeArrowheads="1"/>
            </p:cNvSpPr>
            <p:nvPr/>
          </p:nvSpPr>
          <p:spPr bwMode="auto">
            <a:xfrm>
              <a:off x="3570123" y="1752297"/>
              <a:ext cx="1778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60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126"/>
            <p:cNvSpPr>
              <a:spLocks noChangeArrowheads="1"/>
            </p:cNvSpPr>
            <p:nvPr/>
          </p:nvSpPr>
          <p:spPr bwMode="auto">
            <a:xfrm>
              <a:off x="3570123" y="1533222"/>
              <a:ext cx="1778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70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127"/>
            <p:cNvSpPr>
              <a:spLocks noChangeArrowheads="1"/>
            </p:cNvSpPr>
            <p:nvPr/>
          </p:nvSpPr>
          <p:spPr bwMode="auto">
            <a:xfrm>
              <a:off x="3570123" y="1312560"/>
              <a:ext cx="177800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80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128"/>
            <p:cNvSpPr>
              <a:spLocks noChangeArrowheads="1"/>
            </p:cNvSpPr>
            <p:nvPr/>
          </p:nvSpPr>
          <p:spPr bwMode="auto">
            <a:xfrm>
              <a:off x="3570123" y="1093485"/>
              <a:ext cx="1778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Calibri" panose="020F0502020204030204" pitchFamily="34" charset="0"/>
                </a:rPr>
                <a:t>90</a:t>
              </a:r>
              <a:endParaRPr kumimoji="0" lang="sv-SE" altLang="sv-S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textruta 163"/>
            <p:cNvSpPr txBox="1"/>
            <p:nvPr/>
          </p:nvSpPr>
          <p:spPr>
            <a:xfrm>
              <a:off x="3914316" y="3156588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200" dirty="0" smtClean="0"/>
                <a:t>NTH (</a:t>
              </a:r>
              <a:r>
                <a:rPr lang="sv-SE" sz="1200" dirty="0" err="1" smtClean="0"/>
                <a:t>adv</a:t>
              </a:r>
              <a:r>
                <a:rPr lang="sv-SE" sz="1200" dirty="0" smtClean="0"/>
                <a:t>)</a:t>
              </a:r>
            </a:p>
            <a:p>
              <a:pPr algn="ctr"/>
              <a:r>
                <a:rPr lang="sv-SE" sz="1200" dirty="0" smtClean="0"/>
                <a:t>(n=8)</a:t>
              </a:r>
              <a:endParaRPr lang="sv-SE" sz="1200" dirty="0"/>
            </a:p>
          </p:txBody>
        </p:sp>
        <p:sp>
          <p:nvSpPr>
            <p:cNvPr id="165" name="textruta 164"/>
            <p:cNvSpPr txBox="1"/>
            <p:nvPr/>
          </p:nvSpPr>
          <p:spPr>
            <a:xfrm>
              <a:off x="4950716" y="3158135"/>
              <a:ext cx="864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200" dirty="0" smtClean="0"/>
                <a:t>NTH (med)</a:t>
              </a:r>
            </a:p>
            <a:p>
              <a:pPr algn="ctr"/>
              <a:r>
                <a:rPr lang="sv-SE" sz="1200" dirty="0" smtClean="0"/>
                <a:t>(n=8)</a:t>
              </a:r>
              <a:endParaRPr lang="sv-SE" sz="1200" dirty="0"/>
            </a:p>
          </p:txBody>
        </p:sp>
        <p:sp>
          <p:nvSpPr>
            <p:cNvPr id="166" name="textruta 165"/>
            <p:cNvSpPr txBox="1"/>
            <p:nvPr/>
          </p:nvSpPr>
          <p:spPr>
            <a:xfrm>
              <a:off x="6023173" y="3151731"/>
              <a:ext cx="7072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200" dirty="0" smtClean="0"/>
                <a:t>TH (</a:t>
              </a:r>
              <a:r>
                <a:rPr lang="sv-SE" sz="1200" dirty="0" err="1" smtClean="0"/>
                <a:t>adv</a:t>
              </a:r>
              <a:r>
                <a:rPr lang="sv-SE" sz="1200" dirty="0" smtClean="0"/>
                <a:t>)</a:t>
              </a:r>
            </a:p>
            <a:p>
              <a:pPr algn="ctr"/>
              <a:r>
                <a:rPr lang="sv-SE" sz="1200" dirty="0" smtClean="0"/>
                <a:t>(n=9)</a:t>
              </a:r>
              <a:endParaRPr lang="sv-SE" sz="1200" dirty="0"/>
            </a:p>
          </p:txBody>
        </p:sp>
        <p:sp>
          <p:nvSpPr>
            <p:cNvPr id="167" name="textruta 166"/>
            <p:cNvSpPr txBox="1"/>
            <p:nvPr/>
          </p:nvSpPr>
          <p:spPr>
            <a:xfrm>
              <a:off x="7035902" y="3159682"/>
              <a:ext cx="7296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200" dirty="0" smtClean="0"/>
                <a:t>TH(med)</a:t>
              </a:r>
            </a:p>
            <a:p>
              <a:pPr algn="ctr"/>
              <a:r>
                <a:rPr lang="sv-SE" sz="1200" dirty="0" smtClean="0"/>
                <a:t>(n=9)</a:t>
              </a:r>
              <a:endParaRPr lang="sv-SE" sz="1200" dirty="0"/>
            </a:p>
          </p:txBody>
        </p:sp>
        <p:cxnSp>
          <p:nvCxnSpPr>
            <p:cNvPr id="168" name="Rak 167"/>
            <p:cNvCxnSpPr/>
            <p:nvPr/>
          </p:nvCxnSpPr>
          <p:spPr>
            <a:xfrm flipH="1">
              <a:off x="5863232" y="1175390"/>
              <a:ext cx="1" cy="197564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textruta 168"/>
            <p:cNvSpPr txBox="1"/>
            <p:nvPr/>
          </p:nvSpPr>
          <p:spPr>
            <a:xfrm>
              <a:off x="4535239" y="940616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P&lt;0.05</a:t>
              </a:r>
              <a:endParaRPr lang="sv-SE" sz="1200" dirty="0"/>
            </a:p>
          </p:txBody>
        </p:sp>
        <p:cxnSp>
          <p:nvCxnSpPr>
            <p:cNvPr id="170" name="Rak 169"/>
            <p:cNvCxnSpPr/>
            <p:nvPr/>
          </p:nvCxnSpPr>
          <p:spPr>
            <a:xfrm flipH="1">
              <a:off x="4298906" y="1174982"/>
              <a:ext cx="972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Rak 170"/>
            <p:cNvCxnSpPr/>
            <p:nvPr/>
          </p:nvCxnSpPr>
          <p:spPr>
            <a:xfrm flipV="1">
              <a:off x="4299218" y="1174982"/>
              <a:ext cx="1" cy="1730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Rak 171"/>
            <p:cNvCxnSpPr/>
            <p:nvPr/>
          </p:nvCxnSpPr>
          <p:spPr>
            <a:xfrm flipV="1">
              <a:off x="5272985" y="1174982"/>
              <a:ext cx="1" cy="1730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ruta 172"/>
            <p:cNvSpPr txBox="1"/>
            <p:nvPr/>
          </p:nvSpPr>
          <p:spPr>
            <a:xfrm>
              <a:off x="6647276" y="1113654"/>
              <a:ext cx="615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/>
                <a:t>P&lt;0.05</a:t>
              </a:r>
              <a:endParaRPr lang="sv-SE" sz="1200" dirty="0"/>
            </a:p>
          </p:txBody>
        </p:sp>
        <p:cxnSp>
          <p:nvCxnSpPr>
            <p:cNvPr id="174" name="Rak 173"/>
            <p:cNvCxnSpPr/>
            <p:nvPr/>
          </p:nvCxnSpPr>
          <p:spPr>
            <a:xfrm flipH="1">
              <a:off x="6410943" y="1348020"/>
              <a:ext cx="9720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Rak 174"/>
            <p:cNvCxnSpPr/>
            <p:nvPr/>
          </p:nvCxnSpPr>
          <p:spPr>
            <a:xfrm flipV="1">
              <a:off x="6411255" y="1348020"/>
              <a:ext cx="1" cy="1730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Rak 175"/>
            <p:cNvCxnSpPr/>
            <p:nvPr/>
          </p:nvCxnSpPr>
          <p:spPr>
            <a:xfrm flipV="1">
              <a:off x="7385022" y="1348020"/>
              <a:ext cx="1" cy="17303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ruta 176"/>
            <p:cNvSpPr txBox="1"/>
            <p:nvPr/>
          </p:nvSpPr>
          <p:spPr>
            <a:xfrm rot="16200000">
              <a:off x="2077506" y="1824677"/>
              <a:ext cx="24677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200" dirty="0" smtClean="0"/>
                <a:t>hADAMTS-1 </a:t>
              </a:r>
            </a:p>
            <a:p>
              <a:pPr algn="ctr"/>
              <a:r>
                <a:rPr lang="sv-SE" sz="1200" dirty="0" smtClean="0"/>
                <a:t>(relative </a:t>
              </a:r>
              <a:r>
                <a:rPr lang="sv-SE" sz="1200" dirty="0" err="1" smtClean="0"/>
                <a:t>mRNA</a:t>
              </a:r>
              <a:r>
                <a:rPr lang="sv-SE" sz="1200" dirty="0" smtClean="0"/>
                <a:t> expression to RPLP0)</a:t>
              </a:r>
              <a:endParaRPr lang="sv-SE" sz="1200" dirty="0"/>
            </a:p>
          </p:txBody>
        </p:sp>
      </p:grpSp>
      <p:sp>
        <p:nvSpPr>
          <p:cNvPr id="10" name="textruta 9"/>
          <p:cNvSpPr txBox="1"/>
          <p:nvPr/>
        </p:nvSpPr>
        <p:spPr>
          <a:xfrm>
            <a:off x="4719373" y="15425791"/>
            <a:ext cx="2514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sv-S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v-SE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lang="sv-SE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sv-SE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1251284" y="10962044"/>
            <a:ext cx="10026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Gene expression </a:t>
            </a:r>
            <a:r>
              <a:rPr lang="en-US" sz="1200" dirty="0"/>
              <a:t>of </a:t>
            </a:r>
            <a:r>
              <a:rPr lang="en-US" sz="1200" dirty="0" smtClean="0"/>
              <a:t>ADAMTS-1 </a:t>
            </a:r>
            <a:r>
              <a:rPr lang="en-US" sz="1200" dirty="0"/>
              <a:t>in human </a:t>
            </a:r>
            <a:r>
              <a:rPr lang="en-US" sz="1200" dirty="0" smtClean="0"/>
              <a:t>aneurysm. Gene expression </a:t>
            </a:r>
            <a:r>
              <a:rPr lang="en-US" sz="1200" dirty="0"/>
              <a:t>of </a:t>
            </a:r>
            <a:r>
              <a:rPr lang="en-US" sz="1200" dirty="0" smtClean="0"/>
              <a:t>ADAMTS-1 </a:t>
            </a:r>
            <a:r>
              <a:rPr lang="en-US" sz="1200" dirty="0"/>
              <a:t>in aneurysmal aorta </a:t>
            </a:r>
            <a:r>
              <a:rPr lang="en-US" sz="1200" dirty="0" smtClean="0"/>
              <a:t>covered </a:t>
            </a:r>
            <a:r>
              <a:rPr lang="en-US" sz="1200" dirty="0"/>
              <a:t>with intraluminal thrombus (TH) and not covered with intraluminal thrombus (NTH</a:t>
            </a:r>
            <a:r>
              <a:rPr lang="en-US" sz="1200" dirty="0" smtClean="0"/>
              <a:t>) divided into adventitia (</a:t>
            </a:r>
            <a:r>
              <a:rPr lang="en-US" sz="1200" dirty="0" err="1" smtClean="0"/>
              <a:t>adv</a:t>
            </a:r>
            <a:r>
              <a:rPr lang="en-US" sz="1200" dirty="0" smtClean="0"/>
              <a:t>) or intima/media (med) layer. P&lt;0.05 using Student t-test.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4429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520</TotalTime>
  <Words>98</Words>
  <Application>Microsoft Office PowerPoint</Application>
  <PresentationFormat>Anpassad</PresentationFormat>
  <Paragraphs>24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Office-tema</vt:lpstr>
      <vt:lpstr>PowerPoint-presentation</vt:lpstr>
    </vt:vector>
  </TitlesOfParts>
  <Company>Linköpings universitet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Dick Wågsäter</dc:creator>
  <cp:lastModifiedBy>Dick Wågsäter</cp:lastModifiedBy>
  <cp:revision>21</cp:revision>
  <dcterms:created xsi:type="dcterms:W3CDTF">2016-01-25T09:01:48Z</dcterms:created>
  <dcterms:modified xsi:type="dcterms:W3CDTF">2017-05-15T08:30:04Z</dcterms:modified>
</cp:coreProperties>
</file>