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97" autoAdjust="0"/>
    <p:restoredTop sz="94660"/>
  </p:normalViewPr>
  <p:slideViewPr>
    <p:cSldViewPr snapToGrid="0">
      <p:cViewPr>
        <p:scale>
          <a:sx n="156" d="100"/>
          <a:sy n="156" d="100"/>
        </p:scale>
        <p:origin x="-640" y="-8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4" Type="http://schemas.microsoft.com/office/2011/relationships/chartColorStyle" Target="colors1.xml"/><Relationship Id="rId1" Type="http://schemas.openxmlformats.org/officeDocument/2006/relationships/oleObject" Target="file:///F:\Works\Cancer_related_and_first_neghibors\Cancer_related_scripts\Cancer_related_first_neighbors\Random_test_results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4" Type="http://schemas.microsoft.com/office/2011/relationships/chartColorStyle" Target="colors2.xml"/><Relationship Id="rId1" Type="http://schemas.openxmlformats.org/officeDocument/2006/relationships/oleObject" Target="file:///F:\Works\Cancer_related_and_first_neghibors\Cancer_related_scripts\Cancer_related_first_neighbors\Random_test_results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4" Type="http://schemas.microsoft.com/office/2011/relationships/chartColorStyle" Target="colors3.xml"/><Relationship Id="rId1" Type="http://schemas.openxmlformats.org/officeDocument/2006/relationships/oleObject" Target="file:///F:\Works\Cancer_related_and_first_neghibors\Cancer_related_scripts\Cancer_related_first_neighbors\Random_test_results.xlsx" TargetMode="External"/><Relationship Id="rId2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4" Type="http://schemas.microsoft.com/office/2011/relationships/chartColorStyle" Target="colors4.xml"/><Relationship Id="rId1" Type="http://schemas.openxmlformats.org/officeDocument/2006/relationships/oleObject" Target="file:///F:\Works\Cancer_related_and_first_neghibors\Cancer_related_scripts\Cancer_related_first_neighbors\Random_test_results.xlsx" TargetMode="External"/><Relationship Id="rId2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7061237800817"/>
          <c:y val="0.142984371787505"/>
          <c:w val="0.709911272560653"/>
          <c:h val="0.711688935573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Munka1!$A$3</c:f>
              <c:strCache>
                <c:ptCount val="1"/>
                <c:pt idx="0">
                  <c:v>Not affected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Munka1!$D$10</c:f>
                <c:numCache>
                  <c:formatCode>General</c:formatCode>
                  <c:ptCount val="1"/>
                  <c:pt idx="0">
                    <c:v>10.0848</c:v>
                  </c:pt>
                </c:numCache>
              </c:numRef>
            </c:plus>
            <c:minus>
              <c:numRef>
                <c:f>Munka1!$D$10</c:f>
                <c:numCache>
                  <c:formatCode>General</c:formatCode>
                  <c:ptCount val="1"/>
                  <c:pt idx="0">
                    <c:v>10.0848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Munka1!$A$8</c:f>
              <c:strCache>
                <c:ptCount val="1"/>
                <c:pt idx="0">
                  <c:v>Liver</c:v>
                </c:pt>
              </c:strCache>
            </c:strRef>
          </c:cat>
          <c:val>
            <c:numRef>
              <c:f>Munka1!$B$10</c:f>
              <c:numCache>
                <c:formatCode>General</c:formatCode>
                <c:ptCount val="1"/>
                <c:pt idx="0">
                  <c:v>11.668</c:v>
                </c:pt>
              </c:numCache>
            </c:numRef>
          </c:val>
        </c:ser>
        <c:ser>
          <c:idx val="1"/>
          <c:order val="1"/>
          <c:tx>
            <c:strRef>
              <c:f>Munka1!$A$4</c:f>
              <c:strCache>
                <c:ptCount val="1"/>
                <c:pt idx="0">
                  <c:v>Cancer realted</c:v>
                </c:pt>
              </c:strCache>
            </c:strRef>
          </c:tx>
          <c:spPr>
            <a:solidFill>
              <a:srgbClr val="0099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Munka1!$D$11</c:f>
                <c:numCache>
                  <c:formatCode>General</c:formatCode>
                  <c:ptCount val="1"/>
                  <c:pt idx="0">
                    <c:v>10.474</c:v>
                  </c:pt>
                </c:numCache>
              </c:numRef>
            </c:plus>
            <c:minus>
              <c:numRef>
                <c:f>Munka1!$D$11</c:f>
                <c:numCache>
                  <c:formatCode>General</c:formatCode>
                  <c:ptCount val="1"/>
                  <c:pt idx="0">
                    <c:v>10.474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Munka1!$A$8</c:f>
              <c:strCache>
                <c:ptCount val="1"/>
                <c:pt idx="0">
                  <c:v>Liver</c:v>
                </c:pt>
              </c:strCache>
            </c:strRef>
          </c:cat>
          <c:val>
            <c:numRef>
              <c:f>Munka1!$B$11</c:f>
              <c:numCache>
                <c:formatCode>General</c:formatCode>
                <c:ptCount val="1"/>
                <c:pt idx="0">
                  <c:v>10.9091</c:v>
                </c:pt>
              </c:numCache>
            </c:numRef>
          </c:val>
        </c:ser>
        <c:ser>
          <c:idx val="2"/>
          <c:order val="2"/>
          <c:tx>
            <c:strRef>
              <c:f>Munka1!$A$5</c:f>
              <c:strCache>
                <c:ptCount val="1"/>
                <c:pt idx="0">
                  <c:v>First neighbours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Munka1!$D$12</c:f>
                <c:numCache>
                  <c:formatCode>General</c:formatCode>
                  <c:ptCount val="1"/>
                  <c:pt idx="0">
                    <c:v>18.7942</c:v>
                  </c:pt>
                </c:numCache>
              </c:numRef>
            </c:plus>
            <c:minus>
              <c:numRef>
                <c:f>Munka1!$D$12</c:f>
                <c:numCache>
                  <c:formatCode>General</c:formatCode>
                  <c:ptCount val="1"/>
                  <c:pt idx="0">
                    <c:v>18.7942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Munka1!$A$8</c:f>
              <c:strCache>
                <c:ptCount val="1"/>
                <c:pt idx="0">
                  <c:v>Liver</c:v>
                </c:pt>
              </c:strCache>
            </c:strRef>
          </c:cat>
          <c:val>
            <c:numRef>
              <c:f>Munka1!$B$12</c:f>
              <c:numCache>
                <c:formatCode>General</c:formatCode>
                <c:ptCount val="1"/>
                <c:pt idx="0">
                  <c:v>27.1765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-50"/>
        <c:axId val="2047773624"/>
        <c:axId val="2131461512"/>
      </c:barChart>
      <c:catAx>
        <c:axId val="20477736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31461512"/>
        <c:crosses val="autoZero"/>
        <c:auto val="1"/>
        <c:lblAlgn val="ctr"/>
        <c:lblOffset val="100"/>
        <c:noMultiLvlLbl val="0"/>
      </c:catAx>
      <c:valAx>
        <c:axId val="2131461512"/>
        <c:scaling>
          <c:orientation val="minMax"/>
          <c:max val="6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 dirty="0" smtClean="0">
                    <a:effectLst/>
                  </a:rPr>
                  <a:t>Percentage of being first </a:t>
                </a:r>
                <a:r>
                  <a:rPr lang="en-US" sz="1000" b="0" i="0" baseline="0" dirty="0" err="1" smtClean="0">
                    <a:effectLst/>
                  </a:rPr>
                  <a:t>neighbour</a:t>
                </a:r>
                <a:r>
                  <a:rPr lang="en-US" sz="1000" b="0" i="0" baseline="0" dirty="0" smtClean="0">
                    <a:effectLst/>
                  </a:rPr>
                  <a:t> </a:t>
                </a:r>
                <a:br>
                  <a:rPr lang="en-US" sz="1000" b="0" i="0" baseline="0" dirty="0" smtClean="0">
                    <a:effectLst/>
                  </a:rPr>
                </a:br>
                <a:r>
                  <a:rPr lang="en-US" sz="1000" b="0" i="0" baseline="0" dirty="0" smtClean="0">
                    <a:effectLst/>
                  </a:rPr>
                  <a:t>in </a:t>
                </a:r>
                <a:r>
                  <a:rPr lang="en-US" sz="1000" b="0" i="0" baseline="0" dirty="0" err="1" smtClean="0">
                    <a:effectLst/>
                  </a:rPr>
                  <a:t>randomisation</a:t>
                </a:r>
                <a:r>
                  <a:rPr lang="en-US" sz="1000" b="0" i="0" baseline="0" dirty="0" smtClean="0">
                    <a:effectLst/>
                  </a:rPr>
                  <a:t> (%)</a:t>
                </a:r>
                <a:endParaRPr lang="en-US" sz="10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00411486633164526"/>
              <c:y val="0.21331495236940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7773624"/>
        <c:crosses val="autoZero"/>
        <c:crossBetween val="between"/>
      </c:valAx>
      <c:spPr>
        <a:noFill/>
        <a:ln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7775864238673"/>
          <c:y val="0.102877704528953"/>
          <c:w val="0.729926579912656"/>
          <c:h val="0.744087105395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Munka1!$A$24</c:f>
              <c:strCache>
                <c:ptCount val="1"/>
                <c:pt idx="0">
                  <c:v>Not affected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Munka1!$D$24</c:f>
                <c:numCache>
                  <c:formatCode>General</c:formatCode>
                  <c:ptCount val="1"/>
                  <c:pt idx="0">
                    <c:v>13.0909</c:v>
                  </c:pt>
                </c:numCache>
              </c:numRef>
            </c:plus>
            <c:minus>
              <c:numRef>
                <c:f>Munka1!$D$24</c:f>
                <c:numCache>
                  <c:formatCode>General</c:formatCode>
                  <c:ptCount val="1"/>
                  <c:pt idx="0">
                    <c:v>13.0909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Munka1!$A$22</c:f>
              <c:strCache>
                <c:ptCount val="1"/>
                <c:pt idx="0">
                  <c:v>Lung</c:v>
                </c:pt>
              </c:strCache>
            </c:strRef>
          </c:cat>
          <c:val>
            <c:numRef>
              <c:f>Munka1!$B$24</c:f>
              <c:numCache>
                <c:formatCode>General</c:formatCode>
                <c:ptCount val="1"/>
                <c:pt idx="0">
                  <c:v>14.6636</c:v>
                </c:pt>
              </c:numCache>
            </c:numRef>
          </c:val>
        </c:ser>
        <c:ser>
          <c:idx val="1"/>
          <c:order val="1"/>
          <c:tx>
            <c:strRef>
              <c:f>Munka1!$A$4</c:f>
              <c:strCache>
                <c:ptCount val="1"/>
                <c:pt idx="0">
                  <c:v>Cancer realted</c:v>
                </c:pt>
              </c:strCache>
            </c:strRef>
          </c:tx>
          <c:spPr>
            <a:solidFill>
              <a:srgbClr val="0099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Munka1!$D$25</c:f>
                <c:numCache>
                  <c:formatCode>General</c:formatCode>
                  <c:ptCount val="1"/>
                  <c:pt idx="0">
                    <c:v>15.8219</c:v>
                  </c:pt>
                </c:numCache>
              </c:numRef>
            </c:plus>
            <c:minus>
              <c:numRef>
                <c:f>Munka1!$D$25</c:f>
                <c:numCache>
                  <c:formatCode>General</c:formatCode>
                  <c:ptCount val="1"/>
                  <c:pt idx="0">
                    <c:v>15.8219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Munka1!$A$22</c:f>
              <c:strCache>
                <c:ptCount val="1"/>
                <c:pt idx="0">
                  <c:v>Lung</c:v>
                </c:pt>
              </c:strCache>
            </c:strRef>
          </c:cat>
          <c:val>
            <c:numRef>
              <c:f>Munka1!$B$25</c:f>
              <c:numCache>
                <c:formatCode>General</c:formatCode>
                <c:ptCount val="1"/>
                <c:pt idx="0">
                  <c:v>21.2581</c:v>
                </c:pt>
              </c:numCache>
            </c:numRef>
          </c:val>
        </c:ser>
        <c:ser>
          <c:idx val="2"/>
          <c:order val="2"/>
          <c:tx>
            <c:strRef>
              <c:f>Munka1!$A$5</c:f>
              <c:strCache>
                <c:ptCount val="1"/>
                <c:pt idx="0">
                  <c:v>First neighbours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Munka1!$D$26</c:f>
                <c:numCache>
                  <c:formatCode>General</c:formatCode>
                  <c:ptCount val="1"/>
                  <c:pt idx="0">
                    <c:v>20.6046</c:v>
                  </c:pt>
                </c:numCache>
              </c:numRef>
            </c:plus>
            <c:minus>
              <c:numRef>
                <c:f>Munka1!$D$26</c:f>
                <c:numCache>
                  <c:formatCode>General</c:formatCode>
                  <c:ptCount val="1"/>
                  <c:pt idx="0">
                    <c:v>20.6046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Munka1!$A$22</c:f>
              <c:strCache>
                <c:ptCount val="1"/>
                <c:pt idx="0">
                  <c:v>Lung</c:v>
                </c:pt>
              </c:strCache>
            </c:strRef>
          </c:cat>
          <c:val>
            <c:numRef>
              <c:f>Munka1!$B$26</c:f>
              <c:numCache>
                <c:formatCode>General</c:formatCode>
                <c:ptCount val="1"/>
                <c:pt idx="0">
                  <c:v>28.115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-40"/>
        <c:axId val="2131704488"/>
        <c:axId val="2131707512"/>
      </c:barChart>
      <c:catAx>
        <c:axId val="21317044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31707512"/>
        <c:crosses val="autoZero"/>
        <c:auto val="1"/>
        <c:lblAlgn val="ctr"/>
        <c:lblOffset val="100"/>
        <c:noMultiLvlLbl val="0"/>
      </c:catAx>
      <c:valAx>
        <c:axId val="2131707512"/>
        <c:scaling>
          <c:orientation val="minMax"/>
          <c:max val="6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 dirty="0" smtClean="0">
                    <a:effectLst/>
                  </a:rPr>
                  <a:t>Percentage of being first </a:t>
                </a:r>
                <a:r>
                  <a:rPr lang="en-US" sz="1000" b="0" i="0" baseline="0" dirty="0" err="1" smtClean="0">
                    <a:effectLst/>
                  </a:rPr>
                  <a:t>neighbour</a:t>
                </a:r>
                <a:r>
                  <a:rPr lang="en-US" sz="1000" b="0" i="0" baseline="0" dirty="0" smtClean="0">
                    <a:effectLst/>
                  </a:rPr>
                  <a:t> </a:t>
                </a:r>
                <a:br>
                  <a:rPr lang="en-US" sz="1000" b="0" i="0" baseline="0" dirty="0" smtClean="0">
                    <a:effectLst/>
                  </a:rPr>
                </a:br>
                <a:r>
                  <a:rPr lang="en-US" sz="1000" b="0" i="0" baseline="0" dirty="0" smtClean="0">
                    <a:effectLst/>
                  </a:rPr>
                  <a:t>in </a:t>
                </a:r>
                <a:r>
                  <a:rPr lang="en-US" sz="1000" b="0" i="0" baseline="0" dirty="0" err="1" smtClean="0">
                    <a:effectLst/>
                  </a:rPr>
                  <a:t>randomisation</a:t>
                </a:r>
                <a:r>
                  <a:rPr lang="en-US" sz="1000" b="0" i="0" baseline="0" dirty="0" smtClean="0">
                    <a:effectLst/>
                  </a:rPr>
                  <a:t> (%)</a:t>
                </a:r>
                <a:endParaRPr lang="en-US" sz="10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00411486633164526"/>
              <c:y val="0.14406240886555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704488"/>
        <c:crosses val="autoZero"/>
        <c:crossBetween val="between"/>
      </c:valAx>
      <c:spPr>
        <a:noFill/>
        <a:ln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0000550808879"/>
          <c:y val="0.101851851851852"/>
          <c:w val="0.768850785874668"/>
          <c:h val="0.786653178769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Munka1!$A$3</c:f>
              <c:strCache>
                <c:ptCount val="1"/>
                <c:pt idx="0">
                  <c:v>Not affected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Munka1!$D$17</c:f>
                <c:numCache>
                  <c:formatCode>General</c:formatCode>
                  <c:ptCount val="1"/>
                  <c:pt idx="0">
                    <c:v>2.7648</c:v>
                  </c:pt>
                </c:numCache>
              </c:numRef>
            </c:plus>
            <c:minus>
              <c:numRef>
                <c:f>Munka1!$D$17</c:f>
                <c:numCache>
                  <c:formatCode>General</c:formatCode>
                  <c:ptCount val="1"/>
                  <c:pt idx="0">
                    <c:v>2.7648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Munka1!$A$15</c:f>
              <c:strCache>
                <c:ptCount val="1"/>
                <c:pt idx="0">
                  <c:v>Colon</c:v>
                </c:pt>
              </c:strCache>
            </c:strRef>
          </c:cat>
          <c:val>
            <c:numRef>
              <c:f>Munka1!$B$17</c:f>
              <c:numCache>
                <c:formatCode>General</c:formatCode>
                <c:ptCount val="1"/>
                <c:pt idx="0">
                  <c:v>15.7543</c:v>
                </c:pt>
              </c:numCache>
            </c:numRef>
          </c:val>
        </c:ser>
        <c:ser>
          <c:idx val="1"/>
          <c:order val="1"/>
          <c:tx>
            <c:strRef>
              <c:f>Munka1!$A$4</c:f>
              <c:strCache>
                <c:ptCount val="1"/>
                <c:pt idx="0">
                  <c:v>Cancer realted</c:v>
                </c:pt>
              </c:strCache>
            </c:strRef>
          </c:tx>
          <c:spPr>
            <a:solidFill>
              <a:srgbClr val="0099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Munka1!$D$18</c:f>
                <c:numCache>
                  <c:formatCode>General</c:formatCode>
                  <c:ptCount val="1"/>
                  <c:pt idx="0">
                    <c:v>20.52509999999998</c:v>
                  </c:pt>
                </c:numCache>
              </c:numRef>
            </c:plus>
            <c:minus>
              <c:numRef>
                <c:f>Munka1!$D$18</c:f>
                <c:numCache>
                  <c:formatCode>General</c:formatCode>
                  <c:ptCount val="1"/>
                  <c:pt idx="0">
                    <c:v>20.52509999999998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Munka1!$A$15</c:f>
              <c:strCache>
                <c:ptCount val="1"/>
                <c:pt idx="0">
                  <c:v>Colon</c:v>
                </c:pt>
              </c:strCache>
            </c:strRef>
          </c:cat>
          <c:val>
            <c:numRef>
              <c:f>Munka1!$B$18</c:f>
              <c:numCache>
                <c:formatCode>General</c:formatCode>
                <c:ptCount val="1"/>
                <c:pt idx="0">
                  <c:v>24.5526</c:v>
                </c:pt>
              </c:numCache>
            </c:numRef>
          </c:val>
        </c:ser>
        <c:ser>
          <c:idx val="2"/>
          <c:order val="2"/>
          <c:tx>
            <c:strRef>
              <c:f>Munka1!$A$5</c:f>
              <c:strCache>
                <c:ptCount val="1"/>
                <c:pt idx="0">
                  <c:v>First neighbours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Munka1!$D$19</c:f>
                <c:numCache>
                  <c:formatCode>General</c:formatCode>
                  <c:ptCount val="1"/>
                  <c:pt idx="0">
                    <c:v>21.99909999999998</c:v>
                  </c:pt>
                </c:numCache>
              </c:numRef>
            </c:plus>
            <c:minus>
              <c:numRef>
                <c:f>Munka1!$D$19</c:f>
                <c:numCache>
                  <c:formatCode>General</c:formatCode>
                  <c:ptCount val="1"/>
                  <c:pt idx="0">
                    <c:v>21.99909999999998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Munka1!$A$15</c:f>
              <c:strCache>
                <c:ptCount val="1"/>
                <c:pt idx="0">
                  <c:v>Colon</c:v>
                </c:pt>
              </c:strCache>
            </c:strRef>
          </c:cat>
          <c:val>
            <c:numRef>
              <c:f>Munka1!$B$19</c:f>
              <c:numCache>
                <c:formatCode>General</c:formatCode>
                <c:ptCount val="1"/>
                <c:pt idx="0">
                  <c:v>31.0226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50"/>
        <c:axId val="2131638952"/>
        <c:axId val="2047764584"/>
      </c:barChart>
      <c:catAx>
        <c:axId val="21316389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47764584"/>
        <c:crosses val="autoZero"/>
        <c:auto val="1"/>
        <c:lblAlgn val="ctr"/>
        <c:lblOffset val="100"/>
        <c:noMultiLvlLbl val="0"/>
      </c:catAx>
      <c:valAx>
        <c:axId val="2047764584"/>
        <c:scaling>
          <c:orientation val="minMax"/>
          <c:max val="6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 dirty="0" smtClean="0">
                    <a:solidFill>
                      <a:sysClr val="windowText" lastClr="000000"/>
                    </a:solidFill>
                  </a:rPr>
                  <a:t>Percentage of being first neighbour</a:t>
                </a:r>
                <a:r>
                  <a:rPr lang="hu-HU" baseline="0" dirty="0" smtClean="0">
                    <a:solidFill>
                      <a:sysClr val="windowText" lastClr="000000"/>
                    </a:solidFill>
                  </a:rPr>
                  <a:t> </a:t>
                </a:r>
                <a:br>
                  <a:rPr lang="hu-HU" baseline="0" dirty="0" smtClean="0">
                    <a:solidFill>
                      <a:sysClr val="windowText" lastClr="000000"/>
                    </a:solidFill>
                  </a:rPr>
                </a:br>
                <a:r>
                  <a:rPr lang="hu-HU" baseline="0" dirty="0" smtClean="0">
                    <a:solidFill>
                      <a:sysClr val="windowText" lastClr="000000"/>
                    </a:solidFill>
                  </a:rPr>
                  <a:t>in randomisation (</a:t>
                </a:r>
                <a:r>
                  <a:rPr lang="hu-HU" dirty="0" smtClean="0">
                    <a:solidFill>
                      <a:sysClr val="windowText" lastClr="000000"/>
                    </a:solidFill>
                  </a:rPr>
                  <a:t>%)</a:t>
                </a:r>
                <a:endParaRPr lang="en-GB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00147210889469627"/>
              <c:y val="0.14898111694371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638952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7039294824037"/>
          <c:y val="0.101851851851852"/>
          <c:w val="0.759959490854474"/>
          <c:h val="0.7861191309419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Munka1!$A$3</c:f>
              <c:strCache>
                <c:ptCount val="1"/>
                <c:pt idx="0">
                  <c:v>Not affected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Munka1!$D$3</c:f>
                <c:numCache>
                  <c:formatCode>General</c:formatCode>
                  <c:ptCount val="1"/>
                  <c:pt idx="0">
                    <c:v>13.3405</c:v>
                  </c:pt>
                </c:numCache>
              </c:numRef>
            </c:plus>
            <c:minus>
              <c:numRef>
                <c:f>Munka1!$D$3</c:f>
                <c:numCache>
                  <c:formatCode>General</c:formatCode>
                  <c:ptCount val="1"/>
                  <c:pt idx="0">
                    <c:v>13.3405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Munka1!$A$1</c:f>
              <c:strCache>
                <c:ptCount val="1"/>
                <c:pt idx="0">
                  <c:v>Breast</c:v>
                </c:pt>
              </c:strCache>
            </c:strRef>
          </c:cat>
          <c:val>
            <c:numRef>
              <c:f>Munka1!$B$3</c:f>
              <c:numCache>
                <c:formatCode>General</c:formatCode>
                <c:ptCount val="1"/>
                <c:pt idx="0">
                  <c:v>19.0816</c:v>
                </c:pt>
              </c:numCache>
            </c:numRef>
          </c:val>
        </c:ser>
        <c:ser>
          <c:idx val="1"/>
          <c:order val="1"/>
          <c:tx>
            <c:strRef>
              <c:f>Munka1!$A$4</c:f>
              <c:strCache>
                <c:ptCount val="1"/>
                <c:pt idx="0">
                  <c:v>Cancer realted</c:v>
                </c:pt>
              </c:strCache>
            </c:strRef>
          </c:tx>
          <c:spPr>
            <a:solidFill>
              <a:srgbClr val="0099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Munka1!$D$4</c:f>
                <c:numCache>
                  <c:formatCode>General</c:formatCode>
                  <c:ptCount val="1"/>
                  <c:pt idx="0">
                    <c:v>22.03729999999999</c:v>
                  </c:pt>
                </c:numCache>
              </c:numRef>
            </c:plus>
            <c:minus>
              <c:numRef>
                <c:f>Munka1!$D$4</c:f>
                <c:numCache>
                  <c:formatCode>General</c:formatCode>
                  <c:ptCount val="1"/>
                  <c:pt idx="0">
                    <c:v>22.03729999999999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Munka1!$A$1</c:f>
              <c:strCache>
                <c:ptCount val="1"/>
                <c:pt idx="0">
                  <c:v>Breast</c:v>
                </c:pt>
              </c:strCache>
            </c:strRef>
          </c:cat>
          <c:val>
            <c:numRef>
              <c:f>Munka1!$B$4</c:f>
              <c:numCache>
                <c:formatCode>General</c:formatCode>
                <c:ptCount val="1"/>
                <c:pt idx="0">
                  <c:v>28.3462</c:v>
                </c:pt>
              </c:numCache>
            </c:numRef>
          </c:val>
        </c:ser>
        <c:ser>
          <c:idx val="2"/>
          <c:order val="2"/>
          <c:tx>
            <c:strRef>
              <c:f>Munka1!$A$5</c:f>
              <c:strCache>
                <c:ptCount val="1"/>
                <c:pt idx="0">
                  <c:v>First neighbours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Munka1!$D$5</c:f>
                <c:numCache>
                  <c:formatCode>General</c:formatCode>
                  <c:ptCount val="1"/>
                  <c:pt idx="0">
                    <c:v>23.0243</c:v>
                  </c:pt>
                </c:numCache>
              </c:numRef>
            </c:plus>
            <c:minus>
              <c:numRef>
                <c:f>Munka1!$D$5</c:f>
                <c:numCache>
                  <c:formatCode>General</c:formatCode>
                  <c:ptCount val="1"/>
                  <c:pt idx="0">
                    <c:v>23.0243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Munka1!$A$1</c:f>
              <c:strCache>
                <c:ptCount val="1"/>
                <c:pt idx="0">
                  <c:v>Breast</c:v>
                </c:pt>
              </c:strCache>
            </c:strRef>
          </c:cat>
          <c:val>
            <c:numRef>
              <c:f>Munka1!$B$5</c:f>
              <c:numCache>
                <c:formatCode>General</c:formatCode>
                <c:ptCount val="1"/>
                <c:pt idx="0">
                  <c:v>35.79660000000001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-50"/>
        <c:axId val="2106644344"/>
        <c:axId val="2106647368"/>
      </c:barChart>
      <c:catAx>
        <c:axId val="21066443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06647368"/>
        <c:crosses val="autoZero"/>
        <c:auto val="1"/>
        <c:lblAlgn val="ctr"/>
        <c:lblOffset val="100"/>
        <c:noMultiLvlLbl val="0"/>
      </c:catAx>
      <c:valAx>
        <c:axId val="2106647368"/>
        <c:scaling>
          <c:orientation val="minMax"/>
          <c:max val="6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 dirty="0" smtClean="0">
                    <a:effectLst/>
                  </a:rPr>
                  <a:t>Percentage of being first </a:t>
                </a:r>
                <a:r>
                  <a:rPr lang="en-US" sz="1000" b="0" i="0" baseline="0" dirty="0" err="1" smtClean="0">
                    <a:effectLst/>
                  </a:rPr>
                  <a:t>neighbour</a:t>
                </a:r>
                <a:r>
                  <a:rPr lang="en-US" sz="1000" b="0" i="0" baseline="0" dirty="0" smtClean="0">
                    <a:effectLst/>
                  </a:rPr>
                  <a:t> </a:t>
                </a:r>
                <a:br>
                  <a:rPr lang="en-US" sz="1000" b="0" i="0" baseline="0" dirty="0" smtClean="0">
                    <a:effectLst/>
                  </a:rPr>
                </a:br>
                <a:r>
                  <a:rPr lang="en-US" sz="1000" b="0" i="0" baseline="0" dirty="0" smtClean="0">
                    <a:effectLst/>
                  </a:rPr>
                  <a:t>in </a:t>
                </a:r>
                <a:r>
                  <a:rPr lang="en-US" sz="1000" b="0" i="0" baseline="0" dirty="0" err="1" smtClean="0">
                    <a:effectLst/>
                  </a:rPr>
                  <a:t>randomisation</a:t>
                </a:r>
                <a:r>
                  <a:rPr lang="en-US" sz="1000" b="0" i="0" baseline="0" dirty="0" smtClean="0">
                    <a:effectLst/>
                  </a:rPr>
                  <a:t> (%)</a:t>
                </a:r>
                <a:endParaRPr lang="en-US" sz="1000" dirty="0" smtClean="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GB" sz="1000" dirty="0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6644344"/>
        <c:crosses val="autoZero"/>
        <c:crossBetween val="between"/>
      </c:valAx>
      <c:spPr>
        <a:noFill/>
        <a:ln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0.39739</cdr:x>
      <cdr:y>0.04861</cdr:y>
    </cdr:from>
    <cdr:to>
      <cdr:x>0.69366</cdr:x>
      <cdr:y>0.38194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1226496" y="1333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hu-HU" sz="1100" b="1" dirty="0" smtClean="0"/>
            <a:t>HCC</a:t>
          </a:r>
          <a:endParaRPr lang="en-GB" sz="1100" b="1" dirty="0"/>
        </a:p>
      </cdr:txBody>
    </cdr:sp>
  </cdr:relSizeAnchor>
  <cdr:relSizeAnchor xmlns:cdr="http://schemas.openxmlformats.org/drawingml/2006/chartDrawing">
    <cdr:from>
      <cdr:x>0.5303</cdr:x>
      <cdr:y>0.4107</cdr:y>
    </cdr:from>
    <cdr:to>
      <cdr:x>0.82657</cdr:x>
      <cdr:y>0.71199</cdr:y>
    </cdr:to>
    <cdr:sp macro="" textlink="">
      <cdr:nvSpPr>
        <cdr:cNvPr id="3" name="Szövegdoboz 2"/>
        <cdr:cNvSpPr txBox="1"/>
      </cdr:nvSpPr>
      <cdr:spPr>
        <a:xfrm xmlns:a="http://schemas.openxmlformats.org/drawingml/2006/main">
          <a:off x="1636708" y="12464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hu-HU" sz="1100" dirty="0" smtClean="0"/>
            <a:t>***</a:t>
          </a:r>
          <a:endParaRPr lang="en-GB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0.39636</cdr:x>
      <cdr:y>0</cdr:y>
    </cdr:from>
    <cdr:to>
      <cdr:x>0.69263</cdr:x>
      <cdr:y>0.33333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1223321" y="-4035563"/>
          <a:ext cx="914400" cy="9682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hu-HU" sz="1100" b="1" dirty="0" smtClean="0"/>
            <a:t>NSCLC</a:t>
          </a:r>
          <a:endParaRPr lang="en-GB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0.46736</cdr:x>
      <cdr:y>0.00473</cdr:y>
    </cdr:from>
    <cdr:to>
      <cdr:x>0.66736</cdr:x>
      <cdr:y>0.09154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1442453" y="12976"/>
          <a:ext cx="617274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hu-HU" sz="1100" b="1" dirty="0" smtClean="0"/>
            <a:t>Colon </a:t>
          </a:r>
          <a:r>
            <a:rPr lang="hu-HU" sz="1100" b="1" dirty="0" err="1" smtClean="0"/>
            <a:t>cancer</a:t>
          </a:r>
          <a:endParaRPr lang="en-GB" sz="11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0.43628</cdr:x>
      <cdr:y>0</cdr:y>
    </cdr:from>
    <cdr:to>
      <cdr:x>0.64528</cdr:x>
      <cdr:y>0.08681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1288522" y="0"/>
          <a:ext cx="617274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hu-HU" sz="1100" b="1" dirty="0" err="1" smtClean="0"/>
            <a:t>Breast</a:t>
          </a:r>
          <a:r>
            <a:rPr lang="hu-HU" sz="1100" b="1" dirty="0" smtClean="0"/>
            <a:t> </a:t>
          </a:r>
          <a:r>
            <a:rPr lang="hu-HU" sz="1100" b="1" dirty="0" err="1" smtClean="0"/>
            <a:t>cancer</a:t>
          </a:r>
          <a:endParaRPr lang="en-GB" sz="11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13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100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358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09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44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53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743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448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68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59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24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D9883-50DA-46E5-A246-A1EBD3D24A10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CF201-1BC2-4002-9E7D-C71C8EC8D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82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3535776"/>
              </p:ext>
            </p:extLst>
          </p:nvPr>
        </p:nvGraphicFramePr>
        <p:xfrm>
          <a:off x="92364" y="4425796"/>
          <a:ext cx="3422053" cy="3035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Diagram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1463624"/>
              </p:ext>
            </p:extLst>
          </p:nvPr>
        </p:nvGraphicFramePr>
        <p:xfrm>
          <a:off x="3509815" y="4586897"/>
          <a:ext cx="3432848" cy="2904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zövegdoboz 3"/>
          <p:cNvSpPr txBox="1"/>
          <p:nvPr/>
        </p:nvSpPr>
        <p:spPr>
          <a:xfrm>
            <a:off x="291830" y="316497"/>
            <a:ext cx="6361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/>
              <a:t>Supplementary </a:t>
            </a:r>
            <a:r>
              <a:rPr lang="en-GB" sz="1200" b="1" dirty="0"/>
              <a:t>F</a:t>
            </a:r>
            <a:r>
              <a:rPr lang="en-GB" sz="1200" b="1" dirty="0" smtClean="0"/>
              <a:t>igure 3. The occurrence of first neighbours in each group of proteins after 100 randomisation in the </a:t>
            </a:r>
            <a:r>
              <a:rPr lang="en-GB" sz="1200" b="1" dirty="0" err="1" smtClean="0"/>
              <a:t>SignaLink</a:t>
            </a:r>
            <a:r>
              <a:rPr lang="en-GB" sz="1200" b="1" dirty="0" smtClean="0"/>
              <a:t> network, in the different cancer types. </a:t>
            </a:r>
            <a:r>
              <a:rPr lang="en-GB" sz="1200" dirty="0" smtClean="0"/>
              <a:t>The bar plots are at the mean and whiskers represent standard deviations. </a:t>
            </a:r>
            <a:r>
              <a:rPr lang="en-GB" sz="1200" dirty="0"/>
              <a:t>Cancer-</a:t>
            </a:r>
            <a:r>
              <a:rPr lang="en-GB" sz="1200" dirty="0" smtClean="0"/>
              <a:t>related proteins are green, first </a:t>
            </a:r>
            <a:r>
              <a:rPr lang="en-GB" sz="1200" dirty="0"/>
              <a:t>neighbour </a:t>
            </a:r>
            <a:r>
              <a:rPr lang="en-GB" sz="1200" dirty="0" smtClean="0"/>
              <a:t>proteins are orange, and </a:t>
            </a:r>
            <a:r>
              <a:rPr lang="hu-HU" sz="1200" dirty="0" err="1" smtClean="0"/>
              <a:t>unaffected</a:t>
            </a:r>
            <a:r>
              <a:rPr lang="en-GB" sz="1200" dirty="0" smtClean="0"/>
              <a:t> proteins are grey. Significance levels of Wilcoxon rank sum test represented by stars are as the following: * p&lt;0.05, ** p&lt;0.01, *** p&lt;0.001</a:t>
            </a:r>
            <a:endParaRPr lang="en-GB" sz="1200" dirty="0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9467438"/>
              </p:ext>
            </p:extLst>
          </p:nvPr>
        </p:nvGraphicFramePr>
        <p:xfrm>
          <a:off x="165625" y="1682596"/>
          <a:ext cx="319134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9512947"/>
              </p:ext>
            </p:extLst>
          </p:nvPr>
        </p:nvGraphicFramePr>
        <p:xfrm>
          <a:off x="3453561" y="1682596"/>
          <a:ext cx="335825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Jobb oldali kapcsos zárójel 20"/>
          <p:cNvSpPr/>
          <p:nvPr/>
        </p:nvSpPr>
        <p:spPr>
          <a:xfrm rot="16200000">
            <a:off x="2381244" y="5533732"/>
            <a:ext cx="104775" cy="819150"/>
          </a:xfrm>
          <a:prstGeom prst="rightBrac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Jobb oldali kapcsos zárójel 30"/>
          <p:cNvSpPr/>
          <p:nvPr/>
        </p:nvSpPr>
        <p:spPr>
          <a:xfrm rot="16200000">
            <a:off x="1943029" y="4824982"/>
            <a:ext cx="131270" cy="1638301"/>
          </a:xfrm>
          <a:prstGeom prst="rightBrace">
            <a:avLst>
              <a:gd name="adj1" fmla="val 8333"/>
              <a:gd name="adj2" fmla="val 24273"/>
            </a:avLst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Jobb oldali kapcsos zárójel 32"/>
          <p:cNvSpPr/>
          <p:nvPr/>
        </p:nvSpPr>
        <p:spPr>
          <a:xfrm rot="16200000">
            <a:off x="4906267" y="5764279"/>
            <a:ext cx="104775" cy="81915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Jobb oldali kapcsos zárójel 33"/>
          <p:cNvSpPr/>
          <p:nvPr/>
        </p:nvSpPr>
        <p:spPr>
          <a:xfrm rot="16200000">
            <a:off x="5337851" y="4591246"/>
            <a:ext cx="107924" cy="177782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Jobb oldali kapcsos zárójel 34"/>
          <p:cNvSpPr/>
          <p:nvPr/>
        </p:nvSpPr>
        <p:spPr>
          <a:xfrm rot="16200000">
            <a:off x="5769571" y="2307989"/>
            <a:ext cx="148297" cy="88940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Jobb oldali kapcsos zárójel 35"/>
          <p:cNvSpPr/>
          <p:nvPr/>
        </p:nvSpPr>
        <p:spPr>
          <a:xfrm rot="16200000">
            <a:off x="4904571" y="2572390"/>
            <a:ext cx="97026" cy="90037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Jobb oldali kapcsos zárójel 36"/>
          <p:cNvSpPr/>
          <p:nvPr/>
        </p:nvSpPr>
        <p:spPr>
          <a:xfrm rot="16200000">
            <a:off x="5328501" y="1341470"/>
            <a:ext cx="118923" cy="1770134"/>
          </a:xfrm>
          <a:prstGeom prst="rightBrace">
            <a:avLst>
              <a:gd name="adj1" fmla="val 8333"/>
              <a:gd name="adj2" fmla="val 2194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Jobb oldali kapcsos zárójel 37"/>
          <p:cNvSpPr/>
          <p:nvPr/>
        </p:nvSpPr>
        <p:spPr>
          <a:xfrm rot="16200000">
            <a:off x="2362735" y="2455097"/>
            <a:ext cx="131321" cy="86975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Jobb oldali kapcsos zárójel 38"/>
          <p:cNvSpPr/>
          <p:nvPr/>
        </p:nvSpPr>
        <p:spPr>
          <a:xfrm rot="16200000">
            <a:off x="1477242" y="2689801"/>
            <a:ext cx="165892" cy="83820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Jobb oldali kapcsos zárójel 39"/>
          <p:cNvSpPr/>
          <p:nvPr/>
        </p:nvSpPr>
        <p:spPr>
          <a:xfrm rot="16200000">
            <a:off x="2018260" y="1587224"/>
            <a:ext cx="129516" cy="1560516"/>
          </a:xfrm>
          <a:prstGeom prst="rightBrace">
            <a:avLst>
              <a:gd name="adj1" fmla="val 8333"/>
              <a:gd name="adj2" fmla="val 1962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Szövegdoboz 40"/>
          <p:cNvSpPr txBox="1"/>
          <p:nvPr/>
        </p:nvSpPr>
        <p:spPr>
          <a:xfrm>
            <a:off x="5713700" y="252052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*</a:t>
            </a:r>
            <a:endParaRPr lang="en-GB" sz="800" dirty="0"/>
          </a:p>
        </p:txBody>
      </p:sp>
      <p:sp>
        <p:nvSpPr>
          <p:cNvPr id="42" name="Téglalap 41"/>
          <p:cNvSpPr/>
          <p:nvPr/>
        </p:nvSpPr>
        <p:spPr>
          <a:xfrm>
            <a:off x="1399571" y="5371330"/>
            <a:ext cx="3770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000" dirty="0" smtClean="0"/>
              <a:t>***</a:t>
            </a:r>
            <a:endParaRPr lang="en-GB" dirty="0"/>
          </a:p>
        </p:txBody>
      </p:sp>
      <p:sp>
        <p:nvSpPr>
          <p:cNvPr id="43" name="Téglalap 42"/>
          <p:cNvSpPr/>
          <p:nvPr/>
        </p:nvSpPr>
        <p:spPr>
          <a:xfrm>
            <a:off x="5207586" y="5240522"/>
            <a:ext cx="3770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000" dirty="0" smtClean="0"/>
              <a:t>***</a:t>
            </a:r>
            <a:endParaRPr lang="en-GB" dirty="0"/>
          </a:p>
        </p:txBody>
      </p:sp>
      <p:sp>
        <p:nvSpPr>
          <p:cNvPr id="44" name="Téglalap 43"/>
          <p:cNvSpPr/>
          <p:nvPr/>
        </p:nvSpPr>
        <p:spPr>
          <a:xfrm>
            <a:off x="4860237" y="5893964"/>
            <a:ext cx="2487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000" dirty="0" smtClean="0"/>
              <a:t>*</a:t>
            </a:r>
            <a:endParaRPr lang="en-GB" dirty="0"/>
          </a:p>
        </p:txBody>
      </p:sp>
      <p:sp>
        <p:nvSpPr>
          <p:cNvPr id="45" name="Téglalap 44"/>
          <p:cNvSpPr/>
          <p:nvPr/>
        </p:nvSpPr>
        <p:spPr>
          <a:xfrm>
            <a:off x="4756018" y="2779735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000" dirty="0" smtClean="0"/>
              <a:t>**</a:t>
            </a:r>
            <a:endParaRPr lang="en-GB" dirty="0"/>
          </a:p>
        </p:txBody>
      </p:sp>
      <p:sp>
        <p:nvSpPr>
          <p:cNvPr id="46" name="Téglalap 45"/>
          <p:cNvSpPr/>
          <p:nvPr/>
        </p:nvSpPr>
        <p:spPr>
          <a:xfrm>
            <a:off x="4669602" y="1957906"/>
            <a:ext cx="3770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000" dirty="0" smtClean="0"/>
              <a:t>***</a:t>
            </a:r>
            <a:endParaRPr lang="en-GB" dirty="0"/>
          </a:p>
        </p:txBody>
      </p:sp>
      <p:sp>
        <p:nvSpPr>
          <p:cNvPr id="47" name="Téglalap 46"/>
          <p:cNvSpPr/>
          <p:nvPr/>
        </p:nvSpPr>
        <p:spPr>
          <a:xfrm>
            <a:off x="1445106" y="2094650"/>
            <a:ext cx="3770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000" dirty="0" smtClean="0"/>
              <a:t>***</a:t>
            </a:r>
            <a:endParaRPr lang="en-GB" dirty="0"/>
          </a:p>
        </p:txBody>
      </p:sp>
      <p:sp>
        <p:nvSpPr>
          <p:cNvPr id="48" name="Téglalap 47"/>
          <p:cNvSpPr/>
          <p:nvPr/>
        </p:nvSpPr>
        <p:spPr>
          <a:xfrm>
            <a:off x="1435795" y="2784630"/>
            <a:ext cx="2487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000" dirty="0" smtClean="0"/>
              <a:t>*</a:t>
            </a:r>
            <a:endParaRPr lang="en-GB" dirty="0"/>
          </a:p>
        </p:txBody>
      </p:sp>
      <p:sp>
        <p:nvSpPr>
          <p:cNvPr id="49" name="Téglalap 48"/>
          <p:cNvSpPr/>
          <p:nvPr/>
        </p:nvSpPr>
        <p:spPr>
          <a:xfrm>
            <a:off x="2324632" y="2650543"/>
            <a:ext cx="2487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000" dirty="0" smtClean="0"/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226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139</Words>
  <Application>Microsoft Macintosh PowerPoint</Application>
  <PresentationFormat>A4 Paper (210x297 mm)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Office-téma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Módos Dezső</dc:creator>
  <cp:lastModifiedBy>Tamas Korcsmaros</cp:lastModifiedBy>
  <cp:revision>15</cp:revision>
  <dcterms:created xsi:type="dcterms:W3CDTF">2015-09-27T15:39:27Z</dcterms:created>
  <dcterms:modified xsi:type="dcterms:W3CDTF">2015-12-01T16:19:24Z</dcterms:modified>
</cp:coreProperties>
</file>