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0" r:id="rId2"/>
    <p:sldId id="277" r:id="rId3"/>
    <p:sldId id="280" r:id="rId4"/>
    <p:sldId id="276" r:id="rId5"/>
    <p:sldId id="292" r:id="rId6"/>
    <p:sldId id="295" r:id="rId7"/>
    <p:sldId id="289" r:id="rId8"/>
    <p:sldId id="288" r:id="rId9"/>
    <p:sldId id="296" r:id="rId10"/>
    <p:sldId id="294" r:id="rId11"/>
    <p:sldId id="297" r:id="rId12"/>
  </p:sldIdLst>
  <p:sldSz cx="6858000" cy="9906000" type="A4"/>
  <p:notesSz cx="6669088" cy="97536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unnar Dittmar" initials="GD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99FF"/>
    <a:srgbClr val="9966FF"/>
    <a:srgbClr val="7F6FC1"/>
    <a:srgbClr val="CC00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92" autoAdjust="0"/>
    <p:restoredTop sz="96529" autoAdjust="0"/>
  </p:normalViewPr>
  <p:slideViewPr>
    <p:cSldViewPr snapToGrid="0">
      <p:cViewPr varScale="1">
        <p:scale>
          <a:sx n="81" d="100"/>
          <a:sy n="81" d="100"/>
        </p:scale>
        <p:origin x="2964" y="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b-L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656C2-8C4E-460D-88FC-2EFFBA5DEEBB}" type="datetimeFigureOut">
              <a:rPr lang="lb-LU" smtClean="0"/>
              <a:t>04/03/2017</a:t>
            </a:fld>
            <a:endParaRPr lang="lb-L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5513" y="1219200"/>
            <a:ext cx="2278062" cy="3292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b-L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694238"/>
            <a:ext cx="5335588" cy="3840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b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64650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264650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1233EB-16D3-4318-ACBE-018CFB2752CB}" type="slidenum">
              <a:rPr lang="lb-LU" smtClean="0"/>
              <a:t>‹#›</a:t>
            </a:fld>
            <a:endParaRPr lang="lb-LU"/>
          </a:p>
        </p:txBody>
      </p:sp>
    </p:spTree>
    <p:extLst>
      <p:ext uri="{BB962C8B-B14F-4D97-AF65-F5344CB8AC3E}">
        <p14:creationId xmlns:p14="http://schemas.microsoft.com/office/powerpoint/2010/main" val="4017973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b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233EB-16D3-4318-ACBE-018CFB2752CB}" type="slidenum">
              <a:rPr lang="lb-LU" smtClean="0"/>
              <a:t>1</a:t>
            </a:fld>
            <a:endParaRPr lang="lb-LU"/>
          </a:p>
        </p:txBody>
      </p:sp>
    </p:spTree>
    <p:extLst>
      <p:ext uri="{BB962C8B-B14F-4D97-AF65-F5344CB8AC3E}">
        <p14:creationId xmlns:p14="http://schemas.microsoft.com/office/powerpoint/2010/main" val="5110155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233EB-16D3-4318-ACBE-018CFB2752CB}" type="slidenum">
              <a:rPr lang="lb-LU" smtClean="0"/>
              <a:t>9</a:t>
            </a:fld>
            <a:endParaRPr lang="lb-LU"/>
          </a:p>
        </p:txBody>
      </p:sp>
    </p:spTree>
    <p:extLst>
      <p:ext uri="{BB962C8B-B14F-4D97-AF65-F5344CB8AC3E}">
        <p14:creationId xmlns:p14="http://schemas.microsoft.com/office/powerpoint/2010/main" val="2741829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233EB-16D3-4318-ACBE-018CFB2752CB}" type="slidenum">
              <a:rPr lang="lb-LU" smtClean="0"/>
              <a:t>10</a:t>
            </a:fld>
            <a:endParaRPr lang="lb-LU"/>
          </a:p>
        </p:txBody>
      </p:sp>
    </p:spTree>
    <p:extLst>
      <p:ext uri="{BB962C8B-B14F-4D97-AF65-F5344CB8AC3E}">
        <p14:creationId xmlns:p14="http://schemas.microsoft.com/office/powerpoint/2010/main" val="1229079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233EB-16D3-4318-ACBE-018CFB2752CB}" type="slidenum">
              <a:rPr lang="lb-LU" smtClean="0"/>
              <a:t>11</a:t>
            </a:fld>
            <a:endParaRPr lang="lb-LU"/>
          </a:p>
        </p:txBody>
      </p:sp>
    </p:spTree>
    <p:extLst>
      <p:ext uri="{BB962C8B-B14F-4D97-AF65-F5344CB8AC3E}">
        <p14:creationId xmlns:p14="http://schemas.microsoft.com/office/powerpoint/2010/main" val="221049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A97E-9CED-4FAE-852A-0A1502AB9B87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55AE-43B8-4A49-8D56-6E233B114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20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A97E-9CED-4FAE-852A-0A1502AB9B87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55AE-43B8-4A49-8D56-6E233B114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278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A97E-9CED-4FAE-852A-0A1502AB9B87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55AE-43B8-4A49-8D56-6E233B114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797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A97E-9CED-4FAE-852A-0A1502AB9B87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55AE-43B8-4A49-8D56-6E233B114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015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A97E-9CED-4FAE-852A-0A1502AB9B87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55AE-43B8-4A49-8D56-6E233B114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472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A97E-9CED-4FAE-852A-0A1502AB9B87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55AE-43B8-4A49-8D56-6E233B114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631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A97E-9CED-4FAE-852A-0A1502AB9B87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55AE-43B8-4A49-8D56-6E233B114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727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A97E-9CED-4FAE-852A-0A1502AB9B87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55AE-43B8-4A49-8D56-6E233B114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207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A97E-9CED-4FAE-852A-0A1502AB9B87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55AE-43B8-4A49-8D56-6E233B114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878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A97E-9CED-4FAE-852A-0A1502AB9B87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55AE-43B8-4A49-8D56-6E233B114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524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A97E-9CED-4FAE-852A-0A1502AB9B87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55AE-43B8-4A49-8D56-6E233B114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230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CA97E-9CED-4FAE-852A-0A1502AB9B87}" type="datetimeFigureOut">
              <a:rPr lang="ru-RU" smtClean="0"/>
              <a:t>04.03.2017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355AE-43B8-4A49-8D56-6E233B1147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90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6317" y="8099805"/>
            <a:ext cx="6417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S1.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Data processing pipeline. The lines show the flow of information between the different parts of the study. The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of the lines corresponds to the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of the analysis box targeted.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Connector 39"/>
          <p:cNvCxnSpPr>
            <a:stCxn id="83" idx="2"/>
            <a:endCxn id="79" idx="0"/>
          </p:cNvCxnSpPr>
          <p:nvPr/>
        </p:nvCxnSpPr>
        <p:spPr>
          <a:xfrm>
            <a:off x="2758700" y="3630316"/>
            <a:ext cx="1474213" cy="272667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81" idx="2"/>
            <a:endCxn id="67" idx="0"/>
          </p:cNvCxnSpPr>
          <p:nvPr/>
        </p:nvCxnSpPr>
        <p:spPr>
          <a:xfrm>
            <a:off x="1495643" y="3414872"/>
            <a:ext cx="1880023" cy="1672815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64" idx="2"/>
            <a:endCxn id="67" idx="0"/>
          </p:cNvCxnSpPr>
          <p:nvPr/>
        </p:nvCxnSpPr>
        <p:spPr>
          <a:xfrm flipH="1">
            <a:off x="3375666" y="3847587"/>
            <a:ext cx="782878" cy="12401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81" idx="2"/>
            <a:endCxn id="66" idx="0"/>
          </p:cNvCxnSpPr>
          <p:nvPr/>
        </p:nvCxnSpPr>
        <p:spPr>
          <a:xfrm flipH="1">
            <a:off x="1452140" y="3414872"/>
            <a:ext cx="43503" cy="16728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64" idx="2"/>
            <a:endCxn id="66" idx="0"/>
          </p:cNvCxnSpPr>
          <p:nvPr/>
        </p:nvCxnSpPr>
        <p:spPr>
          <a:xfrm flipH="1">
            <a:off x="1452140" y="3847587"/>
            <a:ext cx="2706404" cy="124009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65" idx="2"/>
            <a:endCxn id="79" idx="0"/>
          </p:cNvCxnSpPr>
          <p:nvPr/>
        </p:nvCxnSpPr>
        <p:spPr>
          <a:xfrm flipH="1">
            <a:off x="4232913" y="4085555"/>
            <a:ext cx="1511794" cy="2271431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83" idx="2"/>
            <a:endCxn id="66" idx="0"/>
          </p:cNvCxnSpPr>
          <p:nvPr/>
        </p:nvCxnSpPr>
        <p:spPr>
          <a:xfrm flipH="1">
            <a:off x="1452140" y="3630316"/>
            <a:ext cx="1306560" cy="145737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81" idx="2"/>
            <a:endCxn id="78" idx="0"/>
          </p:cNvCxnSpPr>
          <p:nvPr/>
        </p:nvCxnSpPr>
        <p:spPr>
          <a:xfrm>
            <a:off x="1495643" y="3414872"/>
            <a:ext cx="181841" cy="2793869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64" idx="2"/>
            <a:endCxn id="78" idx="0"/>
          </p:cNvCxnSpPr>
          <p:nvPr/>
        </p:nvCxnSpPr>
        <p:spPr>
          <a:xfrm flipH="1">
            <a:off x="1677484" y="3847587"/>
            <a:ext cx="2481060" cy="2361154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81" idx="2"/>
            <a:endCxn id="75" idx="0"/>
          </p:cNvCxnSpPr>
          <p:nvPr/>
        </p:nvCxnSpPr>
        <p:spPr>
          <a:xfrm>
            <a:off x="1495643" y="3414872"/>
            <a:ext cx="3872521" cy="231219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64" idx="2"/>
            <a:endCxn id="75" idx="0"/>
          </p:cNvCxnSpPr>
          <p:nvPr/>
        </p:nvCxnSpPr>
        <p:spPr>
          <a:xfrm>
            <a:off x="4158544" y="3847587"/>
            <a:ext cx="1209620" cy="187947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64" idx="2"/>
            <a:endCxn id="77" idx="0"/>
          </p:cNvCxnSpPr>
          <p:nvPr/>
        </p:nvCxnSpPr>
        <p:spPr>
          <a:xfrm>
            <a:off x="4158544" y="3847587"/>
            <a:ext cx="1209620" cy="1249555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81" idx="2"/>
            <a:endCxn id="77" idx="0"/>
          </p:cNvCxnSpPr>
          <p:nvPr/>
        </p:nvCxnSpPr>
        <p:spPr>
          <a:xfrm>
            <a:off x="1495643" y="3414872"/>
            <a:ext cx="3872521" cy="168227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7" name="Curved Connector 138"/>
          <p:cNvCxnSpPr>
            <a:stCxn id="60" idx="2"/>
            <a:endCxn id="83" idx="0"/>
          </p:cNvCxnSpPr>
          <p:nvPr/>
        </p:nvCxnSpPr>
        <p:spPr>
          <a:xfrm rot="16200000" flipH="1">
            <a:off x="2225799" y="2358750"/>
            <a:ext cx="347873" cy="717929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160911" y="589397"/>
            <a:ext cx="1757103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HTA</a:t>
            </a:r>
            <a:br>
              <a:rPr lang="en-US" sz="1400" dirty="0"/>
            </a:br>
            <a:r>
              <a:rPr lang="en-US" sz="1400" dirty="0"/>
              <a:t>(Affymetrix Human Transcriptome</a:t>
            </a:r>
            <a:br>
              <a:rPr lang="en-US" sz="1400" dirty="0"/>
            </a:br>
            <a:r>
              <a:rPr lang="en-US" sz="1400" dirty="0"/>
              <a:t>Array 2.0) CEL files</a:t>
            </a:r>
            <a:endParaRPr lang="ru-RU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4115882" y="587658"/>
            <a:ext cx="1539850" cy="7386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RNA-seq</a:t>
            </a:r>
            <a:br>
              <a:rPr lang="en-US" sz="1400" b="1" dirty="0"/>
            </a:br>
            <a:r>
              <a:rPr lang="en-US" sz="1400" dirty="0"/>
              <a:t>(Illumina 2000) read libraries</a:t>
            </a:r>
            <a:endParaRPr lang="ru-RU" sz="1400" dirty="0"/>
          </a:p>
        </p:txBody>
      </p:sp>
      <p:sp>
        <p:nvSpPr>
          <p:cNvPr id="60" name="TextBox 59"/>
          <p:cNvSpPr txBox="1"/>
          <p:nvPr/>
        </p:nvSpPr>
        <p:spPr>
          <a:xfrm>
            <a:off x="1358436" y="1805115"/>
            <a:ext cx="1364669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i="1" dirty="0"/>
              <a:t>Partek® GS</a:t>
            </a:r>
          </a:p>
          <a:p>
            <a:r>
              <a:rPr lang="en-US" sz="1400" dirty="0"/>
              <a:t>- normalization</a:t>
            </a:r>
          </a:p>
          <a:p>
            <a:r>
              <a:rPr lang="en-US" sz="1400" dirty="0"/>
              <a:t>- summarization</a:t>
            </a:r>
            <a:endParaRPr lang="ru-RU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4115882" y="1515954"/>
            <a:ext cx="1539849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i="1" dirty="0" err="1"/>
              <a:t>TopHat</a:t>
            </a:r>
            <a:r>
              <a:rPr lang="en-US" sz="1400" b="1" dirty="0"/>
              <a:t> </a:t>
            </a:r>
            <a:r>
              <a:rPr lang="en-US" sz="1400" dirty="0"/>
              <a:t>alignment</a:t>
            </a:r>
            <a:endParaRPr lang="ru-RU" sz="1400" dirty="0"/>
          </a:p>
        </p:txBody>
      </p:sp>
      <p:cxnSp>
        <p:nvCxnSpPr>
          <p:cNvPr id="62" name="Straight Arrow Connector 61"/>
          <p:cNvCxnSpPr>
            <a:stCxn id="59" idx="2"/>
            <a:endCxn id="61" idx="0"/>
          </p:cNvCxnSpPr>
          <p:nvPr/>
        </p:nvCxnSpPr>
        <p:spPr>
          <a:xfrm>
            <a:off x="4885807" y="1326322"/>
            <a:ext cx="0" cy="1896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522141" y="2072729"/>
            <a:ext cx="1272806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i="1" dirty="0" err="1"/>
              <a:t>HTSeq</a:t>
            </a:r>
            <a:endParaRPr lang="en-US" sz="1400" b="1" i="1" dirty="0"/>
          </a:p>
          <a:p>
            <a:pPr algn="ctr"/>
            <a:r>
              <a:rPr lang="en-US" sz="1400" dirty="0"/>
              <a:t>gene expression estimation</a:t>
            </a:r>
            <a:endParaRPr lang="ru-RU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3568662" y="3324367"/>
            <a:ext cx="1179764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Counts gene level</a:t>
            </a:r>
            <a:endParaRPr lang="ru-RU" sz="1400" dirty="0"/>
          </a:p>
        </p:txBody>
      </p:sp>
      <p:sp>
        <p:nvSpPr>
          <p:cNvPr id="65" name="TextBox 64"/>
          <p:cNvSpPr txBox="1"/>
          <p:nvPr/>
        </p:nvSpPr>
        <p:spPr>
          <a:xfrm>
            <a:off x="5126472" y="3346891"/>
            <a:ext cx="1236470" cy="7386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Counts exon/junction level</a:t>
            </a:r>
            <a:endParaRPr lang="ru-RU" sz="1400" dirty="0"/>
          </a:p>
        </p:txBody>
      </p:sp>
      <p:sp>
        <p:nvSpPr>
          <p:cNvPr id="66" name="TextBox 65"/>
          <p:cNvSpPr txBox="1"/>
          <p:nvPr/>
        </p:nvSpPr>
        <p:spPr>
          <a:xfrm>
            <a:off x="523392" y="5087686"/>
            <a:ext cx="1857496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b="1" dirty="0"/>
              <a:t>Exploratory analysis</a:t>
            </a:r>
          </a:p>
          <a:p>
            <a:r>
              <a:rPr lang="en-US" sz="1400" dirty="0"/>
              <a:t>- PCA</a:t>
            </a:r>
            <a:endParaRPr lang="ru-RU" sz="1400" dirty="0"/>
          </a:p>
          <a:p>
            <a:r>
              <a:rPr lang="en-US" sz="1400" dirty="0"/>
              <a:t>- analysis of variation</a:t>
            </a:r>
          </a:p>
          <a:p>
            <a:r>
              <a:rPr lang="en-US" sz="1400" dirty="0"/>
              <a:t>- Spearman correlation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437757" y="5087687"/>
            <a:ext cx="1875818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/>
              <a:t>Differential expression analysis</a:t>
            </a:r>
          </a:p>
          <a:p>
            <a:r>
              <a:rPr lang="en-US" sz="1400" dirty="0"/>
              <a:t>- </a:t>
            </a:r>
            <a:r>
              <a:rPr lang="en-US" sz="1400" i="1" dirty="0" err="1"/>
              <a:t>limma</a:t>
            </a:r>
            <a:r>
              <a:rPr lang="en-US" sz="1400" dirty="0"/>
              <a:t> (incl. </a:t>
            </a:r>
            <a:r>
              <a:rPr lang="en-US" sz="1400" i="1" dirty="0" err="1"/>
              <a:t>voom</a:t>
            </a:r>
            <a:r>
              <a:rPr lang="en-US" sz="1400" dirty="0"/>
              <a:t>)</a:t>
            </a:r>
          </a:p>
          <a:p>
            <a:r>
              <a:rPr lang="en-US" sz="1400" dirty="0"/>
              <a:t>- </a:t>
            </a:r>
            <a:r>
              <a:rPr lang="en-US" sz="1400" i="1" dirty="0" err="1"/>
              <a:t>edgeR</a:t>
            </a:r>
            <a:endParaRPr lang="ru-RU" sz="1400" i="1" dirty="0"/>
          </a:p>
        </p:txBody>
      </p:sp>
      <p:cxnSp>
        <p:nvCxnSpPr>
          <p:cNvPr id="68" name="Curved Connector 98"/>
          <p:cNvCxnSpPr>
            <a:stCxn id="60" idx="2"/>
            <a:endCxn id="81" idx="0"/>
          </p:cNvCxnSpPr>
          <p:nvPr/>
        </p:nvCxnSpPr>
        <p:spPr>
          <a:xfrm rot="5400000">
            <a:off x="1594271" y="2445151"/>
            <a:ext cx="347873" cy="545128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4994437" y="2077592"/>
            <a:ext cx="1363177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i="1" dirty="0" err="1"/>
              <a:t>featureCounts</a:t>
            </a:r>
            <a:endParaRPr lang="en-US" sz="1400" b="1" i="1" dirty="0"/>
          </a:p>
          <a:p>
            <a:pPr algn="ctr"/>
            <a:r>
              <a:rPr lang="en-US" sz="1400" b="1" dirty="0"/>
              <a:t>(</a:t>
            </a:r>
            <a:r>
              <a:rPr lang="en-US" sz="1400" b="1" i="1" dirty="0" err="1"/>
              <a:t>Rsubread</a:t>
            </a:r>
            <a:r>
              <a:rPr lang="en-US" sz="1400" b="1" dirty="0"/>
              <a:t>)</a:t>
            </a:r>
          </a:p>
          <a:p>
            <a:pPr algn="ctr"/>
            <a:r>
              <a:rPr lang="en-US" sz="1400" dirty="0"/>
              <a:t>exon expression estimation</a:t>
            </a:r>
            <a:endParaRPr lang="ru-RU" sz="1400" dirty="0"/>
          </a:p>
        </p:txBody>
      </p:sp>
      <p:cxnSp>
        <p:nvCxnSpPr>
          <p:cNvPr id="70" name="Curved Connector 121"/>
          <p:cNvCxnSpPr>
            <a:stCxn id="61" idx="2"/>
            <a:endCxn id="63" idx="0"/>
          </p:cNvCxnSpPr>
          <p:nvPr/>
        </p:nvCxnSpPr>
        <p:spPr>
          <a:xfrm rot="5400000">
            <a:off x="4397677" y="1584599"/>
            <a:ext cx="248998" cy="727263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1" name="Curved Connector 122"/>
          <p:cNvCxnSpPr>
            <a:stCxn id="61" idx="2"/>
            <a:endCxn id="69" idx="0"/>
          </p:cNvCxnSpPr>
          <p:nvPr/>
        </p:nvCxnSpPr>
        <p:spPr>
          <a:xfrm rot="16200000" flipH="1">
            <a:off x="5153986" y="1555551"/>
            <a:ext cx="253861" cy="790219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63" idx="2"/>
            <a:endCxn id="64" idx="0"/>
          </p:cNvCxnSpPr>
          <p:nvPr/>
        </p:nvCxnSpPr>
        <p:spPr>
          <a:xfrm>
            <a:off x="4158544" y="3026836"/>
            <a:ext cx="0" cy="2975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69" idx="2"/>
            <a:endCxn id="65" idx="0"/>
          </p:cNvCxnSpPr>
          <p:nvPr/>
        </p:nvCxnSpPr>
        <p:spPr>
          <a:xfrm>
            <a:off x="5676026" y="3031699"/>
            <a:ext cx="68681" cy="3151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4430255" y="5727064"/>
            <a:ext cx="1875818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/>
              <a:t>Prediction analysis</a:t>
            </a:r>
          </a:p>
          <a:p>
            <a:r>
              <a:rPr lang="en-US" sz="1400" dirty="0"/>
              <a:t>- AUC calculation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4430255" y="5097142"/>
            <a:ext cx="187581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/>
              <a:t>Detection limits and dynamic range </a:t>
            </a:r>
            <a:endParaRPr lang="ru-RU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527715" y="6208741"/>
            <a:ext cx="2299537" cy="7386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/>
              <a:t>Functional enrichment</a:t>
            </a:r>
          </a:p>
          <a:p>
            <a:r>
              <a:rPr lang="en-US" sz="1400" dirty="0"/>
              <a:t>- enriched of gene ontology terms with significant genes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013246" y="6356986"/>
            <a:ext cx="2439333" cy="954107"/>
          </a:xfrm>
          <a:prstGeom prst="rect">
            <a:avLst/>
          </a:prstGeom>
          <a:solidFill>
            <a:srgbClr val="CC99FF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/>
              <a:t>Splicing analysis</a:t>
            </a:r>
          </a:p>
          <a:p>
            <a:r>
              <a:rPr lang="en-US" sz="1400" i="1" dirty="0" err="1"/>
              <a:t>DEXSeq</a:t>
            </a:r>
            <a:r>
              <a:rPr lang="en-US" sz="1400" dirty="0"/>
              <a:t> and </a:t>
            </a:r>
            <a:r>
              <a:rPr lang="en-US" sz="1400" i="1" dirty="0" err="1"/>
              <a:t>diffSplice</a:t>
            </a:r>
            <a:r>
              <a:rPr lang="en-US" sz="1400" dirty="0"/>
              <a:t> </a:t>
            </a:r>
          </a:p>
          <a:p>
            <a:r>
              <a:rPr lang="en-US" sz="1400" dirty="0"/>
              <a:t>based on exon and junction expression</a:t>
            </a:r>
          </a:p>
        </p:txBody>
      </p:sp>
      <p:cxnSp>
        <p:nvCxnSpPr>
          <p:cNvPr id="80" name="Straight Arrow Connector 79"/>
          <p:cNvCxnSpPr>
            <a:stCxn id="58" idx="2"/>
            <a:endCxn id="60" idx="0"/>
          </p:cNvCxnSpPr>
          <p:nvPr/>
        </p:nvCxnSpPr>
        <p:spPr>
          <a:xfrm>
            <a:off x="2039463" y="1543504"/>
            <a:ext cx="1308" cy="26161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1047012" y="2891652"/>
            <a:ext cx="897261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HTA gene level</a:t>
            </a:r>
            <a:endParaRPr lang="ru-RU" sz="1400" dirty="0"/>
          </a:p>
        </p:txBody>
      </p:sp>
      <p:sp>
        <p:nvSpPr>
          <p:cNvPr id="83" name="TextBox 82"/>
          <p:cNvSpPr txBox="1"/>
          <p:nvPr/>
        </p:nvSpPr>
        <p:spPr>
          <a:xfrm>
            <a:off x="2141733" y="2891652"/>
            <a:ext cx="1233933" cy="7386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HTA exon/junction level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05496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41" y="43031"/>
            <a:ext cx="5764561" cy="711620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8433" y="7342545"/>
            <a:ext cx="6085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S10.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Sensitivity of differential exon usage analysis to gene expression (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and overlaps between differentially expressed and differentially spliced genes in RNA-seq (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and HTA (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). The difference in dynamic range between platforms (visible in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was normalized by considering quantiles in (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). The fold-change threshold of differentially used exons was set constant.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7945" y="39224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65056" y="405763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220" y="375888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02214" y="3758883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48080" y="4196080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RNA-seq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94480" y="4196080"/>
            <a:ext cx="4810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HTA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48080" y="6789643"/>
            <a:ext cx="185756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exons: log</a:t>
            </a:r>
            <a:r>
              <a:rPr lang="en-US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(FDR)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94480" y="6789643"/>
            <a:ext cx="185756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exons: log</a:t>
            </a:r>
            <a:r>
              <a:rPr lang="en-US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(FDR)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-253056" y="5132558"/>
            <a:ext cx="185756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Jaccard index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2626525" y="5131572"/>
            <a:ext cx="185756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Jaccard index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-296759" y="1511519"/>
            <a:ext cx="185756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Number of spliced exons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2623374" y="1498002"/>
            <a:ext cx="185756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Number of spliced exons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48080" y="3272424"/>
            <a:ext cx="185756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Average gene expression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22396" y="3272424"/>
            <a:ext cx="211424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Quantiles of gene expression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7025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66292" y="3172347"/>
            <a:ext cx="6085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S11.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GO enrichment (FDR&lt;0.01) based on all genes identified as spliced by analysis of both exons and junctions within RNA-seq and HTA platforms (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). In (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), the results of functional annotation of the core 207 genes consistently identified as spliced by both platforms and both measures are presented.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37957" y="312444"/>
            <a:ext cx="1646027" cy="2532810"/>
            <a:chOff x="939354" y="624871"/>
            <a:chExt cx="1646027" cy="2532810"/>
          </a:xfrm>
        </p:grpSpPr>
        <p:sp>
          <p:nvSpPr>
            <p:cNvPr id="4" name="TextBox 3"/>
            <p:cNvSpPr txBox="1"/>
            <p:nvPr/>
          </p:nvSpPr>
          <p:spPr>
            <a:xfrm>
              <a:off x="939354" y="624871"/>
              <a:ext cx="16460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GO categories enriched</a:t>
              </a:r>
              <a:br>
                <a:rPr lang="en-US" sz="1200" dirty="0"/>
              </a:br>
              <a:r>
                <a:rPr lang="en-US" sz="1200" dirty="0"/>
                <a:t>by spliced genes</a:t>
              </a:r>
              <a:endParaRPr lang="en-GB" sz="1200" dirty="0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52491" y="1396283"/>
              <a:ext cx="2108340" cy="1414456"/>
            </a:xfrm>
            <a:prstGeom prst="rect">
              <a:avLst/>
            </a:prstGeom>
          </p:spPr>
        </p:pic>
        <p:sp>
          <p:nvSpPr>
            <p:cNvPr id="6" name="Rectangle 46"/>
            <p:cNvSpPr>
              <a:spLocks noChangeArrowheads="1"/>
            </p:cNvSpPr>
            <p:nvPr/>
          </p:nvSpPr>
          <p:spPr bwMode="auto">
            <a:xfrm>
              <a:off x="1512291" y="1251668"/>
              <a:ext cx="39754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fr-FR" altLang="fr-FR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BP: 5</a:t>
              </a:r>
            </a:p>
            <a:p>
              <a:pPr lvl="0"/>
              <a:r>
                <a:rPr lang="fr-FR" altLang="fr-FR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MF: 8</a:t>
              </a:r>
            </a:p>
            <a:p>
              <a:pPr lvl="0"/>
              <a:r>
                <a:rPr lang="fr-FR" altLang="fr-FR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CC: 32</a:t>
              </a:r>
            </a:p>
          </p:txBody>
        </p:sp>
        <p:sp>
          <p:nvSpPr>
            <p:cNvPr id="7" name="Rectangle 46"/>
            <p:cNvSpPr>
              <a:spLocks noChangeArrowheads="1"/>
            </p:cNvSpPr>
            <p:nvPr/>
          </p:nvSpPr>
          <p:spPr bwMode="auto">
            <a:xfrm>
              <a:off x="1469418" y="1891276"/>
              <a:ext cx="40556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BP: 16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altLang="fr-FR" sz="1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MF: 22</a:t>
              </a:r>
            </a:p>
            <a:p>
              <a:pPr marL="0" marR="0" lvl="0" indent="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altLang="fr-FR" sz="1000" b="1" dirty="0">
                  <a:solidFill>
                    <a:srgbClr val="000000"/>
                  </a:solidFill>
                  <a:cs typeface="Arial" panose="020B0604020202020204" pitchFamily="34" charset="0"/>
                </a:rPr>
                <a:t>CC: 46</a:t>
              </a: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477433" y="2546055"/>
              <a:ext cx="39754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fr-FR" altLang="fr-FR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BP: 89</a:t>
              </a:r>
            </a:p>
            <a:p>
              <a:pPr lvl="0"/>
              <a:r>
                <a:rPr lang="fr-FR" altLang="fr-FR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MF: 12</a:t>
              </a:r>
            </a:p>
            <a:p>
              <a:pPr lvl="0"/>
              <a:r>
                <a:rPr lang="fr-FR" altLang="fr-FR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CC: 44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 rot="16200000">
            <a:off x="435783" y="1323962"/>
            <a:ext cx="727672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RNA-</a:t>
            </a:r>
            <a:r>
              <a:rPr lang="en-US" sz="1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</a:t>
            </a:r>
            <a:endParaRPr lang="en-US" sz="9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601716" y="2059891"/>
            <a:ext cx="386065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HTA</a:t>
            </a:r>
            <a:endParaRPr lang="en-US" sz="9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19324" y="340457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8063" y="840212"/>
            <a:ext cx="3335822" cy="2005042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2888063" y="340457"/>
            <a:ext cx="293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764734" y="339685"/>
            <a:ext cx="3429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dirty="0">
                <a:cs typeface="Arial" panose="020B0604020202020204" pitchFamily="34" charset="0"/>
              </a:rPr>
              <a:t>GO biological processes enriched</a:t>
            </a:r>
          </a:p>
          <a:p>
            <a:pPr algn="ctr"/>
            <a:r>
              <a:rPr lang="en-US" sz="1200" dirty="0">
                <a:cs typeface="Arial" panose="020B0604020202020204" pitchFamily="34" charset="0"/>
              </a:rPr>
              <a:t>by 207 consistently spliced genes</a:t>
            </a:r>
            <a:endParaRPr lang="en-GB" sz="12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530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3795" y="4333398"/>
            <a:ext cx="5492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S2.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Number of mapped reads after RNA-seq analysis of the samples, including 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TopHat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alignment. In general, normal tissues (green) show more reproducible mapping results than tumours (yellow).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795" y="560302"/>
            <a:ext cx="5492972" cy="363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048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0713" y="6338276"/>
            <a:ext cx="5294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S3.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Genes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a, 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and exons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c, 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for protein coding and long non-coding RNAs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lncRNAs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presented by the platforms after remapping of HTA probes to the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Ensembl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GRCh37 genome. 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703994" y="1401543"/>
            <a:ext cx="647614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RNA-seq</a:t>
            </a:r>
          </a:p>
        </p:txBody>
      </p:sp>
      <p:sp>
        <p:nvSpPr>
          <p:cNvPr id="4" name="TextBox 3"/>
          <p:cNvSpPr txBox="1"/>
          <p:nvPr/>
        </p:nvSpPr>
        <p:spPr>
          <a:xfrm rot="16200000">
            <a:off x="875611" y="2315279"/>
            <a:ext cx="304379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HTA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197352" y="661846"/>
            <a:ext cx="1519327" cy="2378235"/>
            <a:chOff x="1543815" y="798805"/>
            <a:chExt cx="1519327" cy="2378235"/>
          </a:xfrm>
        </p:grpSpPr>
        <p:sp>
          <p:nvSpPr>
            <p:cNvPr id="6" name="TextBox 5"/>
            <p:cNvSpPr txBox="1"/>
            <p:nvPr/>
          </p:nvSpPr>
          <p:spPr>
            <a:xfrm>
              <a:off x="1543815" y="798805"/>
              <a:ext cx="15193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protein coding mRNA</a:t>
              </a:r>
              <a:endParaRPr lang="en-GB" sz="1200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215196" y="1415642"/>
              <a:ext cx="2108340" cy="1414456"/>
            </a:xfrm>
            <a:prstGeom prst="rect">
              <a:avLst/>
            </a:prstGeom>
          </p:spPr>
        </p:pic>
        <p:sp>
          <p:nvSpPr>
            <p:cNvPr id="8" name="Rectangle 46"/>
            <p:cNvSpPr>
              <a:spLocks noChangeArrowheads="1"/>
            </p:cNvSpPr>
            <p:nvPr/>
          </p:nvSpPr>
          <p:spPr bwMode="auto">
            <a:xfrm>
              <a:off x="2195629" y="1381568"/>
              <a:ext cx="14106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13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" name="Rectangle 46"/>
            <p:cNvSpPr>
              <a:spLocks noChangeArrowheads="1"/>
            </p:cNvSpPr>
            <p:nvPr/>
          </p:nvSpPr>
          <p:spPr bwMode="auto">
            <a:xfrm>
              <a:off x="2072198" y="2032490"/>
              <a:ext cx="38792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20 033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" name="Rectangle 46"/>
            <p:cNvSpPr>
              <a:spLocks noChangeArrowheads="1"/>
            </p:cNvSpPr>
            <p:nvPr/>
          </p:nvSpPr>
          <p:spPr bwMode="auto">
            <a:xfrm>
              <a:off x="2230895" y="2683413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019990" y="661846"/>
            <a:ext cx="1414456" cy="2377869"/>
            <a:chOff x="1562138" y="799171"/>
            <a:chExt cx="1414456" cy="2377869"/>
          </a:xfrm>
        </p:grpSpPr>
        <p:sp>
          <p:nvSpPr>
            <p:cNvPr id="12" name="TextBox 11"/>
            <p:cNvSpPr txBox="1"/>
            <p:nvPr/>
          </p:nvSpPr>
          <p:spPr>
            <a:xfrm>
              <a:off x="1947003" y="799171"/>
              <a:ext cx="6383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lncRNA</a:t>
              </a:r>
              <a:endParaRPr lang="en-GB" sz="1200" dirty="0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215196" y="1415642"/>
              <a:ext cx="2108340" cy="1414456"/>
            </a:xfrm>
            <a:prstGeom prst="rect">
              <a:avLst/>
            </a:prstGeom>
          </p:spPr>
        </p:pic>
        <p:sp>
          <p:nvSpPr>
            <p:cNvPr id="14" name="Rectangle 46"/>
            <p:cNvSpPr>
              <a:spLocks noChangeArrowheads="1"/>
            </p:cNvSpPr>
            <p:nvPr/>
          </p:nvSpPr>
          <p:spPr bwMode="auto">
            <a:xfrm>
              <a:off x="2160363" y="1381568"/>
              <a:ext cx="2115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462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" name="Rectangle 46"/>
            <p:cNvSpPr>
              <a:spLocks noChangeArrowheads="1"/>
            </p:cNvSpPr>
            <p:nvPr/>
          </p:nvSpPr>
          <p:spPr bwMode="auto">
            <a:xfrm>
              <a:off x="2107465" y="2032490"/>
              <a:ext cx="31739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5 855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6" name="Rectangle 46"/>
            <p:cNvSpPr>
              <a:spLocks noChangeArrowheads="1"/>
            </p:cNvSpPr>
            <p:nvPr/>
          </p:nvSpPr>
          <p:spPr bwMode="auto">
            <a:xfrm>
              <a:off x="2230895" y="2683413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2800220" y="530651"/>
            <a:ext cx="293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64922" y="530651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703994" y="4164864"/>
            <a:ext cx="647614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RNA-seq</a:t>
            </a:r>
          </a:p>
        </p:txBody>
      </p:sp>
      <p:sp>
        <p:nvSpPr>
          <p:cNvPr id="27" name="TextBox 26"/>
          <p:cNvSpPr txBox="1"/>
          <p:nvPr/>
        </p:nvSpPr>
        <p:spPr>
          <a:xfrm rot="16200000">
            <a:off x="875611" y="5078600"/>
            <a:ext cx="304379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sz="1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HTA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197352" y="3425167"/>
            <a:ext cx="1519327" cy="2378235"/>
            <a:chOff x="1543815" y="798805"/>
            <a:chExt cx="1519327" cy="2378235"/>
          </a:xfrm>
        </p:grpSpPr>
        <p:sp>
          <p:nvSpPr>
            <p:cNvPr id="29" name="TextBox 28"/>
            <p:cNvSpPr txBox="1"/>
            <p:nvPr/>
          </p:nvSpPr>
          <p:spPr>
            <a:xfrm>
              <a:off x="1543815" y="798805"/>
              <a:ext cx="15193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protein coding mRNA</a:t>
              </a:r>
              <a:endParaRPr lang="en-GB" sz="1200" dirty="0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215196" y="1415642"/>
              <a:ext cx="2108340" cy="1414456"/>
            </a:xfrm>
            <a:prstGeom prst="rect">
              <a:avLst/>
            </a:prstGeom>
          </p:spPr>
        </p:pic>
        <p:sp>
          <p:nvSpPr>
            <p:cNvPr id="31" name="Rectangle 46"/>
            <p:cNvSpPr>
              <a:spLocks noChangeArrowheads="1"/>
            </p:cNvSpPr>
            <p:nvPr/>
          </p:nvSpPr>
          <p:spPr bwMode="auto">
            <a:xfrm>
              <a:off x="2072199" y="1381568"/>
              <a:ext cx="387927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47 358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2" name="Rectangle 46"/>
            <p:cNvSpPr>
              <a:spLocks noChangeArrowheads="1"/>
            </p:cNvSpPr>
            <p:nvPr/>
          </p:nvSpPr>
          <p:spPr bwMode="auto">
            <a:xfrm>
              <a:off x="2036932" y="2032490"/>
              <a:ext cx="45846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511 866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3" name="Rectangle 46"/>
            <p:cNvSpPr>
              <a:spLocks noChangeArrowheads="1"/>
            </p:cNvSpPr>
            <p:nvPr/>
          </p:nvSpPr>
          <p:spPr bwMode="auto">
            <a:xfrm>
              <a:off x="2230895" y="2683413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019990" y="3425167"/>
            <a:ext cx="1414456" cy="2377869"/>
            <a:chOff x="1562138" y="799171"/>
            <a:chExt cx="1414456" cy="2377869"/>
          </a:xfrm>
        </p:grpSpPr>
        <p:sp>
          <p:nvSpPr>
            <p:cNvPr id="35" name="TextBox 34"/>
            <p:cNvSpPr txBox="1"/>
            <p:nvPr/>
          </p:nvSpPr>
          <p:spPr>
            <a:xfrm>
              <a:off x="1947003" y="799171"/>
              <a:ext cx="6383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lncRNA</a:t>
              </a:r>
              <a:endParaRPr lang="en-GB" sz="1200" dirty="0"/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215196" y="1415642"/>
              <a:ext cx="2108340" cy="1414456"/>
            </a:xfrm>
            <a:prstGeom prst="rect">
              <a:avLst/>
            </a:prstGeom>
          </p:spPr>
        </p:pic>
        <p:sp>
          <p:nvSpPr>
            <p:cNvPr id="37" name="Rectangle 46"/>
            <p:cNvSpPr>
              <a:spLocks noChangeArrowheads="1"/>
            </p:cNvSpPr>
            <p:nvPr/>
          </p:nvSpPr>
          <p:spPr bwMode="auto">
            <a:xfrm>
              <a:off x="2107464" y="1381568"/>
              <a:ext cx="317395" cy="1538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/>
              <a:r>
                <a:rPr lang="fr-FR" altLang="fr-FR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2 875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8" name="Rectangle 46"/>
            <p:cNvSpPr>
              <a:spLocks noChangeArrowheads="1"/>
            </p:cNvSpPr>
            <p:nvPr/>
          </p:nvSpPr>
          <p:spPr bwMode="auto">
            <a:xfrm>
              <a:off x="2072201" y="2032490"/>
              <a:ext cx="387927" cy="15388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/>
              <a:r>
                <a:rPr lang="fr-FR" altLang="fr-FR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25 640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9" name="Rectangle 46"/>
            <p:cNvSpPr>
              <a:spLocks noChangeArrowheads="1"/>
            </p:cNvSpPr>
            <p:nvPr/>
          </p:nvSpPr>
          <p:spPr bwMode="auto">
            <a:xfrm>
              <a:off x="2230895" y="2683413"/>
              <a:ext cx="70532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sp>
        <p:nvSpPr>
          <p:cNvPr id="40" name="Rectangle 39"/>
          <p:cNvSpPr/>
          <p:nvPr/>
        </p:nvSpPr>
        <p:spPr>
          <a:xfrm>
            <a:off x="2800220" y="3293972"/>
            <a:ext cx="293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64922" y="3293972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313268" y="1718733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genes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372533" y="4555069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exons</a:t>
            </a:r>
          </a:p>
        </p:txBody>
      </p:sp>
    </p:spTree>
    <p:extLst>
      <p:ext uri="{BB962C8B-B14F-4D97-AF65-F5344CB8AC3E}">
        <p14:creationId xmlns:p14="http://schemas.microsoft.com/office/powerpoint/2010/main" val="1181733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120" y="369013"/>
            <a:ext cx="4724400" cy="3543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416133" y="1098333"/>
            <a:ext cx="105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Normal tissue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407283" y="2900174"/>
            <a:ext cx="1069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Tumour</a:t>
            </a:r>
            <a:r>
              <a:rPr lang="en-US" sz="1200" dirty="0"/>
              <a:t> tissue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37283" y="336367"/>
            <a:ext cx="64152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b="1" dirty="0"/>
              <a:t>RNA-seq</a:t>
            </a:r>
            <a:endParaRPr lang="en-GB" sz="1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00784" y="327941"/>
            <a:ext cx="609601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HTA</a:t>
            </a:r>
            <a:endParaRPr lang="en-GB" sz="1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25091" y="2140102"/>
            <a:ext cx="64152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b="1" dirty="0"/>
              <a:t>RNA-seq</a:t>
            </a:r>
            <a:endParaRPr lang="en-GB" sz="1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200784" y="2147177"/>
            <a:ext cx="609601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HTA</a:t>
            </a:r>
            <a:endParaRPr lang="en-GB" sz="1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67360" y="4325742"/>
            <a:ext cx="6055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S4.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Dependency of the standard deviation of gene expression between biological replicates on the mean signal level for normal (top row: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a-c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and tumour (bottom row: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d-f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groups. Lines show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Lowess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smoothing. In the right most plots (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comparison of the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Lowess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regression lines is given for scaled gene expression. Variability between biological replicates is higher for RNA-seq data for both normal and tumour samples, especially for low abundant transcripts.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34840" y="336367"/>
            <a:ext cx="138815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Comparison</a:t>
            </a:r>
            <a:endParaRPr lang="en-GB" sz="1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16315" y="2140101"/>
            <a:ext cx="138815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Comparison</a:t>
            </a:r>
            <a:endParaRPr lang="en-GB" sz="1000" b="1" dirty="0"/>
          </a:p>
        </p:txBody>
      </p:sp>
      <p:sp>
        <p:nvSpPr>
          <p:cNvPr id="16" name="Rectangle 15"/>
          <p:cNvSpPr/>
          <p:nvPr/>
        </p:nvSpPr>
        <p:spPr>
          <a:xfrm>
            <a:off x="1036458" y="327942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612151" y="327941"/>
            <a:ext cx="293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263161" y="327941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60258" y="2137632"/>
            <a:ext cx="293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35951" y="2137631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186961" y="2137631"/>
            <a:ext cx="2439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608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797" y="323385"/>
            <a:ext cx="5707681" cy="57059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49298" y="3300760"/>
            <a:ext cx="1483112" cy="3233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349298" y="431180"/>
            <a:ext cx="1483112" cy="3233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155688" y="3300759"/>
            <a:ext cx="1483112" cy="3233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155688" y="431180"/>
            <a:ext cx="1483112" cy="3233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58925" y="47578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4911" y="475784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6257" y="3300759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44911" y="3300759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7717" y="6137174"/>
            <a:ext cx="6085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S5.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Dynamic range for RNA-seq (</a:t>
            </a:r>
            <a:r>
              <a:rPr lang="en-GB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and HTA (</a:t>
            </a:r>
            <a:r>
              <a:rPr lang="en-GB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platforms based on significantly differentially expressed genes (FDR&lt;0.01). (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and (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show the distribution of expressions (averaged over all samples) for all genes and significant genes only, with the same cut-off used to determine the dynamic range. The distributions of log</a:t>
            </a:r>
            <a:r>
              <a:rPr lang="en-GB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FC are presented in (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and (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22502" y="2188210"/>
            <a:ext cx="1098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dynamic range</a:t>
            </a:r>
            <a:endParaRPr lang="en-GB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237742" y="2432126"/>
            <a:ext cx="1196848" cy="3226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84562" y="4848860"/>
            <a:ext cx="712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dynamic</a:t>
            </a:r>
          </a:p>
          <a:p>
            <a:pPr algn="ctr"/>
            <a:r>
              <a:rPr lang="en-US" sz="1200" dirty="0"/>
              <a:t> range</a:t>
            </a:r>
            <a:endParaRPr lang="en-GB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384562" y="5280660"/>
            <a:ext cx="863338" cy="762"/>
          </a:xfrm>
          <a:prstGeom prst="straightConnector1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79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48863" y="4842269"/>
            <a:ext cx="6085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S6.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MA-plots representing populations of all (grey) and significant (coloured) coding mRNAs (top panel: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and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lncRNAs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(bottom panel: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assessed by RNA-seq (left panel, red and orange in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and HTA platforms (right panel, blue and cyan in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). Shaded areas in the figures of the top-most panel (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correspond to the detection limits.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7891"/>
            <a:ext cx="6858000" cy="41142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6880" y="47789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4948" y="477890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6880" y="133712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4948" y="1337126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87868" y="133712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6880" y="2964618"/>
            <a:ext cx="243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44948" y="2964617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87868" y="2964616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893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66601" y="149093"/>
            <a:ext cx="151159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RNA-</a:t>
            </a:r>
            <a:r>
              <a:rPr lang="en-US" sz="1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</a:t>
            </a:r>
            <a:r>
              <a:rPr lang="en-US" sz="1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only</a:t>
            </a:r>
            <a:endParaRPr lang="en-US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tissue development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developmental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extracellular matrix organization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extracellular structure organization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single-organism cellular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single-organism process	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collagen catabolic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intraciliary</a:t>
            </a: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transport	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 proliferation	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multicellular organismal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negative regulation of cell-substrate adhesion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positive regulation of mitotic cell cycle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cell-substrate junction assembly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regulation of cell proliferation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reproduction	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response to alcohol	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ADP phosphorylation	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locomotion	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glucose catabolic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 junction organization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pyruvate metabolic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sensory organ morphogenesis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smoothened signaling pathway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 regulation of biological process</a:t>
            </a:r>
          </a:p>
        </p:txBody>
      </p:sp>
      <p:sp>
        <p:nvSpPr>
          <p:cNvPr id="3" name="Rectangle 2"/>
          <p:cNvSpPr/>
          <p:nvPr/>
        </p:nvSpPr>
        <p:spPr>
          <a:xfrm>
            <a:off x="3281544" y="149093"/>
            <a:ext cx="20447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endParaRPr lang="en-US" sz="1000" b="1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microtubule-based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mitotic cell cycle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microtubule cytoskeleton organization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 cycle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cellular component organization or biogenesis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 division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axonemal dynein complex assembly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DNA-dependent DNA replication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chromosome segregation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DNA strand elongation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anatomical structure formation involved in morphogenesis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anaphase-promoting complex-dependent </a:t>
            </a:r>
            <a:r>
              <a:rPr lang="en-GB" sz="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proteasomal</a:t>
            </a: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ubiquitin- dependent protein catabolic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DNA metabolic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cellular response to DNA damage stimulus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cellular component movement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regulation of chromosome segregation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regulation of cell division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regulation of ubiquitin-protein transferase activity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cilium or flagellum-dependent cell motility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nucleoside diphosphate phosphorylation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anatomical structure homeostasis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nucleotide phosphorylation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NADH regeneration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glycolytic process through fructose-6-phosphate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canonical glycolysis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nucleoside diphosphate metabolic process</a:t>
            </a:r>
          </a:p>
        </p:txBody>
      </p:sp>
      <p:sp>
        <p:nvSpPr>
          <p:cNvPr id="4" name="Rectangle 3"/>
          <p:cNvSpPr/>
          <p:nvPr/>
        </p:nvSpPr>
        <p:spPr>
          <a:xfrm>
            <a:off x="5162380" y="149093"/>
            <a:ext cx="161511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HTA only</a:t>
            </a:r>
            <a:endParaRPr lang="en-US" sz="1000" b="1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protein-DNA complex assembly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nuclear cell cycle DNA replication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small </a:t>
            </a:r>
            <a:r>
              <a:rPr lang="en-GB" sz="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GTPase</a:t>
            </a: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mediated signal transduction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negative regulation of ubiquitin-protein  transferase activity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mitotic recombination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chromosome localization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epithelial cilium movement involved in  determination of left/right asymmetry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DNA duplex unwinding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proteasomal</a:t>
            </a: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protein catabolic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negative regulation of chromosome segregation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protein localization to chromosome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postreplication</a:t>
            </a: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repair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positive regulation of canonical </a:t>
            </a:r>
            <a:r>
              <a:rPr lang="en-GB" sz="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Wnt</a:t>
            </a: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signaling</a:t>
            </a: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pathway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guanosine-containing compound biosynthetic process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translesion</a:t>
            </a: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synthesis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antigen processing and presentation of peptide antigen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single-organism metabolic process</a:t>
            </a:r>
          </a:p>
        </p:txBody>
      </p:sp>
      <p:sp>
        <p:nvSpPr>
          <p:cNvPr id="6" name="Rectangle 5"/>
          <p:cNvSpPr/>
          <p:nvPr/>
        </p:nvSpPr>
        <p:spPr>
          <a:xfrm>
            <a:off x="1866601" y="3812881"/>
            <a:ext cx="149955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RNA-</a:t>
            </a:r>
            <a:r>
              <a:rPr lang="en-US" sz="1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</a:t>
            </a:r>
            <a:r>
              <a:rPr lang="en-US" sz="1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extracellular matrix structural constituent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structural molecule activity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protein binding involved in cell adhesion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protein complex binding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3274209" y="3817552"/>
            <a:ext cx="164831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endParaRPr lang="en-US" sz="800" b="1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microtubule motor activity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tubulin binding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protein binding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motor activity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ATP binding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carbohydrate derivative binding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5155045" y="3809874"/>
            <a:ext cx="1640561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HTA only</a:t>
            </a:r>
            <a:endParaRPr lang="en-US" sz="800" b="1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purine ribonucleotide binding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nucleoside phosphate binding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small molecule binding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heterocyclic compound binding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organic cyclic compound binding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DNA-dependent ATPase activity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poly(A) RNA binding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structure-specific DNA binding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histone binding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RNA binding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damaged DNA binding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53060" y="5182175"/>
            <a:ext cx="14284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RNA-</a:t>
            </a:r>
            <a:r>
              <a:rPr lang="en-US" sz="10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</a:t>
            </a:r>
            <a:r>
              <a:rPr lang="en-US" sz="1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extracellular region</a:t>
            </a:r>
            <a:endParaRPr lang="en-US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proteinaceous extracellular matrix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extracellular matrix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intraciliary</a:t>
            </a: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transport particle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primary cilium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cell-cell junction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collagen trimer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chaperonin-containing T-complex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intraciliary</a:t>
            </a: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transport particle B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mitotic spindle </a:t>
            </a:r>
            <a:r>
              <a:rPr lang="en-US" sz="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midzone</a:t>
            </a:r>
            <a:endParaRPr lang="en-US" sz="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 junction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membrane region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U4 </a:t>
            </a:r>
            <a:r>
              <a:rPr lang="en-US" sz="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snRNP</a:t>
            </a:r>
            <a:endParaRPr lang="en-US" sz="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plasma membrane region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95819" y="5182175"/>
            <a:ext cx="166187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endParaRPr lang="en-US" sz="1200" b="1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microtubule cytoskeleton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cilium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non-membrane-bounded organelle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organelle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protein complex</a:t>
            </a:r>
            <a:endParaRPr lang="en-US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cytoplasm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 projection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macromolecular complex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extracellular region part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midbody</a:t>
            </a:r>
            <a:endParaRPr lang="en-US" sz="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banded collagen fibril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vesicle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complex of collagen trimers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cytoplasmic part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cytosol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MCM complex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proteasome accessory complex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desmosome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155045" y="5182175"/>
            <a:ext cx="1473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HTA only</a:t>
            </a:r>
            <a:endParaRPr lang="en-US" sz="1000" b="1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nuclear part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membrane-enclosed lumen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intracellular part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intracellular</a:t>
            </a:r>
            <a:endParaRPr lang="en-US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DNA packaging complex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protein-DNA complex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proteasome complex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 part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envelope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DNA polymerase complex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cytosolic proteasome complex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microtubule organizing center part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53060" y="6986235"/>
            <a:ext cx="1113411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-log</a:t>
            </a:r>
            <a:r>
              <a:rPr lang="en-US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(FDR)&gt; 18</a:t>
            </a:r>
          </a:p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-log</a:t>
            </a:r>
            <a:r>
              <a:rPr lang="en-US" sz="800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(FDR)&gt; 10</a:t>
            </a:r>
          </a:p>
          <a:p>
            <a:pPr algn="ctr"/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-log</a:t>
            </a:r>
            <a:r>
              <a:rPr lang="en-US" sz="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(FDR)&gt; 2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84962" y="7840017"/>
            <a:ext cx="63440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S7.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Enriched gene ontology biological processes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), molecular functions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and cellular components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by significant (FDR&lt;10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protein coding genes from unpaired RNA-seq (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edgeR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and HTA (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limma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analyses. Only ontology terms with FDR &lt; 0.01 were considered and compressed into short lists by REVIGO semantic analysis. The order and font size represent the FDR-based score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the most significant/represented are at the top of the list and with larger font.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38560" y="90162"/>
            <a:ext cx="1715530" cy="1818262"/>
            <a:chOff x="330059" y="435991"/>
            <a:chExt cx="2450755" cy="2597518"/>
          </a:xfrm>
        </p:grpSpPr>
        <p:sp>
          <p:nvSpPr>
            <p:cNvPr id="22" name="TextBox 21"/>
            <p:cNvSpPr txBox="1"/>
            <p:nvPr/>
          </p:nvSpPr>
          <p:spPr>
            <a:xfrm>
              <a:off x="695813" y="513032"/>
              <a:ext cx="208500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Biological processes</a:t>
              </a:r>
              <a:endParaRPr lang="en-GB" sz="1200" b="1" dirty="0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9283" y="1272111"/>
              <a:ext cx="2108340" cy="1414455"/>
            </a:xfrm>
            <a:prstGeom prst="rect">
              <a:avLst/>
            </a:prstGeom>
          </p:spPr>
        </p:pic>
        <p:sp>
          <p:nvSpPr>
            <p:cNvPr id="24" name="Rectangle 46"/>
            <p:cNvSpPr>
              <a:spLocks noChangeArrowheads="1"/>
            </p:cNvSpPr>
            <p:nvPr/>
          </p:nvSpPr>
          <p:spPr bwMode="auto">
            <a:xfrm>
              <a:off x="1597658" y="1242466"/>
              <a:ext cx="211596" cy="153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/>
              <a:r>
                <a:rPr lang="fr-FR" altLang="fr-FR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114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" name="Rectangle 46"/>
            <p:cNvSpPr>
              <a:spLocks noChangeArrowheads="1"/>
            </p:cNvSpPr>
            <p:nvPr/>
          </p:nvSpPr>
          <p:spPr bwMode="auto">
            <a:xfrm>
              <a:off x="1597658" y="1889768"/>
              <a:ext cx="211596" cy="153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114</a:t>
              </a: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1597658" y="2544310"/>
              <a:ext cx="211596" cy="153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/>
              <a:r>
                <a:rPr lang="fr-FR" altLang="fr-FR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127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30059" y="435991"/>
              <a:ext cx="314671" cy="4396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490091" y="1466386"/>
              <a:ext cx="774023" cy="21984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RNA-</a:t>
              </a:r>
              <a:r>
                <a:rPr lang="en-US" sz="1000" b="1" dirty="0" err="1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seq</a:t>
              </a:r>
              <a:endParaRPr lang="en-US" sz="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744855" y="2315236"/>
              <a:ext cx="264496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HTA</a:t>
              </a:r>
              <a:endParaRPr lang="en-US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28400" y="3112677"/>
            <a:ext cx="1702176" cy="1845101"/>
            <a:chOff x="354544" y="397651"/>
            <a:chExt cx="2431678" cy="2635858"/>
          </a:xfrm>
        </p:grpSpPr>
        <p:sp>
          <p:nvSpPr>
            <p:cNvPr id="40" name="TextBox 39"/>
            <p:cNvSpPr txBox="1"/>
            <p:nvPr/>
          </p:nvSpPr>
          <p:spPr>
            <a:xfrm>
              <a:off x="690411" y="513032"/>
              <a:ext cx="2095811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Molecular functions</a:t>
              </a:r>
              <a:endParaRPr lang="en-GB" sz="1200" b="1" dirty="0"/>
            </a:p>
          </p:txBody>
        </p:sp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9283" y="1272111"/>
              <a:ext cx="2108340" cy="1414455"/>
            </a:xfrm>
            <a:prstGeom prst="rect">
              <a:avLst/>
            </a:prstGeom>
          </p:spPr>
        </p:pic>
        <p:sp>
          <p:nvSpPr>
            <p:cNvPr id="42" name="Rectangle 46"/>
            <p:cNvSpPr>
              <a:spLocks noChangeArrowheads="1"/>
            </p:cNvSpPr>
            <p:nvPr/>
          </p:nvSpPr>
          <p:spPr bwMode="auto">
            <a:xfrm>
              <a:off x="1653074" y="1253352"/>
              <a:ext cx="100760" cy="219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/>
              <a:r>
                <a:rPr lang="fr-FR" altLang="fr-FR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5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3" name="Rectangle 46"/>
            <p:cNvSpPr>
              <a:spLocks noChangeArrowheads="1"/>
            </p:cNvSpPr>
            <p:nvPr/>
          </p:nvSpPr>
          <p:spPr bwMode="auto">
            <a:xfrm>
              <a:off x="1602694" y="1900653"/>
              <a:ext cx="201520" cy="219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14</a:t>
              </a:r>
            </a:p>
          </p:txBody>
        </p:sp>
        <p:sp>
          <p:nvSpPr>
            <p:cNvPr id="44" name="Rectangle 43"/>
            <p:cNvSpPr>
              <a:spLocks noChangeArrowheads="1"/>
            </p:cNvSpPr>
            <p:nvPr/>
          </p:nvSpPr>
          <p:spPr bwMode="auto">
            <a:xfrm>
              <a:off x="1602694" y="2555196"/>
              <a:ext cx="201520" cy="219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/>
              <a:r>
                <a:rPr lang="fr-FR" altLang="fr-FR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23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54544" y="397651"/>
              <a:ext cx="314671" cy="4396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16200000">
              <a:off x="490091" y="1466386"/>
              <a:ext cx="774023" cy="21984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RNA-</a:t>
              </a:r>
              <a:r>
                <a:rPr lang="en-US" sz="1000" b="1" dirty="0" err="1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seq</a:t>
              </a:r>
              <a:endParaRPr lang="en-US" sz="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 rot="16200000">
              <a:off x="744855" y="2315236"/>
              <a:ext cx="264496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HTA</a:t>
              </a:r>
              <a:endParaRPr lang="en-US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33077" y="5142708"/>
            <a:ext cx="1690439" cy="1858754"/>
            <a:chOff x="396093" y="378146"/>
            <a:chExt cx="2414912" cy="2655363"/>
          </a:xfrm>
        </p:grpSpPr>
        <p:sp>
          <p:nvSpPr>
            <p:cNvPr id="49" name="TextBox 48"/>
            <p:cNvSpPr txBox="1"/>
            <p:nvPr/>
          </p:nvSpPr>
          <p:spPr>
            <a:xfrm>
              <a:off x="665637" y="513032"/>
              <a:ext cx="2145368" cy="3957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Cellular components</a:t>
              </a:r>
              <a:endParaRPr lang="en-GB" sz="1200" b="1" dirty="0"/>
            </a:p>
          </p:txBody>
        </p:sp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49283" y="1272111"/>
              <a:ext cx="2108340" cy="1414455"/>
            </a:xfrm>
            <a:prstGeom prst="rect">
              <a:avLst/>
            </a:prstGeom>
          </p:spPr>
        </p:pic>
        <p:sp>
          <p:nvSpPr>
            <p:cNvPr id="51" name="Rectangle 46"/>
            <p:cNvSpPr>
              <a:spLocks noChangeArrowheads="1"/>
            </p:cNvSpPr>
            <p:nvPr/>
          </p:nvSpPr>
          <p:spPr bwMode="auto">
            <a:xfrm>
              <a:off x="1602694" y="1253352"/>
              <a:ext cx="201520" cy="219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/>
              <a:r>
                <a:rPr lang="fr-FR" altLang="fr-FR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20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2" name="Rectangle 46"/>
            <p:cNvSpPr>
              <a:spLocks noChangeArrowheads="1"/>
            </p:cNvSpPr>
            <p:nvPr/>
          </p:nvSpPr>
          <p:spPr bwMode="auto">
            <a:xfrm>
              <a:off x="1602694" y="1900653"/>
              <a:ext cx="201520" cy="219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64</a:t>
              </a:r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1602694" y="2524816"/>
              <a:ext cx="201520" cy="219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 algn="ctr"/>
              <a:r>
                <a:rPr lang="fr-FR" altLang="fr-FR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41</a:t>
              </a:r>
              <a:endParaRPr kumimoji="0" lang="fr-FR" altLang="fr-FR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396093" y="378146"/>
              <a:ext cx="314671" cy="4396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 rot="16200000">
              <a:off x="490091" y="1466386"/>
              <a:ext cx="774023" cy="21984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RNA-</a:t>
              </a:r>
              <a:r>
                <a:rPr lang="en-US" sz="1000" b="1" dirty="0" err="1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seq</a:t>
              </a:r>
              <a:endParaRPr lang="en-US" sz="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6200000">
              <a:off x="744855" y="2315236"/>
              <a:ext cx="264496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HTA</a:t>
              </a:r>
              <a:endParaRPr lang="en-US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126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3" t="10759" r="4546" b="8236"/>
          <a:stretch/>
        </p:blipFill>
        <p:spPr>
          <a:xfrm>
            <a:off x="1925104" y="626056"/>
            <a:ext cx="3213428" cy="32251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29612" y="2936295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MUC16</a:t>
            </a:r>
            <a:endParaRPr lang="lb-LU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5846" y="1977198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ERBB4</a:t>
            </a:r>
            <a:endParaRPr lang="lb-LU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8536" y="1652622"/>
            <a:ext cx="4090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BAI3</a:t>
            </a:r>
            <a:endParaRPr lang="lb-LU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54868" y="1633634"/>
            <a:ext cx="6527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RUNX1T1</a:t>
            </a:r>
            <a:endParaRPr lang="lb-LU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4473" y="1934281"/>
            <a:ext cx="4635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DDR2</a:t>
            </a:r>
            <a:endParaRPr lang="lb-LU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12832" y="1442491"/>
            <a:ext cx="51899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b-LU" sz="800" dirty="0">
                <a:latin typeface="Arial" panose="020B0604020202020204" pitchFamily="34" charset="0"/>
                <a:cs typeface="Arial" panose="020B0604020202020204" pitchFamily="34" charset="0"/>
              </a:rPr>
              <a:t>FGFR1</a:t>
            </a:r>
            <a:endParaRPr lang="lb-L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35520" y="1812228"/>
            <a:ext cx="5389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b-LU" sz="800" dirty="0">
                <a:latin typeface="Arial" panose="020B0604020202020204" pitchFamily="34" charset="0"/>
              </a:rPr>
              <a:t>FBXW7</a:t>
            </a:r>
            <a:endParaRPr lang="lb-LU" dirty="0"/>
          </a:p>
        </p:txBody>
      </p:sp>
      <p:sp>
        <p:nvSpPr>
          <p:cNvPr id="11" name="Rectangle 10"/>
          <p:cNvSpPr/>
          <p:nvPr/>
        </p:nvSpPr>
        <p:spPr>
          <a:xfrm>
            <a:off x="4360357" y="1641925"/>
            <a:ext cx="50045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b-LU" sz="800" dirty="0">
                <a:latin typeface="Arial" panose="020B0604020202020204" pitchFamily="34" charset="0"/>
              </a:rPr>
              <a:t>STK11</a:t>
            </a:r>
            <a:endParaRPr lang="lb-LU" dirty="0"/>
          </a:p>
        </p:txBody>
      </p:sp>
      <p:sp>
        <p:nvSpPr>
          <p:cNvPr id="12" name="Rectangle 11"/>
          <p:cNvSpPr/>
          <p:nvPr/>
        </p:nvSpPr>
        <p:spPr>
          <a:xfrm>
            <a:off x="3546393" y="1299449"/>
            <a:ext cx="5334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b-LU" sz="800" dirty="0">
                <a:latin typeface="Arial" panose="020B0604020202020204" pitchFamily="34" charset="0"/>
              </a:rPr>
              <a:t>GRM8</a:t>
            </a:r>
            <a:endParaRPr lang="lb-LU" dirty="0"/>
          </a:p>
        </p:txBody>
      </p:sp>
      <p:cxnSp>
        <p:nvCxnSpPr>
          <p:cNvPr id="14" name="Straight Connector 13"/>
          <p:cNvCxnSpPr/>
          <p:nvPr/>
        </p:nvCxnSpPr>
        <p:spPr>
          <a:xfrm flipH="1" flipV="1">
            <a:off x="4233633" y="1533677"/>
            <a:ext cx="64209" cy="3237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4327832" y="1496758"/>
            <a:ext cx="166224" cy="1934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3945686" y="1426523"/>
            <a:ext cx="308624" cy="36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4456251" y="1498715"/>
            <a:ext cx="6703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b-LU" sz="800" dirty="0">
                <a:latin typeface="Arial" panose="020B0604020202020204" pitchFamily="34" charset="0"/>
              </a:rPr>
              <a:t>WHSC1L1</a:t>
            </a:r>
            <a:endParaRPr lang="lb-LU" dirty="0"/>
          </a:p>
        </p:txBody>
      </p:sp>
      <p:cxnSp>
        <p:nvCxnSpPr>
          <p:cNvPr id="25" name="Straight Connector 24"/>
          <p:cNvCxnSpPr/>
          <p:nvPr/>
        </p:nvCxnSpPr>
        <p:spPr>
          <a:xfrm flipH="1" flipV="1">
            <a:off x="4393480" y="1404195"/>
            <a:ext cx="197895" cy="1360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552962" y="1181788"/>
            <a:ext cx="61266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b-LU" sz="800" dirty="0">
                <a:latin typeface="Arial" panose="020B0604020202020204" pitchFamily="34" charset="0"/>
              </a:rPr>
              <a:t>PDGFRA</a:t>
            </a:r>
            <a:endParaRPr lang="lb-LU" dirty="0"/>
          </a:p>
        </p:txBody>
      </p:sp>
      <p:cxnSp>
        <p:nvCxnSpPr>
          <p:cNvPr id="29" name="Straight Connector 28"/>
          <p:cNvCxnSpPr/>
          <p:nvPr/>
        </p:nvCxnSpPr>
        <p:spPr>
          <a:xfrm flipH="1" flipV="1">
            <a:off x="4078213" y="1295099"/>
            <a:ext cx="249619" cy="693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3691335" y="1064127"/>
            <a:ext cx="56297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b-LU" sz="800" dirty="0">
                <a:latin typeface="Arial" panose="020B0604020202020204" pitchFamily="34" charset="0"/>
              </a:rPr>
              <a:t>NFE2L2</a:t>
            </a:r>
            <a:endParaRPr lang="lb-LU" dirty="0"/>
          </a:p>
        </p:txBody>
      </p:sp>
      <p:sp>
        <p:nvSpPr>
          <p:cNvPr id="34" name="Rectangle 33"/>
          <p:cNvSpPr/>
          <p:nvPr/>
        </p:nvSpPr>
        <p:spPr>
          <a:xfrm>
            <a:off x="4400364" y="978363"/>
            <a:ext cx="43152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b-LU" sz="800" dirty="0">
                <a:latin typeface="Arial" panose="020B0604020202020204" pitchFamily="34" charset="0"/>
              </a:rPr>
              <a:t>TP53</a:t>
            </a:r>
            <a:endParaRPr lang="lb-LU" dirty="0"/>
          </a:p>
        </p:txBody>
      </p:sp>
      <p:sp>
        <p:nvSpPr>
          <p:cNvPr id="35" name="Rectangle 34"/>
          <p:cNvSpPr/>
          <p:nvPr/>
        </p:nvSpPr>
        <p:spPr>
          <a:xfrm>
            <a:off x="4114068" y="1003739"/>
            <a:ext cx="46038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b-LU" sz="800" dirty="0">
                <a:latin typeface="Arial" panose="020B0604020202020204" pitchFamily="34" charset="0"/>
              </a:rPr>
              <a:t>SOX2</a:t>
            </a:r>
            <a:endParaRPr lang="lb-LU" dirty="0"/>
          </a:p>
        </p:txBody>
      </p:sp>
      <p:sp>
        <p:nvSpPr>
          <p:cNvPr id="36" name="Rectangle 35"/>
          <p:cNvSpPr/>
          <p:nvPr/>
        </p:nvSpPr>
        <p:spPr>
          <a:xfrm>
            <a:off x="4519252" y="1268382"/>
            <a:ext cx="51809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b-LU" sz="800" dirty="0">
                <a:latin typeface="Arial" panose="020B0604020202020204" pitchFamily="34" charset="0"/>
              </a:rPr>
              <a:t>KEAP1</a:t>
            </a:r>
            <a:endParaRPr lang="lb-LU" dirty="0"/>
          </a:p>
        </p:txBody>
      </p:sp>
      <p:sp>
        <p:nvSpPr>
          <p:cNvPr id="37" name="Rectangle 36"/>
          <p:cNvSpPr/>
          <p:nvPr/>
        </p:nvSpPr>
        <p:spPr>
          <a:xfrm>
            <a:off x="4494056" y="781130"/>
            <a:ext cx="60144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b-LU" sz="800" dirty="0">
                <a:latin typeface="Arial" panose="020B0604020202020204" pitchFamily="34" charset="0"/>
              </a:rPr>
              <a:t>CDKN2A</a:t>
            </a:r>
            <a:endParaRPr lang="lb-LU" dirty="0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4006267" y="1646606"/>
            <a:ext cx="104771" cy="3329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936261" y="1540274"/>
            <a:ext cx="177807" cy="27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 flipV="1">
            <a:off x="4165631" y="1195817"/>
            <a:ext cx="309047" cy="980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 flipV="1">
            <a:off x="4742173" y="1250426"/>
            <a:ext cx="17883" cy="412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4853083" y="968658"/>
            <a:ext cx="55237" cy="179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H="1" flipV="1">
            <a:off x="4452032" y="1161669"/>
            <a:ext cx="97148" cy="882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 flipV="1">
            <a:off x="4579503" y="1129512"/>
            <a:ext cx="36625" cy="1134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349296" y="4636065"/>
            <a:ext cx="6055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S8.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Expression of oncogenes important for lung squamous cell carcinoma is concordant for the two platforms. Results are presented as average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logFC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between tumour and normal samples. Some oncogenes show only a small absolute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logFC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as they are mainly affected by mutations at DNA level.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66899" y="3852336"/>
            <a:ext cx="135966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RNA-seq, log</a:t>
            </a:r>
            <a:r>
              <a:rPr lang="en-US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FC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1289820" y="2011225"/>
            <a:ext cx="103406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HTA, log</a:t>
            </a:r>
            <a:r>
              <a:rPr lang="en-US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FC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143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6080" y="5730556"/>
            <a:ext cx="6085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S9.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Variability in exon expression measured by RNA-seq and HTA platforms. Exon expression measured for one of the samples (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). Colours represent the gene length: blue – short, green – intermediate, red – long. Dependency between standard deviation and scaled mean expression for normal (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and tumour (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) samples (obtained using the same approach as in Fig. S4 c-f).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61" y="704595"/>
            <a:ext cx="6405477" cy="480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259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19598</TotalTime>
  <Words>1400</Words>
  <Application>Microsoft Office PowerPoint</Application>
  <PresentationFormat>A4 Paper (210x297 mm)</PresentationFormat>
  <Paragraphs>315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Petr Nazarov</dc:creator>
  <cp:lastModifiedBy>Peter</cp:lastModifiedBy>
  <cp:revision>294</cp:revision>
  <cp:lastPrinted>2016-10-28T09:39:59Z</cp:lastPrinted>
  <dcterms:created xsi:type="dcterms:W3CDTF">2014-03-25T13:32:53Z</dcterms:created>
  <dcterms:modified xsi:type="dcterms:W3CDTF">2017-03-04T09:43:31Z</dcterms:modified>
</cp:coreProperties>
</file>