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3"/>
  </p:handout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5551"/>
    <a:srgbClr val="FF0000"/>
    <a:srgbClr val="FF7E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83"/>
  </p:normalViewPr>
  <p:slideViewPr>
    <p:cSldViewPr snapToGrid="0" snapToObjects="1">
      <p:cViewPr varScale="1">
        <p:scale>
          <a:sx n="67" d="100"/>
          <a:sy n="67" d="100"/>
        </p:scale>
        <p:origin x="756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15239E-BDB6-4E4D-9AC5-0694E56F31AA}" type="datetimeFigureOut">
              <a:rPr lang="en-US" smtClean="0"/>
              <a:t>3/21/2016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2B440F-5FBE-5345-B3D4-13C8C573C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4804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223BA-73D4-B44E-A649-0F829D447D44}" type="datetimeFigureOut">
              <a:rPr lang="en-US" smtClean="0"/>
              <a:t>3/21/2016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3D987-DDC2-A94B-A295-B7EA78E269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19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223BA-73D4-B44E-A649-0F829D447D44}" type="datetimeFigureOut">
              <a:rPr lang="en-US" smtClean="0"/>
              <a:t>3/21/2016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3D987-DDC2-A94B-A295-B7EA78E269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000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223BA-73D4-B44E-A649-0F829D447D44}" type="datetimeFigureOut">
              <a:rPr lang="en-US" smtClean="0"/>
              <a:t>3/21/2016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3D987-DDC2-A94B-A295-B7EA78E269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822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223BA-73D4-B44E-A649-0F829D447D44}" type="datetimeFigureOut">
              <a:rPr lang="en-US" smtClean="0"/>
              <a:t>3/21/2016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3D987-DDC2-A94B-A295-B7EA78E269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369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223BA-73D4-B44E-A649-0F829D447D44}" type="datetimeFigureOut">
              <a:rPr lang="en-US" smtClean="0"/>
              <a:t>3/21/2016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3D987-DDC2-A94B-A295-B7EA78E269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84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223BA-73D4-B44E-A649-0F829D447D44}" type="datetimeFigureOut">
              <a:rPr lang="en-US" smtClean="0"/>
              <a:t>3/21/2016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3D987-DDC2-A94B-A295-B7EA78E269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273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223BA-73D4-B44E-A649-0F829D447D44}" type="datetimeFigureOut">
              <a:rPr lang="en-US" smtClean="0"/>
              <a:t>3/21/2016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3D987-DDC2-A94B-A295-B7EA78E269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553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223BA-73D4-B44E-A649-0F829D447D44}" type="datetimeFigureOut">
              <a:rPr lang="en-US" smtClean="0"/>
              <a:t>3/21/2016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3D987-DDC2-A94B-A295-B7EA78E269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588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223BA-73D4-B44E-A649-0F829D447D44}" type="datetimeFigureOut">
              <a:rPr lang="en-US" smtClean="0"/>
              <a:t>3/21/2016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3D987-DDC2-A94B-A295-B7EA78E269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377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223BA-73D4-B44E-A649-0F829D447D44}" type="datetimeFigureOut">
              <a:rPr lang="en-US" smtClean="0"/>
              <a:t>3/21/2016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3D987-DDC2-A94B-A295-B7EA78E269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11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223BA-73D4-B44E-A649-0F829D447D44}" type="datetimeFigureOut">
              <a:rPr lang="en-US" smtClean="0"/>
              <a:t>3/21/2016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3D987-DDC2-A94B-A295-B7EA78E269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509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223BA-73D4-B44E-A649-0F829D447D44}" type="datetimeFigureOut">
              <a:rPr lang="en-US" smtClean="0"/>
              <a:t>3/21/2016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43D987-DDC2-A94B-A295-B7EA78E269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680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4007922"/>
              </p:ext>
            </p:extLst>
          </p:nvPr>
        </p:nvGraphicFramePr>
        <p:xfrm>
          <a:off x="981122" y="1060860"/>
          <a:ext cx="8545014" cy="3423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49446"/>
                <a:gridCol w="949446"/>
                <a:gridCol w="949446"/>
                <a:gridCol w="949446"/>
                <a:gridCol w="949446"/>
                <a:gridCol w="949446"/>
                <a:gridCol w="949446"/>
                <a:gridCol w="949446"/>
                <a:gridCol w="94944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Patient</a:t>
                      </a:r>
                      <a:endParaRPr lang="en-US" sz="1200" b="1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CD133</a:t>
                      </a:r>
                      <a:endParaRPr lang="en-US" sz="12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Sox2</a:t>
                      </a:r>
                      <a:endParaRPr lang="en-US" sz="12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Notch</a:t>
                      </a:r>
                      <a:endParaRPr lang="en-US" sz="12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Olig2</a:t>
                      </a:r>
                      <a:endParaRPr lang="en-US" sz="12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CD44</a:t>
                      </a:r>
                      <a:endParaRPr lang="en-US" sz="12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VIM</a:t>
                      </a:r>
                      <a:endParaRPr lang="en-US" sz="12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Bcl2A1</a:t>
                      </a:r>
                      <a:endParaRPr lang="en-US" sz="12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Main</a:t>
                      </a:r>
                    </a:p>
                    <a:p>
                      <a:pPr algn="ctr"/>
                      <a:r>
                        <a:rPr lang="en-US" sz="1200" b="1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Subtype</a:t>
                      </a:r>
                      <a:endParaRPr lang="en-US" sz="1200" b="1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MGG6</a:t>
                      </a:r>
                      <a:endParaRPr lang="en-US" sz="1200" b="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+/-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+/-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+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+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+/-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+/-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-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PN</a:t>
                      </a:r>
                      <a:endParaRPr lang="en-US" sz="1100" b="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MGG8</a:t>
                      </a:r>
                      <a:endParaRPr lang="en-US" sz="1200" b="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+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+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+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+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- 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+/-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+/-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PN</a:t>
                      </a:r>
                      <a:endParaRPr lang="en-US" sz="1100" b="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MGG23</a:t>
                      </a:r>
                      <a:endParaRPr lang="en-US" sz="1200" b="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-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-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+/-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-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+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+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+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M</a:t>
                      </a:r>
                      <a:endParaRPr lang="en-US" sz="1100" b="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MGG29</a:t>
                      </a:r>
                      <a:endParaRPr lang="en-US" sz="1200" b="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-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+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+/-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-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+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+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+/-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M</a:t>
                      </a:r>
                      <a:endParaRPr lang="en-US" sz="1100" b="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BT01</a:t>
                      </a:r>
                      <a:endParaRPr lang="en-US" sz="1200" b="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-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-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-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+/-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+/-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+/-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+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M</a:t>
                      </a:r>
                      <a:endParaRPr lang="en-US" sz="1100" b="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BT07</a:t>
                      </a:r>
                      <a:endParaRPr lang="en-US" sz="1200" b="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+/-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+/-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-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+/-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-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-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-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PN</a:t>
                      </a:r>
                      <a:endParaRPr lang="en-US" sz="1100" b="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84</a:t>
                      </a:r>
                      <a:r>
                        <a:rPr lang="en-US" sz="1200" b="0" baseline="300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✝</a:t>
                      </a:r>
                      <a:endParaRPr lang="en-US" sz="1200" b="0" baseline="300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+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+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+/-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+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-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ND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-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PN</a:t>
                      </a:r>
                      <a:endParaRPr lang="en-US" sz="1100" b="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157</a:t>
                      </a:r>
                      <a:r>
                        <a:rPr lang="en-US" sz="1200" b="0" baseline="300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✝</a:t>
                      </a:r>
                      <a:endParaRPr lang="en-US" sz="1200" b="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+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+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+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+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smtClean="0">
                          <a:latin typeface="Arial" charset="0"/>
                          <a:ea typeface="Arial" charset="0"/>
                          <a:cs typeface="Arial" charset="0"/>
                        </a:rPr>
                        <a:t>+/-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ND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-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PN</a:t>
                      </a:r>
                      <a:endParaRPr lang="en-US" sz="1100" b="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81123" y="5076968"/>
            <a:ext cx="8545014" cy="13336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dirty="0" smtClean="0">
                <a:latin typeface="Arial" charset="0"/>
                <a:ea typeface="Arial" charset="0"/>
                <a:cs typeface="Arial" charset="0"/>
              </a:rPr>
              <a:t>Patient derived GSCs were subtyped into </a:t>
            </a:r>
            <a:r>
              <a:rPr lang="en-US" sz="1100" dirty="0" err="1" smtClean="0">
                <a:latin typeface="Arial" charset="0"/>
                <a:ea typeface="Arial" charset="0"/>
                <a:cs typeface="Arial" charset="0"/>
              </a:rPr>
              <a:t>Proneural</a:t>
            </a:r>
            <a:r>
              <a:rPr lang="en-US" sz="1100" dirty="0" smtClean="0">
                <a:latin typeface="Arial" charset="0"/>
                <a:ea typeface="Arial" charset="0"/>
                <a:cs typeface="Arial" charset="0"/>
              </a:rPr>
              <a:t> (PN) or Mesenchymal (M) based on the predominant expression of PN markers (CD133; Sox2; Notch; Olig2) or M markers (CD44; VIM; Bcl2A1). GSCs with high expression of both PN and M markers were assigned to the subtype in which they presented the highest mRNA expression levels. The expression profile was determined using </a:t>
            </a:r>
            <a:r>
              <a:rPr lang="en-US" sz="1100" dirty="0" err="1" smtClean="0">
                <a:latin typeface="Arial" charset="0"/>
                <a:ea typeface="Arial" charset="0"/>
                <a:cs typeface="Arial" charset="0"/>
              </a:rPr>
              <a:t>qPCR</a:t>
            </a:r>
            <a:r>
              <a:rPr lang="en-US" sz="1100" dirty="0" smtClean="0">
                <a:latin typeface="Arial" charset="0"/>
                <a:ea typeface="Arial" charset="0"/>
                <a:cs typeface="Arial" charset="0"/>
              </a:rPr>
              <a:t> and indicated as High (+), low (-) or Intermediate (+/-). ND: Not determined. </a:t>
            </a:r>
          </a:p>
          <a:p>
            <a:pPr algn="just"/>
            <a:endParaRPr lang="en-US" sz="1100" b="1" baseline="30000" dirty="0">
              <a:latin typeface="Arial" charset="0"/>
              <a:ea typeface="Arial" charset="0"/>
              <a:cs typeface="Arial" charset="0"/>
            </a:endParaRPr>
          </a:p>
          <a:p>
            <a:pPr algn="just"/>
            <a:endParaRPr lang="en-US" sz="1100" b="1" baseline="30000" dirty="0" smtClean="0">
              <a:latin typeface="Arial" charset="0"/>
              <a:ea typeface="Arial" charset="0"/>
              <a:cs typeface="Arial" charset="0"/>
            </a:endParaRPr>
          </a:p>
          <a:p>
            <a:pPr algn="just"/>
            <a:r>
              <a:rPr lang="en-US" sz="1100" b="1" baseline="30000" dirty="0" smtClean="0">
                <a:latin typeface="Arial" charset="0"/>
                <a:ea typeface="Arial" charset="0"/>
                <a:cs typeface="Arial" charset="0"/>
              </a:rPr>
              <a:t>✝</a:t>
            </a:r>
            <a:r>
              <a:rPr lang="en-US" sz="1100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dirty="0">
                <a:latin typeface="Arial" charset="0"/>
                <a:ea typeface="Arial" charset="0"/>
                <a:cs typeface="Arial" charset="0"/>
              </a:rPr>
              <a:t>Mao, P., et al., </a:t>
            </a:r>
            <a:r>
              <a:rPr lang="en-US" sz="1100" i="1" dirty="0">
                <a:latin typeface="Arial" charset="0"/>
                <a:ea typeface="Arial" charset="0"/>
                <a:cs typeface="Arial" charset="0"/>
              </a:rPr>
              <a:t>Mesenchymal </a:t>
            </a:r>
            <a:r>
              <a:rPr lang="en-US" sz="1100" i="1" dirty="0" err="1">
                <a:latin typeface="Arial" charset="0"/>
                <a:ea typeface="Arial" charset="0"/>
                <a:cs typeface="Arial" charset="0"/>
              </a:rPr>
              <a:t>glioma</a:t>
            </a:r>
            <a:r>
              <a:rPr lang="en-US" sz="1100" i="1" dirty="0">
                <a:latin typeface="Arial" charset="0"/>
                <a:ea typeface="Arial" charset="0"/>
                <a:cs typeface="Arial" charset="0"/>
              </a:rPr>
              <a:t> stem cells are maintained by activated glycolytic metabolism involving aldehyde dehydrogenase 1A3.</a:t>
            </a:r>
            <a:r>
              <a:rPr lang="en-US" sz="11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dirty="0" err="1">
                <a:latin typeface="Arial" charset="0"/>
                <a:ea typeface="Arial" charset="0"/>
                <a:cs typeface="Arial" charset="0"/>
              </a:rPr>
              <a:t>Proc</a:t>
            </a:r>
            <a:r>
              <a:rPr lang="en-US" sz="11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dirty="0" err="1">
                <a:latin typeface="Arial" charset="0"/>
                <a:ea typeface="Arial" charset="0"/>
                <a:cs typeface="Arial" charset="0"/>
              </a:rPr>
              <a:t>Natl</a:t>
            </a:r>
            <a:r>
              <a:rPr lang="en-US" sz="11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dirty="0" err="1">
                <a:latin typeface="Arial" charset="0"/>
                <a:ea typeface="Arial" charset="0"/>
                <a:cs typeface="Arial" charset="0"/>
              </a:rPr>
              <a:t>Acad</a:t>
            </a:r>
            <a:r>
              <a:rPr lang="en-US" sz="11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dirty="0" err="1">
                <a:latin typeface="Arial" charset="0"/>
                <a:ea typeface="Arial" charset="0"/>
                <a:cs typeface="Arial" charset="0"/>
              </a:rPr>
              <a:t>Sci</a:t>
            </a:r>
            <a:r>
              <a:rPr lang="en-US" sz="1100" dirty="0">
                <a:latin typeface="Arial" charset="0"/>
                <a:ea typeface="Arial" charset="0"/>
                <a:cs typeface="Arial" charset="0"/>
              </a:rPr>
              <a:t> U S A, 2013. </a:t>
            </a:r>
            <a:r>
              <a:rPr lang="en-US" sz="1100" b="1" dirty="0">
                <a:latin typeface="Arial" charset="0"/>
                <a:ea typeface="Arial" charset="0"/>
                <a:cs typeface="Arial" charset="0"/>
              </a:rPr>
              <a:t>110</a:t>
            </a:r>
            <a:r>
              <a:rPr lang="en-US" sz="1100" dirty="0">
                <a:latin typeface="Arial" charset="0"/>
                <a:ea typeface="Arial" charset="0"/>
                <a:cs typeface="Arial" charset="0"/>
              </a:rPr>
              <a:t>(21): p. 8644-9</a:t>
            </a:r>
            <a:r>
              <a:rPr lang="en-US" sz="1100" dirty="0" smtClean="0">
                <a:effectLst/>
                <a:latin typeface="Arial" charset="0"/>
                <a:ea typeface="Arial" charset="0"/>
                <a:cs typeface="Arial" charset="0"/>
              </a:rPr>
              <a:t> </a:t>
            </a:r>
            <a:endParaRPr lang="en-US" sz="11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0501" y="506930"/>
            <a:ext cx="40073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u="sng" smtClean="0">
                <a:latin typeface="Arial" charset="0"/>
                <a:ea typeface="Arial" charset="0"/>
                <a:cs typeface="Arial" charset="0"/>
              </a:rPr>
              <a:t>Table S1</a:t>
            </a:r>
            <a:r>
              <a:rPr lang="en-US" sz="1400" b="1" u="sng" dirty="0" smtClean="0">
                <a:latin typeface="Arial" charset="0"/>
                <a:ea typeface="Arial" charset="0"/>
                <a:cs typeface="Arial" charset="0"/>
              </a:rPr>
              <a:t>. Classification of the different GSCs</a:t>
            </a:r>
            <a:endParaRPr lang="en-US" sz="1400" b="1" u="sng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1911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219</Words>
  <Application>Microsoft Office PowerPoint</Application>
  <PresentationFormat>Widescreen</PresentationFormat>
  <Paragraphs>87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Badr, Christian Elias</dc:creator>
  <cp:lastModifiedBy>Jian Teng</cp:lastModifiedBy>
  <cp:revision>12</cp:revision>
  <cp:lastPrinted>2016-03-14T19:31:12Z</cp:lastPrinted>
  <dcterms:created xsi:type="dcterms:W3CDTF">2016-03-14T14:47:14Z</dcterms:created>
  <dcterms:modified xsi:type="dcterms:W3CDTF">2016-03-22T02:13:38Z</dcterms:modified>
</cp:coreProperties>
</file>