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5" d="100"/>
          <a:sy n="125" d="100"/>
        </p:scale>
        <p:origin x="-1560" y="-8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hu-HU" smtClean="0"/>
              <a:t>Alcím mintájának szerkesztése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931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888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2761060" y="761294"/>
            <a:ext cx="831354" cy="1212567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265212" y="761294"/>
            <a:ext cx="2410122" cy="1212567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31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92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9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265212" y="3808766"/>
            <a:ext cx="1620738" cy="907820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1971675" y="3808766"/>
            <a:ext cx="1620739" cy="907820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763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88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225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599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14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en-GB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75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GB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GB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BE575-CDA7-4DB2-8287-95FE8AB273C6}" type="datetimeFigureOut">
              <a:rPr lang="en-GB" smtClean="0"/>
              <a:t>01/12/2015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4911A-E1D3-4532-A8F4-F371B62B4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659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 rot="16200000">
            <a:off x="110317" y="2087935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Degree</a:t>
            </a:r>
            <a:endParaRPr lang="en-US" sz="1000" b="1" dirty="0"/>
          </a:p>
        </p:txBody>
      </p:sp>
      <p:sp>
        <p:nvSpPr>
          <p:cNvPr id="6" name="Szövegdoboz 5"/>
          <p:cNvSpPr txBox="1"/>
          <p:nvPr/>
        </p:nvSpPr>
        <p:spPr>
          <a:xfrm rot="16200000">
            <a:off x="-201687" y="42336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Betweenness</a:t>
            </a:r>
            <a:endParaRPr lang="en-US" sz="1000" b="1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" b="10832"/>
          <a:stretch/>
        </p:blipFill>
        <p:spPr>
          <a:xfrm>
            <a:off x="3707300" y="1637798"/>
            <a:ext cx="2768337" cy="1227615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4945580" y="1289804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HCC</a:t>
            </a:r>
            <a:endParaRPr lang="en-US" sz="1000" b="1" dirty="0"/>
          </a:p>
        </p:txBody>
      </p:sp>
      <p:sp>
        <p:nvSpPr>
          <p:cNvPr id="9" name="Szövegdoboz 8"/>
          <p:cNvSpPr txBox="1"/>
          <p:nvPr/>
        </p:nvSpPr>
        <p:spPr>
          <a:xfrm>
            <a:off x="1513789" y="129872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Breast</a:t>
            </a:r>
            <a:endParaRPr lang="en-US" sz="1000" b="1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4" b="10832"/>
          <a:stretch/>
        </p:blipFill>
        <p:spPr>
          <a:xfrm>
            <a:off x="3708705" y="3818206"/>
            <a:ext cx="2801361" cy="1227614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" t="-1" b="9987"/>
          <a:stretch/>
        </p:blipFill>
        <p:spPr>
          <a:xfrm>
            <a:off x="632915" y="1610019"/>
            <a:ext cx="2765162" cy="1202053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" b="10364"/>
          <a:stretch/>
        </p:blipFill>
        <p:spPr>
          <a:xfrm>
            <a:off x="615491" y="3760513"/>
            <a:ext cx="2732713" cy="1192529"/>
          </a:xfrm>
          <a:prstGeom prst="rect">
            <a:avLst/>
          </a:prstGeom>
        </p:spPr>
      </p:pic>
      <p:sp>
        <p:nvSpPr>
          <p:cNvPr id="21" name="Szövegdoboz 20"/>
          <p:cNvSpPr txBox="1"/>
          <p:nvPr/>
        </p:nvSpPr>
        <p:spPr>
          <a:xfrm>
            <a:off x="1640316" y="376189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2" name="Szövegdoboz 21"/>
          <p:cNvSpPr txBox="1"/>
          <p:nvPr/>
        </p:nvSpPr>
        <p:spPr>
          <a:xfrm>
            <a:off x="2478578" y="446432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5" name="Szövegdoboz 24"/>
          <p:cNvSpPr txBox="1"/>
          <p:nvPr/>
        </p:nvSpPr>
        <p:spPr>
          <a:xfrm>
            <a:off x="1598248" y="168016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6" name="Szövegdoboz 25"/>
          <p:cNvSpPr txBox="1"/>
          <p:nvPr/>
        </p:nvSpPr>
        <p:spPr>
          <a:xfrm>
            <a:off x="2496716" y="198695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9" name="Szövegdoboz 28"/>
          <p:cNvSpPr txBox="1"/>
          <p:nvPr/>
        </p:nvSpPr>
        <p:spPr>
          <a:xfrm>
            <a:off x="2176614" y="2109666"/>
            <a:ext cx="577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1600" dirty="0"/>
          </a:p>
        </p:txBody>
      </p:sp>
      <p:sp>
        <p:nvSpPr>
          <p:cNvPr id="30" name="Szövegdoboz 29"/>
          <p:cNvSpPr txBox="1"/>
          <p:nvPr/>
        </p:nvSpPr>
        <p:spPr>
          <a:xfrm>
            <a:off x="4304903" y="469892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31" name="Szövegdoboz 30"/>
          <p:cNvSpPr txBox="1"/>
          <p:nvPr/>
        </p:nvSpPr>
        <p:spPr>
          <a:xfrm>
            <a:off x="5624178" y="469892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33" name="Szövegdoboz 32"/>
          <p:cNvSpPr txBox="1"/>
          <p:nvPr/>
        </p:nvSpPr>
        <p:spPr>
          <a:xfrm>
            <a:off x="4692401" y="438346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34" name="Szövegdoboz 33"/>
          <p:cNvSpPr txBox="1"/>
          <p:nvPr/>
        </p:nvSpPr>
        <p:spPr>
          <a:xfrm>
            <a:off x="5274328" y="4367328"/>
            <a:ext cx="577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dirty="0"/>
          </a:p>
        </p:txBody>
      </p:sp>
      <p:sp>
        <p:nvSpPr>
          <p:cNvPr id="35" name="Szövegdoboz 34"/>
          <p:cNvSpPr txBox="1"/>
          <p:nvPr/>
        </p:nvSpPr>
        <p:spPr>
          <a:xfrm>
            <a:off x="4688155" y="168602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6" name="Szövegdoboz 35"/>
          <p:cNvSpPr txBox="1"/>
          <p:nvPr/>
        </p:nvSpPr>
        <p:spPr>
          <a:xfrm>
            <a:off x="5599628" y="1915887"/>
            <a:ext cx="338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</a:p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1400" dirty="0">
              <a:solidFill>
                <a:srgbClr val="7D7D7D"/>
              </a:solidFill>
            </a:endParaRPr>
          </a:p>
        </p:txBody>
      </p:sp>
      <p:sp>
        <p:nvSpPr>
          <p:cNvPr id="38" name="Szövegdoboz 37"/>
          <p:cNvSpPr txBox="1"/>
          <p:nvPr/>
        </p:nvSpPr>
        <p:spPr>
          <a:xfrm>
            <a:off x="5245753" y="2163517"/>
            <a:ext cx="577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800" dirty="0"/>
          </a:p>
        </p:txBody>
      </p:sp>
      <p:sp>
        <p:nvSpPr>
          <p:cNvPr id="71" name="Szövegdoboz 70"/>
          <p:cNvSpPr txBox="1"/>
          <p:nvPr/>
        </p:nvSpPr>
        <p:spPr>
          <a:xfrm>
            <a:off x="421329" y="170863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30</a:t>
            </a:r>
            <a:endParaRPr lang="en-GB" sz="800" dirty="0"/>
          </a:p>
        </p:txBody>
      </p:sp>
      <p:sp>
        <p:nvSpPr>
          <p:cNvPr id="72" name="Szövegdoboz 71"/>
          <p:cNvSpPr txBox="1"/>
          <p:nvPr/>
        </p:nvSpPr>
        <p:spPr>
          <a:xfrm>
            <a:off x="421329" y="2033469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2</a:t>
            </a:r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73" name="Szövegdoboz 72"/>
          <p:cNvSpPr txBox="1"/>
          <p:nvPr/>
        </p:nvSpPr>
        <p:spPr>
          <a:xfrm>
            <a:off x="421329" y="235829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</a:t>
            </a:r>
            <a:endParaRPr lang="en-GB" sz="800" dirty="0"/>
          </a:p>
        </p:txBody>
      </p:sp>
      <p:sp>
        <p:nvSpPr>
          <p:cNvPr id="74" name="Szövegdoboz 73"/>
          <p:cNvSpPr txBox="1"/>
          <p:nvPr/>
        </p:nvSpPr>
        <p:spPr>
          <a:xfrm>
            <a:off x="463545" y="267036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75" name="Szövegdoboz 74"/>
          <p:cNvSpPr txBox="1"/>
          <p:nvPr/>
        </p:nvSpPr>
        <p:spPr>
          <a:xfrm>
            <a:off x="1041986" y="2745957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N=8</a:t>
            </a:r>
            <a:endParaRPr lang="en-GB" sz="800" dirty="0"/>
          </a:p>
        </p:txBody>
      </p:sp>
      <p:sp>
        <p:nvSpPr>
          <p:cNvPr id="76" name="Szövegdoboz 75"/>
          <p:cNvSpPr txBox="1"/>
          <p:nvPr/>
        </p:nvSpPr>
        <p:spPr>
          <a:xfrm>
            <a:off x="1502416" y="2746187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FN N=42</a:t>
            </a:r>
            <a:endParaRPr lang="en-GB" sz="800" dirty="0"/>
          </a:p>
        </p:txBody>
      </p:sp>
      <p:sp>
        <p:nvSpPr>
          <p:cNvPr id="77" name="Szövegdoboz 76"/>
          <p:cNvSpPr txBox="1"/>
          <p:nvPr/>
        </p:nvSpPr>
        <p:spPr>
          <a:xfrm>
            <a:off x="2024781" y="2745957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N=44</a:t>
            </a:r>
            <a:endParaRPr lang="en-GB" sz="800" dirty="0"/>
          </a:p>
        </p:txBody>
      </p:sp>
      <p:sp>
        <p:nvSpPr>
          <p:cNvPr id="78" name="Szövegdoboz 77"/>
          <p:cNvSpPr txBox="1"/>
          <p:nvPr/>
        </p:nvSpPr>
        <p:spPr>
          <a:xfrm>
            <a:off x="2486946" y="2736173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N=154</a:t>
            </a:r>
            <a:endParaRPr lang="en-GB" sz="800" dirty="0"/>
          </a:p>
        </p:txBody>
      </p:sp>
      <p:sp>
        <p:nvSpPr>
          <p:cNvPr id="79" name="Szövegdoboz 78"/>
          <p:cNvSpPr txBox="1"/>
          <p:nvPr/>
        </p:nvSpPr>
        <p:spPr>
          <a:xfrm>
            <a:off x="2884082" y="2728870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Whole</a:t>
            </a:r>
            <a:r>
              <a:rPr lang="hu-HU" sz="800" dirty="0" smtClean="0"/>
              <a:t/>
            </a:r>
            <a:br>
              <a:rPr lang="hu-HU" sz="800" dirty="0" smtClean="0"/>
            </a:br>
            <a:r>
              <a:rPr lang="hu-HU" sz="800" dirty="0" smtClean="0"/>
              <a:t> </a:t>
            </a:r>
            <a:r>
              <a:rPr lang="hu-HU" sz="800" dirty="0" err="1" smtClean="0"/>
              <a:t>network</a:t>
            </a:r>
            <a:endParaRPr lang="hu-HU" sz="800" dirty="0" smtClean="0"/>
          </a:p>
          <a:p>
            <a:pPr algn="ctr"/>
            <a:r>
              <a:rPr lang="hu-HU" sz="800" dirty="0" smtClean="0"/>
              <a:t>N=572</a:t>
            </a:r>
            <a:endParaRPr lang="en-GB" sz="800" dirty="0"/>
          </a:p>
        </p:txBody>
      </p:sp>
      <p:sp>
        <p:nvSpPr>
          <p:cNvPr id="80" name="Szövegdoboz 79"/>
          <p:cNvSpPr txBox="1"/>
          <p:nvPr/>
        </p:nvSpPr>
        <p:spPr>
          <a:xfrm>
            <a:off x="645343" y="274570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N=343</a:t>
            </a:r>
            <a:endParaRPr lang="en-GB" sz="800" dirty="0"/>
          </a:p>
        </p:txBody>
      </p:sp>
      <p:sp>
        <p:nvSpPr>
          <p:cNvPr id="81" name="Szövegdoboz 80"/>
          <p:cNvSpPr txBox="1"/>
          <p:nvPr/>
        </p:nvSpPr>
        <p:spPr>
          <a:xfrm>
            <a:off x="4114227" y="2796665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N=3</a:t>
            </a:r>
            <a:endParaRPr lang="en-GB" sz="800" dirty="0"/>
          </a:p>
        </p:txBody>
      </p:sp>
      <p:sp>
        <p:nvSpPr>
          <p:cNvPr id="82" name="Szövegdoboz 81"/>
          <p:cNvSpPr txBox="1"/>
          <p:nvPr/>
        </p:nvSpPr>
        <p:spPr>
          <a:xfrm>
            <a:off x="4574657" y="2796895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FN N=20</a:t>
            </a:r>
            <a:endParaRPr lang="en-GB" sz="800" dirty="0"/>
          </a:p>
        </p:txBody>
      </p:sp>
      <p:sp>
        <p:nvSpPr>
          <p:cNvPr id="83" name="Szövegdoboz 82"/>
          <p:cNvSpPr txBox="1"/>
          <p:nvPr/>
        </p:nvSpPr>
        <p:spPr>
          <a:xfrm>
            <a:off x="5097022" y="2796665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N=18</a:t>
            </a:r>
            <a:endParaRPr lang="en-GB" sz="800" dirty="0"/>
          </a:p>
        </p:txBody>
      </p:sp>
      <p:sp>
        <p:nvSpPr>
          <p:cNvPr id="84" name="Szövegdoboz 83"/>
          <p:cNvSpPr txBox="1"/>
          <p:nvPr/>
        </p:nvSpPr>
        <p:spPr>
          <a:xfrm>
            <a:off x="5571210" y="2786881"/>
            <a:ext cx="431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N=49</a:t>
            </a:r>
            <a:endParaRPr lang="en-GB" sz="800" dirty="0"/>
          </a:p>
        </p:txBody>
      </p:sp>
      <p:sp>
        <p:nvSpPr>
          <p:cNvPr id="85" name="Szövegdoboz 84"/>
          <p:cNvSpPr txBox="1"/>
          <p:nvPr/>
        </p:nvSpPr>
        <p:spPr>
          <a:xfrm>
            <a:off x="5955416" y="2817572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N=545</a:t>
            </a:r>
            <a:endParaRPr lang="en-GB" sz="800" dirty="0"/>
          </a:p>
        </p:txBody>
      </p:sp>
      <p:sp>
        <p:nvSpPr>
          <p:cNvPr id="86" name="Szövegdoboz 85"/>
          <p:cNvSpPr txBox="1"/>
          <p:nvPr/>
        </p:nvSpPr>
        <p:spPr>
          <a:xfrm>
            <a:off x="3717583" y="279640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N=463</a:t>
            </a:r>
            <a:endParaRPr lang="en-GB" sz="800" dirty="0"/>
          </a:p>
        </p:txBody>
      </p:sp>
      <p:sp>
        <p:nvSpPr>
          <p:cNvPr id="93" name="Szövegdoboz 92"/>
          <p:cNvSpPr txBox="1"/>
          <p:nvPr/>
        </p:nvSpPr>
        <p:spPr>
          <a:xfrm>
            <a:off x="3502780" y="186922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30</a:t>
            </a:r>
            <a:endParaRPr lang="en-GB" sz="800" dirty="0"/>
          </a:p>
        </p:txBody>
      </p:sp>
      <p:sp>
        <p:nvSpPr>
          <p:cNvPr id="94" name="Szövegdoboz 93"/>
          <p:cNvSpPr txBox="1"/>
          <p:nvPr/>
        </p:nvSpPr>
        <p:spPr>
          <a:xfrm>
            <a:off x="3507574" y="215840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2</a:t>
            </a:r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95" name="Szövegdoboz 94"/>
          <p:cNvSpPr txBox="1"/>
          <p:nvPr/>
        </p:nvSpPr>
        <p:spPr>
          <a:xfrm>
            <a:off x="3507574" y="245611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</a:t>
            </a:r>
            <a:endParaRPr lang="en-GB" sz="800" dirty="0"/>
          </a:p>
        </p:txBody>
      </p:sp>
      <p:sp>
        <p:nvSpPr>
          <p:cNvPr id="96" name="Szövegdoboz 95"/>
          <p:cNvSpPr txBox="1"/>
          <p:nvPr/>
        </p:nvSpPr>
        <p:spPr>
          <a:xfrm>
            <a:off x="3533611" y="274071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97" name="Szövegdoboz 96"/>
          <p:cNvSpPr txBox="1"/>
          <p:nvPr/>
        </p:nvSpPr>
        <p:spPr>
          <a:xfrm>
            <a:off x="3507574" y="1584208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</a:t>
            </a:r>
            <a:endParaRPr lang="en-GB" sz="800" dirty="0"/>
          </a:p>
        </p:txBody>
      </p:sp>
      <p:sp>
        <p:nvSpPr>
          <p:cNvPr id="103" name="Szövegdoboz 102"/>
          <p:cNvSpPr txBox="1"/>
          <p:nvPr/>
        </p:nvSpPr>
        <p:spPr>
          <a:xfrm>
            <a:off x="310594" y="3866533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1200</a:t>
            </a:r>
            <a:endParaRPr lang="en-GB" sz="800" dirty="0"/>
          </a:p>
        </p:txBody>
      </p:sp>
      <p:sp>
        <p:nvSpPr>
          <p:cNvPr id="104" name="Szövegdoboz 103"/>
          <p:cNvSpPr txBox="1"/>
          <p:nvPr/>
        </p:nvSpPr>
        <p:spPr>
          <a:xfrm>
            <a:off x="310594" y="4184537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8000</a:t>
            </a:r>
            <a:endParaRPr lang="en-GB" sz="800" dirty="0"/>
          </a:p>
        </p:txBody>
      </p:sp>
      <p:sp>
        <p:nvSpPr>
          <p:cNvPr id="105" name="Szövegdoboz 104"/>
          <p:cNvSpPr txBox="1"/>
          <p:nvPr/>
        </p:nvSpPr>
        <p:spPr>
          <a:xfrm>
            <a:off x="310594" y="4502973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</a:t>
            </a:r>
            <a:endParaRPr lang="en-GB" sz="800" dirty="0"/>
          </a:p>
        </p:txBody>
      </p:sp>
      <p:sp>
        <p:nvSpPr>
          <p:cNvPr id="106" name="Szövegdoboz 105"/>
          <p:cNvSpPr txBox="1"/>
          <p:nvPr/>
        </p:nvSpPr>
        <p:spPr>
          <a:xfrm>
            <a:off x="426642" y="482516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107" name="Szövegdoboz 106"/>
          <p:cNvSpPr txBox="1"/>
          <p:nvPr/>
        </p:nvSpPr>
        <p:spPr>
          <a:xfrm>
            <a:off x="3365572" y="4039402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15000</a:t>
            </a:r>
            <a:endParaRPr lang="en-GB" sz="800" dirty="0"/>
          </a:p>
        </p:txBody>
      </p:sp>
      <p:sp>
        <p:nvSpPr>
          <p:cNvPr id="108" name="Szövegdoboz 107"/>
          <p:cNvSpPr txBox="1"/>
          <p:nvPr/>
        </p:nvSpPr>
        <p:spPr>
          <a:xfrm>
            <a:off x="3354001" y="4335482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10000</a:t>
            </a:r>
            <a:endParaRPr lang="en-GB" sz="800" dirty="0"/>
          </a:p>
        </p:txBody>
      </p:sp>
      <p:sp>
        <p:nvSpPr>
          <p:cNvPr id="109" name="Szövegdoboz 108"/>
          <p:cNvSpPr txBox="1"/>
          <p:nvPr/>
        </p:nvSpPr>
        <p:spPr>
          <a:xfrm>
            <a:off x="3408735" y="4625429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5000</a:t>
            </a:r>
            <a:endParaRPr lang="en-GB" sz="800" dirty="0"/>
          </a:p>
        </p:txBody>
      </p:sp>
      <p:sp>
        <p:nvSpPr>
          <p:cNvPr id="110" name="Szövegdoboz 109"/>
          <p:cNvSpPr txBox="1"/>
          <p:nvPr/>
        </p:nvSpPr>
        <p:spPr>
          <a:xfrm>
            <a:off x="3530504" y="4924668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111" name="Szövegdoboz 110"/>
          <p:cNvSpPr txBox="1"/>
          <p:nvPr/>
        </p:nvSpPr>
        <p:spPr>
          <a:xfrm>
            <a:off x="3360048" y="3769007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20000</a:t>
            </a:r>
            <a:endParaRPr lang="en-GB" sz="800" dirty="0"/>
          </a:p>
        </p:txBody>
      </p:sp>
      <p:sp>
        <p:nvSpPr>
          <p:cNvPr id="122" name="Szövegdoboz 121"/>
          <p:cNvSpPr txBox="1"/>
          <p:nvPr/>
        </p:nvSpPr>
        <p:spPr>
          <a:xfrm>
            <a:off x="1015890" y="4879328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N=8</a:t>
            </a:r>
            <a:endParaRPr lang="en-GB" sz="800" dirty="0"/>
          </a:p>
        </p:txBody>
      </p:sp>
      <p:sp>
        <p:nvSpPr>
          <p:cNvPr id="123" name="Szövegdoboz 122"/>
          <p:cNvSpPr txBox="1"/>
          <p:nvPr/>
        </p:nvSpPr>
        <p:spPr>
          <a:xfrm>
            <a:off x="1476320" y="4879558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FN N=42</a:t>
            </a:r>
            <a:endParaRPr lang="en-GB" sz="800" dirty="0"/>
          </a:p>
        </p:txBody>
      </p:sp>
      <p:sp>
        <p:nvSpPr>
          <p:cNvPr id="124" name="Szövegdoboz 123"/>
          <p:cNvSpPr txBox="1"/>
          <p:nvPr/>
        </p:nvSpPr>
        <p:spPr>
          <a:xfrm>
            <a:off x="1998685" y="4879328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N=44</a:t>
            </a:r>
            <a:endParaRPr lang="en-GB" sz="800" dirty="0"/>
          </a:p>
        </p:txBody>
      </p:sp>
      <p:sp>
        <p:nvSpPr>
          <p:cNvPr id="125" name="Szövegdoboz 124"/>
          <p:cNvSpPr txBox="1"/>
          <p:nvPr/>
        </p:nvSpPr>
        <p:spPr>
          <a:xfrm>
            <a:off x="2460850" y="486954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N=154</a:t>
            </a:r>
            <a:endParaRPr lang="en-GB" sz="800" dirty="0"/>
          </a:p>
        </p:txBody>
      </p:sp>
      <p:sp>
        <p:nvSpPr>
          <p:cNvPr id="126" name="Szövegdoboz 125"/>
          <p:cNvSpPr txBox="1"/>
          <p:nvPr/>
        </p:nvSpPr>
        <p:spPr>
          <a:xfrm>
            <a:off x="2846003" y="4884493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N=572</a:t>
            </a:r>
            <a:endParaRPr lang="en-GB" sz="800" dirty="0"/>
          </a:p>
        </p:txBody>
      </p:sp>
      <p:sp>
        <p:nvSpPr>
          <p:cNvPr id="127" name="Szövegdoboz 126"/>
          <p:cNvSpPr txBox="1"/>
          <p:nvPr/>
        </p:nvSpPr>
        <p:spPr>
          <a:xfrm>
            <a:off x="619247" y="487907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N=343</a:t>
            </a:r>
            <a:endParaRPr lang="en-GB" sz="800" dirty="0"/>
          </a:p>
        </p:txBody>
      </p:sp>
      <p:sp>
        <p:nvSpPr>
          <p:cNvPr id="128" name="Szövegdoboz 127"/>
          <p:cNvSpPr txBox="1"/>
          <p:nvPr/>
        </p:nvSpPr>
        <p:spPr>
          <a:xfrm>
            <a:off x="4130649" y="5012447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N=3</a:t>
            </a:r>
            <a:endParaRPr lang="en-GB" sz="800" dirty="0"/>
          </a:p>
        </p:txBody>
      </p:sp>
      <p:sp>
        <p:nvSpPr>
          <p:cNvPr id="129" name="Szövegdoboz 128"/>
          <p:cNvSpPr txBox="1"/>
          <p:nvPr/>
        </p:nvSpPr>
        <p:spPr>
          <a:xfrm>
            <a:off x="4591079" y="5012677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FN N=20</a:t>
            </a:r>
            <a:endParaRPr lang="en-GB" sz="800" dirty="0"/>
          </a:p>
        </p:txBody>
      </p:sp>
      <p:sp>
        <p:nvSpPr>
          <p:cNvPr id="130" name="Szövegdoboz 129"/>
          <p:cNvSpPr txBox="1"/>
          <p:nvPr/>
        </p:nvSpPr>
        <p:spPr>
          <a:xfrm>
            <a:off x="5113444" y="5012447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N=18</a:t>
            </a:r>
            <a:endParaRPr lang="en-GB" sz="800" dirty="0"/>
          </a:p>
        </p:txBody>
      </p:sp>
      <p:sp>
        <p:nvSpPr>
          <p:cNvPr id="131" name="Szövegdoboz 130"/>
          <p:cNvSpPr txBox="1"/>
          <p:nvPr/>
        </p:nvSpPr>
        <p:spPr>
          <a:xfrm>
            <a:off x="5587632" y="5002663"/>
            <a:ext cx="431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N=49</a:t>
            </a:r>
            <a:endParaRPr lang="en-GB" sz="800" dirty="0"/>
          </a:p>
        </p:txBody>
      </p:sp>
      <p:sp>
        <p:nvSpPr>
          <p:cNvPr id="132" name="Szövegdoboz 131"/>
          <p:cNvSpPr txBox="1"/>
          <p:nvPr/>
        </p:nvSpPr>
        <p:spPr>
          <a:xfrm>
            <a:off x="5972744" y="4995360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N=545</a:t>
            </a:r>
            <a:endParaRPr lang="en-GB" sz="800" dirty="0"/>
          </a:p>
        </p:txBody>
      </p:sp>
      <p:sp>
        <p:nvSpPr>
          <p:cNvPr id="133" name="Szövegdoboz 132"/>
          <p:cNvSpPr txBox="1"/>
          <p:nvPr/>
        </p:nvSpPr>
        <p:spPr>
          <a:xfrm>
            <a:off x="3734005" y="5012191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N=463</a:t>
            </a:r>
            <a:endParaRPr lang="en-GB" sz="800" dirty="0"/>
          </a:p>
        </p:txBody>
      </p:sp>
      <p:sp>
        <p:nvSpPr>
          <p:cNvPr id="28" name="Szövegdoboz 27"/>
          <p:cNvSpPr txBox="1"/>
          <p:nvPr/>
        </p:nvSpPr>
        <p:spPr>
          <a:xfrm>
            <a:off x="172589" y="155200"/>
            <a:ext cx="62936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 smtClean="0"/>
              <a:t>Supplementary </a:t>
            </a:r>
            <a:r>
              <a:rPr lang="en-GB" sz="1000" b="1" dirty="0"/>
              <a:t>Figure </a:t>
            </a:r>
            <a:r>
              <a:rPr lang="en-GB" sz="1000" b="1" dirty="0" smtClean="0"/>
              <a:t>4. </a:t>
            </a:r>
            <a:r>
              <a:rPr lang="en-GB" sz="1000" b="1" dirty="0"/>
              <a:t>Differences between first neighbours of mutated and differentially expressed proteins </a:t>
            </a:r>
            <a:r>
              <a:rPr lang="hu-HU" sz="1000" b="1" dirty="0"/>
              <a:t>in </a:t>
            </a:r>
            <a:r>
              <a:rPr lang="hu-HU" sz="1000" b="1" dirty="0" smtClean="0"/>
              <a:t>breast, </a:t>
            </a:r>
            <a:r>
              <a:rPr lang="hu-HU" sz="1000" b="1" dirty="0"/>
              <a:t>hepatocellular </a:t>
            </a:r>
            <a:r>
              <a:rPr lang="hu-HU" sz="1000" b="1" dirty="0" smtClean="0"/>
              <a:t>carcinoma </a:t>
            </a:r>
            <a:r>
              <a:rPr lang="hu-HU" sz="1000" b="1" dirty="0" smtClean="0"/>
              <a:t>and </a:t>
            </a:r>
            <a:r>
              <a:rPr lang="hu-HU" sz="1000" b="1" dirty="0"/>
              <a:t>non-small cell lung </a:t>
            </a:r>
            <a:r>
              <a:rPr lang="hu-HU" sz="1000" b="1" dirty="0" smtClean="0"/>
              <a:t>cancer</a:t>
            </a:r>
            <a:r>
              <a:rPr lang="en-GB" sz="1000" b="1" dirty="0" smtClean="0"/>
              <a:t> </a:t>
            </a:r>
            <a:r>
              <a:rPr lang="hu-HU" sz="1000" b="1" dirty="0" err="1"/>
              <a:t>in</a:t>
            </a:r>
            <a:r>
              <a:rPr lang="hu-HU" sz="1000" b="1" dirty="0"/>
              <a:t> </a:t>
            </a:r>
            <a:r>
              <a:rPr lang="hu-HU" sz="1000" b="1" dirty="0" err="1"/>
              <a:t>the</a:t>
            </a:r>
            <a:r>
              <a:rPr lang="hu-HU" sz="1000" b="1" dirty="0"/>
              <a:t> </a:t>
            </a:r>
            <a:r>
              <a:rPr lang="en-GB" sz="1000" b="1" dirty="0" err="1"/>
              <a:t>SignaLink</a:t>
            </a:r>
            <a:r>
              <a:rPr lang="en-GB" sz="1000" b="1" dirty="0"/>
              <a:t> network</a:t>
            </a:r>
            <a:r>
              <a:rPr lang="en-GB" sz="1000" dirty="0"/>
              <a:t>. For data on colon cancer, see Figure 3. in the main text. </a:t>
            </a:r>
            <a:r>
              <a:rPr lang="hu-HU" sz="1000" dirty="0" smtClean="0"/>
              <a:t>U</a:t>
            </a:r>
            <a:r>
              <a:rPr lang="en-GB" sz="1000" dirty="0" smtClean="0"/>
              <a:t>A</a:t>
            </a:r>
            <a:r>
              <a:rPr lang="en-GB" sz="1000" dirty="0"/>
              <a:t>: unaffected, DE: differently </a:t>
            </a:r>
            <a:r>
              <a:rPr lang="en-GB" sz="1000" dirty="0" smtClean="0"/>
              <a:t>expressed</a:t>
            </a:r>
            <a:r>
              <a:rPr lang="hu-HU" sz="1000" dirty="0" smtClean="0"/>
              <a:t>,</a:t>
            </a:r>
            <a:r>
              <a:rPr lang="en-GB" sz="1000" dirty="0" smtClean="0"/>
              <a:t> </a:t>
            </a:r>
            <a:r>
              <a:rPr lang="en-GB" sz="1000" dirty="0"/>
              <a:t>FN: first </a:t>
            </a:r>
            <a:r>
              <a:rPr lang="en-GB" sz="1000" dirty="0" smtClean="0"/>
              <a:t>neighbour</a:t>
            </a:r>
            <a:r>
              <a:rPr lang="hu-HU" sz="1000" dirty="0"/>
              <a:t>, HCC: </a:t>
            </a:r>
            <a:r>
              <a:rPr lang="hu-HU" sz="1000" dirty="0" err="1"/>
              <a:t>hepatocellular</a:t>
            </a:r>
            <a:r>
              <a:rPr lang="hu-HU" sz="1000" dirty="0"/>
              <a:t> </a:t>
            </a:r>
            <a:r>
              <a:rPr lang="hu-HU" sz="1000" dirty="0" err="1"/>
              <a:t>carcinoma</a:t>
            </a:r>
            <a:r>
              <a:rPr lang="hu-HU" sz="1000" dirty="0"/>
              <a:t>, NSCLC: </a:t>
            </a:r>
            <a:r>
              <a:rPr lang="hu-HU" sz="1000" dirty="0" err="1"/>
              <a:t>non-small</a:t>
            </a:r>
            <a:r>
              <a:rPr lang="hu-HU" sz="1000" dirty="0"/>
              <a:t> </a:t>
            </a:r>
            <a:r>
              <a:rPr lang="hu-HU" sz="1000" dirty="0" err="1"/>
              <a:t>cell</a:t>
            </a:r>
            <a:r>
              <a:rPr lang="hu-HU" sz="1000" dirty="0"/>
              <a:t> </a:t>
            </a:r>
            <a:r>
              <a:rPr lang="hu-HU" sz="1000" dirty="0" err="1"/>
              <a:t>lung</a:t>
            </a:r>
            <a:r>
              <a:rPr lang="hu-HU" sz="1000" dirty="0"/>
              <a:t> </a:t>
            </a:r>
            <a:r>
              <a:rPr lang="hu-HU" sz="1000" dirty="0" err="1" smtClean="0"/>
              <a:t>cancer</a:t>
            </a:r>
            <a:r>
              <a:rPr lang="en-GB" sz="1000" dirty="0" smtClean="0"/>
              <a:t>. </a:t>
            </a:r>
            <a:r>
              <a:rPr lang="en-GB" sz="1000" dirty="0"/>
              <a:t>*  - p&lt;0.05; ** - p&lt;0.01; *** - p&lt;0.001.  Wilcoxon rank sum test results to the</a:t>
            </a:r>
            <a:r>
              <a:rPr lang="hu-HU" sz="1000" dirty="0"/>
              <a:t> </a:t>
            </a:r>
            <a:r>
              <a:rPr lang="hu-HU" sz="1000" dirty="0" err="1"/>
              <a:t>whole</a:t>
            </a:r>
            <a:r>
              <a:rPr lang="hu-HU" sz="1000" dirty="0"/>
              <a:t> </a:t>
            </a:r>
            <a:r>
              <a:rPr lang="hu-HU" sz="1000" dirty="0" err="1"/>
              <a:t>cancer</a:t>
            </a:r>
            <a:r>
              <a:rPr lang="hu-HU" sz="1000" dirty="0"/>
              <a:t> </a:t>
            </a:r>
            <a:r>
              <a:rPr lang="hu-HU" sz="1000" dirty="0" err="1"/>
              <a:t>specific</a:t>
            </a:r>
            <a:r>
              <a:rPr lang="hu-HU" sz="1000" dirty="0"/>
              <a:t> </a:t>
            </a:r>
            <a:r>
              <a:rPr lang="hu-HU" sz="1000" dirty="0" err="1"/>
              <a:t>network</a:t>
            </a:r>
            <a:r>
              <a:rPr lang="hu-HU" sz="1000" dirty="0"/>
              <a:t> </a:t>
            </a:r>
            <a:r>
              <a:rPr lang="hu-HU" sz="1000" dirty="0" err="1"/>
              <a:t>are</a:t>
            </a:r>
            <a:r>
              <a:rPr lang="hu-HU" sz="1000" dirty="0"/>
              <a:t> </a:t>
            </a:r>
            <a:r>
              <a:rPr lang="hu-HU" sz="1000" dirty="0" err="1"/>
              <a:t>indicated</a:t>
            </a:r>
            <a:r>
              <a:rPr lang="hu-HU" sz="1000" dirty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red</a:t>
            </a:r>
            <a:r>
              <a:rPr lang="en-GB" sz="1000" dirty="0"/>
              <a:t>, </a:t>
            </a:r>
            <a:r>
              <a:rPr lang="hu-HU" sz="1000" dirty="0"/>
              <a:t>and </a:t>
            </a:r>
            <a:r>
              <a:rPr lang="en-GB" sz="1000" dirty="0"/>
              <a:t>to </a:t>
            </a:r>
            <a:r>
              <a:rPr lang="en-GB" sz="1000" dirty="0" smtClean="0"/>
              <a:t>unaffected</a:t>
            </a:r>
            <a:r>
              <a:rPr lang="hu-HU" sz="1000" dirty="0" smtClean="0"/>
              <a:t> </a:t>
            </a:r>
            <a:r>
              <a:rPr lang="hu-HU" sz="1000" dirty="0" err="1" smtClean="0"/>
              <a:t>proteins</a:t>
            </a:r>
            <a:r>
              <a:rPr lang="hu-HU" sz="1000" dirty="0" smtClean="0"/>
              <a:t> </a:t>
            </a:r>
            <a:r>
              <a:rPr lang="hu-HU" sz="1000" dirty="0" err="1"/>
              <a:t>in</a:t>
            </a:r>
            <a:r>
              <a:rPr lang="hu-HU" sz="1000" dirty="0"/>
              <a:t> </a:t>
            </a:r>
            <a:r>
              <a:rPr lang="hu-HU" sz="1000" dirty="0" err="1"/>
              <a:t>grey</a:t>
            </a:r>
            <a:r>
              <a:rPr lang="en-GB" sz="1000" dirty="0"/>
              <a:t>.</a:t>
            </a:r>
            <a:endParaRPr lang="en-US" sz="1000" dirty="0"/>
          </a:p>
        </p:txBody>
      </p:sp>
      <p:sp>
        <p:nvSpPr>
          <p:cNvPr id="4" name="Jobb oldali kapcsos zárójel 3"/>
          <p:cNvSpPr/>
          <p:nvPr/>
        </p:nvSpPr>
        <p:spPr>
          <a:xfrm rot="16200000">
            <a:off x="2380298" y="2107904"/>
            <a:ext cx="170039" cy="452056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Jobb oldali kapcsos zárójel 116"/>
          <p:cNvSpPr/>
          <p:nvPr/>
        </p:nvSpPr>
        <p:spPr>
          <a:xfrm rot="16200000">
            <a:off x="5457858" y="2180282"/>
            <a:ext cx="170039" cy="452056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Jobb oldali kapcsos zárójel 118"/>
          <p:cNvSpPr/>
          <p:nvPr/>
        </p:nvSpPr>
        <p:spPr>
          <a:xfrm rot="16200000">
            <a:off x="5482408" y="4406339"/>
            <a:ext cx="170039" cy="452056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Szövegdoboz 142"/>
          <p:cNvSpPr txBox="1"/>
          <p:nvPr/>
        </p:nvSpPr>
        <p:spPr>
          <a:xfrm>
            <a:off x="1592320" y="178043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44" name="Szövegdoboz 143"/>
          <p:cNvSpPr txBox="1"/>
          <p:nvPr/>
        </p:nvSpPr>
        <p:spPr>
          <a:xfrm>
            <a:off x="2498237" y="192574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45" name="Szövegdoboz 144"/>
          <p:cNvSpPr txBox="1"/>
          <p:nvPr/>
        </p:nvSpPr>
        <p:spPr>
          <a:xfrm>
            <a:off x="2121307" y="218497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46" name="Szövegdoboz 145"/>
          <p:cNvSpPr txBox="1"/>
          <p:nvPr/>
        </p:nvSpPr>
        <p:spPr>
          <a:xfrm>
            <a:off x="1584901" y="387756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47" name="Szövegdoboz 146"/>
          <p:cNvSpPr txBox="1"/>
          <p:nvPr/>
        </p:nvSpPr>
        <p:spPr>
          <a:xfrm>
            <a:off x="2478578" y="440247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3" b="9987"/>
          <a:stretch/>
        </p:blipFill>
        <p:spPr>
          <a:xfrm>
            <a:off x="632460" y="5898463"/>
            <a:ext cx="2691151" cy="1214172"/>
          </a:xfrm>
          <a:prstGeom prst="rect">
            <a:avLst/>
          </a:prstGeom>
        </p:spPr>
      </p:pic>
      <p:sp>
        <p:nvSpPr>
          <p:cNvPr id="140" name="Szövegdoboz 139"/>
          <p:cNvSpPr txBox="1"/>
          <p:nvPr/>
        </p:nvSpPr>
        <p:spPr>
          <a:xfrm>
            <a:off x="1001791" y="7047172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N=8</a:t>
            </a:r>
            <a:endParaRPr lang="en-GB" sz="800" dirty="0"/>
          </a:p>
        </p:txBody>
      </p:sp>
      <p:sp>
        <p:nvSpPr>
          <p:cNvPr id="141" name="Szövegdoboz 140"/>
          <p:cNvSpPr txBox="1"/>
          <p:nvPr/>
        </p:nvSpPr>
        <p:spPr>
          <a:xfrm>
            <a:off x="1462221" y="7047402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FN N=42</a:t>
            </a:r>
            <a:endParaRPr lang="en-GB" sz="800" dirty="0"/>
          </a:p>
        </p:txBody>
      </p:sp>
      <p:sp>
        <p:nvSpPr>
          <p:cNvPr id="142" name="Szövegdoboz 141"/>
          <p:cNvSpPr txBox="1"/>
          <p:nvPr/>
        </p:nvSpPr>
        <p:spPr>
          <a:xfrm>
            <a:off x="1998595" y="7054022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N=44</a:t>
            </a:r>
            <a:endParaRPr lang="en-GB" sz="800" dirty="0"/>
          </a:p>
        </p:txBody>
      </p:sp>
      <p:sp>
        <p:nvSpPr>
          <p:cNvPr id="151" name="Szövegdoboz 150"/>
          <p:cNvSpPr txBox="1"/>
          <p:nvPr/>
        </p:nvSpPr>
        <p:spPr>
          <a:xfrm>
            <a:off x="2408608" y="7037618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N=154</a:t>
            </a:r>
            <a:endParaRPr lang="en-GB" sz="800" dirty="0"/>
          </a:p>
        </p:txBody>
      </p:sp>
      <p:sp>
        <p:nvSpPr>
          <p:cNvPr id="155" name="Szövegdoboz 154"/>
          <p:cNvSpPr txBox="1"/>
          <p:nvPr/>
        </p:nvSpPr>
        <p:spPr>
          <a:xfrm>
            <a:off x="2793761" y="7052567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N=572</a:t>
            </a:r>
            <a:endParaRPr lang="en-GB" sz="800" dirty="0"/>
          </a:p>
        </p:txBody>
      </p:sp>
      <p:sp>
        <p:nvSpPr>
          <p:cNvPr id="156" name="Szövegdoboz 155"/>
          <p:cNvSpPr txBox="1"/>
          <p:nvPr/>
        </p:nvSpPr>
        <p:spPr>
          <a:xfrm>
            <a:off x="616610" y="7038148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N=343</a:t>
            </a:r>
            <a:endParaRPr lang="en-GB" sz="800" dirty="0"/>
          </a:p>
        </p:txBody>
      </p:sp>
      <p:sp>
        <p:nvSpPr>
          <p:cNvPr id="157" name="Szövegdoboz 156"/>
          <p:cNvSpPr txBox="1"/>
          <p:nvPr/>
        </p:nvSpPr>
        <p:spPr>
          <a:xfrm>
            <a:off x="2455207" y="627846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58" name="Szövegdoboz 157"/>
          <p:cNvSpPr txBox="1"/>
          <p:nvPr/>
        </p:nvSpPr>
        <p:spPr>
          <a:xfrm>
            <a:off x="2455207" y="621660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59" name="Szövegdoboz 158"/>
          <p:cNvSpPr txBox="1"/>
          <p:nvPr/>
        </p:nvSpPr>
        <p:spPr>
          <a:xfrm>
            <a:off x="1548582" y="599505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60" name="Szövegdoboz 159"/>
          <p:cNvSpPr txBox="1"/>
          <p:nvPr/>
        </p:nvSpPr>
        <p:spPr>
          <a:xfrm>
            <a:off x="1548582" y="593320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62" name="Szövegdoboz 161"/>
          <p:cNvSpPr txBox="1"/>
          <p:nvPr/>
        </p:nvSpPr>
        <p:spPr>
          <a:xfrm>
            <a:off x="1186610" y="652111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63" name="Szövegdoboz 162"/>
          <p:cNvSpPr txBox="1"/>
          <p:nvPr/>
        </p:nvSpPr>
        <p:spPr>
          <a:xfrm>
            <a:off x="1186610" y="645549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64" name="Szövegdoboz 163"/>
          <p:cNvSpPr txBox="1"/>
          <p:nvPr/>
        </p:nvSpPr>
        <p:spPr>
          <a:xfrm>
            <a:off x="2146956" y="4125728"/>
            <a:ext cx="577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1600" dirty="0"/>
          </a:p>
        </p:txBody>
      </p:sp>
      <p:sp>
        <p:nvSpPr>
          <p:cNvPr id="165" name="Jobb oldali kapcsos zárójel 164"/>
          <p:cNvSpPr/>
          <p:nvPr/>
        </p:nvSpPr>
        <p:spPr>
          <a:xfrm rot="16200000">
            <a:off x="2350640" y="4123966"/>
            <a:ext cx="170039" cy="452056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Szövegdoboz 165"/>
          <p:cNvSpPr txBox="1"/>
          <p:nvPr/>
        </p:nvSpPr>
        <p:spPr>
          <a:xfrm>
            <a:off x="2121307" y="6337308"/>
            <a:ext cx="577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sz="1600" dirty="0"/>
          </a:p>
        </p:txBody>
      </p:sp>
      <p:sp>
        <p:nvSpPr>
          <p:cNvPr id="167" name="Jobb oldali kapcsos zárójel 166"/>
          <p:cNvSpPr/>
          <p:nvPr/>
        </p:nvSpPr>
        <p:spPr>
          <a:xfrm rot="16200000">
            <a:off x="2324991" y="6335546"/>
            <a:ext cx="170039" cy="452056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7" b="10156"/>
          <a:stretch/>
        </p:blipFill>
        <p:spPr>
          <a:xfrm>
            <a:off x="3688080" y="5956857"/>
            <a:ext cx="2787557" cy="1134823"/>
          </a:xfrm>
          <a:prstGeom prst="rect">
            <a:avLst/>
          </a:prstGeom>
        </p:spPr>
      </p:pic>
      <p:sp>
        <p:nvSpPr>
          <p:cNvPr id="168" name="Szövegdoboz 167"/>
          <p:cNvSpPr txBox="1"/>
          <p:nvPr/>
        </p:nvSpPr>
        <p:spPr>
          <a:xfrm>
            <a:off x="4082714" y="7023178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N=3</a:t>
            </a:r>
            <a:endParaRPr lang="en-GB" sz="800" dirty="0"/>
          </a:p>
        </p:txBody>
      </p:sp>
      <p:sp>
        <p:nvSpPr>
          <p:cNvPr id="169" name="Szövegdoboz 168"/>
          <p:cNvSpPr txBox="1"/>
          <p:nvPr/>
        </p:nvSpPr>
        <p:spPr>
          <a:xfrm>
            <a:off x="4543144" y="7023408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FN N=20</a:t>
            </a:r>
            <a:endParaRPr lang="en-GB" sz="800" dirty="0"/>
          </a:p>
        </p:txBody>
      </p:sp>
      <p:sp>
        <p:nvSpPr>
          <p:cNvPr id="170" name="Szövegdoboz 169"/>
          <p:cNvSpPr txBox="1"/>
          <p:nvPr/>
        </p:nvSpPr>
        <p:spPr>
          <a:xfrm>
            <a:off x="5065509" y="7023178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N=18</a:t>
            </a:r>
            <a:endParaRPr lang="en-GB" sz="800" dirty="0"/>
          </a:p>
        </p:txBody>
      </p:sp>
      <p:sp>
        <p:nvSpPr>
          <p:cNvPr id="171" name="Szövegdoboz 170"/>
          <p:cNvSpPr txBox="1"/>
          <p:nvPr/>
        </p:nvSpPr>
        <p:spPr>
          <a:xfrm>
            <a:off x="5539697" y="7013394"/>
            <a:ext cx="431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N=49</a:t>
            </a:r>
            <a:endParaRPr lang="en-GB" sz="800" dirty="0"/>
          </a:p>
        </p:txBody>
      </p:sp>
      <p:sp>
        <p:nvSpPr>
          <p:cNvPr id="172" name="Szövegdoboz 171"/>
          <p:cNvSpPr txBox="1"/>
          <p:nvPr/>
        </p:nvSpPr>
        <p:spPr>
          <a:xfrm>
            <a:off x="5924809" y="7006091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N=545</a:t>
            </a:r>
            <a:endParaRPr lang="en-GB" sz="800" dirty="0"/>
          </a:p>
        </p:txBody>
      </p:sp>
      <p:sp>
        <p:nvSpPr>
          <p:cNvPr id="173" name="Szövegdoboz 172"/>
          <p:cNvSpPr txBox="1"/>
          <p:nvPr/>
        </p:nvSpPr>
        <p:spPr>
          <a:xfrm>
            <a:off x="3686070" y="702292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N=463</a:t>
            </a:r>
            <a:endParaRPr lang="en-GB" sz="800" dirty="0"/>
          </a:p>
        </p:txBody>
      </p:sp>
      <p:sp>
        <p:nvSpPr>
          <p:cNvPr id="174" name="Szövegdoboz 173"/>
          <p:cNvSpPr txBox="1"/>
          <p:nvPr/>
        </p:nvSpPr>
        <p:spPr>
          <a:xfrm>
            <a:off x="4677838" y="630561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75" name="Szövegdoboz 174"/>
          <p:cNvSpPr txBox="1"/>
          <p:nvPr/>
        </p:nvSpPr>
        <p:spPr>
          <a:xfrm>
            <a:off x="4677838" y="624376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78" name="Szövegdoboz 177"/>
          <p:cNvSpPr txBox="1"/>
          <p:nvPr/>
        </p:nvSpPr>
        <p:spPr>
          <a:xfrm>
            <a:off x="4708051" y="427293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79" name="Szövegdoboz 178"/>
          <p:cNvSpPr txBox="1"/>
          <p:nvPr/>
        </p:nvSpPr>
        <p:spPr>
          <a:xfrm>
            <a:off x="4304903" y="4639178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80" name="Szövegdoboz 179"/>
          <p:cNvSpPr txBox="1"/>
          <p:nvPr/>
        </p:nvSpPr>
        <p:spPr>
          <a:xfrm>
            <a:off x="5624178" y="465410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327365" y="5813501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0.30</a:t>
            </a:r>
            <a:endParaRPr lang="en-GB" sz="800" dirty="0"/>
          </a:p>
        </p:txBody>
      </p:sp>
      <p:sp>
        <p:nvSpPr>
          <p:cNvPr id="182" name="Szövegdoboz 181"/>
          <p:cNvSpPr txBox="1"/>
          <p:nvPr/>
        </p:nvSpPr>
        <p:spPr>
          <a:xfrm>
            <a:off x="335704" y="6198317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0.20</a:t>
            </a:r>
            <a:endParaRPr lang="en-GB" sz="800" dirty="0"/>
          </a:p>
        </p:txBody>
      </p:sp>
      <p:sp>
        <p:nvSpPr>
          <p:cNvPr id="183" name="Szövegdoboz 182"/>
          <p:cNvSpPr txBox="1"/>
          <p:nvPr/>
        </p:nvSpPr>
        <p:spPr>
          <a:xfrm>
            <a:off x="323418" y="6611887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0.10</a:t>
            </a:r>
            <a:endParaRPr lang="en-GB" sz="800" dirty="0"/>
          </a:p>
        </p:txBody>
      </p:sp>
      <p:sp>
        <p:nvSpPr>
          <p:cNvPr id="184" name="Szövegdoboz 183"/>
          <p:cNvSpPr txBox="1"/>
          <p:nvPr/>
        </p:nvSpPr>
        <p:spPr>
          <a:xfrm>
            <a:off x="457526" y="697675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185" name="Szövegdoboz 184"/>
          <p:cNvSpPr txBox="1"/>
          <p:nvPr/>
        </p:nvSpPr>
        <p:spPr>
          <a:xfrm>
            <a:off x="3404044" y="6536560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0.40</a:t>
            </a:r>
            <a:endParaRPr lang="en-GB" sz="800" dirty="0"/>
          </a:p>
        </p:txBody>
      </p:sp>
      <p:sp>
        <p:nvSpPr>
          <p:cNvPr id="186" name="Szövegdoboz 185"/>
          <p:cNvSpPr txBox="1"/>
          <p:nvPr/>
        </p:nvSpPr>
        <p:spPr>
          <a:xfrm>
            <a:off x="3490046" y="696438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187" name="Szövegdoboz 186"/>
          <p:cNvSpPr txBox="1"/>
          <p:nvPr/>
        </p:nvSpPr>
        <p:spPr>
          <a:xfrm>
            <a:off x="3404044" y="6118117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0.80</a:t>
            </a:r>
            <a:endParaRPr lang="en-GB" sz="800" dirty="0"/>
          </a:p>
        </p:txBody>
      </p:sp>
      <p:sp>
        <p:nvSpPr>
          <p:cNvPr id="112" name="Szövegdoboz 111"/>
          <p:cNvSpPr txBox="1"/>
          <p:nvPr/>
        </p:nvSpPr>
        <p:spPr>
          <a:xfrm rot="16200000">
            <a:off x="-388193" y="6322966"/>
            <a:ext cx="13099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Clustering</a:t>
            </a:r>
            <a:r>
              <a:rPr lang="hu-HU" sz="1000" b="1" dirty="0" smtClean="0"/>
              <a:t> </a:t>
            </a:r>
            <a:r>
              <a:rPr lang="hu-HU" sz="1000" b="1" dirty="0" err="1" smtClean="0"/>
              <a:t>coefficient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773748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" b="10169"/>
          <a:stretch/>
        </p:blipFill>
        <p:spPr>
          <a:xfrm>
            <a:off x="1378661" y="875667"/>
            <a:ext cx="2777862" cy="1203883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2520752" y="504346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smtClean="0"/>
              <a:t>NSCLC</a:t>
            </a:r>
            <a:endParaRPr lang="en-US" sz="1000" b="1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" b="10590"/>
          <a:stretch/>
        </p:blipFill>
        <p:spPr>
          <a:xfrm>
            <a:off x="1383425" y="2442993"/>
            <a:ext cx="2791836" cy="1177940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2903529" y="1175980"/>
            <a:ext cx="577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***</a:t>
            </a:r>
            <a:endParaRPr lang="en-US" dirty="0"/>
          </a:p>
        </p:txBody>
      </p:sp>
      <p:sp>
        <p:nvSpPr>
          <p:cNvPr id="8" name="Szövegdoboz 7"/>
          <p:cNvSpPr txBox="1"/>
          <p:nvPr/>
        </p:nvSpPr>
        <p:spPr>
          <a:xfrm>
            <a:off x="3263191" y="92728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2955486" y="2960911"/>
            <a:ext cx="577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</a:t>
            </a:r>
            <a:endParaRPr lang="en-US" dirty="0"/>
          </a:p>
        </p:txBody>
      </p:sp>
      <p:sp>
        <p:nvSpPr>
          <p:cNvPr id="10" name="Szövegdoboz 9"/>
          <p:cNvSpPr txBox="1"/>
          <p:nvPr/>
        </p:nvSpPr>
        <p:spPr>
          <a:xfrm>
            <a:off x="3289373" y="288160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1905978" y="257980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2357684" y="101091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***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1963349" y="129952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1795023" y="2015303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N=14</a:t>
            </a:r>
            <a:endParaRPr lang="en-GB" sz="800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2255453" y="2015533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FN N=67</a:t>
            </a:r>
            <a:endParaRPr lang="en-GB" sz="800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2777818" y="2015303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N=17</a:t>
            </a:r>
            <a:endParaRPr lang="en-GB" sz="800" dirty="0"/>
          </a:p>
        </p:txBody>
      </p:sp>
      <p:sp>
        <p:nvSpPr>
          <p:cNvPr id="17" name="Szövegdoboz 16"/>
          <p:cNvSpPr txBox="1"/>
          <p:nvPr/>
        </p:nvSpPr>
        <p:spPr>
          <a:xfrm>
            <a:off x="3252006" y="2005519"/>
            <a:ext cx="431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N=54</a:t>
            </a:r>
            <a:endParaRPr lang="en-GB" sz="800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3637119" y="1998216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N=581</a:t>
            </a:r>
            <a:endParaRPr lang="en-GB" sz="800" dirty="0"/>
          </a:p>
        </p:txBody>
      </p:sp>
      <p:sp>
        <p:nvSpPr>
          <p:cNvPr id="19" name="Szövegdoboz 18"/>
          <p:cNvSpPr txBox="1"/>
          <p:nvPr/>
        </p:nvSpPr>
        <p:spPr>
          <a:xfrm>
            <a:off x="1398380" y="2015047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N=343</a:t>
            </a:r>
            <a:endParaRPr lang="en-GB" sz="800" dirty="0"/>
          </a:p>
        </p:txBody>
      </p:sp>
      <p:sp>
        <p:nvSpPr>
          <p:cNvPr id="20" name="Szövegdoboz 19"/>
          <p:cNvSpPr txBox="1"/>
          <p:nvPr/>
        </p:nvSpPr>
        <p:spPr>
          <a:xfrm>
            <a:off x="1177833" y="82487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30</a:t>
            </a:r>
            <a:endParaRPr lang="en-GB" sz="800" dirty="0"/>
          </a:p>
        </p:txBody>
      </p:sp>
      <p:sp>
        <p:nvSpPr>
          <p:cNvPr id="21" name="Szövegdoboz 20"/>
          <p:cNvSpPr txBox="1"/>
          <p:nvPr/>
        </p:nvSpPr>
        <p:spPr>
          <a:xfrm>
            <a:off x="1186510" y="119632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2</a:t>
            </a:r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1188939" y="157064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10</a:t>
            </a:r>
            <a:endParaRPr lang="en-GB" sz="800" dirty="0"/>
          </a:p>
        </p:txBody>
      </p:sp>
      <p:sp>
        <p:nvSpPr>
          <p:cNvPr id="23" name="Szövegdoboz 22"/>
          <p:cNvSpPr txBox="1"/>
          <p:nvPr/>
        </p:nvSpPr>
        <p:spPr>
          <a:xfrm>
            <a:off x="1240560" y="193857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24" name="Szövegdoboz 23"/>
          <p:cNvSpPr txBox="1"/>
          <p:nvPr/>
        </p:nvSpPr>
        <p:spPr>
          <a:xfrm>
            <a:off x="1080532" y="2753441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6000</a:t>
            </a:r>
            <a:endParaRPr lang="en-GB" sz="800" dirty="0"/>
          </a:p>
        </p:txBody>
      </p:sp>
      <p:sp>
        <p:nvSpPr>
          <p:cNvPr id="25" name="Szövegdoboz 24"/>
          <p:cNvSpPr txBox="1"/>
          <p:nvPr/>
        </p:nvSpPr>
        <p:spPr>
          <a:xfrm>
            <a:off x="1077008" y="2511477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8000</a:t>
            </a:r>
            <a:endParaRPr lang="en-GB" sz="800" dirty="0"/>
          </a:p>
        </p:txBody>
      </p:sp>
      <p:sp>
        <p:nvSpPr>
          <p:cNvPr id="26" name="Szövegdoboz 25"/>
          <p:cNvSpPr txBox="1"/>
          <p:nvPr/>
        </p:nvSpPr>
        <p:spPr>
          <a:xfrm>
            <a:off x="1075364" y="300002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4000</a:t>
            </a:r>
            <a:endParaRPr lang="en-GB" sz="800" dirty="0"/>
          </a:p>
        </p:txBody>
      </p:sp>
      <p:sp>
        <p:nvSpPr>
          <p:cNvPr id="27" name="Szövegdoboz 26"/>
          <p:cNvSpPr txBox="1"/>
          <p:nvPr/>
        </p:nvSpPr>
        <p:spPr>
          <a:xfrm>
            <a:off x="1205703" y="3493178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28" name="Szövegdoboz 27"/>
          <p:cNvSpPr txBox="1"/>
          <p:nvPr/>
        </p:nvSpPr>
        <p:spPr>
          <a:xfrm>
            <a:off x="1083290" y="3251346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/>
              <a:t>2</a:t>
            </a:r>
            <a:r>
              <a:rPr lang="hu-HU" sz="800" dirty="0" smtClean="0"/>
              <a:t>000</a:t>
            </a:r>
            <a:endParaRPr lang="en-GB" sz="800" dirty="0"/>
          </a:p>
        </p:txBody>
      </p:sp>
      <p:sp>
        <p:nvSpPr>
          <p:cNvPr id="29" name="Szövegdoboz 28"/>
          <p:cNvSpPr txBox="1"/>
          <p:nvPr/>
        </p:nvSpPr>
        <p:spPr>
          <a:xfrm>
            <a:off x="1795023" y="3558756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N=14</a:t>
            </a:r>
            <a:endParaRPr lang="en-GB" sz="800" dirty="0"/>
          </a:p>
        </p:txBody>
      </p:sp>
      <p:sp>
        <p:nvSpPr>
          <p:cNvPr id="30" name="Szövegdoboz 29"/>
          <p:cNvSpPr txBox="1"/>
          <p:nvPr/>
        </p:nvSpPr>
        <p:spPr>
          <a:xfrm>
            <a:off x="2255453" y="3558986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FN N=67</a:t>
            </a:r>
            <a:endParaRPr lang="en-GB" sz="800" dirty="0"/>
          </a:p>
        </p:txBody>
      </p:sp>
      <p:sp>
        <p:nvSpPr>
          <p:cNvPr id="31" name="Szövegdoboz 30"/>
          <p:cNvSpPr txBox="1"/>
          <p:nvPr/>
        </p:nvSpPr>
        <p:spPr>
          <a:xfrm>
            <a:off x="2777818" y="3558756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N=17</a:t>
            </a:r>
            <a:endParaRPr lang="en-GB" sz="800" dirty="0"/>
          </a:p>
        </p:txBody>
      </p:sp>
      <p:sp>
        <p:nvSpPr>
          <p:cNvPr id="32" name="Szövegdoboz 31"/>
          <p:cNvSpPr txBox="1"/>
          <p:nvPr/>
        </p:nvSpPr>
        <p:spPr>
          <a:xfrm>
            <a:off x="3252006" y="3548972"/>
            <a:ext cx="431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N=54</a:t>
            </a:r>
            <a:endParaRPr lang="en-GB" sz="800" dirty="0"/>
          </a:p>
        </p:txBody>
      </p:sp>
      <p:sp>
        <p:nvSpPr>
          <p:cNvPr id="33" name="Szövegdoboz 32"/>
          <p:cNvSpPr txBox="1"/>
          <p:nvPr/>
        </p:nvSpPr>
        <p:spPr>
          <a:xfrm>
            <a:off x="3637119" y="3541669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N=5581</a:t>
            </a:r>
            <a:endParaRPr lang="en-GB" sz="800" dirty="0"/>
          </a:p>
        </p:txBody>
      </p:sp>
      <p:sp>
        <p:nvSpPr>
          <p:cNvPr id="34" name="Szövegdoboz 33"/>
          <p:cNvSpPr txBox="1"/>
          <p:nvPr/>
        </p:nvSpPr>
        <p:spPr>
          <a:xfrm>
            <a:off x="1398380" y="3558500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N=343</a:t>
            </a:r>
            <a:endParaRPr lang="en-GB" sz="800" dirty="0"/>
          </a:p>
        </p:txBody>
      </p:sp>
      <p:sp>
        <p:nvSpPr>
          <p:cNvPr id="35" name="Jobb oldali kapcsos zárójel 34"/>
          <p:cNvSpPr/>
          <p:nvPr/>
        </p:nvSpPr>
        <p:spPr>
          <a:xfrm rot="16200000">
            <a:off x="3122990" y="1231046"/>
            <a:ext cx="170039" cy="452056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Jobb oldali kapcsos zárójel 35"/>
          <p:cNvSpPr/>
          <p:nvPr/>
        </p:nvSpPr>
        <p:spPr>
          <a:xfrm rot="16200000">
            <a:off x="3153972" y="3003046"/>
            <a:ext cx="170039" cy="452056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Szövegdoboz 36"/>
          <p:cNvSpPr txBox="1"/>
          <p:nvPr/>
        </p:nvSpPr>
        <p:spPr>
          <a:xfrm>
            <a:off x="1905978" y="2519196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8" name="Szövegdoboz 37"/>
          <p:cNvSpPr txBox="1"/>
          <p:nvPr/>
        </p:nvSpPr>
        <p:spPr>
          <a:xfrm>
            <a:off x="2426173" y="254967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39" name="Szövegdoboz 38"/>
          <p:cNvSpPr txBox="1"/>
          <p:nvPr/>
        </p:nvSpPr>
        <p:spPr>
          <a:xfrm>
            <a:off x="3295566" y="296672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40" name="Szövegdoboz 39"/>
          <p:cNvSpPr txBox="1"/>
          <p:nvPr/>
        </p:nvSpPr>
        <p:spPr>
          <a:xfrm>
            <a:off x="1928857" y="124974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41" name="Szövegdoboz 40"/>
          <p:cNvSpPr txBox="1"/>
          <p:nvPr/>
        </p:nvSpPr>
        <p:spPr>
          <a:xfrm>
            <a:off x="2361421" y="953970"/>
            <a:ext cx="3503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42" name="Szövegdoboz 41"/>
          <p:cNvSpPr txBox="1"/>
          <p:nvPr/>
        </p:nvSpPr>
        <p:spPr>
          <a:xfrm>
            <a:off x="3269975" y="88297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***</a:t>
            </a:r>
            <a:endParaRPr lang="en-US" sz="800" dirty="0">
              <a:solidFill>
                <a:srgbClr val="7D7D7D"/>
              </a:solidFill>
            </a:endParaRPr>
          </a:p>
        </p:txBody>
      </p:sp>
      <p:pic>
        <p:nvPicPr>
          <p:cNvPr id="43" name="Kép 4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1" b="11364"/>
          <a:stretch/>
        </p:blipFill>
        <p:spPr>
          <a:xfrm>
            <a:off x="1356360" y="4007314"/>
            <a:ext cx="2837323" cy="1252532"/>
          </a:xfrm>
          <a:prstGeom prst="rect">
            <a:avLst/>
          </a:prstGeom>
        </p:spPr>
      </p:pic>
      <p:sp>
        <p:nvSpPr>
          <p:cNvPr id="44" name="Szövegdoboz 43"/>
          <p:cNvSpPr txBox="1"/>
          <p:nvPr/>
        </p:nvSpPr>
        <p:spPr>
          <a:xfrm>
            <a:off x="1083290" y="3965946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0.45</a:t>
            </a:r>
            <a:endParaRPr lang="en-GB" sz="800" dirty="0"/>
          </a:p>
        </p:txBody>
      </p:sp>
      <p:sp>
        <p:nvSpPr>
          <p:cNvPr id="45" name="Szövegdoboz 44"/>
          <p:cNvSpPr txBox="1"/>
          <p:nvPr/>
        </p:nvSpPr>
        <p:spPr>
          <a:xfrm>
            <a:off x="1056514" y="4337378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0.30</a:t>
            </a:r>
            <a:endParaRPr lang="en-GB" sz="800" dirty="0"/>
          </a:p>
        </p:txBody>
      </p:sp>
      <p:sp>
        <p:nvSpPr>
          <p:cNvPr id="46" name="Szövegdoboz 45"/>
          <p:cNvSpPr txBox="1"/>
          <p:nvPr/>
        </p:nvSpPr>
        <p:spPr>
          <a:xfrm>
            <a:off x="1075364" y="4746012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0.15</a:t>
            </a:r>
            <a:endParaRPr lang="en-GB" sz="800" dirty="0"/>
          </a:p>
        </p:txBody>
      </p:sp>
      <p:sp>
        <p:nvSpPr>
          <p:cNvPr id="47" name="Szövegdoboz 46"/>
          <p:cNvSpPr txBox="1"/>
          <p:nvPr/>
        </p:nvSpPr>
        <p:spPr>
          <a:xfrm>
            <a:off x="1178461" y="513807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/>
              <a:t>0</a:t>
            </a:r>
            <a:endParaRPr lang="en-GB" sz="800" dirty="0"/>
          </a:p>
        </p:txBody>
      </p:sp>
      <p:sp>
        <p:nvSpPr>
          <p:cNvPr id="48" name="Szövegdoboz 47"/>
          <p:cNvSpPr txBox="1"/>
          <p:nvPr/>
        </p:nvSpPr>
        <p:spPr>
          <a:xfrm>
            <a:off x="1776926" y="5214798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N=14</a:t>
            </a:r>
            <a:endParaRPr lang="en-GB" sz="800" dirty="0"/>
          </a:p>
        </p:txBody>
      </p:sp>
      <p:sp>
        <p:nvSpPr>
          <p:cNvPr id="49" name="Szövegdoboz 48"/>
          <p:cNvSpPr txBox="1"/>
          <p:nvPr/>
        </p:nvSpPr>
        <p:spPr>
          <a:xfrm>
            <a:off x="2237356" y="5215028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 smtClean="0"/>
              <a:t>Mutation</a:t>
            </a:r>
            <a:endParaRPr lang="hu-HU" sz="800" dirty="0" smtClean="0"/>
          </a:p>
          <a:p>
            <a:pPr algn="ctr"/>
            <a:r>
              <a:rPr lang="hu-HU" sz="800" dirty="0" smtClean="0"/>
              <a:t>FN N=67</a:t>
            </a:r>
            <a:endParaRPr lang="en-GB" sz="800" dirty="0"/>
          </a:p>
        </p:txBody>
      </p:sp>
      <p:sp>
        <p:nvSpPr>
          <p:cNvPr id="50" name="Szövegdoboz 49"/>
          <p:cNvSpPr txBox="1"/>
          <p:nvPr/>
        </p:nvSpPr>
        <p:spPr>
          <a:xfrm>
            <a:off x="2774531" y="5214542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</a:t>
            </a:r>
          </a:p>
          <a:p>
            <a:pPr algn="ctr"/>
            <a:r>
              <a:rPr lang="hu-HU" sz="800" dirty="0" smtClean="0"/>
              <a:t>N=17</a:t>
            </a:r>
            <a:endParaRPr lang="en-GB" sz="800" dirty="0"/>
          </a:p>
        </p:txBody>
      </p:sp>
      <p:sp>
        <p:nvSpPr>
          <p:cNvPr id="51" name="Szövegdoboz 50"/>
          <p:cNvSpPr txBox="1"/>
          <p:nvPr/>
        </p:nvSpPr>
        <p:spPr>
          <a:xfrm>
            <a:off x="3233909" y="5205014"/>
            <a:ext cx="431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DE FN</a:t>
            </a:r>
          </a:p>
          <a:p>
            <a:pPr algn="ctr"/>
            <a:r>
              <a:rPr lang="hu-HU" sz="800" dirty="0" smtClean="0"/>
              <a:t>N=54</a:t>
            </a:r>
            <a:endParaRPr lang="en-GB" sz="800" dirty="0"/>
          </a:p>
        </p:txBody>
      </p:sp>
      <p:sp>
        <p:nvSpPr>
          <p:cNvPr id="52" name="Szövegdoboz 51"/>
          <p:cNvSpPr txBox="1"/>
          <p:nvPr/>
        </p:nvSpPr>
        <p:spPr>
          <a:xfrm>
            <a:off x="3619022" y="5197711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err="1"/>
              <a:t>Whole</a:t>
            </a:r>
            <a:r>
              <a:rPr lang="hu-HU" sz="800" dirty="0"/>
              <a:t/>
            </a:r>
            <a:br>
              <a:rPr lang="hu-HU" sz="800" dirty="0"/>
            </a:br>
            <a:r>
              <a:rPr lang="hu-HU" sz="800" dirty="0"/>
              <a:t> </a:t>
            </a:r>
            <a:r>
              <a:rPr lang="hu-HU" sz="800" dirty="0" err="1"/>
              <a:t>network</a:t>
            </a:r>
            <a:endParaRPr lang="hu-HU" sz="800" dirty="0"/>
          </a:p>
          <a:p>
            <a:pPr algn="ctr"/>
            <a:r>
              <a:rPr lang="hu-HU" sz="800" dirty="0" smtClean="0"/>
              <a:t>N=5581</a:t>
            </a:r>
            <a:endParaRPr lang="en-GB" sz="800" dirty="0"/>
          </a:p>
        </p:txBody>
      </p:sp>
      <p:sp>
        <p:nvSpPr>
          <p:cNvPr id="53" name="Szövegdoboz 52"/>
          <p:cNvSpPr txBox="1"/>
          <p:nvPr/>
        </p:nvSpPr>
        <p:spPr>
          <a:xfrm>
            <a:off x="1380283" y="5214542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800" dirty="0" smtClean="0"/>
              <a:t>UA</a:t>
            </a:r>
          </a:p>
          <a:p>
            <a:pPr algn="ctr"/>
            <a:r>
              <a:rPr lang="hu-HU" sz="800" dirty="0" smtClean="0"/>
              <a:t>N=343</a:t>
            </a:r>
            <a:endParaRPr lang="en-GB" sz="800" dirty="0"/>
          </a:p>
        </p:txBody>
      </p:sp>
      <p:sp>
        <p:nvSpPr>
          <p:cNvPr id="54" name="Szövegdoboz 53"/>
          <p:cNvSpPr txBox="1"/>
          <p:nvPr/>
        </p:nvSpPr>
        <p:spPr>
          <a:xfrm>
            <a:off x="3324077" y="444142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7D7D7D"/>
                </a:solidFill>
              </a:rPr>
              <a:t>**</a:t>
            </a:r>
            <a:endParaRPr lang="en-US" sz="800" dirty="0">
              <a:solidFill>
                <a:srgbClr val="7D7D7D"/>
              </a:solidFill>
            </a:endParaRPr>
          </a:p>
        </p:txBody>
      </p:sp>
      <p:sp>
        <p:nvSpPr>
          <p:cNvPr id="55" name="Szövegdoboz 54"/>
          <p:cNvSpPr txBox="1"/>
          <p:nvPr/>
        </p:nvSpPr>
        <p:spPr>
          <a:xfrm>
            <a:off x="3362954" y="451179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00" dirty="0" smtClean="0">
                <a:solidFill>
                  <a:srgbClr val="FF0000"/>
                </a:solidFill>
              </a:rPr>
              <a:t>*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56" name="Szövegdoboz 55"/>
          <p:cNvSpPr txBox="1"/>
          <p:nvPr/>
        </p:nvSpPr>
        <p:spPr>
          <a:xfrm>
            <a:off x="2955486" y="4594327"/>
            <a:ext cx="577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00" dirty="0" smtClean="0"/>
              <a:t>*</a:t>
            </a:r>
            <a:endParaRPr lang="en-US" sz="1600" dirty="0"/>
          </a:p>
        </p:txBody>
      </p:sp>
      <p:sp>
        <p:nvSpPr>
          <p:cNvPr id="57" name="Jobb oldali kapcsos zárójel 56"/>
          <p:cNvSpPr/>
          <p:nvPr/>
        </p:nvSpPr>
        <p:spPr>
          <a:xfrm rot="16200000">
            <a:off x="3145334" y="4644504"/>
            <a:ext cx="170039" cy="452056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Szövegdoboz 57"/>
          <p:cNvSpPr txBox="1"/>
          <p:nvPr/>
        </p:nvSpPr>
        <p:spPr>
          <a:xfrm rot="16200000">
            <a:off x="835412" y="1166845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Degree</a:t>
            </a:r>
            <a:endParaRPr lang="en-US" sz="1000" b="1" dirty="0"/>
          </a:p>
        </p:txBody>
      </p:sp>
      <p:sp>
        <p:nvSpPr>
          <p:cNvPr id="59" name="Szövegdoboz 58"/>
          <p:cNvSpPr txBox="1"/>
          <p:nvPr/>
        </p:nvSpPr>
        <p:spPr>
          <a:xfrm rot="16200000">
            <a:off x="516823" y="2939660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Betweenness</a:t>
            </a:r>
            <a:endParaRPr lang="en-US" sz="1000" b="1" dirty="0"/>
          </a:p>
        </p:txBody>
      </p:sp>
      <p:sp>
        <p:nvSpPr>
          <p:cNvPr id="60" name="Szövegdoboz 59"/>
          <p:cNvSpPr txBox="1"/>
          <p:nvPr/>
        </p:nvSpPr>
        <p:spPr>
          <a:xfrm rot="16200000">
            <a:off x="293698" y="4538048"/>
            <a:ext cx="13099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b="1" dirty="0" err="1" smtClean="0"/>
              <a:t>Clustering</a:t>
            </a:r>
            <a:r>
              <a:rPr lang="hu-HU" sz="1000" b="1" dirty="0" smtClean="0"/>
              <a:t> </a:t>
            </a:r>
            <a:r>
              <a:rPr lang="hu-HU" sz="1000" b="1" dirty="0" err="1" smtClean="0"/>
              <a:t>coefficient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797048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489</Words>
  <Application>Microsoft Macintosh PowerPoint</Application>
  <PresentationFormat>A4 Paper (210x297 mm)</PresentationFormat>
  <Paragraphs>203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Office-téma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Módos Dezső</dc:creator>
  <cp:lastModifiedBy>Tamas Korcsmaros</cp:lastModifiedBy>
  <cp:revision>22</cp:revision>
  <dcterms:created xsi:type="dcterms:W3CDTF">2015-06-05T19:53:47Z</dcterms:created>
  <dcterms:modified xsi:type="dcterms:W3CDTF">2015-12-01T16:21:01Z</dcterms:modified>
</cp:coreProperties>
</file>