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1" d="100"/>
          <a:sy n="121" d="100"/>
        </p:scale>
        <p:origin x="-136" y="-3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metaniyoshie:Desktop:kakikake%20papers:IL-4-Tg-NOG:PLOS_ONE:revise:Founder%20(hIL-4%20Tg)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N2まで!$D$7</c:f>
              <c:strCache>
                <c:ptCount val="1"/>
                <c:pt idx="0">
                  <c:v>Founder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N2まで!$C$8:$C$11</c:f>
              <c:strCache>
                <c:ptCount val="4"/>
                <c:pt idx="0">
                  <c:v>#3</c:v>
                </c:pt>
                <c:pt idx="1">
                  <c:v>#17</c:v>
                </c:pt>
                <c:pt idx="2">
                  <c:v>#26</c:v>
                </c:pt>
                <c:pt idx="3">
                  <c:v>non-Tg</c:v>
                </c:pt>
              </c:strCache>
            </c:strRef>
          </c:cat>
          <c:val>
            <c:numRef>
              <c:f>N2まで!$D$8:$D$11</c:f>
              <c:numCache>
                <c:formatCode>0_);[Red]\(0\)</c:formatCode>
                <c:ptCount val="4"/>
                <c:pt idx="0">
                  <c:v>73.92</c:v>
                </c:pt>
                <c:pt idx="1">
                  <c:v>321.5</c:v>
                </c:pt>
                <c:pt idx="2">
                  <c:v>656.5</c:v>
                </c:pt>
                <c:pt idx="3">
                  <c:v>0.0</c:v>
                </c:pt>
              </c:numCache>
            </c:numRef>
          </c:val>
        </c:ser>
        <c:ser>
          <c:idx val="1"/>
          <c:order val="1"/>
          <c:tx>
            <c:strRef>
              <c:f>N2まで!$E$7</c:f>
              <c:strCache>
                <c:ptCount val="1"/>
                <c:pt idx="0">
                  <c:v>N1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0.00293981481481476"/>
                  <c:y val="-0.14111111111111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0293981481481481"/>
                  <c:y val="-0.088194444444444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N2まで!$G$8:$G$11</c:f>
                <c:numCache>
                  <c:formatCode>General</c:formatCode>
                  <c:ptCount val="4"/>
                  <c:pt idx="1">
                    <c:v>619.452338763847</c:v>
                  </c:pt>
                  <c:pt idx="2">
                    <c:v>362.9878165343581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N2まで!$C$8:$C$11</c:f>
              <c:strCache>
                <c:ptCount val="4"/>
                <c:pt idx="0">
                  <c:v>#3</c:v>
                </c:pt>
                <c:pt idx="1">
                  <c:v>#17</c:v>
                </c:pt>
                <c:pt idx="2">
                  <c:v>#26</c:v>
                </c:pt>
                <c:pt idx="3">
                  <c:v>non-Tg</c:v>
                </c:pt>
              </c:strCache>
            </c:strRef>
          </c:cat>
          <c:val>
            <c:numRef>
              <c:f>N2まで!$E$8:$E$11</c:f>
              <c:numCache>
                <c:formatCode>0_);[Red]\(0\)</c:formatCode>
                <c:ptCount val="4"/>
                <c:pt idx="0">
                  <c:v>0.0</c:v>
                </c:pt>
                <c:pt idx="1">
                  <c:v>1265.75</c:v>
                </c:pt>
                <c:pt idx="2">
                  <c:v>931.2214285714285</c:v>
                </c:pt>
                <c:pt idx="3">
                  <c:v>0.0</c:v>
                </c:pt>
              </c:numCache>
            </c:numRef>
          </c:val>
        </c:ser>
        <c:ser>
          <c:idx val="2"/>
          <c:order val="2"/>
          <c:tx>
            <c:strRef>
              <c:f>N2まで!$F$7</c:f>
              <c:strCache>
                <c:ptCount val="1"/>
                <c:pt idx="0">
                  <c:v>N2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0.0"/>
                  <c:y val="-0.12347222222222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N2まで!$H$8:$H$11</c:f>
                <c:numCache>
                  <c:formatCode>General</c:formatCode>
                  <c:ptCount val="4"/>
                  <c:pt idx="1">
                    <c:v>357.7961229876589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N2まで!$C$8:$C$11</c:f>
              <c:strCache>
                <c:ptCount val="4"/>
                <c:pt idx="0">
                  <c:v>#3</c:v>
                </c:pt>
                <c:pt idx="1">
                  <c:v>#17</c:v>
                </c:pt>
                <c:pt idx="2">
                  <c:v>#26</c:v>
                </c:pt>
                <c:pt idx="3">
                  <c:v>non-Tg</c:v>
                </c:pt>
              </c:strCache>
            </c:strRef>
          </c:cat>
          <c:val>
            <c:numRef>
              <c:f>N2まで!$F$8:$F$11</c:f>
              <c:numCache>
                <c:formatCode>0_);[Red]\(0\)</c:formatCode>
                <c:ptCount val="4"/>
                <c:pt idx="1">
                  <c:v>836.0066666666666</c:v>
                </c:pt>
                <c:pt idx="3">
                  <c:v>0.0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94047080"/>
        <c:axId val="2094053704"/>
      </c:barChart>
      <c:catAx>
        <c:axId val="20940470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defRPr>
                </a:pPr>
                <a:r>
                  <a:rPr lang="en-US"/>
                  <a:t>Founder No.</a:t>
                </a:r>
                <a:endParaRPr lang="ja-JP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defRPr>
            </a:pPr>
            <a:endParaRPr lang="ja-JP"/>
          </a:p>
        </c:txPr>
        <c:crossAx val="2094053704"/>
        <c:crosses val="autoZero"/>
        <c:auto val="1"/>
        <c:lblAlgn val="ctr"/>
        <c:lblOffset val="100"/>
        <c:noMultiLvlLbl val="0"/>
      </c:catAx>
      <c:valAx>
        <c:axId val="2094053704"/>
        <c:scaling>
          <c:orientation val="minMax"/>
          <c:max val="25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defRPr>
                </a:pPr>
                <a:r>
                  <a:rPr lang="en-US"/>
                  <a:t>Concentration of hIL-4 in serum (pg/mL)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_);[Red]\(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defRPr>
            </a:pPr>
            <a:endParaRPr lang="ja-JP"/>
          </a:p>
        </c:txPr>
        <c:crossAx val="2094047080"/>
        <c:crosses val="autoZero"/>
        <c:crossBetween val="between"/>
        <c:majorUnit val="500.0"/>
      </c:valAx>
      <c:spPr>
        <a:noFill/>
        <a:ln>
          <a:solidFill>
            <a:schemeClr val="tx1"/>
          </a:solidFill>
        </a:ln>
        <a:effectLst/>
      </c:spPr>
    </c:plotArea>
    <c:legend>
      <c:legendPos val="tr"/>
      <c:layout>
        <c:manualLayout>
          <c:xMode val="edge"/>
          <c:yMode val="edge"/>
          <c:x val="0.786718055555556"/>
          <c:y val="0.107407407407407"/>
          <c:w val="0.149393055555556"/>
          <c:h val="0.265765740740741"/>
        </c:manualLayout>
      </c:layout>
      <c:overlay val="1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defRPr>
          </a:pPr>
          <a:endParaRPr lang="ja-JP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900">
          <a:solidFill>
            <a:sysClr val="windowText" lastClr="000000"/>
          </a:solidFill>
          <a:latin typeface="Arial Unicode MS" panose="020B0604020202020204" pitchFamily="50" charset="-128"/>
          <a:ea typeface="Arial Unicode MS" panose="020B0604020202020204" pitchFamily="50" charset="-128"/>
          <a:cs typeface="Arial Unicode MS" panose="020B0604020202020204" pitchFamily="50" charset="-128"/>
        </a:defRPr>
      </a:pPr>
      <a:endParaRPr lang="ja-JP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0.33146</cdr:x>
      <cdr:y>0.61736</cdr:y>
    </cdr:from>
    <cdr:to>
      <cdr:x>0.4226</cdr:x>
      <cdr:y>0.72954</cdr:y>
    </cdr:to>
    <cdr:sp macro="" textlink="">
      <cdr:nvSpPr>
        <cdr:cNvPr id="3" name="テキスト ボックス 2"/>
        <cdr:cNvSpPr txBox="1"/>
      </cdr:nvSpPr>
      <cdr:spPr>
        <a:xfrm xmlns:a="http://schemas.openxmlformats.org/drawingml/2006/main">
          <a:off x="1431925" y="1333500"/>
          <a:ext cx="393700" cy="2423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ja-JP" sz="70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rPr>
            <a:t>N.D.</a:t>
          </a:r>
          <a:endParaRPr lang="ja-JP" altLang="en-US" sz="700">
            <a:solidFill>
              <a:schemeClr val="tx1"/>
            </a:solidFill>
            <a:latin typeface="Arial Unicode MS" panose="020B0604020202020204" pitchFamily="50" charset="-128"/>
            <a:ea typeface="Arial Unicode MS" panose="020B0604020202020204" pitchFamily="50" charset="-128"/>
            <a:cs typeface="Arial Unicode MS" panose="020B0604020202020204" pitchFamily="50" charset="-128"/>
          </a:endParaRPr>
        </a:p>
      </cdr:txBody>
    </cdr:sp>
  </cdr:relSizeAnchor>
  <cdr:relSizeAnchor xmlns:cdr="http://schemas.openxmlformats.org/drawingml/2006/chartDrawing">
    <cdr:from>
      <cdr:x>0.696</cdr:x>
      <cdr:y>0.61442</cdr:y>
    </cdr:from>
    <cdr:to>
      <cdr:x>0.78714</cdr:x>
      <cdr:y>0.7266</cdr:y>
    </cdr:to>
    <cdr:sp macro="" textlink="">
      <cdr:nvSpPr>
        <cdr:cNvPr id="4" name="テキスト ボックス 3"/>
        <cdr:cNvSpPr txBox="1"/>
      </cdr:nvSpPr>
      <cdr:spPr>
        <a:xfrm xmlns:a="http://schemas.openxmlformats.org/drawingml/2006/main">
          <a:off x="3006725" y="1327150"/>
          <a:ext cx="393700" cy="2423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altLang="ja-JP" sz="70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rPr>
            <a:t>N.D.</a:t>
          </a:r>
          <a:endParaRPr lang="ja-JP" altLang="en-US" sz="700">
            <a:solidFill>
              <a:schemeClr val="tx1"/>
            </a:solidFill>
            <a:latin typeface="Arial Unicode MS" panose="020B0604020202020204" pitchFamily="50" charset="-128"/>
            <a:ea typeface="Arial Unicode MS" panose="020B0604020202020204" pitchFamily="50" charset="-128"/>
            <a:cs typeface="Arial Unicode MS" panose="020B0604020202020204" pitchFamily="50" charset="-128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5CFB-D78B-AF40-8F8C-2CDD5985054A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01B01-B3B4-1C4A-A075-CCA9729443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091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5CFB-D78B-AF40-8F8C-2CDD5985054A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01B01-B3B4-1C4A-A075-CCA9729443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219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5CFB-D78B-AF40-8F8C-2CDD5985054A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01B01-B3B4-1C4A-A075-CCA9729443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602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5CFB-D78B-AF40-8F8C-2CDD5985054A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01B01-B3B4-1C4A-A075-CCA9729443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979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5CFB-D78B-AF40-8F8C-2CDD5985054A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01B01-B3B4-1C4A-A075-CCA9729443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784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5CFB-D78B-AF40-8F8C-2CDD5985054A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01B01-B3B4-1C4A-A075-CCA9729443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142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5CFB-D78B-AF40-8F8C-2CDD5985054A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01B01-B3B4-1C4A-A075-CCA9729443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412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5CFB-D78B-AF40-8F8C-2CDD5985054A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01B01-B3B4-1C4A-A075-CCA9729443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8409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5CFB-D78B-AF40-8F8C-2CDD5985054A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01B01-B3B4-1C4A-A075-CCA9729443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17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5CFB-D78B-AF40-8F8C-2CDD5985054A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01B01-B3B4-1C4A-A075-CCA9729443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8772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45CFB-D78B-AF40-8F8C-2CDD5985054A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01B01-B3B4-1C4A-A075-CCA9729443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776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45CFB-D78B-AF40-8F8C-2CDD5985054A}" type="datetimeFigureOut">
              <a:rPr kumimoji="1" lang="ja-JP" altLang="en-US" smtClean="0"/>
              <a:t>2017/04/22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01B01-B3B4-1C4A-A075-CCA9729443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278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4050712"/>
              </p:ext>
            </p:extLst>
          </p:nvPr>
        </p:nvGraphicFramePr>
        <p:xfrm>
          <a:off x="1046750" y="2233483"/>
          <a:ext cx="4764500" cy="2839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" y="-15552"/>
            <a:ext cx="1052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Fig. </a:t>
            </a:r>
            <a:r>
              <a:rPr kumimoji="1" lang="en-US" altLang="ja-JP" smtClean="0"/>
              <a:t>S </a:t>
            </a:r>
            <a:r>
              <a:rPr kumimoji="1" lang="en-US" altLang="ja-JP" smtClean="0"/>
              <a:t>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1408547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Macintosh PowerPoint</Application>
  <PresentationFormat>画面に合わせる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Kametani Yoshie</dc:creator>
  <cp:lastModifiedBy>Kametani Yoshie</cp:lastModifiedBy>
  <cp:revision>2</cp:revision>
  <dcterms:created xsi:type="dcterms:W3CDTF">2017-04-20T06:45:30Z</dcterms:created>
  <dcterms:modified xsi:type="dcterms:W3CDTF">2017-04-22T02:48:27Z</dcterms:modified>
</cp:coreProperties>
</file>