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0" r:id="rId2"/>
  </p:sldIdLst>
  <p:sldSz cx="6858000" cy="9906000" type="A4"/>
  <p:notesSz cx="6858000" cy="994568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伊藤 亮治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9522" autoAdjust="0"/>
  </p:normalViewPr>
  <p:slideViewPr>
    <p:cSldViewPr showGuides="1">
      <p:cViewPr>
        <p:scale>
          <a:sx n="103" d="100"/>
          <a:sy n="103" d="100"/>
        </p:scale>
        <p:origin x="-368" y="-9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400" d="100"/>
        <a:sy n="4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commentAuthors" Target="commentAuthors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AB841E-1F15-4F8C-AAE5-A53C36798B11}" type="datetimeFigureOut">
              <a:rPr kumimoji="1" lang="ja-JP" altLang="en-US" smtClean="0"/>
              <a:t>2017/04/22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38363" y="746125"/>
            <a:ext cx="2581275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B59CD2-5EFD-4A45-A8EB-99253E8F43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6215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1C14E-34D1-421B-823D-B334A10DB1AB}" type="datetimeFigureOut">
              <a:rPr kumimoji="1" lang="ja-JP" altLang="en-US" smtClean="0"/>
              <a:t>2017/04/22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CFBA4-657A-4C66-92B4-70709DFFBF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9083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1C14E-34D1-421B-823D-B334A10DB1AB}" type="datetimeFigureOut">
              <a:rPr kumimoji="1" lang="ja-JP" altLang="en-US" smtClean="0"/>
              <a:t>2017/04/22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CFBA4-657A-4C66-92B4-70709DFFBF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6656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386387" y="396701"/>
            <a:ext cx="1671638" cy="845220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71475" y="396701"/>
            <a:ext cx="4900613" cy="845220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1C14E-34D1-421B-823D-B334A10DB1AB}" type="datetimeFigureOut">
              <a:rPr kumimoji="1" lang="ja-JP" altLang="en-US" smtClean="0"/>
              <a:t>2017/04/22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CFBA4-657A-4C66-92B4-70709DFFBF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5666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1C14E-34D1-421B-823D-B334A10DB1AB}" type="datetimeFigureOut">
              <a:rPr kumimoji="1" lang="ja-JP" altLang="en-US" smtClean="0"/>
              <a:t>2017/04/22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CFBA4-657A-4C66-92B4-70709DFFBF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282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1C14E-34D1-421B-823D-B334A10DB1AB}" type="datetimeFigureOut">
              <a:rPr kumimoji="1" lang="ja-JP" altLang="en-US" smtClean="0"/>
              <a:t>2017/04/22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CFBA4-657A-4C66-92B4-70709DFFBF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9979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71475" y="2311402"/>
            <a:ext cx="3286125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71900" y="2311402"/>
            <a:ext cx="3286125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1C14E-34D1-421B-823D-B334A10DB1AB}" type="datetimeFigureOut">
              <a:rPr kumimoji="1" lang="ja-JP" altLang="en-US" smtClean="0"/>
              <a:t>2017/04/22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CFBA4-657A-4C66-92B4-70709DFFBF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6124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2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2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1C14E-34D1-421B-823D-B334A10DB1AB}" type="datetimeFigureOut">
              <a:rPr kumimoji="1" lang="ja-JP" altLang="en-US" smtClean="0"/>
              <a:t>2017/04/22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CFBA4-657A-4C66-92B4-70709DFFBF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5584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1C14E-34D1-421B-823D-B334A10DB1AB}" type="datetimeFigureOut">
              <a:rPr kumimoji="1" lang="ja-JP" altLang="en-US" smtClean="0"/>
              <a:t>2017/04/22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CFBA4-657A-4C66-92B4-70709DFFBF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5087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1C14E-34D1-421B-823D-B334A10DB1AB}" type="datetimeFigureOut">
              <a:rPr kumimoji="1" lang="ja-JP" altLang="en-US" smtClean="0"/>
              <a:t>2017/04/22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CFBA4-657A-4C66-92B4-70709DFFBF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4080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8" y="394408"/>
            <a:ext cx="3833812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1C14E-34D1-421B-823D-B334A10DB1AB}" type="datetimeFigureOut">
              <a:rPr kumimoji="1" lang="ja-JP" altLang="en-US" smtClean="0"/>
              <a:t>2017/04/22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CFBA4-657A-4C66-92B4-70709DFFBF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4420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1C14E-34D1-421B-823D-B334A10DB1AB}" type="datetimeFigureOut">
              <a:rPr kumimoji="1" lang="ja-JP" altLang="en-US" smtClean="0"/>
              <a:t>2017/04/22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CFBA4-657A-4C66-92B4-70709DFFBF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2398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91C14E-34D1-421B-823D-B334A10DB1AB}" type="datetimeFigureOut">
              <a:rPr kumimoji="1" lang="ja-JP" altLang="en-US" smtClean="0"/>
              <a:t>2017/04/22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7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FCFBA4-657A-4C66-92B4-70709DFFBF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6759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6" Type="http://schemas.openxmlformats.org/officeDocument/2006/relationships/image" Target="../media/image45.png"/><Relationship Id="rId47" Type="http://schemas.openxmlformats.org/officeDocument/2006/relationships/image" Target="../media/image46.png"/><Relationship Id="rId48" Type="http://schemas.openxmlformats.org/officeDocument/2006/relationships/image" Target="../media/image47.png"/><Relationship Id="rId49" Type="http://schemas.openxmlformats.org/officeDocument/2006/relationships/image" Target="../media/image4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Relationship Id="rId23" Type="http://schemas.openxmlformats.org/officeDocument/2006/relationships/image" Target="../media/image22.png"/><Relationship Id="rId24" Type="http://schemas.openxmlformats.org/officeDocument/2006/relationships/image" Target="../media/image23.png"/><Relationship Id="rId25" Type="http://schemas.openxmlformats.org/officeDocument/2006/relationships/image" Target="../media/image24.png"/><Relationship Id="rId26" Type="http://schemas.openxmlformats.org/officeDocument/2006/relationships/image" Target="../media/image25.png"/><Relationship Id="rId27" Type="http://schemas.openxmlformats.org/officeDocument/2006/relationships/image" Target="../media/image26.png"/><Relationship Id="rId28" Type="http://schemas.openxmlformats.org/officeDocument/2006/relationships/image" Target="../media/image27.pn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30" Type="http://schemas.openxmlformats.org/officeDocument/2006/relationships/image" Target="../media/image29.png"/><Relationship Id="rId31" Type="http://schemas.openxmlformats.org/officeDocument/2006/relationships/image" Target="../media/image30.png"/><Relationship Id="rId32" Type="http://schemas.openxmlformats.org/officeDocument/2006/relationships/image" Target="../media/image31.png"/><Relationship Id="rId9" Type="http://schemas.openxmlformats.org/officeDocument/2006/relationships/image" Target="../media/image8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33" Type="http://schemas.openxmlformats.org/officeDocument/2006/relationships/image" Target="../media/image32.png"/><Relationship Id="rId34" Type="http://schemas.openxmlformats.org/officeDocument/2006/relationships/image" Target="../media/image33.png"/><Relationship Id="rId35" Type="http://schemas.openxmlformats.org/officeDocument/2006/relationships/image" Target="../media/image34.png"/><Relationship Id="rId36" Type="http://schemas.openxmlformats.org/officeDocument/2006/relationships/image" Target="../media/image35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37" Type="http://schemas.openxmlformats.org/officeDocument/2006/relationships/image" Target="../media/image36.png"/><Relationship Id="rId38" Type="http://schemas.openxmlformats.org/officeDocument/2006/relationships/image" Target="../media/image37.png"/><Relationship Id="rId39" Type="http://schemas.openxmlformats.org/officeDocument/2006/relationships/image" Target="../media/image38.png"/><Relationship Id="rId40" Type="http://schemas.openxmlformats.org/officeDocument/2006/relationships/image" Target="../media/image39.png"/><Relationship Id="rId41" Type="http://schemas.openxmlformats.org/officeDocument/2006/relationships/image" Target="../media/image40.png"/><Relationship Id="rId42" Type="http://schemas.openxmlformats.org/officeDocument/2006/relationships/image" Target="../media/image41.png"/><Relationship Id="rId43" Type="http://schemas.openxmlformats.org/officeDocument/2006/relationships/image" Target="../media/image42.png"/><Relationship Id="rId44" Type="http://schemas.openxmlformats.org/officeDocument/2006/relationships/image" Target="../media/image43.png"/><Relationship Id="rId45" Type="http://schemas.openxmlformats.org/officeDocument/2006/relationships/image" Target="../media/image4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22" t="8479" r="5332" b="20803"/>
          <a:stretch/>
        </p:blipFill>
        <p:spPr bwMode="auto">
          <a:xfrm>
            <a:off x="4060978" y="1197236"/>
            <a:ext cx="616355" cy="585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9" t="9162" r="3291" b="18476"/>
          <a:stretch/>
        </p:blipFill>
        <p:spPr bwMode="auto">
          <a:xfrm>
            <a:off x="1940659" y="1841915"/>
            <a:ext cx="625146" cy="5990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86" t="8909" r="4637" b="20397"/>
          <a:stretch/>
        </p:blipFill>
        <p:spPr bwMode="auto">
          <a:xfrm>
            <a:off x="1943751" y="1194269"/>
            <a:ext cx="602706" cy="591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05" t="8658" r="4936" b="19404"/>
          <a:stretch/>
        </p:blipFill>
        <p:spPr bwMode="auto">
          <a:xfrm>
            <a:off x="1923071" y="559689"/>
            <a:ext cx="613191" cy="595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53" t="8563" r="5160" b="21502"/>
          <a:stretch/>
        </p:blipFill>
        <p:spPr bwMode="auto">
          <a:xfrm>
            <a:off x="2638939" y="1851962"/>
            <a:ext cx="594606" cy="578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81" t="8479" r="5145" b="18571"/>
          <a:stretch/>
        </p:blipFill>
        <p:spPr bwMode="auto">
          <a:xfrm>
            <a:off x="2633156" y="1187993"/>
            <a:ext cx="605138" cy="603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66" t="8001" r="4829" b="20566"/>
          <a:stretch/>
        </p:blipFill>
        <p:spPr bwMode="auto">
          <a:xfrm>
            <a:off x="2633156" y="559689"/>
            <a:ext cx="611930" cy="591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88" t="9095" r="5402" b="19924"/>
          <a:stretch/>
        </p:blipFill>
        <p:spPr bwMode="auto">
          <a:xfrm>
            <a:off x="4765520" y="559689"/>
            <a:ext cx="602981" cy="587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88" t="7517" r="5402" b="19533"/>
          <a:stretch/>
        </p:blipFill>
        <p:spPr bwMode="auto">
          <a:xfrm>
            <a:off x="4765520" y="1187993"/>
            <a:ext cx="602981" cy="603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88" t="9107" r="5402" b="18530"/>
          <a:stretch/>
        </p:blipFill>
        <p:spPr bwMode="auto">
          <a:xfrm>
            <a:off x="4765520" y="1841915"/>
            <a:ext cx="602981" cy="5990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55" name="グループ化 1054"/>
          <p:cNvGrpSpPr/>
          <p:nvPr/>
        </p:nvGrpSpPr>
        <p:grpSpPr>
          <a:xfrm>
            <a:off x="1134860" y="4016900"/>
            <a:ext cx="477371" cy="475519"/>
            <a:chOff x="4896737" y="5093213"/>
            <a:chExt cx="651756" cy="665905"/>
          </a:xfrm>
        </p:grpSpPr>
        <p:cxnSp>
          <p:nvCxnSpPr>
            <p:cNvPr id="38" name="直線矢印コネクタ 37"/>
            <p:cNvCxnSpPr/>
            <p:nvPr/>
          </p:nvCxnSpPr>
          <p:spPr>
            <a:xfrm>
              <a:off x="5122513" y="5482950"/>
              <a:ext cx="304816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線矢印コネクタ 38"/>
            <p:cNvCxnSpPr/>
            <p:nvPr/>
          </p:nvCxnSpPr>
          <p:spPr>
            <a:xfrm flipV="1">
              <a:off x="5122513" y="5178134"/>
              <a:ext cx="0" cy="30481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テキスト ボックス 39"/>
            <p:cNvSpPr txBox="1"/>
            <p:nvPr/>
          </p:nvSpPr>
          <p:spPr>
            <a:xfrm>
              <a:off x="4981231" y="5457415"/>
              <a:ext cx="567262" cy="3017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800" dirty="0" err="1" smtClean="0">
                  <a:latin typeface="+mn-ea"/>
                </a:rPr>
                <a:t>IgD</a:t>
              </a: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41" name="テキスト ボックス 40"/>
            <p:cNvSpPr txBox="1"/>
            <p:nvPr/>
          </p:nvSpPr>
          <p:spPr>
            <a:xfrm rot="16200000">
              <a:off x="4778834" y="5211116"/>
              <a:ext cx="529951" cy="2941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+mn-ea"/>
                </a:rPr>
                <a:t>CD5</a:t>
              </a:r>
              <a:endParaRPr kumimoji="1" lang="ja-JP" altLang="en-US" sz="800" dirty="0">
                <a:latin typeface="+mn-ea"/>
              </a:endParaRPr>
            </a:p>
          </p:txBody>
        </p:sp>
      </p:grpSp>
      <p:grpSp>
        <p:nvGrpSpPr>
          <p:cNvPr id="192" name="グループ化 191"/>
          <p:cNvGrpSpPr/>
          <p:nvPr/>
        </p:nvGrpSpPr>
        <p:grpSpPr>
          <a:xfrm>
            <a:off x="1134865" y="4497960"/>
            <a:ext cx="477375" cy="575116"/>
            <a:chOff x="5425140" y="4953739"/>
            <a:chExt cx="651760" cy="805379"/>
          </a:xfrm>
        </p:grpSpPr>
        <p:cxnSp>
          <p:nvCxnSpPr>
            <p:cNvPr id="42" name="直線矢印コネクタ 41"/>
            <p:cNvCxnSpPr/>
            <p:nvPr/>
          </p:nvCxnSpPr>
          <p:spPr>
            <a:xfrm>
              <a:off x="5650919" y="5482950"/>
              <a:ext cx="304816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矢印コネクタ 42"/>
            <p:cNvCxnSpPr/>
            <p:nvPr/>
          </p:nvCxnSpPr>
          <p:spPr>
            <a:xfrm flipV="1">
              <a:off x="5650919" y="5178134"/>
              <a:ext cx="0" cy="30481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テキスト ボックス 43"/>
            <p:cNvSpPr txBox="1"/>
            <p:nvPr/>
          </p:nvSpPr>
          <p:spPr>
            <a:xfrm>
              <a:off x="5509637" y="5457415"/>
              <a:ext cx="567263" cy="3017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+mn-ea"/>
                </a:rPr>
                <a:t>CD24</a:t>
              </a: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45" name="テキスト ボックス 44"/>
            <p:cNvSpPr txBox="1"/>
            <p:nvPr/>
          </p:nvSpPr>
          <p:spPr>
            <a:xfrm rot="16200000">
              <a:off x="5253599" y="5125280"/>
              <a:ext cx="637227" cy="2941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 smtClean="0">
                  <a:latin typeface="+mn-ea"/>
                </a:rPr>
                <a:t>CD21</a:t>
              </a:r>
              <a:endParaRPr kumimoji="1" lang="ja-JP" altLang="en-US" sz="800" dirty="0">
                <a:latin typeface="+mn-ea"/>
              </a:endParaRPr>
            </a:p>
          </p:txBody>
        </p:sp>
      </p:grpSp>
      <p:grpSp>
        <p:nvGrpSpPr>
          <p:cNvPr id="193" name="グループ化 192"/>
          <p:cNvGrpSpPr/>
          <p:nvPr/>
        </p:nvGrpSpPr>
        <p:grpSpPr>
          <a:xfrm>
            <a:off x="1124740" y="5025009"/>
            <a:ext cx="487492" cy="613697"/>
            <a:chOff x="5986142" y="4899712"/>
            <a:chExt cx="665573" cy="859406"/>
          </a:xfrm>
        </p:grpSpPr>
        <p:cxnSp>
          <p:nvCxnSpPr>
            <p:cNvPr id="46" name="直線矢印コネクタ 45"/>
            <p:cNvCxnSpPr/>
            <p:nvPr/>
          </p:nvCxnSpPr>
          <p:spPr>
            <a:xfrm>
              <a:off x="6225743" y="5482950"/>
              <a:ext cx="304816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線矢印コネクタ 46"/>
            <p:cNvCxnSpPr/>
            <p:nvPr/>
          </p:nvCxnSpPr>
          <p:spPr>
            <a:xfrm flipV="1">
              <a:off x="6225743" y="5178134"/>
              <a:ext cx="0" cy="30481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テキスト ボックス 47"/>
            <p:cNvSpPr txBox="1"/>
            <p:nvPr/>
          </p:nvSpPr>
          <p:spPr>
            <a:xfrm>
              <a:off x="6084455" y="5457415"/>
              <a:ext cx="567260" cy="3017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 smtClean="0">
                  <a:latin typeface="+mn-ea"/>
                </a:rPr>
                <a:t>CD38</a:t>
              </a: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49" name="テキスト ボックス 48"/>
            <p:cNvSpPr txBox="1"/>
            <p:nvPr/>
          </p:nvSpPr>
          <p:spPr>
            <a:xfrm rot="16200000">
              <a:off x="5821909" y="5063945"/>
              <a:ext cx="622612" cy="2941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 smtClean="0">
                  <a:latin typeface="+mn-ea"/>
                </a:rPr>
                <a:t>CD27</a:t>
              </a:r>
              <a:endParaRPr kumimoji="1" lang="ja-JP" altLang="en-US" sz="800" dirty="0">
                <a:latin typeface="+mn-ea"/>
              </a:endParaRPr>
            </a:p>
          </p:txBody>
        </p:sp>
      </p:grpSp>
      <p:cxnSp>
        <p:nvCxnSpPr>
          <p:cNvPr id="50" name="直線矢印コネクタ 49"/>
          <p:cNvCxnSpPr/>
          <p:nvPr/>
        </p:nvCxnSpPr>
        <p:spPr>
          <a:xfrm>
            <a:off x="1305737" y="6014132"/>
            <a:ext cx="22325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矢印コネクタ 50"/>
          <p:cNvCxnSpPr/>
          <p:nvPr/>
        </p:nvCxnSpPr>
        <p:spPr>
          <a:xfrm flipV="1">
            <a:off x="1300226" y="5796465"/>
            <a:ext cx="0" cy="21766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テキスト ボックス 51"/>
          <p:cNvSpPr txBox="1"/>
          <p:nvPr/>
        </p:nvSpPr>
        <p:spPr>
          <a:xfrm>
            <a:off x="1196752" y="5995897"/>
            <a:ext cx="55399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CD38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 rot="16200000">
            <a:off x="976453" y="5740813"/>
            <a:ext cx="51318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CD138</a:t>
            </a:r>
            <a:endParaRPr kumimoji="1" lang="ja-JP" altLang="en-US" sz="800" dirty="0">
              <a:latin typeface="+mn-ea"/>
            </a:endParaRPr>
          </a:p>
        </p:txBody>
      </p:sp>
      <p:cxnSp>
        <p:nvCxnSpPr>
          <p:cNvPr id="59" name="直線矢印コネクタ 58"/>
          <p:cNvCxnSpPr/>
          <p:nvPr/>
        </p:nvCxnSpPr>
        <p:spPr>
          <a:xfrm>
            <a:off x="1300238" y="3705895"/>
            <a:ext cx="223259" cy="0"/>
          </a:xfrm>
          <a:prstGeom prst="straightConnector1">
            <a:avLst/>
          </a:prstGeom>
          <a:ln>
            <a:solidFill>
              <a:schemeClr val="tx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矢印コネクタ 59"/>
          <p:cNvCxnSpPr/>
          <p:nvPr/>
        </p:nvCxnSpPr>
        <p:spPr>
          <a:xfrm flipV="1">
            <a:off x="1300238" y="3488228"/>
            <a:ext cx="0" cy="217667"/>
          </a:xfrm>
          <a:prstGeom prst="straightConnector1">
            <a:avLst/>
          </a:prstGeom>
          <a:ln>
            <a:solidFill>
              <a:schemeClr val="tx1"/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テキスト ボックス 60"/>
          <p:cNvSpPr txBox="1"/>
          <p:nvPr/>
        </p:nvSpPr>
        <p:spPr>
          <a:xfrm>
            <a:off x="1213316" y="3657436"/>
            <a:ext cx="6315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+mn-ea"/>
              </a:rPr>
              <a:t>CD19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62" name="テキスト ボックス 61"/>
          <p:cNvSpPr txBox="1">
            <a:spLocks noChangeAspect="1"/>
          </p:cNvSpPr>
          <p:nvPr/>
        </p:nvSpPr>
        <p:spPr>
          <a:xfrm rot="16200000">
            <a:off x="1050451" y="3510555"/>
            <a:ext cx="36518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+mn-ea"/>
              </a:rPr>
              <a:t>CD5</a:t>
            </a:r>
            <a:endParaRPr kumimoji="1" lang="ja-JP" altLang="en-US" sz="800" dirty="0">
              <a:latin typeface="+mn-ea"/>
            </a:endParaRPr>
          </a:p>
        </p:txBody>
      </p:sp>
      <p:cxnSp>
        <p:nvCxnSpPr>
          <p:cNvPr id="95" name="直線コネクタ 94"/>
          <p:cNvCxnSpPr/>
          <p:nvPr/>
        </p:nvCxnSpPr>
        <p:spPr>
          <a:xfrm flipV="1">
            <a:off x="1242589" y="3801246"/>
            <a:ext cx="4706690" cy="5583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テキスト ボックス 123"/>
          <p:cNvSpPr txBox="1"/>
          <p:nvPr/>
        </p:nvSpPr>
        <p:spPr>
          <a:xfrm>
            <a:off x="2071783" y="344488"/>
            <a:ext cx="3209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b="1" dirty="0" smtClean="0">
                <a:latin typeface="+mn-ea"/>
              </a:rPr>
              <a:t>HD</a:t>
            </a:r>
          </a:p>
        </p:txBody>
      </p:sp>
      <p:cxnSp>
        <p:nvCxnSpPr>
          <p:cNvPr id="129" name="直線矢印コネクタ 128"/>
          <p:cNvCxnSpPr/>
          <p:nvPr/>
        </p:nvCxnSpPr>
        <p:spPr>
          <a:xfrm>
            <a:off x="1658621" y="1674653"/>
            <a:ext cx="20296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直線矢印コネクタ 129"/>
          <p:cNvCxnSpPr/>
          <p:nvPr/>
        </p:nvCxnSpPr>
        <p:spPr>
          <a:xfrm flipV="1">
            <a:off x="1658621" y="1476775"/>
            <a:ext cx="0" cy="19787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テキスト ボックス 130"/>
          <p:cNvSpPr txBox="1"/>
          <p:nvPr/>
        </p:nvSpPr>
        <p:spPr>
          <a:xfrm>
            <a:off x="1556792" y="1658077"/>
            <a:ext cx="48779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+mn-ea"/>
              </a:rPr>
              <a:t>CD25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132" name="テキスト ボックス 131"/>
          <p:cNvSpPr txBox="1"/>
          <p:nvPr/>
        </p:nvSpPr>
        <p:spPr>
          <a:xfrm rot="16200000">
            <a:off x="1310687" y="1467114"/>
            <a:ext cx="41962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+mn-ea"/>
              </a:rPr>
              <a:t>PD-1</a:t>
            </a:r>
            <a:endParaRPr kumimoji="1" lang="ja-JP" altLang="en-US" sz="800" dirty="0">
              <a:latin typeface="+mn-ea"/>
            </a:endParaRPr>
          </a:p>
        </p:txBody>
      </p:sp>
      <p:cxnSp>
        <p:nvCxnSpPr>
          <p:cNvPr id="133" name="直線矢印コネクタ 132"/>
          <p:cNvCxnSpPr/>
          <p:nvPr/>
        </p:nvCxnSpPr>
        <p:spPr>
          <a:xfrm>
            <a:off x="1658620" y="1057210"/>
            <a:ext cx="20296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直線矢印コネクタ 133"/>
          <p:cNvCxnSpPr/>
          <p:nvPr/>
        </p:nvCxnSpPr>
        <p:spPr>
          <a:xfrm flipV="1">
            <a:off x="1658620" y="859331"/>
            <a:ext cx="0" cy="19787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テキスト ボックス 134"/>
          <p:cNvSpPr txBox="1"/>
          <p:nvPr/>
        </p:nvSpPr>
        <p:spPr>
          <a:xfrm>
            <a:off x="1556792" y="1040633"/>
            <a:ext cx="41578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CD3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136" name="テキスト ボックス 135"/>
          <p:cNvSpPr txBox="1"/>
          <p:nvPr/>
        </p:nvSpPr>
        <p:spPr>
          <a:xfrm rot="16200000">
            <a:off x="1331377" y="857936"/>
            <a:ext cx="37824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CD4</a:t>
            </a:r>
            <a:endParaRPr kumimoji="1" lang="ja-JP" altLang="en-US" sz="800" dirty="0">
              <a:latin typeface="+mn-ea"/>
            </a:endParaRPr>
          </a:p>
        </p:txBody>
      </p:sp>
      <p:cxnSp>
        <p:nvCxnSpPr>
          <p:cNvPr id="145" name="直線矢印コネクタ 144"/>
          <p:cNvCxnSpPr/>
          <p:nvPr/>
        </p:nvCxnSpPr>
        <p:spPr>
          <a:xfrm>
            <a:off x="1658621" y="2313760"/>
            <a:ext cx="20296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直線矢印コネクタ 145"/>
          <p:cNvCxnSpPr/>
          <p:nvPr/>
        </p:nvCxnSpPr>
        <p:spPr>
          <a:xfrm flipV="1">
            <a:off x="1658621" y="2115881"/>
            <a:ext cx="0" cy="19787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テキスト ボックス 146"/>
          <p:cNvSpPr txBox="1"/>
          <p:nvPr/>
        </p:nvSpPr>
        <p:spPr>
          <a:xfrm>
            <a:off x="1556792" y="2297184"/>
            <a:ext cx="4739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+mn-ea"/>
              </a:rPr>
              <a:t>CD25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148" name="テキスト ボックス 147"/>
          <p:cNvSpPr txBox="1"/>
          <p:nvPr/>
        </p:nvSpPr>
        <p:spPr>
          <a:xfrm rot="16200000">
            <a:off x="1279166" y="2062275"/>
            <a:ext cx="48266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+mn-ea"/>
              </a:rPr>
              <a:t>PD-1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157" name="テキスト ボックス 156"/>
          <p:cNvSpPr txBox="1"/>
          <p:nvPr/>
        </p:nvSpPr>
        <p:spPr>
          <a:xfrm>
            <a:off x="3576978" y="-15552"/>
            <a:ext cx="87850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b="1" u="sng" dirty="0" smtClean="0">
                <a:latin typeface="+mn-ea"/>
              </a:rPr>
              <a:t>NOG-hIL-4-T</a:t>
            </a:r>
            <a:r>
              <a:rPr lang="ja-JP" altLang="en-US" sz="800" b="1" u="sng" dirty="0" err="1">
                <a:latin typeface="+mn-ea"/>
              </a:rPr>
              <a:t>ｇ</a:t>
            </a:r>
            <a:endParaRPr kumimoji="1" lang="en-US" altLang="ja-JP" sz="800" b="1" u="sng" dirty="0" smtClean="0">
              <a:latin typeface="+mn-ea"/>
            </a:endParaRPr>
          </a:p>
        </p:txBody>
      </p:sp>
      <p:sp>
        <p:nvSpPr>
          <p:cNvPr id="159" name="Rectangle 496"/>
          <p:cNvSpPr>
            <a:spLocks noChangeArrowheads="1"/>
          </p:cNvSpPr>
          <p:nvPr/>
        </p:nvSpPr>
        <p:spPr bwMode="auto">
          <a:xfrm>
            <a:off x="1124744" y="200472"/>
            <a:ext cx="261529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 defTabSz="1571625"/>
            <a:r>
              <a:rPr lang="en-US" altLang="ja-JP" sz="1200" b="1" dirty="0">
                <a:latin typeface="+mn-ea"/>
              </a:rPr>
              <a:t>A</a:t>
            </a:r>
            <a:endParaRPr lang="en-US" altLang="ja-JP" sz="1200" b="1" dirty="0" smtClean="0">
              <a:latin typeface="+mn-ea"/>
            </a:endParaRPr>
          </a:p>
        </p:txBody>
      </p:sp>
      <p:sp>
        <p:nvSpPr>
          <p:cNvPr id="160" name="Rectangle 496"/>
          <p:cNvSpPr>
            <a:spLocks noChangeArrowheads="1"/>
          </p:cNvSpPr>
          <p:nvPr/>
        </p:nvSpPr>
        <p:spPr bwMode="auto">
          <a:xfrm>
            <a:off x="1124744" y="2792760"/>
            <a:ext cx="261529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 defTabSz="1571625"/>
            <a:r>
              <a:rPr lang="en-US" altLang="ja-JP" sz="1200" b="1" dirty="0">
                <a:latin typeface="+mn-ea"/>
              </a:rPr>
              <a:t>B</a:t>
            </a:r>
            <a:endParaRPr lang="en-US" altLang="ja-JP" sz="1200" b="1" dirty="0" smtClean="0">
              <a:latin typeface="+mn-ea"/>
            </a:endParaRPr>
          </a:p>
        </p:txBody>
      </p:sp>
      <p:sp>
        <p:nvSpPr>
          <p:cNvPr id="403" name="テキスト ボックス 402"/>
          <p:cNvSpPr txBox="1"/>
          <p:nvPr/>
        </p:nvSpPr>
        <p:spPr>
          <a:xfrm>
            <a:off x="1931724" y="549110"/>
            <a:ext cx="3821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59</a:t>
            </a:r>
            <a:r>
              <a:rPr kumimoji="1" lang="en-US" altLang="ja-JP" sz="800" dirty="0" smtClean="0">
                <a:latin typeface="+mn-ea"/>
              </a:rPr>
              <a:t>.1</a:t>
            </a:r>
          </a:p>
        </p:txBody>
      </p:sp>
      <p:sp>
        <p:nvSpPr>
          <p:cNvPr id="404" name="テキスト ボックス 403"/>
          <p:cNvSpPr txBox="1"/>
          <p:nvPr/>
        </p:nvSpPr>
        <p:spPr>
          <a:xfrm>
            <a:off x="1927524" y="920552"/>
            <a:ext cx="3821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40</a:t>
            </a:r>
            <a:r>
              <a:rPr kumimoji="1" lang="en-US" altLang="ja-JP" sz="800" dirty="0" smtClean="0">
                <a:latin typeface="+mn-ea"/>
              </a:rPr>
              <a:t>.9</a:t>
            </a:r>
          </a:p>
        </p:txBody>
      </p:sp>
      <p:sp>
        <p:nvSpPr>
          <p:cNvPr id="405" name="テキスト ボックス 404"/>
          <p:cNvSpPr txBox="1"/>
          <p:nvPr/>
        </p:nvSpPr>
        <p:spPr>
          <a:xfrm>
            <a:off x="1917197" y="1165127"/>
            <a:ext cx="3821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9</a:t>
            </a:r>
            <a:r>
              <a:rPr kumimoji="1" lang="en-US" altLang="ja-JP" sz="800" dirty="0" smtClean="0">
                <a:latin typeface="+mn-ea"/>
              </a:rPr>
              <a:t>.36</a:t>
            </a:r>
          </a:p>
        </p:txBody>
      </p:sp>
      <p:sp>
        <p:nvSpPr>
          <p:cNvPr id="406" name="テキスト ボックス 405"/>
          <p:cNvSpPr txBox="1"/>
          <p:nvPr/>
        </p:nvSpPr>
        <p:spPr>
          <a:xfrm>
            <a:off x="1909641" y="1568624"/>
            <a:ext cx="3821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84.5</a:t>
            </a:r>
            <a:endParaRPr kumimoji="1" lang="en-US" altLang="ja-JP" sz="800" dirty="0" smtClean="0">
              <a:latin typeface="+mn-ea"/>
            </a:endParaRPr>
          </a:p>
        </p:txBody>
      </p:sp>
      <p:sp>
        <p:nvSpPr>
          <p:cNvPr id="407" name="テキスト ボックス 406"/>
          <p:cNvSpPr txBox="1"/>
          <p:nvPr/>
        </p:nvSpPr>
        <p:spPr>
          <a:xfrm>
            <a:off x="2204864" y="1165127"/>
            <a:ext cx="3821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1.01</a:t>
            </a:r>
            <a:endParaRPr kumimoji="1" lang="en-US" altLang="ja-JP" sz="800" dirty="0" smtClean="0">
              <a:latin typeface="+mn-ea"/>
            </a:endParaRPr>
          </a:p>
        </p:txBody>
      </p:sp>
      <p:sp>
        <p:nvSpPr>
          <p:cNvPr id="408" name="テキスト ボックス 407"/>
          <p:cNvSpPr txBox="1"/>
          <p:nvPr/>
        </p:nvSpPr>
        <p:spPr>
          <a:xfrm>
            <a:off x="2224073" y="1568624"/>
            <a:ext cx="3821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5.17</a:t>
            </a:r>
            <a:endParaRPr kumimoji="1" lang="en-US" altLang="ja-JP" sz="800" dirty="0" smtClean="0">
              <a:latin typeface="+mn-ea"/>
            </a:endParaRPr>
          </a:p>
        </p:txBody>
      </p:sp>
      <p:sp>
        <p:nvSpPr>
          <p:cNvPr id="409" name="テキスト ボックス 408"/>
          <p:cNvSpPr txBox="1"/>
          <p:nvPr/>
        </p:nvSpPr>
        <p:spPr>
          <a:xfrm>
            <a:off x="1909641" y="1833613"/>
            <a:ext cx="3821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28</a:t>
            </a:r>
            <a:r>
              <a:rPr kumimoji="1" lang="en-US" altLang="ja-JP" sz="800" dirty="0" smtClean="0">
                <a:latin typeface="+mn-ea"/>
              </a:rPr>
              <a:t>.8</a:t>
            </a:r>
          </a:p>
        </p:txBody>
      </p:sp>
      <p:sp>
        <p:nvSpPr>
          <p:cNvPr id="410" name="テキスト ボックス 409"/>
          <p:cNvSpPr txBox="1"/>
          <p:nvPr/>
        </p:nvSpPr>
        <p:spPr>
          <a:xfrm>
            <a:off x="1909641" y="2216696"/>
            <a:ext cx="3821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67.0</a:t>
            </a:r>
            <a:endParaRPr kumimoji="1" lang="en-US" altLang="ja-JP" sz="800" dirty="0" smtClean="0">
              <a:latin typeface="+mn-ea"/>
            </a:endParaRPr>
          </a:p>
        </p:txBody>
      </p:sp>
      <p:sp>
        <p:nvSpPr>
          <p:cNvPr id="411" name="テキスト ボックス 410"/>
          <p:cNvSpPr txBox="1"/>
          <p:nvPr/>
        </p:nvSpPr>
        <p:spPr>
          <a:xfrm>
            <a:off x="2204864" y="1833613"/>
            <a:ext cx="3821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1.27</a:t>
            </a:r>
            <a:endParaRPr kumimoji="1" lang="en-US" altLang="ja-JP" sz="800" dirty="0" smtClean="0">
              <a:latin typeface="+mn-ea"/>
            </a:endParaRPr>
          </a:p>
        </p:txBody>
      </p:sp>
      <p:sp>
        <p:nvSpPr>
          <p:cNvPr id="412" name="テキスト ボックス 411"/>
          <p:cNvSpPr txBox="1"/>
          <p:nvPr/>
        </p:nvSpPr>
        <p:spPr>
          <a:xfrm>
            <a:off x="2224073" y="2216696"/>
            <a:ext cx="3821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2.92</a:t>
            </a:r>
            <a:endParaRPr kumimoji="1" lang="en-US" altLang="ja-JP" sz="800" dirty="0" smtClean="0">
              <a:latin typeface="+mn-ea"/>
            </a:endParaRPr>
          </a:p>
        </p:txBody>
      </p:sp>
      <p:sp>
        <p:nvSpPr>
          <p:cNvPr id="415" name="テキスト ボックス 414"/>
          <p:cNvSpPr txBox="1"/>
          <p:nvPr/>
        </p:nvSpPr>
        <p:spPr>
          <a:xfrm>
            <a:off x="2638939" y="549110"/>
            <a:ext cx="3821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65</a:t>
            </a:r>
            <a:r>
              <a:rPr kumimoji="1" lang="en-US" altLang="ja-JP" sz="800" dirty="0" smtClean="0">
                <a:latin typeface="+mn-ea"/>
              </a:rPr>
              <a:t>.0</a:t>
            </a:r>
          </a:p>
        </p:txBody>
      </p:sp>
      <p:sp>
        <p:nvSpPr>
          <p:cNvPr id="416" name="テキスト ボックス 415"/>
          <p:cNvSpPr txBox="1"/>
          <p:nvPr/>
        </p:nvSpPr>
        <p:spPr>
          <a:xfrm>
            <a:off x="2634740" y="920552"/>
            <a:ext cx="3821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35</a:t>
            </a:r>
            <a:r>
              <a:rPr kumimoji="1" lang="en-US" altLang="ja-JP" sz="800" dirty="0" smtClean="0">
                <a:latin typeface="+mn-ea"/>
              </a:rPr>
              <a:t>.0</a:t>
            </a:r>
          </a:p>
        </p:txBody>
      </p:sp>
      <p:sp>
        <p:nvSpPr>
          <p:cNvPr id="417" name="テキスト ボックス 416"/>
          <p:cNvSpPr txBox="1"/>
          <p:nvPr/>
        </p:nvSpPr>
        <p:spPr>
          <a:xfrm>
            <a:off x="2655579" y="1165127"/>
            <a:ext cx="3821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38</a:t>
            </a:r>
            <a:r>
              <a:rPr kumimoji="1" lang="en-US" altLang="ja-JP" sz="800" dirty="0" smtClean="0">
                <a:latin typeface="+mn-ea"/>
              </a:rPr>
              <a:t>.6</a:t>
            </a:r>
          </a:p>
        </p:txBody>
      </p:sp>
      <p:sp>
        <p:nvSpPr>
          <p:cNvPr id="418" name="テキスト ボックス 417"/>
          <p:cNvSpPr txBox="1"/>
          <p:nvPr/>
        </p:nvSpPr>
        <p:spPr>
          <a:xfrm>
            <a:off x="2648022" y="1568624"/>
            <a:ext cx="3821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43.2</a:t>
            </a:r>
            <a:endParaRPr kumimoji="1" lang="en-US" altLang="ja-JP" sz="800" dirty="0" smtClean="0">
              <a:latin typeface="+mn-ea"/>
            </a:endParaRPr>
          </a:p>
        </p:txBody>
      </p:sp>
      <p:sp>
        <p:nvSpPr>
          <p:cNvPr id="419" name="テキスト ボックス 418"/>
          <p:cNvSpPr txBox="1"/>
          <p:nvPr/>
        </p:nvSpPr>
        <p:spPr>
          <a:xfrm>
            <a:off x="2943246" y="1165127"/>
            <a:ext cx="3821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13.5</a:t>
            </a:r>
            <a:endParaRPr kumimoji="1" lang="en-US" altLang="ja-JP" sz="800" dirty="0" smtClean="0">
              <a:latin typeface="+mn-ea"/>
            </a:endParaRPr>
          </a:p>
        </p:txBody>
      </p:sp>
      <p:sp>
        <p:nvSpPr>
          <p:cNvPr id="420" name="テキスト ボックス 419"/>
          <p:cNvSpPr txBox="1"/>
          <p:nvPr/>
        </p:nvSpPr>
        <p:spPr>
          <a:xfrm>
            <a:off x="2962454" y="1568624"/>
            <a:ext cx="3821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4.72</a:t>
            </a:r>
            <a:endParaRPr kumimoji="1" lang="en-US" altLang="ja-JP" sz="800" dirty="0" smtClean="0">
              <a:latin typeface="+mn-ea"/>
            </a:endParaRPr>
          </a:p>
        </p:txBody>
      </p:sp>
      <p:sp>
        <p:nvSpPr>
          <p:cNvPr id="421" name="テキスト ボックス 420"/>
          <p:cNvSpPr txBox="1"/>
          <p:nvPr/>
        </p:nvSpPr>
        <p:spPr>
          <a:xfrm>
            <a:off x="2648023" y="1833613"/>
            <a:ext cx="3821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41</a:t>
            </a:r>
            <a:r>
              <a:rPr kumimoji="1" lang="en-US" altLang="ja-JP" sz="800" dirty="0" smtClean="0">
                <a:latin typeface="+mn-ea"/>
              </a:rPr>
              <a:t>.6</a:t>
            </a:r>
          </a:p>
        </p:txBody>
      </p:sp>
      <p:sp>
        <p:nvSpPr>
          <p:cNvPr id="422" name="テキスト ボックス 421"/>
          <p:cNvSpPr txBox="1"/>
          <p:nvPr/>
        </p:nvSpPr>
        <p:spPr>
          <a:xfrm>
            <a:off x="2648022" y="2216696"/>
            <a:ext cx="3821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+mn-ea"/>
              </a:rPr>
              <a:t>3</a:t>
            </a:r>
            <a:r>
              <a:rPr lang="en-US" altLang="ja-JP" sz="800" dirty="0" smtClean="0">
                <a:latin typeface="+mn-ea"/>
              </a:rPr>
              <a:t>7.0</a:t>
            </a:r>
            <a:endParaRPr kumimoji="1" lang="en-US" altLang="ja-JP" sz="800" dirty="0" smtClean="0">
              <a:latin typeface="+mn-ea"/>
            </a:endParaRPr>
          </a:p>
        </p:txBody>
      </p:sp>
      <p:sp>
        <p:nvSpPr>
          <p:cNvPr id="423" name="テキスト ボックス 422"/>
          <p:cNvSpPr txBox="1"/>
          <p:nvPr/>
        </p:nvSpPr>
        <p:spPr>
          <a:xfrm>
            <a:off x="2943245" y="1833613"/>
            <a:ext cx="3821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16.2</a:t>
            </a:r>
            <a:endParaRPr kumimoji="1" lang="en-US" altLang="ja-JP" sz="800" dirty="0" smtClean="0">
              <a:latin typeface="+mn-ea"/>
            </a:endParaRPr>
          </a:p>
        </p:txBody>
      </p:sp>
      <p:sp>
        <p:nvSpPr>
          <p:cNvPr id="424" name="テキスト ボックス 423"/>
          <p:cNvSpPr txBox="1"/>
          <p:nvPr/>
        </p:nvSpPr>
        <p:spPr>
          <a:xfrm>
            <a:off x="2962454" y="2216696"/>
            <a:ext cx="3821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5.19</a:t>
            </a:r>
            <a:endParaRPr kumimoji="1" lang="en-US" altLang="ja-JP" sz="800" dirty="0" smtClean="0">
              <a:latin typeface="+mn-ea"/>
            </a:endParaRPr>
          </a:p>
        </p:txBody>
      </p:sp>
      <p:sp>
        <p:nvSpPr>
          <p:cNvPr id="431" name="テキスト ボックス 430"/>
          <p:cNvSpPr txBox="1"/>
          <p:nvPr/>
        </p:nvSpPr>
        <p:spPr>
          <a:xfrm>
            <a:off x="4392690" y="1165127"/>
            <a:ext cx="3821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8.46</a:t>
            </a:r>
            <a:endParaRPr kumimoji="1" lang="en-US" altLang="ja-JP" sz="800" dirty="0" smtClean="0">
              <a:latin typeface="+mn-ea"/>
            </a:endParaRPr>
          </a:p>
        </p:txBody>
      </p:sp>
      <p:sp>
        <p:nvSpPr>
          <p:cNvPr id="432" name="テキスト ボックス 431"/>
          <p:cNvSpPr txBox="1"/>
          <p:nvPr/>
        </p:nvSpPr>
        <p:spPr>
          <a:xfrm>
            <a:off x="4411898" y="1568624"/>
            <a:ext cx="3821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5.48</a:t>
            </a:r>
            <a:endParaRPr kumimoji="1" lang="en-US" altLang="ja-JP" sz="800" dirty="0" smtClean="0">
              <a:latin typeface="+mn-ea"/>
            </a:endParaRPr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39" t="8325" r="4049" b="20958"/>
          <a:stretch/>
        </p:blipFill>
        <p:spPr bwMode="auto">
          <a:xfrm>
            <a:off x="4069776" y="1848724"/>
            <a:ext cx="620980" cy="585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21" t="8083" r="4797" b="19181"/>
          <a:stretch/>
        </p:blipFill>
        <p:spPr bwMode="auto">
          <a:xfrm>
            <a:off x="4076371" y="559689"/>
            <a:ext cx="603565" cy="60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7" name="テキスト ボックス 426"/>
          <p:cNvSpPr txBox="1"/>
          <p:nvPr/>
        </p:nvSpPr>
        <p:spPr>
          <a:xfrm>
            <a:off x="4043778" y="549110"/>
            <a:ext cx="3821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72</a:t>
            </a:r>
            <a:r>
              <a:rPr kumimoji="1" lang="en-US" altLang="ja-JP" sz="800" dirty="0" smtClean="0">
                <a:latin typeface="+mn-ea"/>
              </a:rPr>
              <a:t>.9</a:t>
            </a:r>
          </a:p>
        </p:txBody>
      </p:sp>
      <p:sp>
        <p:nvSpPr>
          <p:cNvPr id="428" name="テキスト ボックス 427"/>
          <p:cNvSpPr txBox="1"/>
          <p:nvPr/>
        </p:nvSpPr>
        <p:spPr>
          <a:xfrm>
            <a:off x="4043778" y="920552"/>
            <a:ext cx="3821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27</a:t>
            </a:r>
            <a:r>
              <a:rPr kumimoji="1" lang="en-US" altLang="ja-JP" sz="800" dirty="0" smtClean="0">
                <a:latin typeface="+mn-ea"/>
              </a:rPr>
              <a:t>.2</a:t>
            </a:r>
          </a:p>
        </p:txBody>
      </p:sp>
      <p:sp>
        <p:nvSpPr>
          <p:cNvPr id="429" name="テキスト ボックス 428"/>
          <p:cNvSpPr txBox="1"/>
          <p:nvPr/>
        </p:nvSpPr>
        <p:spPr>
          <a:xfrm>
            <a:off x="4043778" y="1165127"/>
            <a:ext cx="3821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36.1</a:t>
            </a:r>
            <a:endParaRPr kumimoji="1" lang="en-US" altLang="ja-JP" sz="800" dirty="0" smtClean="0">
              <a:latin typeface="+mn-ea"/>
            </a:endParaRPr>
          </a:p>
        </p:txBody>
      </p:sp>
      <p:sp>
        <p:nvSpPr>
          <p:cNvPr id="430" name="テキスト ボックス 429"/>
          <p:cNvSpPr txBox="1"/>
          <p:nvPr/>
        </p:nvSpPr>
        <p:spPr>
          <a:xfrm>
            <a:off x="4043778" y="1568624"/>
            <a:ext cx="3821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50.0</a:t>
            </a:r>
            <a:endParaRPr kumimoji="1" lang="en-US" altLang="ja-JP" sz="800" dirty="0" smtClean="0">
              <a:latin typeface="+mn-ea"/>
            </a:endParaRPr>
          </a:p>
        </p:txBody>
      </p:sp>
      <p:sp>
        <p:nvSpPr>
          <p:cNvPr id="433" name="テキスト ボックス 432"/>
          <p:cNvSpPr txBox="1"/>
          <p:nvPr/>
        </p:nvSpPr>
        <p:spPr>
          <a:xfrm>
            <a:off x="4043778" y="1833613"/>
            <a:ext cx="3821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41</a:t>
            </a:r>
            <a:r>
              <a:rPr kumimoji="1" lang="en-US" altLang="ja-JP" sz="800" dirty="0" smtClean="0">
                <a:latin typeface="+mn-ea"/>
              </a:rPr>
              <a:t>.0</a:t>
            </a:r>
          </a:p>
        </p:txBody>
      </p:sp>
      <p:sp>
        <p:nvSpPr>
          <p:cNvPr id="434" name="テキスト ボックス 433"/>
          <p:cNvSpPr txBox="1"/>
          <p:nvPr/>
        </p:nvSpPr>
        <p:spPr>
          <a:xfrm>
            <a:off x="4043778" y="2216696"/>
            <a:ext cx="3821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40.6</a:t>
            </a:r>
            <a:endParaRPr kumimoji="1" lang="en-US" altLang="ja-JP" sz="800" dirty="0" smtClean="0">
              <a:latin typeface="+mn-ea"/>
            </a:endParaRPr>
          </a:p>
        </p:txBody>
      </p:sp>
      <p:sp>
        <p:nvSpPr>
          <p:cNvPr id="435" name="テキスト ボックス 434"/>
          <p:cNvSpPr txBox="1"/>
          <p:nvPr/>
        </p:nvSpPr>
        <p:spPr>
          <a:xfrm>
            <a:off x="4392689" y="1833613"/>
            <a:ext cx="3821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13.0</a:t>
            </a:r>
            <a:endParaRPr kumimoji="1" lang="en-US" altLang="ja-JP" sz="800" dirty="0" smtClean="0">
              <a:latin typeface="+mn-ea"/>
            </a:endParaRPr>
          </a:p>
        </p:txBody>
      </p:sp>
      <p:sp>
        <p:nvSpPr>
          <p:cNvPr id="436" name="テキスト ボックス 435"/>
          <p:cNvSpPr txBox="1"/>
          <p:nvPr/>
        </p:nvSpPr>
        <p:spPr>
          <a:xfrm>
            <a:off x="4411898" y="2216696"/>
            <a:ext cx="3821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5.42</a:t>
            </a:r>
            <a:endParaRPr kumimoji="1" lang="en-US" altLang="ja-JP" sz="800" dirty="0" smtClean="0">
              <a:latin typeface="+mn-ea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34" t="9095" r="4952" b="19924"/>
          <a:stretch/>
        </p:blipFill>
        <p:spPr bwMode="auto">
          <a:xfrm>
            <a:off x="3337784" y="559689"/>
            <a:ext cx="605463" cy="587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34" t="7517" r="4952" b="19533"/>
          <a:stretch/>
        </p:blipFill>
        <p:spPr bwMode="auto">
          <a:xfrm>
            <a:off x="3335384" y="1187993"/>
            <a:ext cx="605463" cy="603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34" t="9107" r="4952" b="18992"/>
          <a:stretch/>
        </p:blipFill>
        <p:spPr bwMode="auto">
          <a:xfrm>
            <a:off x="3340397" y="1843828"/>
            <a:ext cx="605463" cy="595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9" name="テキスト ボックス 438"/>
          <p:cNvSpPr txBox="1"/>
          <p:nvPr/>
        </p:nvSpPr>
        <p:spPr>
          <a:xfrm>
            <a:off x="3310500" y="549110"/>
            <a:ext cx="3821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80.3</a:t>
            </a:r>
            <a:endParaRPr kumimoji="1" lang="en-US" altLang="ja-JP" sz="800" dirty="0" smtClean="0">
              <a:latin typeface="+mn-ea"/>
            </a:endParaRPr>
          </a:p>
        </p:txBody>
      </p:sp>
      <p:sp>
        <p:nvSpPr>
          <p:cNvPr id="440" name="テキスト ボックス 439"/>
          <p:cNvSpPr txBox="1"/>
          <p:nvPr/>
        </p:nvSpPr>
        <p:spPr>
          <a:xfrm>
            <a:off x="3306301" y="920552"/>
            <a:ext cx="3821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19.7</a:t>
            </a:r>
            <a:endParaRPr kumimoji="1" lang="en-US" altLang="ja-JP" sz="800" dirty="0" smtClean="0">
              <a:latin typeface="+mn-ea"/>
            </a:endParaRPr>
          </a:p>
        </p:txBody>
      </p:sp>
      <p:sp>
        <p:nvSpPr>
          <p:cNvPr id="441" name="テキスト ボックス 440"/>
          <p:cNvSpPr txBox="1"/>
          <p:nvPr/>
        </p:nvSpPr>
        <p:spPr>
          <a:xfrm>
            <a:off x="3332135" y="1165127"/>
            <a:ext cx="3821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+mn-ea"/>
              </a:rPr>
              <a:t>5</a:t>
            </a:r>
            <a:r>
              <a:rPr lang="en-US" altLang="ja-JP" sz="800" dirty="0" smtClean="0">
                <a:latin typeface="+mn-ea"/>
              </a:rPr>
              <a:t>4.9</a:t>
            </a:r>
            <a:endParaRPr kumimoji="1" lang="en-US" altLang="ja-JP" sz="800" dirty="0" smtClean="0">
              <a:latin typeface="+mn-ea"/>
            </a:endParaRPr>
          </a:p>
        </p:txBody>
      </p:sp>
      <p:sp>
        <p:nvSpPr>
          <p:cNvPr id="442" name="テキスト ボックス 441"/>
          <p:cNvSpPr txBox="1"/>
          <p:nvPr/>
        </p:nvSpPr>
        <p:spPr>
          <a:xfrm>
            <a:off x="3324579" y="1568624"/>
            <a:ext cx="3821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16.6</a:t>
            </a:r>
            <a:endParaRPr kumimoji="1" lang="en-US" altLang="ja-JP" sz="800" dirty="0" smtClean="0">
              <a:latin typeface="+mn-ea"/>
            </a:endParaRPr>
          </a:p>
        </p:txBody>
      </p:sp>
      <p:sp>
        <p:nvSpPr>
          <p:cNvPr id="443" name="テキスト ボックス 442"/>
          <p:cNvSpPr txBox="1"/>
          <p:nvPr/>
        </p:nvSpPr>
        <p:spPr>
          <a:xfrm>
            <a:off x="3619803" y="1165127"/>
            <a:ext cx="3821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25.0</a:t>
            </a:r>
            <a:endParaRPr kumimoji="1" lang="en-US" altLang="ja-JP" sz="800" dirty="0" smtClean="0">
              <a:latin typeface="+mn-ea"/>
            </a:endParaRPr>
          </a:p>
        </p:txBody>
      </p:sp>
      <p:sp>
        <p:nvSpPr>
          <p:cNvPr id="444" name="テキスト ボックス 443"/>
          <p:cNvSpPr txBox="1"/>
          <p:nvPr/>
        </p:nvSpPr>
        <p:spPr>
          <a:xfrm>
            <a:off x="3639012" y="1568624"/>
            <a:ext cx="3821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3.50</a:t>
            </a:r>
            <a:endParaRPr kumimoji="1" lang="en-US" altLang="ja-JP" sz="800" dirty="0" smtClean="0">
              <a:latin typeface="+mn-ea"/>
            </a:endParaRPr>
          </a:p>
        </p:txBody>
      </p:sp>
      <p:sp>
        <p:nvSpPr>
          <p:cNvPr id="445" name="テキスト ボックス 444"/>
          <p:cNvSpPr txBox="1"/>
          <p:nvPr/>
        </p:nvSpPr>
        <p:spPr>
          <a:xfrm>
            <a:off x="3324579" y="1833613"/>
            <a:ext cx="3821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 smtClean="0">
                <a:latin typeface="+mn-ea"/>
              </a:rPr>
              <a:t>56.7</a:t>
            </a:r>
          </a:p>
        </p:txBody>
      </p:sp>
      <p:sp>
        <p:nvSpPr>
          <p:cNvPr id="446" name="テキスト ボックス 445"/>
          <p:cNvSpPr txBox="1"/>
          <p:nvPr/>
        </p:nvSpPr>
        <p:spPr>
          <a:xfrm>
            <a:off x="3324579" y="2216696"/>
            <a:ext cx="3821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24.1</a:t>
            </a:r>
            <a:endParaRPr kumimoji="1" lang="en-US" altLang="ja-JP" sz="800" dirty="0" smtClean="0">
              <a:latin typeface="+mn-ea"/>
            </a:endParaRPr>
          </a:p>
        </p:txBody>
      </p:sp>
      <p:sp>
        <p:nvSpPr>
          <p:cNvPr id="447" name="テキスト ボックス 446"/>
          <p:cNvSpPr txBox="1"/>
          <p:nvPr/>
        </p:nvSpPr>
        <p:spPr>
          <a:xfrm>
            <a:off x="3619803" y="1833613"/>
            <a:ext cx="3821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15.8</a:t>
            </a:r>
            <a:endParaRPr kumimoji="1" lang="en-US" altLang="ja-JP" sz="800" dirty="0" smtClean="0">
              <a:latin typeface="+mn-ea"/>
            </a:endParaRPr>
          </a:p>
        </p:txBody>
      </p:sp>
      <p:sp>
        <p:nvSpPr>
          <p:cNvPr id="448" name="テキスト ボックス 447"/>
          <p:cNvSpPr txBox="1"/>
          <p:nvPr/>
        </p:nvSpPr>
        <p:spPr>
          <a:xfrm>
            <a:off x="3639012" y="2216696"/>
            <a:ext cx="3821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3.44</a:t>
            </a:r>
            <a:endParaRPr kumimoji="1" lang="en-US" altLang="ja-JP" sz="800" dirty="0" smtClean="0">
              <a:latin typeface="+mn-ea"/>
            </a:endParaRPr>
          </a:p>
        </p:txBody>
      </p:sp>
      <p:sp>
        <p:nvSpPr>
          <p:cNvPr id="451" name="テキスト ボックス 450"/>
          <p:cNvSpPr txBox="1"/>
          <p:nvPr/>
        </p:nvSpPr>
        <p:spPr>
          <a:xfrm>
            <a:off x="4748601" y="549110"/>
            <a:ext cx="3821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83.3</a:t>
            </a:r>
            <a:endParaRPr kumimoji="1" lang="en-US" altLang="ja-JP" sz="800" dirty="0" smtClean="0">
              <a:latin typeface="+mn-ea"/>
            </a:endParaRPr>
          </a:p>
        </p:txBody>
      </p:sp>
      <p:sp>
        <p:nvSpPr>
          <p:cNvPr id="452" name="テキスト ボックス 451"/>
          <p:cNvSpPr txBox="1"/>
          <p:nvPr/>
        </p:nvSpPr>
        <p:spPr>
          <a:xfrm>
            <a:off x="4744401" y="920552"/>
            <a:ext cx="3821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16.7</a:t>
            </a:r>
            <a:endParaRPr kumimoji="1" lang="en-US" altLang="ja-JP" sz="800" dirty="0" smtClean="0">
              <a:latin typeface="+mn-ea"/>
            </a:endParaRPr>
          </a:p>
        </p:txBody>
      </p:sp>
      <p:sp>
        <p:nvSpPr>
          <p:cNvPr id="453" name="テキスト ボックス 452"/>
          <p:cNvSpPr txBox="1"/>
          <p:nvPr/>
        </p:nvSpPr>
        <p:spPr>
          <a:xfrm>
            <a:off x="4739239" y="1165127"/>
            <a:ext cx="3821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49.0</a:t>
            </a:r>
            <a:endParaRPr kumimoji="1" lang="en-US" altLang="ja-JP" sz="800" dirty="0" smtClean="0">
              <a:latin typeface="+mn-ea"/>
            </a:endParaRPr>
          </a:p>
        </p:txBody>
      </p:sp>
      <p:sp>
        <p:nvSpPr>
          <p:cNvPr id="454" name="テキスト ボックス 453"/>
          <p:cNvSpPr txBox="1"/>
          <p:nvPr/>
        </p:nvSpPr>
        <p:spPr>
          <a:xfrm>
            <a:off x="4731683" y="1568624"/>
            <a:ext cx="3821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15.2</a:t>
            </a:r>
            <a:endParaRPr kumimoji="1" lang="en-US" altLang="ja-JP" sz="800" dirty="0" smtClean="0">
              <a:latin typeface="+mn-ea"/>
            </a:endParaRPr>
          </a:p>
        </p:txBody>
      </p:sp>
      <p:sp>
        <p:nvSpPr>
          <p:cNvPr id="455" name="テキスト ボックス 454"/>
          <p:cNvSpPr txBox="1"/>
          <p:nvPr/>
        </p:nvSpPr>
        <p:spPr>
          <a:xfrm>
            <a:off x="5043824" y="1165127"/>
            <a:ext cx="3821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31.0</a:t>
            </a:r>
            <a:endParaRPr kumimoji="1" lang="en-US" altLang="ja-JP" sz="800" dirty="0" smtClean="0">
              <a:latin typeface="+mn-ea"/>
            </a:endParaRPr>
          </a:p>
        </p:txBody>
      </p:sp>
      <p:sp>
        <p:nvSpPr>
          <p:cNvPr id="456" name="テキスト ボックス 455"/>
          <p:cNvSpPr txBox="1"/>
          <p:nvPr/>
        </p:nvSpPr>
        <p:spPr>
          <a:xfrm>
            <a:off x="5063032" y="1568624"/>
            <a:ext cx="3821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4.75</a:t>
            </a:r>
            <a:endParaRPr kumimoji="1" lang="en-US" altLang="ja-JP" sz="800" dirty="0" smtClean="0">
              <a:latin typeface="+mn-ea"/>
            </a:endParaRPr>
          </a:p>
        </p:txBody>
      </p:sp>
      <p:sp>
        <p:nvSpPr>
          <p:cNvPr id="457" name="テキスト ボックス 456"/>
          <p:cNvSpPr txBox="1"/>
          <p:nvPr/>
        </p:nvSpPr>
        <p:spPr>
          <a:xfrm>
            <a:off x="4731683" y="1833613"/>
            <a:ext cx="3821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45.5</a:t>
            </a:r>
            <a:endParaRPr kumimoji="1" lang="en-US" altLang="ja-JP" sz="800" dirty="0" smtClean="0">
              <a:latin typeface="+mn-ea"/>
            </a:endParaRPr>
          </a:p>
        </p:txBody>
      </p:sp>
      <p:sp>
        <p:nvSpPr>
          <p:cNvPr id="458" name="テキスト ボックス 457"/>
          <p:cNvSpPr txBox="1"/>
          <p:nvPr/>
        </p:nvSpPr>
        <p:spPr>
          <a:xfrm>
            <a:off x="4731683" y="2216696"/>
            <a:ext cx="3821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21.8</a:t>
            </a:r>
            <a:endParaRPr kumimoji="1" lang="en-US" altLang="ja-JP" sz="800" dirty="0" smtClean="0">
              <a:latin typeface="+mn-ea"/>
            </a:endParaRPr>
          </a:p>
        </p:txBody>
      </p:sp>
      <p:sp>
        <p:nvSpPr>
          <p:cNvPr id="459" name="テキスト ボックス 458"/>
          <p:cNvSpPr txBox="1"/>
          <p:nvPr/>
        </p:nvSpPr>
        <p:spPr>
          <a:xfrm>
            <a:off x="5063032" y="1833613"/>
            <a:ext cx="3821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26.4</a:t>
            </a:r>
            <a:endParaRPr kumimoji="1" lang="en-US" altLang="ja-JP" sz="800" dirty="0" smtClean="0">
              <a:latin typeface="+mn-ea"/>
            </a:endParaRPr>
          </a:p>
        </p:txBody>
      </p:sp>
      <p:sp>
        <p:nvSpPr>
          <p:cNvPr id="460" name="テキスト ボックス 459"/>
          <p:cNvSpPr txBox="1"/>
          <p:nvPr/>
        </p:nvSpPr>
        <p:spPr>
          <a:xfrm>
            <a:off x="5063032" y="2216696"/>
            <a:ext cx="3821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6.37</a:t>
            </a:r>
            <a:endParaRPr kumimoji="1" lang="en-US" altLang="ja-JP" sz="800" dirty="0" smtClean="0">
              <a:latin typeface="+mn-ea"/>
            </a:endParaRPr>
          </a:p>
        </p:txBody>
      </p:sp>
      <p:sp>
        <p:nvSpPr>
          <p:cNvPr id="378" name="テキスト ボックス 377"/>
          <p:cNvSpPr txBox="1"/>
          <p:nvPr/>
        </p:nvSpPr>
        <p:spPr>
          <a:xfrm>
            <a:off x="1361765" y="1202842"/>
            <a:ext cx="611616" cy="21544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/>
              <a:t>CD4+ </a:t>
            </a:r>
            <a:r>
              <a:rPr lang="en-US" altLang="ja-JP" sz="800" dirty="0" smtClean="0"/>
              <a:t>gate</a:t>
            </a:r>
            <a:endParaRPr kumimoji="1" lang="en-US" altLang="ja-JP" sz="800" dirty="0" smtClean="0"/>
          </a:p>
        </p:txBody>
      </p:sp>
      <p:sp>
        <p:nvSpPr>
          <p:cNvPr id="379" name="テキスト ボックス 378"/>
          <p:cNvSpPr txBox="1"/>
          <p:nvPr/>
        </p:nvSpPr>
        <p:spPr>
          <a:xfrm>
            <a:off x="1372920" y="1863428"/>
            <a:ext cx="595035" cy="21544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/>
              <a:t>CD4- </a:t>
            </a:r>
            <a:r>
              <a:rPr lang="en-US" altLang="ja-JP" sz="800" dirty="0" smtClean="0"/>
              <a:t>gate</a:t>
            </a:r>
            <a:endParaRPr kumimoji="1" lang="en-US" altLang="ja-JP" sz="800" dirty="0" smtClean="0"/>
          </a:p>
        </p:txBody>
      </p:sp>
      <p:sp>
        <p:nvSpPr>
          <p:cNvPr id="380" name="テキスト ボックス 379"/>
          <p:cNvSpPr txBox="1"/>
          <p:nvPr/>
        </p:nvSpPr>
        <p:spPr>
          <a:xfrm>
            <a:off x="1377224" y="577918"/>
            <a:ext cx="611616" cy="21544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/>
              <a:t>CD3+ </a:t>
            </a:r>
            <a:r>
              <a:rPr lang="en-US" altLang="ja-JP" sz="800" dirty="0" smtClean="0"/>
              <a:t>gate</a:t>
            </a:r>
            <a:endParaRPr kumimoji="1" lang="en-US" altLang="ja-JP" sz="800" dirty="0" smtClean="0"/>
          </a:p>
        </p:txBody>
      </p:sp>
      <p:sp>
        <p:nvSpPr>
          <p:cNvPr id="381" name="四角形吹き出し 380"/>
          <p:cNvSpPr/>
          <p:nvPr/>
        </p:nvSpPr>
        <p:spPr>
          <a:xfrm>
            <a:off x="2614882" y="274383"/>
            <a:ext cx="1362021" cy="2206090"/>
          </a:xfrm>
          <a:prstGeom prst="wedgeRectCallout">
            <a:avLst>
              <a:gd name="adj1" fmla="val 40111"/>
              <a:gd name="adj2" fmla="val 45623"/>
            </a:avLst>
          </a:prstGeom>
          <a:noFill/>
          <a:ln>
            <a:solidFill>
              <a:srgbClr val="000000"/>
            </a:solidFill>
            <a:prstDash val="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00" dirty="0">
              <a:solidFill>
                <a:schemeClr val="tx1"/>
              </a:solidFill>
            </a:endParaRPr>
          </a:p>
        </p:txBody>
      </p:sp>
      <p:sp>
        <p:nvSpPr>
          <p:cNvPr id="382" name="四角形吹き出し 381"/>
          <p:cNvSpPr/>
          <p:nvPr/>
        </p:nvSpPr>
        <p:spPr>
          <a:xfrm>
            <a:off x="4038770" y="274383"/>
            <a:ext cx="1340163" cy="2206090"/>
          </a:xfrm>
          <a:prstGeom prst="wedgeRectCallout">
            <a:avLst>
              <a:gd name="adj1" fmla="val 40111"/>
              <a:gd name="adj2" fmla="val 45623"/>
            </a:avLst>
          </a:prstGeom>
          <a:noFill/>
          <a:ln>
            <a:solidFill>
              <a:srgbClr val="000000"/>
            </a:solidFill>
            <a:prstDash val="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00" dirty="0">
              <a:solidFill>
                <a:schemeClr val="tx1"/>
              </a:solidFill>
            </a:endParaRPr>
          </a:p>
        </p:txBody>
      </p:sp>
      <p:sp>
        <p:nvSpPr>
          <p:cNvPr id="154" name="テキスト ボックス 153"/>
          <p:cNvSpPr txBox="1"/>
          <p:nvPr/>
        </p:nvSpPr>
        <p:spPr>
          <a:xfrm>
            <a:off x="2633193" y="272480"/>
            <a:ext cx="65179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b="1" dirty="0" smtClean="0">
                <a:latin typeface="+mn-ea"/>
              </a:rPr>
              <a:t>Non-</a:t>
            </a:r>
          </a:p>
          <a:p>
            <a:pPr algn="ctr"/>
            <a:r>
              <a:rPr lang="en-US" altLang="ja-JP" sz="800" b="1" dirty="0" smtClean="0">
                <a:latin typeface="+mn-ea"/>
              </a:rPr>
              <a:t>Immunized</a:t>
            </a:r>
            <a:endParaRPr lang="en-US" altLang="ja-JP" sz="800" b="1" dirty="0">
              <a:latin typeface="+mn-ea"/>
            </a:endParaRPr>
          </a:p>
        </p:txBody>
      </p:sp>
      <p:sp>
        <p:nvSpPr>
          <p:cNvPr id="155" name="テキスト ボックス 154"/>
          <p:cNvSpPr txBox="1"/>
          <p:nvPr/>
        </p:nvSpPr>
        <p:spPr>
          <a:xfrm>
            <a:off x="3284984" y="272480"/>
            <a:ext cx="77978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b="1" dirty="0" smtClean="0">
                <a:latin typeface="+mn-ea"/>
              </a:rPr>
              <a:t>Immunized</a:t>
            </a:r>
          </a:p>
          <a:p>
            <a:pPr algn="ctr"/>
            <a:r>
              <a:rPr lang="en-US" altLang="ja-JP" sz="800" b="1" dirty="0" smtClean="0">
                <a:latin typeface="+mn-ea"/>
              </a:rPr>
              <a:t>(CH401MAP)</a:t>
            </a:r>
            <a:endParaRPr kumimoji="1" lang="en-US" altLang="ja-JP" sz="800" b="1" dirty="0" smtClean="0">
              <a:latin typeface="+mn-ea"/>
            </a:endParaRPr>
          </a:p>
        </p:txBody>
      </p:sp>
      <p:sp>
        <p:nvSpPr>
          <p:cNvPr id="462" name="四角形吹き出し 461"/>
          <p:cNvSpPr/>
          <p:nvPr/>
        </p:nvSpPr>
        <p:spPr>
          <a:xfrm>
            <a:off x="2155867" y="2757998"/>
            <a:ext cx="1855543" cy="3414169"/>
          </a:xfrm>
          <a:prstGeom prst="wedgeRectCallout">
            <a:avLst>
              <a:gd name="adj1" fmla="val 40111"/>
              <a:gd name="adj2" fmla="val 45623"/>
            </a:avLst>
          </a:prstGeom>
          <a:noFill/>
          <a:ln>
            <a:solidFill>
              <a:srgbClr val="000000"/>
            </a:solidFill>
            <a:prstDash val="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00" dirty="0">
              <a:solidFill>
                <a:schemeClr val="tx1"/>
              </a:solidFill>
            </a:endParaRPr>
          </a:p>
        </p:txBody>
      </p:sp>
      <p:sp>
        <p:nvSpPr>
          <p:cNvPr id="463" name="四角形吹き出し 462"/>
          <p:cNvSpPr/>
          <p:nvPr/>
        </p:nvSpPr>
        <p:spPr>
          <a:xfrm>
            <a:off x="4043621" y="2762967"/>
            <a:ext cx="1905658" cy="3414169"/>
          </a:xfrm>
          <a:prstGeom prst="wedgeRectCallout">
            <a:avLst>
              <a:gd name="adj1" fmla="val 40111"/>
              <a:gd name="adj2" fmla="val 45623"/>
            </a:avLst>
          </a:prstGeom>
          <a:noFill/>
          <a:ln>
            <a:solidFill>
              <a:srgbClr val="000000"/>
            </a:solidFill>
            <a:prstDash val="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00" dirty="0">
              <a:solidFill>
                <a:schemeClr val="tx1"/>
              </a:solidFill>
            </a:endParaRPr>
          </a:p>
        </p:txBody>
      </p:sp>
      <p:sp>
        <p:nvSpPr>
          <p:cNvPr id="467" name="テキスト ボックス 466"/>
          <p:cNvSpPr txBox="1"/>
          <p:nvPr/>
        </p:nvSpPr>
        <p:spPr>
          <a:xfrm>
            <a:off x="980728" y="3800872"/>
            <a:ext cx="57606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800" dirty="0" smtClean="0"/>
              <a:t>CD19+</a:t>
            </a:r>
          </a:p>
          <a:p>
            <a:pPr algn="r"/>
            <a:r>
              <a:rPr lang="en-US" altLang="ja-JP" sz="800" dirty="0" smtClean="0"/>
              <a:t>gate</a:t>
            </a:r>
            <a:endParaRPr kumimoji="1" lang="en-US" altLang="ja-JP" sz="800" dirty="0" smtClean="0"/>
          </a:p>
        </p:txBody>
      </p:sp>
      <p:pic>
        <p:nvPicPr>
          <p:cNvPr id="201" name="Picture 23"/>
          <p:cNvPicPr>
            <a:picLocks noChangeAspect="1" noChangeArrowheads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30" t="9230" r="5925" b="20194"/>
          <a:stretch/>
        </p:blipFill>
        <p:spPr bwMode="auto">
          <a:xfrm>
            <a:off x="1549636" y="5563196"/>
            <a:ext cx="546189" cy="53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0" name="Picture 22"/>
          <p:cNvPicPr>
            <a:picLocks noChangeAspect="1" noChangeArrowheads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30" t="9230" r="5031" b="19639"/>
          <a:stretch/>
        </p:blipFill>
        <p:spPr bwMode="auto">
          <a:xfrm>
            <a:off x="1542983" y="4984354"/>
            <a:ext cx="552842" cy="535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9" name="Picture 21"/>
          <p:cNvPicPr>
            <a:picLocks noChangeAspect="1" noChangeArrowheads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30" t="9230" r="5031" b="20194"/>
          <a:stretch/>
        </p:blipFill>
        <p:spPr bwMode="auto">
          <a:xfrm>
            <a:off x="1537308" y="4417001"/>
            <a:ext cx="552842" cy="53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8" name="Picture 20"/>
          <p:cNvPicPr>
            <a:picLocks noChangeAspect="1" noChangeArrowheads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30" t="9230" r="5559" b="20194"/>
          <a:stretch/>
        </p:blipFill>
        <p:spPr bwMode="auto">
          <a:xfrm>
            <a:off x="1537372" y="3843503"/>
            <a:ext cx="548906" cy="53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7" name="Picture 19"/>
          <p:cNvPicPr>
            <a:picLocks noChangeAspect="1" noChangeArrowheads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55" t="9184" r="5265" b="20731"/>
          <a:stretch/>
        </p:blipFill>
        <p:spPr bwMode="auto">
          <a:xfrm>
            <a:off x="1552097" y="3238064"/>
            <a:ext cx="548688" cy="527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" name="テキスト ボックス 32"/>
          <p:cNvSpPr txBox="1"/>
          <p:nvPr/>
        </p:nvSpPr>
        <p:spPr>
          <a:xfrm>
            <a:off x="1649636" y="3105038"/>
            <a:ext cx="31641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b="1" dirty="0" smtClean="0">
                <a:latin typeface="+mn-ea"/>
              </a:rPr>
              <a:t>HD</a:t>
            </a:r>
            <a:endParaRPr kumimoji="1" lang="en-US" altLang="ja-JP" sz="800" b="1" dirty="0" smtClean="0">
              <a:latin typeface="+mn-ea"/>
            </a:endParaRPr>
          </a:p>
        </p:txBody>
      </p:sp>
      <p:sp>
        <p:nvSpPr>
          <p:cNvPr id="209" name="テキスト ボックス 208"/>
          <p:cNvSpPr txBox="1"/>
          <p:nvPr/>
        </p:nvSpPr>
        <p:spPr>
          <a:xfrm>
            <a:off x="1549734" y="3873460"/>
            <a:ext cx="4573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 smtClean="0">
                <a:latin typeface="+mn-ea"/>
              </a:rPr>
              <a:t>5.62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10" name="テキスト ボックス 209"/>
          <p:cNvSpPr txBox="1"/>
          <p:nvPr/>
        </p:nvSpPr>
        <p:spPr>
          <a:xfrm>
            <a:off x="1786601" y="3873460"/>
            <a:ext cx="4573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+mn-ea"/>
              </a:rPr>
              <a:t>19.7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11" name="テキスト ボックス 210"/>
          <p:cNvSpPr txBox="1"/>
          <p:nvPr/>
        </p:nvSpPr>
        <p:spPr>
          <a:xfrm>
            <a:off x="1556552" y="4160912"/>
            <a:ext cx="4504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30.2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12" name="テキスト ボックス 211"/>
          <p:cNvSpPr txBox="1"/>
          <p:nvPr/>
        </p:nvSpPr>
        <p:spPr>
          <a:xfrm>
            <a:off x="1793420" y="4160912"/>
            <a:ext cx="4504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44.4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13" name="テキスト ボックス 212"/>
          <p:cNvSpPr txBox="1"/>
          <p:nvPr/>
        </p:nvSpPr>
        <p:spPr>
          <a:xfrm>
            <a:off x="1520074" y="4376936"/>
            <a:ext cx="4869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57.8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14" name="テキスト ボックス 213"/>
          <p:cNvSpPr txBox="1"/>
          <p:nvPr/>
        </p:nvSpPr>
        <p:spPr>
          <a:xfrm>
            <a:off x="1815912" y="4376936"/>
            <a:ext cx="4869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30.8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15" name="テキスト ボックス 214"/>
          <p:cNvSpPr txBox="1"/>
          <p:nvPr/>
        </p:nvSpPr>
        <p:spPr>
          <a:xfrm>
            <a:off x="1537169" y="4736976"/>
            <a:ext cx="41495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10.6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16" name="テキスト ボックス 215"/>
          <p:cNvSpPr txBox="1"/>
          <p:nvPr/>
        </p:nvSpPr>
        <p:spPr>
          <a:xfrm>
            <a:off x="1829795" y="4736976"/>
            <a:ext cx="41495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0.83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17" name="テキスト ボックス 216"/>
          <p:cNvSpPr txBox="1"/>
          <p:nvPr/>
        </p:nvSpPr>
        <p:spPr>
          <a:xfrm>
            <a:off x="1548978" y="4953000"/>
            <a:ext cx="4398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45.9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18" name="テキスト ボックス 217"/>
          <p:cNvSpPr txBox="1"/>
          <p:nvPr/>
        </p:nvSpPr>
        <p:spPr>
          <a:xfrm>
            <a:off x="1865429" y="4953000"/>
            <a:ext cx="481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3.73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19" name="テキスト ボックス 218"/>
          <p:cNvSpPr txBox="1"/>
          <p:nvPr/>
        </p:nvSpPr>
        <p:spPr>
          <a:xfrm>
            <a:off x="1525636" y="5349440"/>
            <a:ext cx="481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49.7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20" name="テキスト ボックス 219"/>
          <p:cNvSpPr txBox="1"/>
          <p:nvPr/>
        </p:nvSpPr>
        <p:spPr>
          <a:xfrm>
            <a:off x="1512926" y="5529064"/>
            <a:ext cx="4941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0.30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21" name="テキスト ボックス 220"/>
          <p:cNvSpPr txBox="1"/>
          <p:nvPr/>
        </p:nvSpPr>
        <p:spPr>
          <a:xfrm>
            <a:off x="1860450" y="5529064"/>
            <a:ext cx="4941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0.18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22" name="テキスト ボックス 221"/>
          <p:cNvSpPr txBox="1"/>
          <p:nvPr/>
        </p:nvSpPr>
        <p:spPr>
          <a:xfrm>
            <a:off x="1516320" y="5889104"/>
            <a:ext cx="4907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91.9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23" name="テキスト ボックス 222"/>
          <p:cNvSpPr txBox="1"/>
          <p:nvPr/>
        </p:nvSpPr>
        <p:spPr>
          <a:xfrm>
            <a:off x="1863844" y="5889104"/>
            <a:ext cx="4907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7.65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56" name="テキスト ボックス 255"/>
          <p:cNvSpPr txBox="1"/>
          <p:nvPr/>
        </p:nvSpPr>
        <p:spPr>
          <a:xfrm>
            <a:off x="1548978" y="3241619"/>
            <a:ext cx="4398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57.1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57" name="テキスト ボックス 256"/>
          <p:cNvSpPr txBox="1"/>
          <p:nvPr/>
        </p:nvSpPr>
        <p:spPr>
          <a:xfrm>
            <a:off x="1772816" y="3584848"/>
            <a:ext cx="48804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6.71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59" name="テキスト ボックス 258"/>
          <p:cNvSpPr txBox="1"/>
          <p:nvPr/>
        </p:nvSpPr>
        <p:spPr>
          <a:xfrm>
            <a:off x="1518989" y="3584848"/>
            <a:ext cx="48804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30.1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9" name="フリーフォーム 8"/>
          <p:cNvSpPr/>
          <p:nvPr/>
        </p:nvSpPr>
        <p:spPr>
          <a:xfrm>
            <a:off x="1801350" y="3283730"/>
            <a:ext cx="235405" cy="468713"/>
          </a:xfrm>
          <a:custGeom>
            <a:avLst/>
            <a:gdLst>
              <a:gd name="connsiteX0" fmla="*/ 4527 w 321398"/>
              <a:gd name="connsiteY0" fmla="*/ 651849 h 656376"/>
              <a:gd name="connsiteX1" fmla="*/ 0 w 321398"/>
              <a:gd name="connsiteY1" fmla="*/ 325925 h 656376"/>
              <a:gd name="connsiteX2" fmla="*/ 95061 w 321398"/>
              <a:gd name="connsiteY2" fmla="*/ 99588 h 656376"/>
              <a:gd name="connsiteX3" fmla="*/ 321398 w 321398"/>
              <a:gd name="connsiteY3" fmla="*/ 0 h 656376"/>
              <a:gd name="connsiteX4" fmla="*/ 321398 w 321398"/>
              <a:gd name="connsiteY4" fmla="*/ 656376 h 656376"/>
              <a:gd name="connsiteX5" fmla="*/ 4527 w 321398"/>
              <a:gd name="connsiteY5" fmla="*/ 651849 h 656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1398" h="656376">
                <a:moveTo>
                  <a:pt x="4527" y="651849"/>
                </a:moveTo>
                <a:lnTo>
                  <a:pt x="0" y="325925"/>
                </a:lnTo>
                <a:lnTo>
                  <a:pt x="95061" y="99588"/>
                </a:lnTo>
                <a:lnTo>
                  <a:pt x="321398" y="0"/>
                </a:lnTo>
                <a:lnTo>
                  <a:pt x="321398" y="656376"/>
                </a:lnTo>
                <a:lnTo>
                  <a:pt x="4527" y="651849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00">
              <a:solidFill>
                <a:schemeClr val="tx1"/>
              </a:solidFill>
            </a:endParaRPr>
          </a:p>
        </p:txBody>
      </p:sp>
      <p:sp>
        <p:nvSpPr>
          <p:cNvPr id="310" name="テキスト ボックス 309"/>
          <p:cNvSpPr txBox="1"/>
          <p:nvPr/>
        </p:nvSpPr>
        <p:spPr>
          <a:xfrm>
            <a:off x="4005063" y="272480"/>
            <a:ext cx="66972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b="1" dirty="0" smtClean="0">
                <a:latin typeface="+mn-ea"/>
              </a:rPr>
              <a:t>Non-</a:t>
            </a:r>
          </a:p>
          <a:p>
            <a:pPr algn="ctr"/>
            <a:r>
              <a:rPr lang="en-US" altLang="ja-JP" sz="800" b="1" dirty="0" smtClean="0">
                <a:latin typeface="+mn-ea"/>
              </a:rPr>
              <a:t>Immunized</a:t>
            </a:r>
            <a:endParaRPr lang="en-US" altLang="ja-JP" sz="800" b="1" dirty="0">
              <a:latin typeface="+mn-ea"/>
            </a:endParaRPr>
          </a:p>
        </p:txBody>
      </p:sp>
      <p:sp>
        <p:nvSpPr>
          <p:cNvPr id="314" name="テキスト ボックス 313"/>
          <p:cNvSpPr txBox="1"/>
          <p:nvPr/>
        </p:nvSpPr>
        <p:spPr>
          <a:xfrm>
            <a:off x="4653136" y="272480"/>
            <a:ext cx="869726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b="1" dirty="0" smtClean="0">
                <a:latin typeface="+mn-ea"/>
              </a:rPr>
              <a:t>Immunized</a:t>
            </a:r>
          </a:p>
          <a:p>
            <a:pPr algn="ctr"/>
            <a:r>
              <a:rPr lang="en-US" altLang="ja-JP" sz="800" b="1" dirty="0" smtClean="0">
                <a:latin typeface="+mn-ea"/>
              </a:rPr>
              <a:t>(CH401MAP)</a:t>
            </a:r>
            <a:endParaRPr kumimoji="1" lang="en-US" altLang="ja-JP" sz="800" b="1" dirty="0" smtClean="0">
              <a:latin typeface="+mn-ea"/>
            </a:endParaRPr>
          </a:p>
        </p:txBody>
      </p:sp>
      <p:sp>
        <p:nvSpPr>
          <p:cNvPr id="125" name="テキスト ボックス 124"/>
          <p:cNvSpPr txBox="1"/>
          <p:nvPr/>
        </p:nvSpPr>
        <p:spPr>
          <a:xfrm>
            <a:off x="3094612" y="128464"/>
            <a:ext cx="478404" cy="21544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b="1" dirty="0">
                <a:latin typeface="+mn-ea"/>
              </a:rPr>
              <a:t>Spleen</a:t>
            </a:r>
            <a:endParaRPr kumimoji="1" lang="ja-JP" altLang="en-US" sz="800" b="1" dirty="0">
              <a:latin typeface="+mn-ea"/>
            </a:endParaRPr>
          </a:p>
        </p:txBody>
      </p:sp>
      <p:sp>
        <p:nvSpPr>
          <p:cNvPr id="309" name="テキスト ボックス 308"/>
          <p:cNvSpPr txBox="1"/>
          <p:nvPr/>
        </p:nvSpPr>
        <p:spPr>
          <a:xfrm>
            <a:off x="4516838" y="128464"/>
            <a:ext cx="401667" cy="21544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b="1" dirty="0">
                <a:latin typeface="+mn-ea"/>
              </a:rPr>
              <a:t>BM</a:t>
            </a:r>
            <a:endParaRPr kumimoji="1" lang="ja-JP" altLang="en-US" sz="800" b="1" dirty="0">
              <a:latin typeface="+mn-ea"/>
            </a:endParaRPr>
          </a:p>
        </p:txBody>
      </p:sp>
      <p:sp>
        <p:nvSpPr>
          <p:cNvPr id="345" name="テキスト ボックス 344"/>
          <p:cNvSpPr txBox="1"/>
          <p:nvPr/>
        </p:nvSpPr>
        <p:spPr>
          <a:xfrm>
            <a:off x="2890270" y="2675580"/>
            <a:ext cx="538730" cy="21544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b="1" dirty="0">
                <a:latin typeface="+mn-ea"/>
              </a:rPr>
              <a:t>Spleen</a:t>
            </a:r>
            <a:endParaRPr kumimoji="1" lang="ja-JP" altLang="en-US" sz="800" b="1" dirty="0">
              <a:latin typeface="+mn-ea"/>
            </a:endParaRPr>
          </a:p>
        </p:txBody>
      </p:sp>
      <p:sp>
        <p:nvSpPr>
          <p:cNvPr id="346" name="テキスト ボックス 345"/>
          <p:cNvSpPr txBox="1"/>
          <p:nvPr/>
        </p:nvSpPr>
        <p:spPr>
          <a:xfrm>
            <a:off x="4788965" y="2675580"/>
            <a:ext cx="401667" cy="21544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b="1" dirty="0">
                <a:latin typeface="+mn-ea"/>
              </a:rPr>
              <a:t>BM</a:t>
            </a:r>
            <a:endParaRPr kumimoji="1" lang="ja-JP" altLang="en-US" sz="800" b="1" dirty="0">
              <a:latin typeface="+mn-ea"/>
            </a:endParaRPr>
          </a:p>
        </p:txBody>
      </p:sp>
      <p:sp>
        <p:nvSpPr>
          <p:cNvPr id="461" name="テキスト ボックス 460"/>
          <p:cNvSpPr txBox="1"/>
          <p:nvPr/>
        </p:nvSpPr>
        <p:spPr>
          <a:xfrm>
            <a:off x="2924944" y="2829054"/>
            <a:ext cx="936104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b="1" dirty="0" smtClean="0">
                <a:latin typeface="+mn-ea"/>
              </a:rPr>
              <a:t>NOG-hIL-4-T</a:t>
            </a:r>
            <a:r>
              <a:rPr lang="ja-JP" altLang="en-US" sz="800" b="1" dirty="0" err="1">
                <a:latin typeface="+mn-ea"/>
              </a:rPr>
              <a:t>ｇ</a:t>
            </a:r>
            <a:endParaRPr kumimoji="1" lang="en-US" altLang="ja-JP" sz="800" b="1" dirty="0" smtClean="0">
              <a:latin typeface="+mn-ea"/>
            </a:endParaRPr>
          </a:p>
        </p:txBody>
      </p:sp>
      <p:pic>
        <p:nvPicPr>
          <p:cNvPr id="206" name="Picture 28"/>
          <p:cNvPicPr>
            <a:picLocks noChangeAspect="1" noChangeArrowheads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30" t="9230" r="5031" b="20194"/>
          <a:stretch/>
        </p:blipFill>
        <p:spPr bwMode="auto">
          <a:xfrm>
            <a:off x="2820738" y="5562600"/>
            <a:ext cx="552842" cy="53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" name="Picture 27"/>
          <p:cNvPicPr>
            <a:picLocks noChangeAspect="1" noChangeArrowheads="1"/>
          </p:cNvPicPr>
          <p:nvPr/>
        </p:nvPicPr>
        <p:blipFill rotWithShape="1"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80" t="9522" r="5265" b="19911"/>
          <a:stretch/>
        </p:blipFill>
        <p:spPr bwMode="auto">
          <a:xfrm>
            <a:off x="2808816" y="4986727"/>
            <a:ext cx="551471" cy="531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" name="Picture 26"/>
          <p:cNvPicPr>
            <a:picLocks noChangeAspect="1" noChangeArrowheads="1"/>
          </p:cNvPicPr>
          <p:nvPr/>
        </p:nvPicPr>
        <p:blipFill rotWithShape="1"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41" t="9913" r="5138" b="19174"/>
          <a:stretch/>
        </p:blipFill>
        <p:spPr bwMode="auto">
          <a:xfrm>
            <a:off x="2808816" y="4419160"/>
            <a:ext cx="551953" cy="533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3" name="Picture 25"/>
          <p:cNvPicPr>
            <a:picLocks noChangeAspect="1" noChangeArrowheads="1"/>
          </p:cNvPicPr>
          <p:nvPr/>
        </p:nvPicPr>
        <p:blipFill rotWithShape="1"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30" t="9230" r="5325" b="20194"/>
          <a:stretch/>
        </p:blipFill>
        <p:spPr bwMode="auto">
          <a:xfrm>
            <a:off x="2809927" y="3844405"/>
            <a:ext cx="550652" cy="53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2" name="Picture 24"/>
          <p:cNvPicPr>
            <a:picLocks noChangeAspect="1" noChangeArrowheads="1"/>
          </p:cNvPicPr>
          <p:nvPr/>
        </p:nvPicPr>
        <p:blipFill rotWithShape="1"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30" t="9230" r="5325" b="20194"/>
          <a:stretch/>
        </p:blipFill>
        <p:spPr bwMode="auto">
          <a:xfrm>
            <a:off x="2805192" y="3237928"/>
            <a:ext cx="550652" cy="53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4" name="テキスト ボックス 223"/>
          <p:cNvSpPr txBox="1"/>
          <p:nvPr/>
        </p:nvSpPr>
        <p:spPr>
          <a:xfrm>
            <a:off x="2805994" y="3873460"/>
            <a:ext cx="4573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36.6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25" name="テキスト ボックス 224"/>
          <p:cNvSpPr txBox="1"/>
          <p:nvPr/>
        </p:nvSpPr>
        <p:spPr>
          <a:xfrm>
            <a:off x="3042863" y="3873460"/>
            <a:ext cx="4573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32.5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26" name="テキスト ボックス 225"/>
          <p:cNvSpPr txBox="1"/>
          <p:nvPr/>
        </p:nvSpPr>
        <p:spPr>
          <a:xfrm>
            <a:off x="2812813" y="4160912"/>
            <a:ext cx="4504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29.0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27" name="テキスト ボックス 226"/>
          <p:cNvSpPr txBox="1"/>
          <p:nvPr/>
        </p:nvSpPr>
        <p:spPr>
          <a:xfrm>
            <a:off x="3049682" y="4160912"/>
            <a:ext cx="4504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2.91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28" name="テキスト ボックス 227"/>
          <p:cNvSpPr txBox="1"/>
          <p:nvPr/>
        </p:nvSpPr>
        <p:spPr>
          <a:xfrm>
            <a:off x="2776336" y="4424288"/>
            <a:ext cx="4869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4.20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29" name="テキスト ボックス 228"/>
          <p:cNvSpPr txBox="1"/>
          <p:nvPr/>
        </p:nvSpPr>
        <p:spPr>
          <a:xfrm>
            <a:off x="3068960" y="4376936"/>
            <a:ext cx="4869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56.0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30" name="テキスト ボックス 229"/>
          <p:cNvSpPr txBox="1"/>
          <p:nvPr/>
        </p:nvSpPr>
        <p:spPr>
          <a:xfrm>
            <a:off x="2793431" y="4736976"/>
            <a:ext cx="41495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12.4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31" name="テキスト ボックス 230"/>
          <p:cNvSpPr txBox="1"/>
          <p:nvPr/>
        </p:nvSpPr>
        <p:spPr>
          <a:xfrm>
            <a:off x="3086055" y="4736976"/>
            <a:ext cx="41495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27.4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35" name="テキスト ボックス 234"/>
          <p:cNvSpPr txBox="1"/>
          <p:nvPr/>
        </p:nvSpPr>
        <p:spPr>
          <a:xfrm>
            <a:off x="2769188" y="5529064"/>
            <a:ext cx="4941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0.36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36" name="テキスト ボックス 235"/>
          <p:cNvSpPr txBox="1"/>
          <p:nvPr/>
        </p:nvSpPr>
        <p:spPr>
          <a:xfrm>
            <a:off x="3116711" y="5529064"/>
            <a:ext cx="4941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31.0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37" name="テキスト ボックス 236"/>
          <p:cNvSpPr txBox="1"/>
          <p:nvPr/>
        </p:nvSpPr>
        <p:spPr>
          <a:xfrm>
            <a:off x="2772582" y="5889104"/>
            <a:ext cx="4907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2.81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38" name="テキスト ボックス 237"/>
          <p:cNvSpPr txBox="1"/>
          <p:nvPr/>
        </p:nvSpPr>
        <p:spPr>
          <a:xfrm>
            <a:off x="3120106" y="5889104"/>
            <a:ext cx="4907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65.8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61" name="テキスト ボックス 260"/>
          <p:cNvSpPr txBox="1"/>
          <p:nvPr/>
        </p:nvSpPr>
        <p:spPr>
          <a:xfrm>
            <a:off x="2805240" y="3241619"/>
            <a:ext cx="4398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96.2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62" name="テキスト ボックス 261"/>
          <p:cNvSpPr txBox="1"/>
          <p:nvPr/>
        </p:nvSpPr>
        <p:spPr>
          <a:xfrm>
            <a:off x="3029076" y="3584848"/>
            <a:ext cx="48804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3.52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63" name="テキスト ボックス 262"/>
          <p:cNvSpPr txBox="1"/>
          <p:nvPr/>
        </p:nvSpPr>
        <p:spPr>
          <a:xfrm>
            <a:off x="2708920" y="3584848"/>
            <a:ext cx="48804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0.18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32" name="テキスト ボックス 231"/>
          <p:cNvSpPr txBox="1"/>
          <p:nvPr/>
        </p:nvSpPr>
        <p:spPr>
          <a:xfrm>
            <a:off x="2805240" y="4953000"/>
            <a:ext cx="4398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4.66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33" name="テキスト ボックス 232"/>
          <p:cNvSpPr txBox="1"/>
          <p:nvPr/>
        </p:nvSpPr>
        <p:spPr>
          <a:xfrm>
            <a:off x="3121690" y="4953000"/>
            <a:ext cx="481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93.9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34" name="テキスト ボックス 233"/>
          <p:cNvSpPr txBox="1"/>
          <p:nvPr/>
        </p:nvSpPr>
        <p:spPr>
          <a:xfrm>
            <a:off x="2781898" y="5349440"/>
            <a:ext cx="481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1.41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10" name="フリーフォーム 9"/>
          <p:cNvSpPr/>
          <p:nvPr/>
        </p:nvSpPr>
        <p:spPr>
          <a:xfrm>
            <a:off x="2966919" y="3290195"/>
            <a:ext cx="324925" cy="462249"/>
          </a:xfrm>
          <a:custGeom>
            <a:avLst/>
            <a:gdLst>
              <a:gd name="connsiteX0" fmla="*/ 0 w 443620"/>
              <a:gd name="connsiteY0" fmla="*/ 642796 h 647323"/>
              <a:gd name="connsiteX1" fmla="*/ 0 w 443620"/>
              <a:gd name="connsiteY1" fmla="*/ 321398 h 647323"/>
              <a:gd name="connsiteX2" fmla="*/ 140328 w 443620"/>
              <a:gd name="connsiteY2" fmla="*/ 303291 h 647323"/>
              <a:gd name="connsiteX3" fmla="*/ 298764 w 443620"/>
              <a:gd name="connsiteY3" fmla="*/ 194650 h 647323"/>
              <a:gd name="connsiteX4" fmla="*/ 443620 w 443620"/>
              <a:gd name="connsiteY4" fmla="*/ 0 h 647323"/>
              <a:gd name="connsiteX5" fmla="*/ 439093 w 443620"/>
              <a:gd name="connsiteY5" fmla="*/ 647323 h 647323"/>
              <a:gd name="connsiteX6" fmla="*/ 0 w 443620"/>
              <a:gd name="connsiteY6" fmla="*/ 642796 h 647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3620" h="647323">
                <a:moveTo>
                  <a:pt x="0" y="642796"/>
                </a:moveTo>
                <a:lnTo>
                  <a:pt x="0" y="321398"/>
                </a:lnTo>
                <a:lnTo>
                  <a:pt x="140328" y="303291"/>
                </a:lnTo>
                <a:lnTo>
                  <a:pt x="298764" y="194650"/>
                </a:lnTo>
                <a:lnTo>
                  <a:pt x="443620" y="0"/>
                </a:lnTo>
                <a:lnTo>
                  <a:pt x="439093" y="647323"/>
                </a:lnTo>
                <a:lnTo>
                  <a:pt x="0" y="642796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00">
              <a:solidFill>
                <a:schemeClr val="tx1"/>
              </a:solidFill>
            </a:endParaRPr>
          </a:p>
        </p:txBody>
      </p:sp>
      <p:pic>
        <p:nvPicPr>
          <p:cNvPr id="1065" name="Picture 41"/>
          <p:cNvPicPr>
            <a:picLocks noChangeAspect="1" noChangeArrowheads="1"/>
          </p:cNvPicPr>
          <p:nvPr/>
        </p:nvPicPr>
        <p:blipFill rotWithShape="1"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12" t="9191" r="5058" b="20129"/>
          <a:stretch/>
        </p:blipFill>
        <p:spPr bwMode="auto">
          <a:xfrm>
            <a:off x="3443933" y="5566384"/>
            <a:ext cx="549059" cy="531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4" name="Picture 40"/>
          <p:cNvPicPr>
            <a:picLocks noChangeAspect="1" noChangeArrowheads="1"/>
          </p:cNvPicPr>
          <p:nvPr/>
        </p:nvPicPr>
        <p:blipFill rotWithShape="1"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79" t="9292" r="5143" b="19802"/>
          <a:stretch/>
        </p:blipFill>
        <p:spPr bwMode="auto">
          <a:xfrm>
            <a:off x="3437868" y="3840685"/>
            <a:ext cx="550889" cy="533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3" name="Picture 39"/>
          <p:cNvPicPr>
            <a:picLocks noChangeAspect="1" noChangeArrowheads="1"/>
          </p:cNvPicPr>
          <p:nvPr/>
        </p:nvPicPr>
        <p:blipFill rotWithShape="1"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93" t="9243" r="5414" b="19859"/>
          <a:stretch/>
        </p:blipFill>
        <p:spPr bwMode="auto">
          <a:xfrm>
            <a:off x="3443933" y="4417001"/>
            <a:ext cx="543569" cy="533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2" name="Picture 38"/>
          <p:cNvPicPr>
            <a:picLocks noChangeAspect="1" noChangeArrowheads="1"/>
          </p:cNvPicPr>
          <p:nvPr/>
        </p:nvPicPr>
        <p:blipFill rotWithShape="1"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97" t="9289" r="5219" b="19341"/>
          <a:stretch/>
        </p:blipFill>
        <p:spPr bwMode="auto">
          <a:xfrm>
            <a:off x="3443933" y="4987707"/>
            <a:ext cx="547229" cy="537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8" name="Picture 34"/>
          <p:cNvPicPr>
            <a:picLocks noChangeAspect="1" noChangeArrowheads="1"/>
          </p:cNvPicPr>
          <p:nvPr/>
        </p:nvPicPr>
        <p:blipFill rotWithShape="1"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97" t="9365" r="5464" b="20369"/>
          <a:stretch/>
        </p:blipFill>
        <p:spPr bwMode="auto">
          <a:xfrm>
            <a:off x="3443933" y="3245313"/>
            <a:ext cx="545398" cy="528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1" name="テキスト ボックス 270"/>
          <p:cNvSpPr txBox="1"/>
          <p:nvPr/>
        </p:nvSpPr>
        <p:spPr>
          <a:xfrm>
            <a:off x="3439429" y="3241619"/>
            <a:ext cx="4398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66.6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72" name="テキスト ボックス 271"/>
          <p:cNvSpPr txBox="1"/>
          <p:nvPr/>
        </p:nvSpPr>
        <p:spPr>
          <a:xfrm>
            <a:off x="3663266" y="3584848"/>
            <a:ext cx="48804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32.8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73" name="テキスト ボックス 272"/>
          <p:cNvSpPr txBox="1"/>
          <p:nvPr/>
        </p:nvSpPr>
        <p:spPr>
          <a:xfrm>
            <a:off x="3356992" y="3584848"/>
            <a:ext cx="48804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0.40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79" name="テキスト ボックス 278"/>
          <p:cNvSpPr txBox="1"/>
          <p:nvPr/>
        </p:nvSpPr>
        <p:spPr>
          <a:xfrm>
            <a:off x="3440185" y="3873460"/>
            <a:ext cx="4573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19.0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80" name="テキスト ボックス 279"/>
          <p:cNvSpPr txBox="1"/>
          <p:nvPr/>
        </p:nvSpPr>
        <p:spPr>
          <a:xfrm>
            <a:off x="3677051" y="3873460"/>
            <a:ext cx="4573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13.4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81" name="テキスト ボックス 280"/>
          <p:cNvSpPr txBox="1"/>
          <p:nvPr/>
        </p:nvSpPr>
        <p:spPr>
          <a:xfrm>
            <a:off x="3447002" y="4160912"/>
            <a:ext cx="4504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64.7</a:t>
            </a:r>
          </a:p>
        </p:txBody>
      </p:sp>
      <p:sp>
        <p:nvSpPr>
          <p:cNvPr id="282" name="テキスト ボックス 281"/>
          <p:cNvSpPr txBox="1"/>
          <p:nvPr/>
        </p:nvSpPr>
        <p:spPr>
          <a:xfrm>
            <a:off x="3683870" y="4160912"/>
            <a:ext cx="4504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2.85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83" name="テキスト ボックス 282"/>
          <p:cNvSpPr txBox="1"/>
          <p:nvPr/>
        </p:nvSpPr>
        <p:spPr>
          <a:xfrm>
            <a:off x="3410525" y="4376936"/>
            <a:ext cx="4869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13.6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84" name="テキスト ボックス 283"/>
          <p:cNvSpPr txBox="1"/>
          <p:nvPr/>
        </p:nvSpPr>
        <p:spPr>
          <a:xfrm>
            <a:off x="3717032" y="4376936"/>
            <a:ext cx="4869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31.2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85" name="テキスト ボックス 284"/>
          <p:cNvSpPr txBox="1"/>
          <p:nvPr/>
        </p:nvSpPr>
        <p:spPr>
          <a:xfrm>
            <a:off x="3427620" y="4736976"/>
            <a:ext cx="41495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35.9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86" name="テキスト ボックス 285"/>
          <p:cNvSpPr txBox="1"/>
          <p:nvPr/>
        </p:nvSpPr>
        <p:spPr>
          <a:xfrm>
            <a:off x="3717032" y="4736976"/>
            <a:ext cx="41495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19.2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87" name="テキスト ボックス 286"/>
          <p:cNvSpPr txBox="1"/>
          <p:nvPr/>
        </p:nvSpPr>
        <p:spPr>
          <a:xfrm>
            <a:off x="3439428" y="4953000"/>
            <a:ext cx="4398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17.9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88" name="テキスト ボックス 287"/>
          <p:cNvSpPr txBox="1"/>
          <p:nvPr/>
        </p:nvSpPr>
        <p:spPr>
          <a:xfrm>
            <a:off x="3717032" y="4953000"/>
            <a:ext cx="481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73.4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89" name="テキスト ボックス 288"/>
          <p:cNvSpPr txBox="1"/>
          <p:nvPr/>
        </p:nvSpPr>
        <p:spPr>
          <a:xfrm>
            <a:off x="3416087" y="5349440"/>
            <a:ext cx="481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8.50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90" name="テキスト ボックス 289"/>
          <p:cNvSpPr txBox="1"/>
          <p:nvPr/>
        </p:nvSpPr>
        <p:spPr>
          <a:xfrm>
            <a:off x="3403377" y="5529064"/>
            <a:ext cx="4941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0.63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91" name="テキスト ボックス 290"/>
          <p:cNvSpPr txBox="1"/>
          <p:nvPr/>
        </p:nvSpPr>
        <p:spPr>
          <a:xfrm>
            <a:off x="3750901" y="5529064"/>
            <a:ext cx="4941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11.1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92" name="テキスト ボックス 291"/>
          <p:cNvSpPr txBox="1"/>
          <p:nvPr/>
        </p:nvSpPr>
        <p:spPr>
          <a:xfrm>
            <a:off x="3406770" y="5889104"/>
            <a:ext cx="4907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18.1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93" name="テキスト ボックス 292"/>
          <p:cNvSpPr txBox="1"/>
          <p:nvPr/>
        </p:nvSpPr>
        <p:spPr>
          <a:xfrm>
            <a:off x="3754295" y="5889104"/>
            <a:ext cx="4907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70.2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12" name="フリーフォーム 11"/>
          <p:cNvSpPr/>
          <p:nvPr/>
        </p:nvSpPr>
        <p:spPr>
          <a:xfrm>
            <a:off x="3602784" y="3293427"/>
            <a:ext cx="328240" cy="465481"/>
          </a:xfrm>
          <a:custGeom>
            <a:avLst/>
            <a:gdLst>
              <a:gd name="connsiteX0" fmla="*/ 4526 w 448146"/>
              <a:gd name="connsiteY0" fmla="*/ 647323 h 651850"/>
              <a:gd name="connsiteX1" fmla="*/ 0 w 448146"/>
              <a:gd name="connsiteY1" fmla="*/ 325925 h 651850"/>
              <a:gd name="connsiteX2" fmla="*/ 122221 w 448146"/>
              <a:gd name="connsiteY2" fmla="*/ 303291 h 651850"/>
              <a:gd name="connsiteX3" fmla="*/ 316871 w 448146"/>
              <a:gd name="connsiteY3" fmla="*/ 176543 h 651850"/>
              <a:gd name="connsiteX4" fmla="*/ 448146 w 448146"/>
              <a:gd name="connsiteY4" fmla="*/ 0 h 651850"/>
              <a:gd name="connsiteX5" fmla="*/ 448146 w 448146"/>
              <a:gd name="connsiteY5" fmla="*/ 651850 h 651850"/>
              <a:gd name="connsiteX6" fmla="*/ 4526 w 448146"/>
              <a:gd name="connsiteY6" fmla="*/ 647323 h 651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8146" h="651850">
                <a:moveTo>
                  <a:pt x="4526" y="647323"/>
                </a:moveTo>
                <a:cubicBezTo>
                  <a:pt x="3017" y="540190"/>
                  <a:pt x="1509" y="433058"/>
                  <a:pt x="0" y="325925"/>
                </a:cubicBezTo>
                <a:lnTo>
                  <a:pt x="122221" y="303291"/>
                </a:lnTo>
                <a:lnTo>
                  <a:pt x="316871" y="176543"/>
                </a:lnTo>
                <a:lnTo>
                  <a:pt x="448146" y="0"/>
                </a:lnTo>
                <a:lnTo>
                  <a:pt x="448146" y="651850"/>
                </a:lnTo>
                <a:lnTo>
                  <a:pt x="4526" y="647323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00">
              <a:solidFill>
                <a:schemeClr val="tx1"/>
              </a:solidFill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2763564" y="2958262"/>
            <a:ext cx="66995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b="1" dirty="0" smtClean="0">
                <a:latin typeface="+mn-ea"/>
              </a:rPr>
              <a:t>Non-</a:t>
            </a:r>
          </a:p>
          <a:p>
            <a:pPr algn="ctr"/>
            <a:r>
              <a:rPr lang="en-US" altLang="ja-JP" sz="800" b="1" dirty="0" smtClean="0">
                <a:latin typeface="+mn-ea"/>
              </a:rPr>
              <a:t>Immunized</a:t>
            </a:r>
            <a:endParaRPr lang="en-US" altLang="ja-JP" sz="800" b="1" dirty="0">
              <a:latin typeface="+mn-ea"/>
            </a:endParaRPr>
          </a:p>
        </p:txBody>
      </p:sp>
      <p:sp>
        <p:nvSpPr>
          <p:cNvPr id="342" name="テキスト ボックス 341"/>
          <p:cNvSpPr txBox="1"/>
          <p:nvPr/>
        </p:nvSpPr>
        <p:spPr>
          <a:xfrm>
            <a:off x="3356992" y="3008784"/>
            <a:ext cx="75167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b="1" dirty="0" smtClean="0">
                <a:latin typeface="+mn-ea"/>
              </a:rPr>
              <a:t>Immunized</a:t>
            </a:r>
          </a:p>
          <a:p>
            <a:pPr algn="ctr"/>
            <a:r>
              <a:rPr lang="en-US" altLang="ja-JP" sz="800" b="1" dirty="0" smtClean="0">
                <a:latin typeface="+mn-ea"/>
              </a:rPr>
              <a:t>(CH401MAP)</a:t>
            </a:r>
            <a:endParaRPr kumimoji="1" lang="en-US" altLang="ja-JP" sz="800" b="1" dirty="0" smtClean="0">
              <a:latin typeface="+mn-ea"/>
            </a:endParaRPr>
          </a:p>
        </p:txBody>
      </p:sp>
      <p:cxnSp>
        <p:nvCxnSpPr>
          <p:cNvPr id="29" name="直線コネクタ 28"/>
          <p:cNvCxnSpPr/>
          <p:nvPr/>
        </p:nvCxnSpPr>
        <p:spPr>
          <a:xfrm>
            <a:off x="3068960" y="3008784"/>
            <a:ext cx="65019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57" name="Picture 33"/>
          <p:cNvPicPr>
            <a:picLocks noChangeAspect="1" noChangeArrowheads="1"/>
          </p:cNvPicPr>
          <p:nvPr/>
        </p:nvPicPr>
        <p:blipFill rotWithShape="1"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25" t="9035" r="5144" b="20698"/>
          <a:stretch/>
        </p:blipFill>
        <p:spPr bwMode="auto">
          <a:xfrm>
            <a:off x="4725144" y="5569489"/>
            <a:ext cx="549058" cy="528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6" name="Picture 32"/>
          <p:cNvPicPr>
            <a:picLocks noChangeAspect="1" noChangeArrowheads="1"/>
          </p:cNvPicPr>
          <p:nvPr/>
        </p:nvPicPr>
        <p:blipFill rotWithShape="1"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52" t="8009" r="4972" b="20253"/>
          <a:stretch/>
        </p:blipFill>
        <p:spPr bwMode="auto">
          <a:xfrm>
            <a:off x="4725144" y="4975501"/>
            <a:ext cx="550889" cy="539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1" name="Picture 31"/>
          <p:cNvPicPr>
            <a:picLocks noChangeAspect="1" noChangeArrowheads="1"/>
          </p:cNvPicPr>
          <p:nvPr/>
        </p:nvPicPr>
        <p:blipFill rotWithShape="1"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12" t="9524" r="5058" b="19564"/>
          <a:stretch/>
        </p:blipFill>
        <p:spPr bwMode="auto">
          <a:xfrm>
            <a:off x="4725144" y="4409762"/>
            <a:ext cx="549059" cy="533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8" name="Picture 30"/>
          <p:cNvPicPr>
            <a:picLocks noChangeAspect="1" noChangeArrowheads="1"/>
          </p:cNvPicPr>
          <p:nvPr/>
        </p:nvPicPr>
        <p:blipFill rotWithShape="1"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05" t="8591" r="4971" b="19672"/>
          <a:stretch/>
        </p:blipFill>
        <p:spPr bwMode="auto">
          <a:xfrm>
            <a:off x="4725144" y="3872880"/>
            <a:ext cx="552719" cy="539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7" name="Picture 29"/>
          <p:cNvPicPr>
            <a:picLocks noChangeAspect="1" noChangeArrowheads="1"/>
          </p:cNvPicPr>
          <p:nvPr/>
        </p:nvPicPr>
        <p:blipFill rotWithShape="1"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74" t="9173" r="5708" b="19822"/>
          <a:stretch/>
        </p:blipFill>
        <p:spPr bwMode="auto">
          <a:xfrm>
            <a:off x="4716763" y="3243432"/>
            <a:ext cx="540782" cy="534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9" name="テキスト ボックス 238"/>
          <p:cNvSpPr txBox="1"/>
          <p:nvPr/>
        </p:nvSpPr>
        <p:spPr>
          <a:xfrm>
            <a:off x="4653136" y="3873460"/>
            <a:ext cx="4573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16.9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40" name="テキスト ボックス 239"/>
          <p:cNvSpPr txBox="1"/>
          <p:nvPr/>
        </p:nvSpPr>
        <p:spPr>
          <a:xfrm>
            <a:off x="4941168" y="3873460"/>
            <a:ext cx="4573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 smtClean="0">
                <a:latin typeface="+mn-ea"/>
              </a:rPr>
              <a:t>39.7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41" name="テキスト ボックス 240"/>
          <p:cNvSpPr txBox="1"/>
          <p:nvPr/>
        </p:nvSpPr>
        <p:spPr>
          <a:xfrm>
            <a:off x="4712815" y="4160912"/>
            <a:ext cx="4504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26.4</a:t>
            </a:r>
          </a:p>
        </p:txBody>
      </p:sp>
      <p:sp>
        <p:nvSpPr>
          <p:cNvPr id="242" name="テキスト ボックス 241"/>
          <p:cNvSpPr txBox="1"/>
          <p:nvPr/>
        </p:nvSpPr>
        <p:spPr>
          <a:xfrm>
            <a:off x="4949683" y="4160912"/>
            <a:ext cx="4504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17.1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43" name="テキスト ボックス 242"/>
          <p:cNvSpPr txBox="1"/>
          <p:nvPr/>
        </p:nvSpPr>
        <p:spPr>
          <a:xfrm>
            <a:off x="4725144" y="4376936"/>
            <a:ext cx="48696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7.81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44" name="テキスト ボックス 243"/>
          <p:cNvSpPr txBox="1"/>
          <p:nvPr/>
        </p:nvSpPr>
        <p:spPr>
          <a:xfrm>
            <a:off x="5013176" y="4376936"/>
            <a:ext cx="3600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57.0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45" name="テキスト ボックス 244"/>
          <p:cNvSpPr txBox="1"/>
          <p:nvPr/>
        </p:nvSpPr>
        <p:spPr>
          <a:xfrm>
            <a:off x="4693434" y="4736976"/>
            <a:ext cx="41495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13.1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46" name="テキスト ボックス 245"/>
          <p:cNvSpPr txBox="1"/>
          <p:nvPr/>
        </p:nvSpPr>
        <p:spPr>
          <a:xfrm>
            <a:off x="5030270" y="4736976"/>
            <a:ext cx="41495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22.2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47" name="テキスト ボックス 246"/>
          <p:cNvSpPr txBox="1"/>
          <p:nvPr/>
        </p:nvSpPr>
        <p:spPr>
          <a:xfrm>
            <a:off x="4725144" y="4953000"/>
            <a:ext cx="4398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6.96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48" name="テキスト ボックス 247"/>
          <p:cNvSpPr txBox="1"/>
          <p:nvPr/>
        </p:nvSpPr>
        <p:spPr>
          <a:xfrm>
            <a:off x="5013175" y="4953000"/>
            <a:ext cx="481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89.7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49" name="テキスト ボックス 248"/>
          <p:cNvSpPr txBox="1"/>
          <p:nvPr/>
        </p:nvSpPr>
        <p:spPr>
          <a:xfrm>
            <a:off x="4685787" y="5349440"/>
            <a:ext cx="481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3.38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50" name="テキスト ボックス 249"/>
          <p:cNvSpPr txBox="1"/>
          <p:nvPr/>
        </p:nvSpPr>
        <p:spPr>
          <a:xfrm>
            <a:off x="4581127" y="5529064"/>
            <a:ext cx="4941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1.33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51" name="テキスト ボックス 250"/>
          <p:cNvSpPr txBox="1"/>
          <p:nvPr/>
        </p:nvSpPr>
        <p:spPr>
          <a:xfrm>
            <a:off x="4941168" y="5529064"/>
            <a:ext cx="4941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41.7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52" name="テキスト ボックス 251"/>
          <p:cNvSpPr txBox="1"/>
          <p:nvPr/>
        </p:nvSpPr>
        <p:spPr>
          <a:xfrm>
            <a:off x="4581127" y="5889104"/>
            <a:ext cx="4907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3.79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53" name="テキスト ボックス 252"/>
          <p:cNvSpPr txBox="1"/>
          <p:nvPr/>
        </p:nvSpPr>
        <p:spPr>
          <a:xfrm>
            <a:off x="4941168" y="5889104"/>
            <a:ext cx="4907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53.2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66" name="テキスト ボックス 265"/>
          <p:cNvSpPr txBox="1"/>
          <p:nvPr/>
        </p:nvSpPr>
        <p:spPr>
          <a:xfrm>
            <a:off x="4716903" y="3241619"/>
            <a:ext cx="4398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96.8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67" name="テキスト ボックス 266"/>
          <p:cNvSpPr txBox="1"/>
          <p:nvPr/>
        </p:nvSpPr>
        <p:spPr>
          <a:xfrm>
            <a:off x="4932966" y="3584848"/>
            <a:ext cx="48804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2.86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68" name="テキスト ボックス 267"/>
          <p:cNvSpPr txBox="1"/>
          <p:nvPr/>
        </p:nvSpPr>
        <p:spPr>
          <a:xfrm>
            <a:off x="4581128" y="3584848"/>
            <a:ext cx="40604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0.16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11" name="フリーフォーム 10"/>
          <p:cNvSpPr/>
          <p:nvPr/>
        </p:nvSpPr>
        <p:spPr>
          <a:xfrm>
            <a:off x="4872682" y="3293427"/>
            <a:ext cx="324925" cy="462249"/>
          </a:xfrm>
          <a:custGeom>
            <a:avLst/>
            <a:gdLst>
              <a:gd name="connsiteX0" fmla="*/ 0 w 443620"/>
              <a:gd name="connsiteY0" fmla="*/ 647323 h 647323"/>
              <a:gd name="connsiteX1" fmla="*/ 0 w 443620"/>
              <a:gd name="connsiteY1" fmla="*/ 330452 h 647323"/>
              <a:gd name="connsiteX2" fmla="*/ 131275 w 443620"/>
              <a:gd name="connsiteY2" fmla="*/ 298764 h 647323"/>
              <a:gd name="connsiteX3" fmla="*/ 298764 w 443620"/>
              <a:gd name="connsiteY3" fmla="*/ 185596 h 647323"/>
              <a:gd name="connsiteX4" fmla="*/ 443620 w 443620"/>
              <a:gd name="connsiteY4" fmla="*/ 0 h 647323"/>
              <a:gd name="connsiteX5" fmla="*/ 439093 w 443620"/>
              <a:gd name="connsiteY5" fmla="*/ 642796 h 647323"/>
              <a:gd name="connsiteX6" fmla="*/ 0 w 443620"/>
              <a:gd name="connsiteY6" fmla="*/ 647323 h 647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3620" h="647323">
                <a:moveTo>
                  <a:pt x="0" y="647323"/>
                </a:moveTo>
                <a:lnTo>
                  <a:pt x="0" y="330452"/>
                </a:lnTo>
                <a:lnTo>
                  <a:pt x="131275" y="298764"/>
                </a:lnTo>
                <a:lnTo>
                  <a:pt x="298764" y="185596"/>
                </a:lnTo>
                <a:lnTo>
                  <a:pt x="443620" y="0"/>
                </a:lnTo>
                <a:lnTo>
                  <a:pt x="439093" y="642796"/>
                </a:lnTo>
                <a:lnTo>
                  <a:pt x="0" y="647323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00">
              <a:solidFill>
                <a:schemeClr val="tx1"/>
              </a:solidFill>
            </a:endParaRPr>
          </a:p>
        </p:txBody>
      </p:sp>
      <p:pic>
        <p:nvPicPr>
          <p:cNvPr id="1070" name="Picture 46"/>
          <p:cNvPicPr>
            <a:picLocks noChangeAspect="1" noChangeArrowheads="1"/>
          </p:cNvPicPr>
          <p:nvPr/>
        </p:nvPicPr>
        <p:blipFill rotWithShape="1"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94" t="8947" r="5475" b="20244"/>
          <a:stretch/>
        </p:blipFill>
        <p:spPr bwMode="auto">
          <a:xfrm>
            <a:off x="5345647" y="5567936"/>
            <a:ext cx="549058" cy="532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9" name="Picture 45"/>
          <p:cNvPicPr>
            <a:picLocks noChangeAspect="1" noChangeArrowheads="1"/>
          </p:cNvPicPr>
          <p:nvPr/>
        </p:nvPicPr>
        <p:blipFill rotWithShape="1"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44" t="9550" r="5379" b="21149"/>
          <a:stretch/>
        </p:blipFill>
        <p:spPr bwMode="auto">
          <a:xfrm>
            <a:off x="5345647" y="4991496"/>
            <a:ext cx="550891" cy="521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8" name="Picture 44"/>
          <p:cNvPicPr>
            <a:picLocks noChangeAspect="1" noChangeArrowheads="1"/>
          </p:cNvPicPr>
          <p:nvPr/>
        </p:nvPicPr>
        <p:blipFill rotWithShape="1">
          <a:blip r:embed="rId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51" t="9071" r="5710" b="20661"/>
          <a:stretch/>
        </p:blipFill>
        <p:spPr bwMode="auto">
          <a:xfrm>
            <a:off x="5373216" y="4414624"/>
            <a:ext cx="545398" cy="528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7" name="Picture 43"/>
          <p:cNvPicPr>
            <a:picLocks noChangeAspect="1" noChangeArrowheads="1"/>
          </p:cNvPicPr>
          <p:nvPr/>
        </p:nvPicPr>
        <p:blipFill rotWithShape="1">
          <a:blip r:embed="rId4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66" t="8639" r="5449" b="19723"/>
          <a:stretch/>
        </p:blipFill>
        <p:spPr bwMode="auto">
          <a:xfrm>
            <a:off x="5345647" y="3845273"/>
            <a:ext cx="547229" cy="539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6" name="Picture 42"/>
          <p:cNvPicPr>
            <a:picLocks noChangeAspect="1" noChangeArrowheads="1"/>
          </p:cNvPicPr>
          <p:nvPr/>
        </p:nvPicPr>
        <p:blipFill rotWithShape="1">
          <a:blip r:embed="rId4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34" t="8949" r="4981" b="20462"/>
          <a:stretch/>
        </p:blipFill>
        <p:spPr bwMode="auto">
          <a:xfrm>
            <a:off x="5345647" y="3244990"/>
            <a:ext cx="547229" cy="531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6" name="テキスト ボックス 275"/>
          <p:cNvSpPr txBox="1"/>
          <p:nvPr/>
        </p:nvSpPr>
        <p:spPr>
          <a:xfrm>
            <a:off x="5347205" y="3241619"/>
            <a:ext cx="4398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83.4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78" name="テキスト ボックス 277"/>
          <p:cNvSpPr txBox="1"/>
          <p:nvPr/>
        </p:nvSpPr>
        <p:spPr>
          <a:xfrm>
            <a:off x="5317215" y="3584848"/>
            <a:ext cx="48804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0.87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94" name="テキスト ボックス 293"/>
          <p:cNvSpPr txBox="1"/>
          <p:nvPr/>
        </p:nvSpPr>
        <p:spPr>
          <a:xfrm>
            <a:off x="5347960" y="3873460"/>
            <a:ext cx="4573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21.9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96" name="テキスト ボックス 295"/>
          <p:cNvSpPr txBox="1"/>
          <p:nvPr/>
        </p:nvSpPr>
        <p:spPr>
          <a:xfrm>
            <a:off x="5354779" y="4160912"/>
            <a:ext cx="4504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42.2</a:t>
            </a:r>
          </a:p>
        </p:txBody>
      </p:sp>
      <p:sp>
        <p:nvSpPr>
          <p:cNvPr id="298" name="テキスト ボックス 297"/>
          <p:cNvSpPr txBox="1"/>
          <p:nvPr/>
        </p:nvSpPr>
        <p:spPr>
          <a:xfrm>
            <a:off x="5589240" y="4376936"/>
            <a:ext cx="4869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49.1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300" name="テキスト ボックス 299"/>
          <p:cNvSpPr txBox="1"/>
          <p:nvPr/>
        </p:nvSpPr>
        <p:spPr>
          <a:xfrm>
            <a:off x="5318303" y="4736976"/>
            <a:ext cx="41495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23.9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302" name="テキスト ボックス 301"/>
          <p:cNvSpPr txBox="1"/>
          <p:nvPr/>
        </p:nvSpPr>
        <p:spPr>
          <a:xfrm>
            <a:off x="5347205" y="4953000"/>
            <a:ext cx="4398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15.2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304" name="テキスト ボックス 303"/>
          <p:cNvSpPr txBox="1"/>
          <p:nvPr/>
        </p:nvSpPr>
        <p:spPr>
          <a:xfrm>
            <a:off x="5323863" y="5349440"/>
            <a:ext cx="481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5.48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305" name="テキスト ボックス 304"/>
          <p:cNvSpPr txBox="1"/>
          <p:nvPr/>
        </p:nvSpPr>
        <p:spPr>
          <a:xfrm>
            <a:off x="5311153" y="5529064"/>
            <a:ext cx="4941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0.90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307" name="テキスト ボックス 306"/>
          <p:cNvSpPr txBox="1"/>
          <p:nvPr/>
        </p:nvSpPr>
        <p:spPr>
          <a:xfrm>
            <a:off x="5314547" y="5889104"/>
            <a:ext cx="4907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12.8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14" name="フリーフォーム 13"/>
          <p:cNvSpPr/>
          <p:nvPr/>
        </p:nvSpPr>
        <p:spPr>
          <a:xfrm>
            <a:off x="5517232" y="3296816"/>
            <a:ext cx="324924" cy="459017"/>
          </a:xfrm>
          <a:custGeom>
            <a:avLst/>
            <a:gdLst>
              <a:gd name="connsiteX0" fmla="*/ 0 w 443619"/>
              <a:gd name="connsiteY0" fmla="*/ 638270 h 642797"/>
              <a:gd name="connsiteX1" fmla="*/ 0 w 443619"/>
              <a:gd name="connsiteY1" fmla="*/ 321399 h 642797"/>
              <a:gd name="connsiteX2" fmla="*/ 131275 w 443619"/>
              <a:gd name="connsiteY2" fmla="*/ 298765 h 642797"/>
              <a:gd name="connsiteX3" fmla="*/ 312344 w 443619"/>
              <a:gd name="connsiteY3" fmla="*/ 172016 h 642797"/>
              <a:gd name="connsiteX4" fmla="*/ 443619 w 443619"/>
              <a:gd name="connsiteY4" fmla="*/ 0 h 642797"/>
              <a:gd name="connsiteX5" fmla="*/ 434566 w 443619"/>
              <a:gd name="connsiteY5" fmla="*/ 642797 h 642797"/>
              <a:gd name="connsiteX6" fmla="*/ 0 w 443619"/>
              <a:gd name="connsiteY6" fmla="*/ 638270 h 642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3619" h="642797">
                <a:moveTo>
                  <a:pt x="0" y="638270"/>
                </a:moveTo>
                <a:lnTo>
                  <a:pt x="0" y="321399"/>
                </a:lnTo>
                <a:lnTo>
                  <a:pt x="131275" y="298765"/>
                </a:lnTo>
                <a:lnTo>
                  <a:pt x="312344" y="172016"/>
                </a:lnTo>
                <a:lnTo>
                  <a:pt x="443619" y="0"/>
                </a:lnTo>
                <a:lnTo>
                  <a:pt x="434566" y="642797"/>
                </a:lnTo>
                <a:lnTo>
                  <a:pt x="0" y="63827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00">
              <a:solidFill>
                <a:schemeClr val="tx1"/>
              </a:solidFill>
            </a:endParaRPr>
          </a:p>
        </p:txBody>
      </p:sp>
      <p:sp>
        <p:nvSpPr>
          <p:cNvPr id="343" name="テキスト ボックス 342"/>
          <p:cNvSpPr txBox="1"/>
          <p:nvPr/>
        </p:nvSpPr>
        <p:spPr>
          <a:xfrm>
            <a:off x="4667135" y="2958262"/>
            <a:ext cx="66995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b="1" dirty="0" smtClean="0">
                <a:latin typeface="+mn-ea"/>
              </a:rPr>
              <a:t>Non-</a:t>
            </a:r>
          </a:p>
          <a:p>
            <a:pPr algn="ctr"/>
            <a:r>
              <a:rPr lang="en-US" altLang="ja-JP" sz="800" b="1" dirty="0" smtClean="0">
                <a:latin typeface="+mn-ea"/>
              </a:rPr>
              <a:t>Immunized</a:t>
            </a:r>
            <a:endParaRPr lang="en-US" altLang="ja-JP" sz="800" b="1" dirty="0">
              <a:latin typeface="+mn-ea"/>
            </a:endParaRPr>
          </a:p>
        </p:txBody>
      </p:sp>
      <p:sp>
        <p:nvSpPr>
          <p:cNvPr id="344" name="テキスト ボックス 343"/>
          <p:cNvSpPr txBox="1"/>
          <p:nvPr/>
        </p:nvSpPr>
        <p:spPr>
          <a:xfrm>
            <a:off x="5229200" y="2958262"/>
            <a:ext cx="75167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b="1" dirty="0" smtClean="0">
                <a:latin typeface="+mn-ea"/>
              </a:rPr>
              <a:t>Immunized</a:t>
            </a:r>
          </a:p>
          <a:p>
            <a:pPr algn="ctr"/>
            <a:r>
              <a:rPr lang="en-US" altLang="ja-JP" sz="800" b="1" dirty="0" smtClean="0">
                <a:latin typeface="+mn-ea"/>
              </a:rPr>
              <a:t>(CH401MAP)</a:t>
            </a:r>
            <a:endParaRPr kumimoji="1" lang="en-US" altLang="ja-JP" sz="800" b="1" dirty="0" smtClean="0">
              <a:latin typeface="+mn-ea"/>
            </a:endParaRPr>
          </a:p>
        </p:txBody>
      </p:sp>
      <p:cxnSp>
        <p:nvCxnSpPr>
          <p:cNvPr id="31" name="直線コネクタ 30"/>
          <p:cNvCxnSpPr/>
          <p:nvPr/>
        </p:nvCxnSpPr>
        <p:spPr>
          <a:xfrm>
            <a:off x="5002110" y="3008784"/>
            <a:ext cx="6522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0" name="テキスト ボックス 349"/>
          <p:cNvSpPr txBox="1"/>
          <p:nvPr/>
        </p:nvSpPr>
        <p:spPr>
          <a:xfrm>
            <a:off x="4869160" y="2829054"/>
            <a:ext cx="986758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b="1" dirty="0" smtClean="0">
                <a:latin typeface="+mn-ea"/>
              </a:rPr>
              <a:t>NOG-hIL-4-T</a:t>
            </a:r>
            <a:r>
              <a:rPr lang="ja-JP" altLang="en-US" sz="800" b="1" dirty="0" err="1">
                <a:latin typeface="+mn-ea"/>
              </a:rPr>
              <a:t>ｇ</a:t>
            </a:r>
            <a:endParaRPr kumimoji="1" lang="en-US" altLang="ja-JP" sz="800" b="1" dirty="0" smtClean="0">
              <a:latin typeface="+mn-ea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 rotWithShape="1"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44" t="8912" r="5132" b="19855"/>
          <a:stretch/>
        </p:blipFill>
        <p:spPr bwMode="auto">
          <a:xfrm>
            <a:off x="2180912" y="4986727"/>
            <a:ext cx="552719" cy="536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 rotWithShape="1"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90" t="9400" r="4971" b="19811"/>
          <a:stretch/>
        </p:blipFill>
        <p:spPr bwMode="auto">
          <a:xfrm>
            <a:off x="2187919" y="4423109"/>
            <a:ext cx="545398" cy="532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29" t="8871" r="5379" b="19830"/>
          <a:stretch/>
        </p:blipFill>
        <p:spPr bwMode="auto">
          <a:xfrm>
            <a:off x="2187919" y="3843503"/>
            <a:ext cx="543569" cy="536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43" t="9476" r="4726" b="19792"/>
          <a:stretch/>
        </p:blipFill>
        <p:spPr bwMode="auto">
          <a:xfrm>
            <a:off x="2187919" y="3244778"/>
            <a:ext cx="549058" cy="5323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1" name="テキスト ボックス 310"/>
          <p:cNvSpPr txBox="1"/>
          <p:nvPr/>
        </p:nvSpPr>
        <p:spPr>
          <a:xfrm>
            <a:off x="2171051" y="3241619"/>
            <a:ext cx="4398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94.0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312" name="テキスト ボックス 311"/>
          <p:cNvSpPr txBox="1"/>
          <p:nvPr/>
        </p:nvSpPr>
        <p:spPr>
          <a:xfrm>
            <a:off x="2394888" y="3584848"/>
            <a:ext cx="48804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5.43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2060848" y="3584848"/>
            <a:ext cx="48804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0.40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319" name="テキスト ボックス 318"/>
          <p:cNvSpPr txBox="1"/>
          <p:nvPr/>
        </p:nvSpPr>
        <p:spPr>
          <a:xfrm>
            <a:off x="2171806" y="3873460"/>
            <a:ext cx="4573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11.2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320" name="テキスト ボックス 319"/>
          <p:cNvSpPr txBox="1"/>
          <p:nvPr/>
        </p:nvSpPr>
        <p:spPr>
          <a:xfrm>
            <a:off x="2408674" y="3873460"/>
            <a:ext cx="4573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3</a:t>
            </a:r>
            <a:r>
              <a:rPr kumimoji="1" lang="en-US" altLang="ja-JP" sz="800" dirty="0" smtClean="0">
                <a:latin typeface="+mn-ea"/>
              </a:rPr>
              <a:t>.85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321" name="テキスト ボックス 320"/>
          <p:cNvSpPr txBox="1"/>
          <p:nvPr/>
        </p:nvSpPr>
        <p:spPr>
          <a:xfrm>
            <a:off x="2178624" y="4160912"/>
            <a:ext cx="4504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72.8</a:t>
            </a:r>
          </a:p>
        </p:txBody>
      </p:sp>
      <p:sp>
        <p:nvSpPr>
          <p:cNvPr id="322" name="テキスト ボックス 321"/>
          <p:cNvSpPr txBox="1"/>
          <p:nvPr/>
        </p:nvSpPr>
        <p:spPr>
          <a:xfrm>
            <a:off x="2415491" y="4160912"/>
            <a:ext cx="4504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12.1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2142146" y="4376936"/>
            <a:ext cx="4869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25.5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324" name="テキスト ボックス 323"/>
          <p:cNvSpPr txBox="1"/>
          <p:nvPr/>
        </p:nvSpPr>
        <p:spPr>
          <a:xfrm>
            <a:off x="2437983" y="4376936"/>
            <a:ext cx="4869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3.99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325" name="テキスト ボックス 324"/>
          <p:cNvSpPr txBox="1"/>
          <p:nvPr/>
        </p:nvSpPr>
        <p:spPr>
          <a:xfrm>
            <a:off x="2159241" y="4736976"/>
            <a:ext cx="41495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61.7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326" name="テキスト ボックス 325"/>
          <p:cNvSpPr txBox="1"/>
          <p:nvPr/>
        </p:nvSpPr>
        <p:spPr>
          <a:xfrm>
            <a:off x="2451866" y="4736976"/>
            <a:ext cx="41495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+mn-ea"/>
              </a:rPr>
              <a:t>8</a:t>
            </a:r>
            <a:r>
              <a:rPr lang="en-US" altLang="ja-JP" sz="800" dirty="0" smtClean="0">
                <a:latin typeface="+mn-ea"/>
              </a:rPr>
              <a:t>.81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2171051" y="4953000"/>
            <a:ext cx="4398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6.48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328" name="テキスト ボックス 327"/>
          <p:cNvSpPr txBox="1"/>
          <p:nvPr/>
        </p:nvSpPr>
        <p:spPr>
          <a:xfrm>
            <a:off x="2487501" y="4953000"/>
            <a:ext cx="481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86.0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329" name="テキスト ボックス 328"/>
          <p:cNvSpPr txBox="1"/>
          <p:nvPr/>
        </p:nvSpPr>
        <p:spPr>
          <a:xfrm>
            <a:off x="2147709" y="5349440"/>
            <a:ext cx="481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+mn-ea"/>
              </a:rPr>
              <a:t>7</a:t>
            </a:r>
            <a:r>
              <a:rPr lang="en-US" altLang="ja-JP" sz="800" dirty="0" smtClean="0">
                <a:latin typeface="+mn-ea"/>
              </a:rPr>
              <a:t>.31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15" name="フリーフォーム 14"/>
          <p:cNvSpPr/>
          <p:nvPr/>
        </p:nvSpPr>
        <p:spPr>
          <a:xfrm>
            <a:off x="2344509" y="3290195"/>
            <a:ext cx="324924" cy="465481"/>
          </a:xfrm>
          <a:custGeom>
            <a:avLst/>
            <a:gdLst>
              <a:gd name="connsiteX0" fmla="*/ 4526 w 443619"/>
              <a:gd name="connsiteY0" fmla="*/ 651850 h 651850"/>
              <a:gd name="connsiteX1" fmla="*/ 0 w 443619"/>
              <a:gd name="connsiteY1" fmla="*/ 330452 h 651850"/>
              <a:gd name="connsiteX2" fmla="*/ 122221 w 443619"/>
              <a:gd name="connsiteY2" fmla="*/ 280658 h 651850"/>
              <a:gd name="connsiteX3" fmla="*/ 289710 w 443619"/>
              <a:gd name="connsiteY3" fmla="*/ 172016 h 651850"/>
              <a:gd name="connsiteX4" fmla="*/ 443619 w 443619"/>
              <a:gd name="connsiteY4" fmla="*/ 0 h 651850"/>
              <a:gd name="connsiteX5" fmla="*/ 439093 w 443619"/>
              <a:gd name="connsiteY5" fmla="*/ 651850 h 651850"/>
              <a:gd name="connsiteX6" fmla="*/ 4526 w 443619"/>
              <a:gd name="connsiteY6" fmla="*/ 651850 h 651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3619" h="651850">
                <a:moveTo>
                  <a:pt x="4526" y="651850"/>
                </a:moveTo>
                <a:cubicBezTo>
                  <a:pt x="3017" y="544717"/>
                  <a:pt x="1509" y="437585"/>
                  <a:pt x="0" y="330452"/>
                </a:cubicBezTo>
                <a:lnTo>
                  <a:pt x="122221" y="280658"/>
                </a:lnTo>
                <a:lnTo>
                  <a:pt x="289710" y="172016"/>
                </a:lnTo>
                <a:lnTo>
                  <a:pt x="443619" y="0"/>
                </a:lnTo>
                <a:cubicBezTo>
                  <a:pt x="442110" y="217283"/>
                  <a:pt x="440602" y="434567"/>
                  <a:pt x="439093" y="651850"/>
                </a:cubicBezTo>
                <a:lnTo>
                  <a:pt x="4526" y="65185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00">
              <a:solidFill>
                <a:schemeClr val="tx1"/>
              </a:solidFill>
            </a:endParaRPr>
          </a:p>
        </p:txBody>
      </p:sp>
      <p:sp>
        <p:nvSpPr>
          <p:cNvPr id="349" name="テキスト ボックス 348"/>
          <p:cNvSpPr txBox="1"/>
          <p:nvPr/>
        </p:nvSpPr>
        <p:spPr>
          <a:xfrm>
            <a:off x="2132856" y="2958262"/>
            <a:ext cx="66995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b="1" dirty="0" smtClean="0">
                <a:latin typeface="+mn-ea"/>
              </a:rPr>
              <a:t>Non-</a:t>
            </a:r>
          </a:p>
          <a:p>
            <a:pPr algn="ctr"/>
            <a:r>
              <a:rPr lang="en-US" altLang="ja-JP" sz="800" b="1" dirty="0" smtClean="0">
                <a:latin typeface="+mn-ea"/>
              </a:rPr>
              <a:t>Immunized</a:t>
            </a:r>
            <a:endParaRPr lang="en-US" altLang="ja-JP" sz="800" b="1" dirty="0">
              <a:latin typeface="+mn-ea"/>
            </a:endParaRPr>
          </a:p>
        </p:txBody>
      </p:sp>
      <p:sp>
        <p:nvSpPr>
          <p:cNvPr id="351" name="テキスト ボックス 350"/>
          <p:cNvSpPr txBox="1"/>
          <p:nvPr/>
        </p:nvSpPr>
        <p:spPr>
          <a:xfrm>
            <a:off x="2267738" y="2829054"/>
            <a:ext cx="441182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b="1" dirty="0" smtClean="0">
                <a:latin typeface="+mn-ea"/>
              </a:rPr>
              <a:t>NOG</a:t>
            </a:r>
            <a:endParaRPr kumimoji="1" lang="en-US" altLang="ja-JP" sz="800" b="1" dirty="0" smtClean="0">
              <a:latin typeface="+mn-ea"/>
            </a:endParaRPr>
          </a:p>
        </p:txBody>
      </p:sp>
      <p:cxnSp>
        <p:nvCxnSpPr>
          <p:cNvPr id="352" name="直線コネクタ 351"/>
          <p:cNvCxnSpPr/>
          <p:nvPr/>
        </p:nvCxnSpPr>
        <p:spPr>
          <a:xfrm>
            <a:off x="2258999" y="3024534"/>
            <a:ext cx="36086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フリーフォーム 31"/>
          <p:cNvSpPr/>
          <p:nvPr/>
        </p:nvSpPr>
        <p:spPr>
          <a:xfrm>
            <a:off x="2195994" y="5575527"/>
            <a:ext cx="522348" cy="504222"/>
          </a:xfrm>
          <a:custGeom>
            <a:avLst/>
            <a:gdLst>
              <a:gd name="connsiteX0" fmla="*/ 0 w 713162"/>
              <a:gd name="connsiteY0" fmla="*/ 706101 h 706101"/>
              <a:gd name="connsiteX1" fmla="*/ 7061 w 713162"/>
              <a:gd name="connsiteY1" fmla="*/ 0 h 706101"/>
              <a:gd name="connsiteX2" fmla="*/ 713162 w 713162"/>
              <a:gd name="connsiteY2" fmla="*/ 3531 h 706101"/>
              <a:gd name="connsiteX3" fmla="*/ 713162 w 713162"/>
              <a:gd name="connsiteY3" fmla="*/ 702570 h 706101"/>
              <a:gd name="connsiteX4" fmla="*/ 0 w 713162"/>
              <a:gd name="connsiteY4" fmla="*/ 706101 h 706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3162" h="706101">
                <a:moveTo>
                  <a:pt x="0" y="706101"/>
                </a:moveTo>
                <a:cubicBezTo>
                  <a:pt x="2354" y="470734"/>
                  <a:pt x="4707" y="235367"/>
                  <a:pt x="7061" y="0"/>
                </a:cubicBezTo>
                <a:lnTo>
                  <a:pt x="713162" y="3531"/>
                </a:lnTo>
                <a:lnTo>
                  <a:pt x="713162" y="702570"/>
                </a:lnTo>
                <a:lnTo>
                  <a:pt x="0" y="706101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00"/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2259034" y="5695769"/>
            <a:ext cx="3962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 smtClean="0"/>
              <a:t>ND</a:t>
            </a:r>
          </a:p>
        </p:txBody>
      </p:sp>
      <p:pic>
        <p:nvPicPr>
          <p:cNvPr id="8" name="Picture 9"/>
          <p:cNvPicPr>
            <a:picLocks noChangeAspect="1" noChangeArrowheads="1"/>
          </p:cNvPicPr>
          <p:nvPr/>
        </p:nvPicPr>
        <p:blipFill rotWithShape="1">
          <a:blip r:embed="rId4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29" t="9071" r="5379" b="20661"/>
          <a:stretch/>
        </p:blipFill>
        <p:spPr bwMode="auto">
          <a:xfrm>
            <a:off x="4080057" y="4975501"/>
            <a:ext cx="543569" cy="528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 rotWithShape="1">
          <a:blip r:embed="rId4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05" t="8629" r="5217" b="20022"/>
          <a:stretch/>
        </p:blipFill>
        <p:spPr bwMode="auto">
          <a:xfrm>
            <a:off x="4080057" y="4406482"/>
            <a:ext cx="550889" cy="536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 rotWithShape="1">
          <a:blip r:embed="rId4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36" t="8727" r="5034" b="20347"/>
          <a:stretch/>
        </p:blipFill>
        <p:spPr bwMode="auto">
          <a:xfrm>
            <a:off x="4080057" y="3840685"/>
            <a:ext cx="549058" cy="533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 rotWithShape="1">
          <a:blip r:embed="rId4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35" t="8862" r="5133" b="20517"/>
          <a:stretch/>
        </p:blipFill>
        <p:spPr bwMode="auto">
          <a:xfrm>
            <a:off x="4080057" y="3242655"/>
            <a:ext cx="549058" cy="531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4" name="テキスト ボックス 333"/>
          <p:cNvSpPr txBox="1"/>
          <p:nvPr/>
        </p:nvSpPr>
        <p:spPr>
          <a:xfrm>
            <a:off x="4047734" y="4376936"/>
            <a:ext cx="4869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24.3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335" name="テキスト ボックス 334"/>
          <p:cNvSpPr txBox="1"/>
          <p:nvPr/>
        </p:nvSpPr>
        <p:spPr>
          <a:xfrm>
            <a:off x="4365104" y="4376936"/>
            <a:ext cx="4869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6.18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336" name="テキスト ボックス 335"/>
          <p:cNvSpPr txBox="1"/>
          <p:nvPr/>
        </p:nvSpPr>
        <p:spPr>
          <a:xfrm>
            <a:off x="4064829" y="4736976"/>
            <a:ext cx="41495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57.8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337" name="テキスト ボックス 336"/>
          <p:cNvSpPr txBox="1"/>
          <p:nvPr/>
        </p:nvSpPr>
        <p:spPr>
          <a:xfrm>
            <a:off x="4365104" y="4736976"/>
            <a:ext cx="41495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11.7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338" name="テキスト ボックス 337"/>
          <p:cNvSpPr txBox="1"/>
          <p:nvPr/>
        </p:nvSpPr>
        <p:spPr>
          <a:xfrm>
            <a:off x="4076637" y="4953000"/>
            <a:ext cx="4398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11.6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339" name="テキスト ボックス 338"/>
          <p:cNvSpPr txBox="1"/>
          <p:nvPr/>
        </p:nvSpPr>
        <p:spPr>
          <a:xfrm>
            <a:off x="4365104" y="4953000"/>
            <a:ext cx="481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80.4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340" name="テキスト ボックス 339"/>
          <p:cNvSpPr txBox="1"/>
          <p:nvPr/>
        </p:nvSpPr>
        <p:spPr>
          <a:xfrm>
            <a:off x="4053296" y="5349440"/>
            <a:ext cx="481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7.53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316" name="テキスト ボックス 315"/>
          <p:cNvSpPr txBox="1"/>
          <p:nvPr/>
        </p:nvSpPr>
        <p:spPr>
          <a:xfrm>
            <a:off x="4076638" y="3241619"/>
            <a:ext cx="4398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86.7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318" name="テキスト ボックス 317"/>
          <p:cNvSpPr txBox="1"/>
          <p:nvPr/>
        </p:nvSpPr>
        <p:spPr>
          <a:xfrm>
            <a:off x="3949065" y="3584848"/>
            <a:ext cx="48804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+mn-ea"/>
              </a:rPr>
              <a:t>1</a:t>
            </a:r>
            <a:r>
              <a:rPr lang="en-US" altLang="ja-JP" sz="800" dirty="0" smtClean="0">
                <a:latin typeface="+mn-ea"/>
              </a:rPr>
              <a:t>.31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317" name="テキスト ボックス 316"/>
          <p:cNvSpPr txBox="1"/>
          <p:nvPr/>
        </p:nvSpPr>
        <p:spPr>
          <a:xfrm>
            <a:off x="4300474" y="3584848"/>
            <a:ext cx="48804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11.7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330" name="テキスト ボックス 329"/>
          <p:cNvSpPr txBox="1"/>
          <p:nvPr/>
        </p:nvSpPr>
        <p:spPr>
          <a:xfrm>
            <a:off x="4077394" y="3873460"/>
            <a:ext cx="4573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6.18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4314260" y="3873460"/>
            <a:ext cx="4573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4.57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333" name="テキスト ボックス 332"/>
          <p:cNvSpPr txBox="1"/>
          <p:nvPr/>
        </p:nvSpPr>
        <p:spPr>
          <a:xfrm>
            <a:off x="4321079" y="4160912"/>
            <a:ext cx="4504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31.0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332" name="テキスト ボックス 331"/>
          <p:cNvSpPr txBox="1"/>
          <p:nvPr/>
        </p:nvSpPr>
        <p:spPr>
          <a:xfrm>
            <a:off x="4084211" y="4160912"/>
            <a:ext cx="4504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58.2</a:t>
            </a:r>
          </a:p>
        </p:txBody>
      </p:sp>
      <p:sp>
        <p:nvSpPr>
          <p:cNvPr id="16" name="フリーフォーム 15"/>
          <p:cNvSpPr/>
          <p:nvPr/>
        </p:nvSpPr>
        <p:spPr>
          <a:xfrm>
            <a:off x="4240028" y="3296660"/>
            <a:ext cx="324925" cy="462249"/>
          </a:xfrm>
          <a:custGeom>
            <a:avLst/>
            <a:gdLst>
              <a:gd name="connsiteX0" fmla="*/ 4527 w 443620"/>
              <a:gd name="connsiteY0" fmla="*/ 642796 h 647323"/>
              <a:gd name="connsiteX1" fmla="*/ 0 w 443620"/>
              <a:gd name="connsiteY1" fmla="*/ 325925 h 647323"/>
              <a:gd name="connsiteX2" fmla="*/ 131276 w 443620"/>
              <a:gd name="connsiteY2" fmla="*/ 280657 h 647323"/>
              <a:gd name="connsiteX3" fmla="*/ 312345 w 443620"/>
              <a:gd name="connsiteY3" fmla="*/ 144855 h 647323"/>
              <a:gd name="connsiteX4" fmla="*/ 443620 w 443620"/>
              <a:gd name="connsiteY4" fmla="*/ 0 h 647323"/>
              <a:gd name="connsiteX5" fmla="*/ 434567 w 443620"/>
              <a:gd name="connsiteY5" fmla="*/ 647323 h 647323"/>
              <a:gd name="connsiteX6" fmla="*/ 4527 w 443620"/>
              <a:gd name="connsiteY6" fmla="*/ 642796 h 647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3620" h="647323">
                <a:moveTo>
                  <a:pt x="4527" y="642796"/>
                </a:moveTo>
                <a:lnTo>
                  <a:pt x="0" y="325925"/>
                </a:lnTo>
                <a:lnTo>
                  <a:pt x="131276" y="280657"/>
                </a:lnTo>
                <a:lnTo>
                  <a:pt x="312345" y="144855"/>
                </a:lnTo>
                <a:lnTo>
                  <a:pt x="443620" y="0"/>
                </a:lnTo>
                <a:lnTo>
                  <a:pt x="434567" y="647323"/>
                </a:lnTo>
                <a:lnTo>
                  <a:pt x="4527" y="642796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00">
              <a:solidFill>
                <a:schemeClr val="tx1"/>
              </a:solidFill>
            </a:endParaRPr>
          </a:p>
        </p:txBody>
      </p:sp>
      <p:sp>
        <p:nvSpPr>
          <p:cNvPr id="348" name="テキスト ボックス 347"/>
          <p:cNvSpPr txBox="1"/>
          <p:nvPr/>
        </p:nvSpPr>
        <p:spPr>
          <a:xfrm>
            <a:off x="4036253" y="2958262"/>
            <a:ext cx="66995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b="1" dirty="0" smtClean="0">
                <a:latin typeface="+mn-ea"/>
              </a:rPr>
              <a:t>Non-</a:t>
            </a:r>
          </a:p>
          <a:p>
            <a:pPr algn="ctr"/>
            <a:r>
              <a:rPr lang="en-US" altLang="ja-JP" sz="800" b="1" dirty="0" smtClean="0">
                <a:latin typeface="+mn-ea"/>
              </a:rPr>
              <a:t>Immunized</a:t>
            </a:r>
            <a:endParaRPr lang="en-US" altLang="ja-JP" sz="800" b="1" dirty="0">
              <a:latin typeface="+mn-ea"/>
            </a:endParaRPr>
          </a:p>
        </p:txBody>
      </p:sp>
      <p:sp>
        <p:nvSpPr>
          <p:cNvPr id="353" name="テキスト ボックス 352"/>
          <p:cNvSpPr txBox="1"/>
          <p:nvPr/>
        </p:nvSpPr>
        <p:spPr>
          <a:xfrm>
            <a:off x="4077072" y="2829054"/>
            <a:ext cx="489514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b="1" dirty="0" smtClean="0">
                <a:latin typeface="+mn-ea"/>
              </a:rPr>
              <a:t>NOG</a:t>
            </a:r>
            <a:endParaRPr kumimoji="1" lang="en-US" altLang="ja-JP" sz="800" b="1" dirty="0" smtClean="0">
              <a:latin typeface="+mn-ea"/>
            </a:endParaRPr>
          </a:p>
        </p:txBody>
      </p:sp>
      <p:cxnSp>
        <p:nvCxnSpPr>
          <p:cNvPr id="354" name="直線コネクタ 353"/>
          <p:cNvCxnSpPr/>
          <p:nvPr/>
        </p:nvCxnSpPr>
        <p:spPr>
          <a:xfrm>
            <a:off x="4154882" y="3024534"/>
            <a:ext cx="36086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5" name="フリーフォーム 354"/>
          <p:cNvSpPr/>
          <p:nvPr/>
        </p:nvSpPr>
        <p:spPr>
          <a:xfrm>
            <a:off x="4094327" y="5575526"/>
            <a:ext cx="522348" cy="504222"/>
          </a:xfrm>
          <a:custGeom>
            <a:avLst/>
            <a:gdLst>
              <a:gd name="connsiteX0" fmla="*/ 0 w 713162"/>
              <a:gd name="connsiteY0" fmla="*/ 706101 h 706101"/>
              <a:gd name="connsiteX1" fmla="*/ 7061 w 713162"/>
              <a:gd name="connsiteY1" fmla="*/ 0 h 706101"/>
              <a:gd name="connsiteX2" fmla="*/ 713162 w 713162"/>
              <a:gd name="connsiteY2" fmla="*/ 3531 h 706101"/>
              <a:gd name="connsiteX3" fmla="*/ 713162 w 713162"/>
              <a:gd name="connsiteY3" fmla="*/ 702570 h 706101"/>
              <a:gd name="connsiteX4" fmla="*/ 0 w 713162"/>
              <a:gd name="connsiteY4" fmla="*/ 706101 h 706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3162" h="706101">
                <a:moveTo>
                  <a:pt x="0" y="706101"/>
                </a:moveTo>
                <a:cubicBezTo>
                  <a:pt x="2354" y="470734"/>
                  <a:pt x="4707" y="235367"/>
                  <a:pt x="7061" y="0"/>
                </a:cubicBezTo>
                <a:lnTo>
                  <a:pt x="713162" y="3531"/>
                </a:lnTo>
                <a:lnTo>
                  <a:pt x="713162" y="702570"/>
                </a:lnTo>
                <a:lnTo>
                  <a:pt x="0" y="706101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00"/>
          </a:p>
        </p:txBody>
      </p:sp>
      <p:sp>
        <p:nvSpPr>
          <p:cNvPr id="356" name="テキスト ボックス 355"/>
          <p:cNvSpPr txBox="1"/>
          <p:nvPr/>
        </p:nvSpPr>
        <p:spPr>
          <a:xfrm>
            <a:off x="4157367" y="5695768"/>
            <a:ext cx="3962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 smtClean="0"/>
              <a:t>ND</a:t>
            </a:r>
          </a:p>
        </p:txBody>
      </p:sp>
      <p:sp>
        <p:nvSpPr>
          <p:cNvPr id="357" name="テキスト ボックス 356"/>
          <p:cNvSpPr txBox="1"/>
          <p:nvPr/>
        </p:nvSpPr>
        <p:spPr>
          <a:xfrm>
            <a:off x="1124744" y="3152800"/>
            <a:ext cx="457577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800" dirty="0" smtClean="0"/>
              <a:t>CD45+</a:t>
            </a:r>
          </a:p>
          <a:p>
            <a:pPr algn="r"/>
            <a:r>
              <a:rPr lang="en-US" altLang="ja-JP" sz="800" dirty="0" smtClean="0"/>
              <a:t>gate</a:t>
            </a:r>
            <a:endParaRPr kumimoji="1" lang="en-US" altLang="ja-JP" sz="800" dirty="0" smtClean="0"/>
          </a:p>
        </p:txBody>
      </p:sp>
      <p:sp>
        <p:nvSpPr>
          <p:cNvPr id="358" name="テキスト ボックス 357"/>
          <p:cNvSpPr txBox="1"/>
          <p:nvPr/>
        </p:nvSpPr>
        <p:spPr>
          <a:xfrm rot="16200000">
            <a:off x="1046130" y="1337701"/>
            <a:ext cx="5520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b="1" dirty="0" smtClean="0">
                <a:latin typeface="+mn-ea"/>
              </a:rPr>
              <a:t>T cell</a:t>
            </a:r>
            <a:endParaRPr kumimoji="1" lang="ja-JP" altLang="en-US" sz="800" b="1" dirty="0">
              <a:latin typeface="+mn-ea"/>
            </a:endParaRPr>
          </a:p>
        </p:txBody>
      </p:sp>
      <p:cxnSp>
        <p:nvCxnSpPr>
          <p:cNvPr id="359" name="直線コネクタ 358"/>
          <p:cNvCxnSpPr/>
          <p:nvPr/>
        </p:nvCxnSpPr>
        <p:spPr>
          <a:xfrm flipH="1">
            <a:off x="1385258" y="556355"/>
            <a:ext cx="1904" cy="183948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0" name="テキスト ボックス 359"/>
          <p:cNvSpPr txBox="1"/>
          <p:nvPr/>
        </p:nvSpPr>
        <p:spPr>
          <a:xfrm rot="16200000">
            <a:off x="789229" y="4572151"/>
            <a:ext cx="5520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b="1" dirty="0">
                <a:latin typeface="+mn-ea"/>
              </a:rPr>
              <a:t>B</a:t>
            </a:r>
            <a:r>
              <a:rPr kumimoji="1" lang="en-US" altLang="ja-JP" sz="800" b="1" dirty="0" smtClean="0">
                <a:latin typeface="+mn-ea"/>
              </a:rPr>
              <a:t> cell</a:t>
            </a:r>
            <a:endParaRPr kumimoji="1" lang="ja-JP" altLang="en-US" sz="800" b="1" dirty="0">
              <a:latin typeface="+mn-ea"/>
            </a:endParaRPr>
          </a:p>
        </p:txBody>
      </p:sp>
      <p:cxnSp>
        <p:nvCxnSpPr>
          <p:cNvPr id="361" name="直線コネクタ 360"/>
          <p:cNvCxnSpPr/>
          <p:nvPr/>
        </p:nvCxnSpPr>
        <p:spPr>
          <a:xfrm>
            <a:off x="1124744" y="3224808"/>
            <a:ext cx="7527" cy="284197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" name="テキスト ボックス 307"/>
          <p:cNvSpPr txBox="1"/>
          <p:nvPr/>
        </p:nvSpPr>
        <p:spPr>
          <a:xfrm>
            <a:off x="5589240" y="5889104"/>
            <a:ext cx="4320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67.1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306" name="テキスト ボックス 305"/>
          <p:cNvSpPr txBox="1"/>
          <p:nvPr/>
        </p:nvSpPr>
        <p:spPr>
          <a:xfrm>
            <a:off x="5589239" y="5529064"/>
            <a:ext cx="4155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19.1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303" name="テキスト ボックス 302"/>
          <p:cNvSpPr txBox="1"/>
          <p:nvPr/>
        </p:nvSpPr>
        <p:spPr>
          <a:xfrm>
            <a:off x="5589240" y="4953000"/>
            <a:ext cx="4320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79.3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97" name="テキスト ボックス 296"/>
          <p:cNvSpPr txBox="1"/>
          <p:nvPr/>
        </p:nvSpPr>
        <p:spPr>
          <a:xfrm>
            <a:off x="5589240" y="4160912"/>
            <a:ext cx="4320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12.6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99" name="テキスト ボックス 298"/>
          <p:cNvSpPr txBox="1"/>
          <p:nvPr/>
        </p:nvSpPr>
        <p:spPr>
          <a:xfrm>
            <a:off x="5301208" y="4376936"/>
            <a:ext cx="4320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7.51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277" name="テキスト ボックス 276"/>
          <p:cNvSpPr txBox="1"/>
          <p:nvPr/>
        </p:nvSpPr>
        <p:spPr>
          <a:xfrm>
            <a:off x="5589240" y="3584848"/>
            <a:ext cx="3600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15.3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347" name="テキスト ボックス 346"/>
          <p:cNvSpPr txBox="1"/>
          <p:nvPr/>
        </p:nvSpPr>
        <p:spPr>
          <a:xfrm>
            <a:off x="5589240" y="4736976"/>
            <a:ext cx="4869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19.5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362" name="テキスト ボックス 361"/>
          <p:cNvSpPr txBox="1"/>
          <p:nvPr/>
        </p:nvSpPr>
        <p:spPr>
          <a:xfrm>
            <a:off x="5589240" y="3873460"/>
            <a:ext cx="4320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23.3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363" name="テキスト ボックス 362"/>
          <p:cNvSpPr txBox="1"/>
          <p:nvPr/>
        </p:nvSpPr>
        <p:spPr>
          <a:xfrm>
            <a:off x="1" y="-15552"/>
            <a:ext cx="1052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Fig. </a:t>
            </a:r>
            <a:r>
              <a:rPr kumimoji="1" lang="en-US" altLang="ja-JP" smtClean="0"/>
              <a:t>S </a:t>
            </a:r>
            <a:r>
              <a:rPr kumimoji="1" lang="en-US" altLang="ja-JP" smtClean="0"/>
              <a:t>3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58386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5837</TotalTime>
  <Words>278</Words>
  <Application>Microsoft Macintosh PowerPoint</Application>
  <PresentationFormat>A4 210x297 mm</PresentationFormat>
  <Paragraphs>229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A Ando</dc:creator>
  <cp:lastModifiedBy>Kametani Yoshie</cp:lastModifiedBy>
  <cp:revision>270</cp:revision>
  <cp:lastPrinted>2016-07-11T05:16:29Z</cp:lastPrinted>
  <dcterms:created xsi:type="dcterms:W3CDTF">2016-05-31T09:16:56Z</dcterms:created>
  <dcterms:modified xsi:type="dcterms:W3CDTF">2017-04-22T02:49:37Z</dcterms:modified>
</cp:coreProperties>
</file>