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customXml/itemProps1.xml" ContentType="application/vnd.openxmlformats-officedocument.customXmlPropertie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705"/>
  </p:normalViewPr>
  <p:slideViewPr>
    <p:cSldViewPr snapToGrid="0" snapToObjects="1">
      <p:cViewPr>
        <p:scale>
          <a:sx n="100" d="100"/>
          <a:sy n="100" d="100"/>
        </p:scale>
        <p:origin x="6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634333-D730-C74D-B4A2-AE8EB90C0D24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5B6AB0-59D7-7146-8D6B-3A3A7983CD0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06674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4217E-8D2A-DB49-B558-169A9F19F8EE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9AC06-5C50-0044-A55D-F0F80B002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029831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4217E-8D2A-DB49-B558-169A9F19F8EE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9AC06-5C50-0044-A55D-F0F80B002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54581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4217E-8D2A-DB49-B558-169A9F19F8EE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9AC06-5C50-0044-A55D-F0F80B002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76093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4217E-8D2A-DB49-B558-169A9F19F8EE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9AC06-5C50-0044-A55D-F0F80B002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26413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4217E-8D2A-DB49-B558-169A9F19F8EE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9AC06-5C50-0044-A55D-F0F80B002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1311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4217E-8D2A-DB49-B558-169A9F19F8EE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9AC06-5C50-0044-A55D-F0F80B002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57149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4217E-8D2A-DB49-B558-169A9F19F8EE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9AC06-5C50-0044-A55D-F0F80B002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93100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4217E-8D2A-DB49-B558-169A9F19F8EE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9AC06-5C50-0044-A55D-F0F80B002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68548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4217E-8D2A-DB49-B558-169A9F19F8EE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9AC06-5C50-0044-A55D-F0F80B002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683384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4217E-8D2A-DB49-B558-169A9F19F8EE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9AC06-5C50-0044-A55D-F0F80B002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24536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4217E-8D2A-DB49-B558-169A9F19F8EE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19AC06-5C50-0044-A55D-F0F80B002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89728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44217E-8D2A-DB49-B558-169A9F19F8EE}" type="datetimeFigureOut">
              <a:rPr lang="en-US" smtClean="0"/>
              <a:pPr/>
              <a:t>4/20/2017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19AC06-5C50-0044-A55D-F0F80B00214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09595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1" y="39757"/>
            <a:ext cx="12171408" cy="6575357"/>
            <a:chOff x="1" y="39757"/>
            <a:chExt cx="12171408" cy="6575357"/>
          </a:xfrm>
        </p:grpSpPr>
        <p:grpSp>
          <p:nvGrpSpPr>
            <p:cNvPr id="14" name="Group 13"/>
            <p:cNvGrpSpPr/>
            <p:nvPr/>
          </p:nvGrpSpPr>
          <p:grpSpPr>
            <a:xfrm>
              <a:off x="1" y="39757"/>
              <a:ext cx="12171408" cy="6575357"/>
              <a:chOff x="-187048" y="-62310"/>
              <a:chExt cx="12271194" cy="6341773"/>
            </a:xfrm>
          </p:grpSpPr>
          <p:pic>
            <p:nvPicPr>
              <p:cNvPr id="4" name="Picture 3" descr="/Users/ankurjindal/Desktop/situational review on PID/FPID centres.jpg"/>
              <p:cNvPicPr/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87048" y="-62310"/>
                <a:ext cx="4763132" cy="6341773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5" name="Triangle 4"/>
              <p:cNvSpPr/>
              <p:nvPr/>
            </p:nvSpPr>
            <p:spPr>
              <a:xfrm>
                <a:off x="1267655" y="1405128"/>
                <a:ext cx="357743" cy="328613"/>
              </a:xfrm>
              <a:prstGeom prst="triangl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 smtClean="0"/>
                  <a:t>1</a:t>
                </a:r>
                <a:endParaRPr lang="en-US" sz="1200" b="1" dirty="0"/>
              </a:p>
            </p:txBody>
          </p:sp>
          <p:sp>
            <p:nvSpPr>
              <p:cNvPr id="6" name="Triangle 5"/>
              <p:cNvSpPr/>
              <p:nvPr/>
            </p:nvSpPr>
            <p:spPr>
              <a:xfrm>
                <a:off x="1231080" y="1852443"/>
                <a:ext cx="357743" cy="342899"/>
              </a:xfrm>
              <a:prstGeom prst="triangl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2</a:t>
                </a:r>
                <a:endParaRPr lang="en-US" dirty="0"/>
              </a:p>
            </p:txBody>
          </p:sp>
          <p:sp>
            <p:nvSpPr>
              <p:cNvPr id="7" name="Triangle 6"/>
              <p:cNvSpPr/>
              <p:nvPr/>
            </p:nvSpPr>
            <p:spPr>
              <a:xfrm>
                <a:off x="509620" y="3489381"/>
                <a:ext cx="441737" cy="373578"/>
              </a:xfrm>
              <a:prstGeom prst="triangl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4</a:t>
                </a:r>
                <a:endParaRPr lang="en-US" dirty="0"/>
              </a:p>
            </p:txBody>
          </p:sp>
          <p:sp>
            <p:nvSpPr>
              <p:cNvPr id="8" name="Triangle 7"/>
              <p:cNvSpPr/>
              <p:nvPr/>
            </p:nvSpPr>
            <p:spPr>
              <a:xfrm>
                <a:off x="1377540" y="4343202"/>
                <a:ext cx="356256" cy="335477"/>
              </a:xfrm>
              <a:prstGeom prst="triangl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/>
                  <a:t>5</a:t>
                </a:r>
                <a:endParaRPr lang="en-US" dirty="0"/>
              </a:p>
            </p:txBody>
          </p:sp>
          <p:sp>
            <p:nvSpPr>
              <p:cNvPr id="9" name="Triangle 8"/>
              <p:cNvSpPr/>
              <p:nvPr/>
            </p:nvSpPr>
            <p:spPr>
              <a:xfrm>
                <a:off x="1834703" y="2191501"/>
                <a:ext cx="400050" cy="368815"/>
              </a:xfrm>
              <a:prstGeom prst="triangle">
                <a:avLst/>
              </a:prstGeom>
              <a:solidFill>
                <a:srgbClr val="C00000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mtClean="0"/>
                  <a:t>3</a:t>
                </a:r>
                <a:endParaRPr lang="en-US" dirty="0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4714875" y="-62310"/>
                <a:ext cx="7369271" cy="1467439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200" b="1" dirty="0" smtClean="0">
                    <a:solidFill>
                      <a:schemeClr val="tx1"/>
                    </a:solidFill>
                  </a:rPr>
                  <a:t>FPID centers across India</a:t>
                </a:r>
              </a:p>
              <a:p>
                <a:pPr marL="342900" indent="-342900">
                  <a:buAutoNum type="arabicPeriod"/>
                </a:pPr>
                <a:r>
                  <a:rPr lang="en-US" sz="1200" dirty="0" smtClean="0">
                    <a:solidFill>
                      <a:schemeClr val="tx1"/>
                    </a:solidFill>
                  </a:rPr>
                  <a:t>Post Graduate Institute of Medical Education and Research </a:t>
                </a:r>
                <a:r>
                  <a:rPr lang="en-US" sz="1200" dirty="0">
                    <a:solidFill>
                      <a:schemeClr val="tx1"/>
                    </a:solidFill>
                  </a:rPr>
                  <a:t>Regional Center for Diagnosis and Treatment of patients with Primary </a:t>
                </a:r>
                <a:r>
                  <a:rPr lang="en-US" sz="1200" dirty="0" smtClean="0">
                    <a:solidFill>
                      <a:schemeClr val="tx1"/>
                    </a:solidFill>
                  </a:rPr>
                  <a:t>Immunodeficiencies </a:t>
                </a:r>
                <a:r>
                  <a:rPr lang="en-US" sz="1200" dirty="0">
                    <a:solidFill>
                      <a:schemeClr val="tx1"/>
                    </a:solidFill>
                  </a:rPr>
                  <a:t>(PIDs) at </a:t>
                </a:r>
                <a:r>
                  <a:rPr lang="en-US" sz="1200" dirty="0" smtClean="0">
                    <a:solidFill>
                      <a:schemeClr val="tx1"/>
                    </a:solidFill>
                  </a:rPr>
                  <a:t>Chandigarh</a:t>
                </a:r>
              </a:p>
              <a:p>
                <a:pPr marL="342900" indent="-342900">
                  <a:buAutoNum type="arabicPeriod"/>
                </a:pPr>
                <a:r>
                  <a:rPr lang="en-US" sz="1200" dirty="0" smtClean="0">
                    <a:solidFill>
                      <a:schemeClr val="tx1"/>
                    </a:solidFill>
                  </a:rPr>
                  <a:t>Sir Ganga Ram Hospital </a:t>
                </a:r>
                <a:r>
                  <a:rPr lang="en-US" sz="1200" dirty="0">
                    <a:solidFill>
                      <a:schemeClr val="tx1"/>
                    </a:solidFill>
                  </a:rPr>
                  <a:t>Regional Diagnostic </a:t>
                </a:r>
                <a:r>
                  <a:rPr lang="en-US" sz="1200" dirty="0" smtClean="0">
                    <a:solidFill>
                      <a:schemeClr val="tx1"/>
                    </a:solidFill>
                  </a:rPr>
                  <a:t>Center at </a:t>
                </a:r>
                <a:r>
                  <a:rPr lang="en-US" sz="1200" dirty="0">
                    <a:solidFill>
                      <a:schemeClr val="tx1"/>
                    </a:solidFill>
                  </a:rPr>
                  <a:t>New </a:t>
                </a:r>
                <a:r>
                  <a:rPr lang="en-US" sz="1200" dirty="0" smtClean="0">
                    <a:solidFill>
                      <a:schemeClr val="tx1"/>
                    </a:solidFill>
                  </a:rPr>
                  <a:t>Delhi</a:t>
                </a:r>
              </a:p>
              <a:p>
                <a:pPr marL="342900" indent="-342900">
                  <a:buAutoNum type="arabicPeriod"/>
                </a:pPr>
                <a:r>
                  <a:rPr lang="en-US" sz="1200" dirty="0" smtClean="0">
                    <a:solidFill>
                      <a:schemeClr val="tx1"/>
                    </a:solidFill>
                  </a:rPr>
                  <a:t>Sanjay Gandhi Post Graduate Institute of Medical Sciences Regional Diagnostic Center for PID at Lucknow</a:t>
                </a:r>
              </a:p>
              <a:p>
                <a:pPr marL="342900" indent="-342900">
                  <a:buAutoNum type="arabicPeriod"/>
                </a:pPr>
                <a:r>
                  <a:rPr lang="en-US" sz="1200" dirty="0" smtClean="0">
                    <a:solidFill>
                      <a:schemeClr val="tx1"/>
                    </a:solidFill>
                  </a:rPr>
                  <a:t>National Institute of Immunohematology Regional </a:t>
                </a:r>
                <a:r>
                  <a:rPr lang="en-US" sz="1200" dirty="0">
                    <a:solidFill>
                      <a:schemeClr val="tx1"/>
                    </a:solidFill>
                  </a:rPr>
                  <a:t>Diagnostic Center at </a:t>
                </a:r>
                <a:r>
                  <a:rPr lang="en-US" sz="1200" dirty="0" smtClean="0">
                    <a:solidFill>
                      <a:schemeClr val="tx1"/>
                    </a:solidFill>
                  </a:rPr>
                  <a:t>Mumbai</a:t>
                </a:r>
              </a:p>
              <a:p>
                <a:pPr marL="342900" indent="-342900">
                  <a:buAutoNum type="arabicPeriod"/>
                </a:pPr>
                <a:r>
                  <a:rPr lang="en-US" sz="1200" dirty="0" smtClean="0">
                    <a:solidFill>
                      <a:schemeClr val="tx1"/>
                    </a:solidFill>
                  </a:rPr>
                  <a:t>Nizam Institute of Medical Sciences </a:t>
                </a:r>
                <a:r>
                  <a:rPr lang="en-US" sz="1200" dirty="0">
                    <a:solidFill>
                      <a:schemeClr val="tx1"/>
                    </a:solidFill>
                  </a:rPr>
                  <a:t>Regional Diagnostic Center for PID at </a:t>
                </a:r>
                <a:r>
                  <a:rPr lang="en-US" sz="1200" dirty="0" smtClean="0">
                    <a:solidFill>
                      <a:schemeClr val="tx1"/>
                    </a:solidFill>
                  </a:rPr>
                  <a:t>Hyderabad	</a:t>
                </a:r>
                <a:endParaRPr lang="en-US" sz="12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3" name="Triangle 42"/>
            <p:cNvSpPr/>
            <p:nvPr/>
          </p:nvSpPr>
          <p:spPr>
            <a:xfrm>
              <a:off x="7415213" y="54048"/>
              <a:ext cx="185738" cy="203128"/>
            </a:xfrm>
            <a:prstGeom prst="triangle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4862063" y="1708665"/>
              <a:ext cx="7309346" cy="184733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chemeClr val="tx1"/>
                  </a:solidFill>
                </a:rPr>
                <a:t>Centres across India where PIDs are being diagnosed and managed</a:t>
              </a:r>
            </a:p>
            <a:p>
              <a:pPr marL="342900" indent="-342900">
                <a:buAutoNum type="arabicPeriod"/>
              </a:pPr>
              <a:r>
                <a:rPr lang="en-US" sz="1200" dirty="0" smtClean="0">
                  <a:solidFill>
                    <a:schemeClr val="tx1"/>
                  </a:solidFill>
                </a:rPr>
                <a:t>Post Graduate Institute of Medical Education and Research, Chandigarh</a:t>
              </a:r>
            </a:p>
            <a:p>
              <a:pPr marL="342900" indent="-342900">
                <a:buAutoNum type="arabicPeriod"/>
              </a:pPr>
              <a:r>
                <a:rPr lang="en-US" sz="1200" dirty="0" smtClean="0">
                  <a:solidFill>
                    <a:schemeClr val="tx1"/>
                  </a:solidFill>
                </a:rPr>
                <a:t>Sir Ganga Ram Hospital and All India Institute of Medical Sciences, New Delhi</a:t>
              </a:r>
            </a:p>
            <a:p>
              <a:pPr marL="342900" indent="-342900">
                <a:buAutoNum type="arabicPeriod"/>
              </a:pPr>
              <a:r>
                <a:rPr lang="en-US" sz="1200" dirty="0" smtClean="0">
                  <a:solidFill>
                    <a:schemeClr val="tx1"/>
                  </a:solidFill>
                </a:rPr>
                <a:t>Sanjay Gandhi Post Graduate </a:t>
              </a:r>
              <a:r>
                <a:rPr lang="en-US" sz="1200" dirty="0">
                  <a:solidFill>
                    <a:schemeClr val="tx1"/>
                  </a:solidFill>
                </a:rPr>
                <a:t>Institute of Medical </a:t>
              </a:r>
              <a:r>
                <a:rPr lang="en-US" sz="1200" dirty="0" smtClean="0">
                  <a:solidFill>
                    <a:schemeClr val="tx1"/>
                  </a:solidFill>
                </a:rPr>
                <a:t>Sciences, Lucknow</a:t>
              </a:r>
            </a:p>
            <a:p>
              <a:pPr marL="342900" indent="-342900">
                <a:buFontTx/>
                <a:buAutoNum type="arabicPeriod"/>
              </a:pPr>
              <a:r>
                <a:rPr lang="en-US" sz="1200" dirty="0" smtClean="0">
                  <a:solidFill>
                    <a:schemeClr val="tx1"/>
                  </a:solidFill>
                </a:rPr>
                <a:t>National Institute of Immunohematology and </a:t>
              </a:r>
              <a:r>
                <a:rPr lang="en-US" sz="1200" dirty="0">
                  <a:solidFill>
                    <a:schemeClr val="tx1"/>
                  </a:solidFill>
                </a:rPr>
                <a:t>Balabhai Nanavati </a:t>
              </a:r>
              <a:r>
                <a:rPr lang="en-US" sz="1200" dirty="0" smtClean="0">
                  <a:solidFill>
                    <a:schemeClr val="tx1"/>
                  </a:solidFill>
                </a:rPr>
                <a:t>Hospital, Mumbai</a:t>
              </a:r>
            </a:p>
            <a:p>
              <a:pPr marL="342900" indent="-342900">
                <a:buAutoNum type="arabicPeriod"/>
              </a:pPr>
              <a:r>
                <a:rPr lang="en-US" sz="1200" dirty="0" smtClean="0">
                  <a:solidFill>
                    <a:schemeClr val="tx1"/>
                  </a:solidFill>
                </a:rPr>
                <a:t>Nizam</a:t>
              </a:r>
              <a:r>
                <a:rPr lang="en-US" sz="1200" dirty="0">
                  <a:solidFill>
                    <a:schemeClr val="tx1"/>
                  </a:solidFill>
                </a:rPr>
                <a:t> </a:t>
              </a:r>
              <a:r>
                <a:rPr lang="en-US" sz="1200" dirty="0" smtClean="0">
                  <a:solidFill>
                    <a:schemeClr val="tx1"/>
                  </a:solidFill>
                </a:rPr>
                <a:t>Institute of Medical Sciences, Hyderabad</a:t>
              </a:r>
            </a:p>
            <a:p>
              <a:pPr marL="342900" indent="-342900">
                <a:buAutoNum type="arabicPeriod"/>
              </a:pPr>
              <a:r>
                <a:rPr lang="en-US" sz="1200" dirty="0" smtClean="0">
                  <a:solidFill>
                    <a:schemeClr val="tx1"/>
                  </a:solidFill>
                </a:rPr>
                <a:t>Apollo Hospital, Chennai</a:t>
              </a:r>
            </a:p>
            <a:p>
              <a:pPr marL="342900" indent="-342900">
                <a:buAutoNum type="arabicPeriod"/>
              </a:pPr>
              <a:r>
                <a:rPr lang="en-US" sz="1200" dirty="0" smtClean="0">
                  <a:solidFill>
                    <a:schemeClr val="tx1"/>
                  </a:solidFill>
                </a:rPr>
                <a:t>Aster CMI hospital and Mazumdar Shaw Cancer Centre, Bengaluru</a:t>
              </a:r>
            </a:p>
            <a:p>
              <a:pPr marL="342900" indent="-342900">
                <a:buAutoNum type="arabicPeriod"/>
              </a:pPr>
              <a:r>
                <a:rPr lang="en-US" sz="1200" dirty="0" smtClean="0">
                  <a:solidFill>
                    <a:schemeClr val="tx1"/>
                  </a:solidFill>
                </a:rPr>
                <a:t>Christian Medical College, Vellore</a:t>
              </a:r>
            </a:p>
            <a:p>
              <a:pPr marL="342900" indent="-342900">
                <a:buAutoNum type="arabicPeriod"/>
              </a:pPr>
              <a:r>
                <a:rPr lang="en-US" sz="1200" dirty="0" smtClean="0">
                  <a:solidFill>
                    <a:schemeClr val="tx1"/>
                  </a:solidFill>
                </a:rPr>
                <a:t>Assam Medical College, Dibrugarh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1317697" y="1561245"/>
              <a:ext cx="234169" cy="286436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1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6" name="Oval 45"/>
            <p:cNvSpPr/>
            <p:nvPr/>
          </p:nvSpPr>
          <p:spPr>
            <a:xfrm>
              <a:off x="6156397" y="1764445"/>
              <a:ext cx="145269" cy="191355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7" name="Oval 46"/>
            <p:cNvSpPr/>
            <p:nvPr/>
          </p:nvSpPr>
          <p:spPr>
            <a:xfrm>
              <a:off x="1238917" y="2018445"/>
              <a:ext cx="300250" cy="267555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2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1867651" y="2412145"/>
              <a:ext cx="230316" cy="254855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mtClean="0">
                  <a:solidFill>
                    <a:schemeClr val="tx1"/>
                  </a:solidFill>
                </a:rPr>
                <a:t>3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635751" y="4063145"/>
              <a:ext cx="230316" cy="254855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4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1359651" y="4952145"/>
              <a:ext cx="230316" cy="254855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>
                  <a:solidFill>
                    <a:schemeClr val="tx1"/>
                  </a:solidFill>
                </a:rPr>
                <a:t>5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1473951" y="5587145"/>
              <a:ext cx="230316" cy="254855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6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52" name="Oval 51"/>
            <p:cNvSpPr/>
            <p:nvPr/>
          </p:nvSpPr>
          <p:spPr>
            <a:xfrm>
              <a:off x="866067" y="4914045"/>
              <a:ext cx="230316" cy="254855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7</a:t>
              </a:r>
            </a:p>
          </p:txBody>
        </p:sp>
        <p:sp>
          <p:nvSpPr>
            <p:cNvPr id="53" name="Oval 52"/>
            <p:cNvSpPr/>
            <p:nvPr/>
          </p:nvSpPr>
          <p:spPr>
            <a:xfrm>
              <a:off x="1232651" y="5815745"/>
              <a:ext cx="230316" cy="254855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8</a:t>
              </a:r>
            </a:p>
          </p:txBody>
        </p:sp>
        <p:sp>
          <p:nvSpPr>
            <p:cNvPr id="54" name="Oval 53"/>
            <p:cNvSpPr/>
            <p:nvPr/>
          </p:nvSpPr>
          <p:spPr>
            <a:xfrm>
              <a:off x="3761559" y="2567781"/>
              <a:ext cx="230316" cy="254855"/>
            </a:xfrm>
            <a:prstGeom prst="ellips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chemeClr val="tx1"/>
                  </a:solidFill>
                </a:rPr>
                <a:t>9</a:t>
              </a: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862063" y="3721100"/>
              <a:ext cx="7309345" cy="93894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chemeClr val="tx1"/>
                  </a:solidFill>
                </a:rPr>
                <a:t>Centres across India where Prenatal diagnosis is being offered for PIDs</a:t>
              </a:r>
            </a:p>
            <a:p>
              <a:pPr marL="342900" indent="-342900">
                <a:buAutoNum type="arabicPeriod"/>
              </a:pPr>
              <a:r>
                <a:rPr lang="en-US" sz="1200" dirty="0" smtClean="0">
                  <a:solidFill>
                    <a:schemeClr val="tx1"/>
                  </a:solidFill>
                </a:rPr>
                <a:t>Post Graduate Institute of Medical Education and Research, Chandigarh</a:t>
              </a:r>
            </a:p>
            <a:p>
              <a:pPr marL="342900" indent="-342900">
                <a:buAutoNum type="arabicPeriod"/>
              </a:pPr>
              <a:r>
                <a:rPr lang="en-US" sz="1200" dirty="0" smtClean="0">
                  <a:solidFill>
                    <a:schemeClr val="tx1"/>
                  </a:solidFill>
                </a:rPr>
                <a:t>Sir Ganga Ram Hospital, New Delhi</a:t>
              </a:r>
            </a:p>
            <a:p>
              <a:pPr marL="342900" indent="-342900">
                <a:buFontTx/>
                <a:buAutoNum type="arabicPeriod"/>
              </a:pPr>
              <a:r>
                <a:rPr lang="en-US" sz="1200" dirty="0" smtClean="0">
                  <a:solidFill>
                    <a:schemeClr val="tx1"/>
                  </a:solidFill>
                </a:rPr>
                <a:t>National Institute of Immunohematology, Mumbai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449609" y="1385653"/>
              <a:ext cx="290291" cy="23994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mtClean="0"/>
                <a:t>1</a:t>
              </a:r>
              <a:endParaRPr lang="en-US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902358" y="4118361"/>
              <a:ext cx="315053" cy="26230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/>
                <a:t>3</a:t>
              </a: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1192621" y="2299625"/>
              <a:ext cx="290291" cy="23994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</a:t>
              </a: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5947238" y="3771045"/>
              <a:ext cx="290291" cy="23994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4862061" y="5002091"/>
              <a:ext cx="7283557" cy="144951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 smtClean="0">
                  <a:solidFill>
                    <a:schemeClr val="tx1"/>
                  </a:solidFill>
                </a:rPr>
                <a:t>Centres across India where transplant is being done for PIDs</a:t>
              </a:r>
            </a:p>
            <a:p>
              <a:pPr marL="342900" indent="-342900">
                <a:buAutoNum type="arabicPeriod"/>
              </a:pPr>
              <a:r>
                <a:rPr lang="en-US" sz="1200" dirty="0" smtClean="0">
                  <a:solidFill>
                    <a:schemeClr val="tx1"/>
                  </a:solidFill>
                </a:rPr>
                <a:t>Post Graduate Institute of Medical Education and Research, Chandigarh</a:t>
              </a:r>
            </a:p>
            <a:p>
              <a:pPr marL="342900" indent="-342900">
                <a:buAutoNum type="arabicPeriod"/>
              </a:pPr>
              <a:r>
                <a:rPr lang="en-US" sz="1200" dirty="0" smtClean="0">
                  <a:solidFill>
                    <a:schemeClr val="tx1"/>
                  </a:solidFill>
                </a:rPr>
                <a:t>Sir Ganga Ram Hospital, New Delhi</a:t>
              </a:r>
            </a:p>
            <a:p>
              <a:pPr marL="342900" indent="-342900">
                <a:buAutoNum type="arabicPeriod"/>
              </a:pPr>
              <a:r>
                <a:rPr lang="en-US" sz="1200" dirty="0" smtClean="0">
                  <a:solidFill>
                    <a:schemeClr val="tx1"/>
                  </a:solidFill>
                </a:rPr>
                <a:t>Apollo Hospital, Chennai</a:t>
              </a:r>
            </a:p>
            <a:p>
              <a:pPr marL="342900" indent="-342900">
                <a:buAutoNum type="arabicPeriod"/>
              </a:pPr>
              <a:r>
                <a:rPr lang="en-US" sz="1200" dirty="0" smtClean="0">
                  <a:solidFill>
                    <a:schemeClr val="tx1"/>
                  </a:solidFill>
                </a:rPr>
                <a:t>Mazumdar Shaw Cancer Centre, Bengaluru</a:t>
              </a:r>
            </a:p>
            <a:p>
              <a:pPr marL="342900" indent="-342900">
                <a:buAutoNum type="arabicPeriod"/>
              </a:pPr>
              <a:r>
                <a:rPr lang="en-US" sz="1200" dirty="0" smtClean="0">
                  <a:solidFill>
                    <a:schemeClr val="tx1"/>
                  </a:solidFill>
                </a:rPr>
                <a:t>Christian Medical College, Vellore</a:t>
              </a:r>
            </a:p>
            <a:p>
              <a:pPr marL="342900" indent="-342900">
                <a:buAutoNum type="arabicPeriod"/>
              </a:pPr>
              <a:r>
                <a:rPr lang="en-US" sz="1200" dirty="0" smtClean="0">
                  <a:solidFill>
                    <a:schemeClr val="tx1"/>
                  </a:solidFill>
                </a:rPr>
                <a:t>Christian Medical College, Ludhiana</a:t>
              </a:r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75" name="5-Point Star 74"/>
            <p:cNvSpPr/>
            <p:nvPr/>
          </p:nvSpPr>
          <p:spPr>
            <a:xfrm>
              <a:off x="6156397" y="5002090"/>
              <a:ext cx="409504" cy="302594"/>
            </a:xfrm>
            <a:prstGeom prst="star5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7" name="5-Point Star 76"/>
            <p:cNvSpPr/>
            <p:nvPr/>
          </p:nvSpPr>
          <p:spPr>
            <a:xfrm>
              <a:off x="1135354" y="1296753"/>
              <a:ext cx="402097" cy="324733"/>
            </a:xfrm>
            <a:prstGeom prst="star5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80" name="5-Point Star 79"/>
            <p:cNvSpPr/>
            <p:nvPr/>
          </p:nvSpPr>
          <p:spPr>
            <a:xfrm>
              <a:off x="1313154" y="2312753"/>
              <a:ext cx="402097" cy="324733"/>
            </a:xfrm>
            <a:prstGeom prst="star5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2</a:t>
              </a:r>
            </a:p>
          </p:txBody>
        </p:sp>
        <p:sp>
          <p:nvSpPr>
            <p:cNvPr id="81" name="5-Point Star 80"/>
            <p:cNvSpPr/>
            <p:nvPr/>
          </p:nvSpPr>
          <p:spPr>
            <a:xfrm>
              <a:off x="1158602" y="5460507"/>
              <a:ext cx="402097" cy="324733"/>
            </a:xfrm>
            <a:prstGeom prst="star5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3</a:t>
              </a:r>
              <a:endParaRPr lang="en-US" dirty="0"/>
            </a:p>
          </p:txBody>
        </p:sp>
        <p:sp>
          <p:nvSpPr>
            <p:cNvPr id="82" name="5-Point Star 81"/>
            <p:cNvSpPr/>
            <p:nvPr/>
          </p:nvSpPr>
          <p:spPr>
            <a:xfrm>
              <a:off x="879202" y="5066807"/>
              <a:ext cx="402097" cy="324733"/>
            </a:xfrm>
            <a:prstGeom prst="star5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4</a:t>
              </a:r>
            </a:p>
          </p:txBody>
        </p:sp>
        <p:sp>
          <p:nvSpPr>
            <p:cNvPr id="83" name="5-Point Star 82"/>
            <p:cNvSpPr/>
            <p:nvPr/>
          </p:nvSpPr>
          <p:spPr>
            <a:xfrm>
              <a:off x="1107802" y="6006607"/>
              <a:ext cx="402097" cy="324733"/>
            </a:xfrm>
            <a:prstGeom prst="star5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5</a:t>
              </a:r>
              <a:endParaRPr lang="en-US" dirty="0"/>
            </a:p>
          </p:txBody>
        </p:sp>
        <p:sp>
          <p:nvSpPr>
            <p:cNvPr id="84" name="5-Point Star 83"/>
            <p:cNvSpPr/>
            <p:nvPr/>
          </p:nvSpPr>
          <p:spPr>
            <a:xfrm>
              <a:off x="879202" y="1523113"/>
              <a:ext cx="402097" cy="324733"/>
            </a:xfrm>
            <a:prstGeom prst="star5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9352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95C5705428B54A83F7FA07A03A2B96" ma:contentTypeVersion="7" ma:contentTypeDescription="Create a new document." ma:contentTypeScope="" ma:versionID="a20a4ed16417bea1526bacc7f7f86b32">
  <xsd:schema xmlns:xsd="http://www.w3.org/2001/XMLSchema" xmlns:p="http://schemas.microsoft.com/office/2006/metadata/properties" xmlns:ns2="3c4ccafb-1dc1-4d66-9431-fbb1d5e8ca1b" targetNamespace="http://schemas.microsoft.com/office/2006/metadata/properties" ma:root="true" ma:fieldsID="9ebae68da839f17496a6547608489622" ns2:_="">
    <xsd:import namespace="3c4ccafb-1dc1-4d66-9431-fbb1d5e8ca1b"/>
    <xsd:element name="properties">
      <xsd:complexType>
        <xsd:sequence>
          <xsd:element name="documentManagement">
            <xsd:complexType>
              <xsd:all>
                <xsd:element ref="ns2:DocumentType" minOccurs="0"/>
                <xsd:element ref="ns2:FileFormat" minOccurs="0"/>
                <xsd:element ref="ns2:DocumentId" minOccurs="0"/>
                <xsd:element ref="ns2:TitleName" minOccurs="0"/>
                <xsd:element ref="ns2:StageName" minOccurs="0"/>
                <xsd:element ref="ns2:IsDeleted" minOccurs="0"/>
                <xsd:element ref="ns2:Checked_x0020_Out_x0020_To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3c4ccafb-1dc1-4d66-9431-fbb1d5e8ca1b" elementFormDefault="qualified">
    <xsd:import namespace="http://schemas.microsoft.com/office/2006/documentManagement/types"/>
    <xsd:element name="DocumentType" ma:index="8" nillable="true" ma:displayName="DocumentType" ma:internalName="DocumentType">
      <xsd:simpleType>
        <xsd:restriction base="dms:Text"/>
      </xsd:simpleType>
    </xsd:element>
    <xsd:element name="FileFormat" ma:index="9" nillable="true" ma:displayName="FileFormat" ma:internalName="FileFormat">
      <xsd:simpleType>
        <xsd:restriction base="dms:Text"/>
      </xsd:simpleType>
    </xsd:element>
    <xsd:element name="DocumentId" ma:index="10" nillable="true" ma:displayName="DocumentId" ma:internalName="DocumentId">
      <xsd:simpleType>
        <xsd:restriction base="dms:Text"/>
      </xsd:simpleType>
    </xsd:element>
    <xsd:element name="TitleName" ma:index="11" nillable="true" ma:displayName="TitleName" ma:internalName="TitleName">
      <xsd:simpleType>
        <xsd:restriction base="dms:Text"/>
      </xsd:simpleType>
    </xsd:element>
    <xsd:element name="StageName" ma:index="12" nillable="true" ma:displayName="StageName" ma:internalName="StageName">
      <xsd:simpleType>
        <xsd:restriction base="dms:Text"/>
      </xsd:simpleType>
    </xsd:element>
    <xsd:element name="IsDeleted" ma:index="13" nillable="true" ma:displayName="IsDeleted" ma:default="0" ma:internalName="IsDeleted">
      <xsd:simpleType>
        <xsd:restriction base="dms:Boolean"/>
      </xsd:simpleType>
    </xsd:element>
    <xsd:element name="Checked_x0020_Out_x0020_To" ma:index="14" nillable="true" ma:displayName="Checked Out To" ma:list="UserInfo" ma:internalName="Checked_x0020_Out_x0020_To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IsDeleted xmlns="3c4ccafb-1dc1-4d66-9431-fbb1d5e8ca1b">false</IsDeleted>
    <Checked_x0020_Out_x0020_To xmlns="3c4ccafb-1dc1-4d66-9431-fbb1d5e8ca1b">
      <UserInfo>
        <DisplayName/>
        <AccountId xsi:nil="true"/>
        <AccountType/>
      </UserInfo>
    </Checked_x0020_Out_x0020_To>
    <DocumentId xmlns="3c4ccafb-1dc1-4d66-9431-fbb1d5e8ca1b">Presentation 1.PPTX</DocumentId>
    <TitleName xmlns="3c4ccafb-1dc1-4d66-9431-fbb1d5e8ca1b">Presentation 1.PPTX</TitleName>
    <StageName xmlns="3c4ccafb-1dc1-4d66-9431-fbb1d5e8ca1b" xsi:nil="true"/>
    <DocumentType xmlns="3c4ccafb-1dc1-4d66-9431-fbb1d5e8ca1b">Presentation</DocumentType>
    <FileFormat xmlns="3c4ccafb-1dc1-4d66-9431-fbb1d5e8ca1b">PPTX</FileFormat>
  </documentManagement>
</p:properties>
</file>

<file path=customXml/itemProps1.xml><?xml version="1.0" encoding="utf-8"?>
<ds:datastoreItem xmlns:ds="http://schemas.openxmlformats.org/officeDocument/2006/customXml" ds:itemID="{F3F3973C-228B-4D1D-AEC6-DAEFEF087049}"/>
</file>

<file path=customXml/itemProps2.xml><?xml version="1.0" encoding="utf-8"?>
<ds:datastoreItem xmlns:ds="http://schemas.openxmlformats.org/officeDocument/2006/customXml" ds:itemID="{135A2344-B773-46D6-93A2-4DF027CBA042}"/>
</file>

<file path=customXml/itemProps3.xml><?xml version="1.0" encoding="utf-8"?>
<ds:datastoreItem xmlns:ds="http://schemas.openxmlformats.org/officeDocument/2006/customXml" ds:itemID="{021D7E62-DD30-41D5-A16E-7E2487AEE58E}"/>
</file>

<file path=docProps/app.xml><?xml version="1.0" encoding="utf-8"?>
<Properties xmlns="http://schemas.openxmlformats.org/officeDocument/2006/extended-properties" xmlns:vt="http://schemas.openxmlformats.org/officeDocument/2006/docPropsVTypes">
  <TotalTime>3400</TotalTime>
  <Words>216</Words>
  <Application>Microsoft Office PowerPoint</Application>
  <PresentationFormat>Custom</PresentationFormat>
  <Paragraphs>50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Sachin Kumar</dc:creator>
  <cp:lastModifiedBy>Amit Rawat</cp:lastModifiedBy>
  <cp:revision>31</cp:revision>
  <dcterms:created xsi:type="dcterms:W3CDTF">2017-04-15T02:04:24Z</dcterms:created>
  <dcterms:modified xsi:type="dcterms:W3CDTF">2017-04-20T12:10:21Z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0x010100D495C5705428B54A83F7FA07A03A2B96</vt:lpwstr>
  </property>
</Properties>
</file>