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816" r:id="rId2"/>
  </p:sldMasterIdLst>
  <p:notesMasterIdLst>
    <p:notesMasterId r:id="rId17"/>
  </p:notesMasterIdLst>
  <p:handoutMasterIdLst>
    <p:handoutMasterId r:id="rId18"/>
  </p:handoutMasterIdLst>
  <p:sldIdLst>
    <p:sldId id="256" r:id="rId3"/>
    <p:sldId id="292" r:id="rId4"/>
    <p:sldId id="257" r:id="rId5"/>
    <p:sldId id="286" r:id="rId6"/>
    <p:sldId id="283" r:id="rId7"/>
    <p:sldId id="258" r:id="rId8"/>
    <p:sldId id="276" r:id="rId9"/>
    <p:sldId id="262" r:id="rId10"/>
    <p:sldId id="291" r:id="rId11"/>
    <p:sldId id="290" r:id="rId12"/>
    <p:sldId id="277" r:id="rId13"/>
    <p:sldId id="279" r:id="rId14"/>
    <p:sldId id="280" r:id="rId15"/>
    <p:sldId id="289" r:id="rId16"/>
  </p:sldIdLst>
  <p:sldSz cx="9144000" cy="6858000" type="screen4x3"/>
  <p:notesSz cx="6867525" cy="99933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pPr>
              <a:defRPr/>
            </a:pPr>
            <a:fld id="{CD4AA2F7-FC35-4476-9F3F-9E734BDE9396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91663"/>
            <a:ext cx="2976563" cy="500062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9375" y="9491663"/>
            <a:ext cx="2976563" cy="500062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pPr>
              <a:defRPr/>
            </a:pPr>
            <a:fld id="{30FE3E96-2872-4535-B616-A2F2C1C6C4F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FC88501-EA9B-4BB8-93E6-6B1E63C1716D}" type="datetimeFigureOut">
              <a:rPr lang="en-US"/>
              <a:pPr>
                <a:defRPr/>
              </a:pPr>
              <a:t>5/13/2016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pPr lvl="0"/>
            <a:endParaRPr lang="en-US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7388" y="4746625"/>
            <a:ext cx="5492750" cy="4497388"/>
          </a:xfrm>
          <a:prstGeom prst="rect">
            <a:avLst/>
          </a:prstGeom>
        </p:spPr>
        <p:txBody>
          <a:bodyPr vert="horz" lIns="96341" tIns="48171" rIns="96341" bIns="48171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US" noProof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91663"/>
            <a:ext cx="2976563" cy="500062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9375" y="9491663"/>
            <a:ext cx="2976563" cy="500062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3DFE3EA-18E8-4DE9-B5F0-40EA4C014F5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2B2F72-442C-4870-864A-B0192F20ECD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2FBA0-39EB-4E0E-972A-6C9998897044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9C87C-42C8-4341-8392-6B45C4786E0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3C3C4-BD9A-4C41-81AC-8786D6D931F5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3BCD5-2190-4173-9C95-22DC84401D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CB4C9-4494-427D-B5B9-224F511FDC13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AA652-33A0-4B73-8544-8EC8C78701F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521500" y="594000"/>
            <a:ext cx="8100000" cy="42125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2479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845441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33E40A5-4DD6-450B-8873-F97D9702F79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781968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CA4C8C-51DE-4AA8-A25C-285FDC96A3C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522000" y="1650209"/>
            <a:ext cx="8100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808550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001"/>
            <a:ext cx="4039200" cy="41249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CA4C8C-51DE-4AA8-A25C-285FDC96A3C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01451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400"/>
            <a:ext cx="4039200" cy="4125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CA4C8C-51DE-4AA8-A25C-285FDC96A3C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457219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1652400"/>
            <a:ext cx="81010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CA4C8C-51DE-4AA8-A25C-285FDC96A3C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47330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592931"/>
            <a:ext cx="8101000" cy="518506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CA4C8C-51DE-4AA8-A25C-285FDC96A3C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69585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D9DC-B577-45E5-856C-1E6A6B987075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F9111-58E0-4B67-93F2-AB7EA6A96B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6857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grpSp>
        <p:nvGrpSpPr>
          <p:cNvPr id="2" name="Groep 24"/>
          <p:cNvGrpSpPr/>
          <p:nvPr/>
        </p:nvGrpSpPr>
        <p:grpSpPr>
          <a:xfrm>
            <a:off x="5867400" y="6264275"/>
            <a:ext cx="2427288" cy="301626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="" xmlns:p14="http://schemas.microsoft.com/office/powerpoint/2010/main" val="1830333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359480" y="6183340"/>
            <a:ext cx="8263020" cy="499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000" y="5940000"/>
            <a:ext cx="648000" cy="92924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241553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7772400" cy="128588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2976" y="2714620"/>
            <a:ext cx="6400800" cy="1752600"/>
          </a:xfrm>
        </p:spPr>
        <p:txBody>
          <a:bodyPr>
            <a:noAutofit/>
          </a:bodyPr>
          <a:lstStyle>
            <a:lvl1pPr marL="265113" indent="-26511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80000"/>
              <a:buFont typeface="Arial" pitchFamily="34" charset="0"/>
              <a:buChar char="•"/>
              <a:defRPr lang="nl-NL" sz="2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2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C8F4-8EA0-4703-9FC7-4D7FE8FCAA4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7F335-243D-4D3D-8418-7D46C67CFA04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343C-1BBA-4836-945D-78C6F16962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4597-0A6F-431F-8E44-EFBBB0FB4D95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7FC0-12FC-4EDE-B0E8-9973A455E9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A7C84-D2C8-43DC-AC56-C2BFA418CCA2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4E9C-9DE2-4B75-B346-A3F42507A7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FF2C-6814-480B-8D93-10A6A94F2968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4141-6307-468D-9704-CC23EBE75C0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4087D-92CA-428F-AB6C-EDD68DD66372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F0232-BCB5-4D4A-827D-935485706B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1A5E-FD7D-4CD4-8E63-C00A7C9D5A3A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C3F9E-E56E-417B-9AA9-D292B73481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24FFB-05F3-4DCE-B360-98BF32D81332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C7F3-3BE9-42BB-A720-92DE8E3EA6C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C52F169-15D0-4FFC-9FAE-7F32D5B4BF94}" type="datetimeFigureOut">
              <a:rPr lang="nl-NL"/>
              <a:pPr>
                <a:defRPr/>
              </a:pPr>
              <a:t>13-5-2016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3F1AB9-D77C-4C5C-B118-8DAE38F0D8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22000" y="1814635"/>
            <a:ext cx="8100000" cy="4125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94000" y="6414409"/>
            <a:ext cx="108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790000" y="6414409"/>
            <a:ext cx="396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CA4C8C-51DE-4AA8-A25C-285FDC96A3C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522000" y="6264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415200"/>
            <a:ext cx="1104790" cy="13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el-the-vibe.nl/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jpeg"/><Relationship Id="rId5" Type="http://schemas.openxmlformats.org/officeDocument/2006/relationships/hyperlink" Target="http://www.radboudumc.nl/" TargetMode="External"/><Relationship Id="rId4" Type="http://schemas.openxmlformats.org/officeDocument/2006/relationships/hyperlink" Target="http://www.fondsslachtofferhulp.nl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karin.vanrosmalen-nooijens@radboudumc.nl" TargetMode="External"/><Relationship Id="rId2" Type="http://schemas.openxmlformats.org/officeDocument/2006/relationships/hyperlink" Target="http://www.feel-the-vibe.nl/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eel-the-vibe.nl/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Afbeelding 3" descr="FeelTheViBe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941168"/>
            <a:ext cx="126876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Demonstration </a:t>
            </a:r>
            <a:br>
              <a:rPr lang="en-US" smtClean="0"/>
            </a:br>
            <a:r>
              <a:rPr lang="en-US" smtClean="0"/>
              <a:t>Feel the ViBe (Violence Beaten)</a:t>
            </a:r>
            <a:endParaRPr lang="en-US" dirty="0" smtClean="0"/>
          </a:p>
        </p:txBody>
      </p:sp>
      <p:sp>
        <p:nvSpPr>
          <p:cNvPr id="5124" name="Ondertitel 2"/>
          <p:cNvSpPr>
            <a:spLocks noGrp="1"/>
          </p:cNvSpPr>
          <p:nvPr>
            <p:ph idx="1"/>
          </p:nvPr>
        </p:nvSpPr>
        <p:spPr>
          <a:xfrm>
            <a:off x="539552" y="1844824"/>
            <a:ext cx="8100000" cy="412536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www.feel-the-vibe.nl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Feel </a:t>
            </a:r>
            <a:r>
              <a:rPr lang="en-US" dirty="0" smtClean="0"/>
              <a:t>the ViBe is made by the </a:t>
            </a:r>
            <a:r>
              <a:rPr lang="en-US" dirty="0" err="1" smtClean="0"/>
              <a:t>Radboud</a:t>
            </a:r>
            <a:r>
              <a:rPr lang="en-US" dirty="0" smtClean="0"/>
              <a:t> University Medical Center, department of Primary &amp; Community care, Gender &amp; Women’s health. </a:t>
            </a:r>
          </a:p>
          <a:p>
            <a:r>
              <a:rPr lang="en-US" dirty="0" smtClean="0"/>
              <a:t>The project is funded by </a:t>
            </a:r>
            <a:r>
              <a:rPr lang="en-US" dirty="0" err="1" smtClean="0"/>
              <a:t>Fonds</a:t>
            </a:r>
            <a:r>
              <a:rPr lang="en-US" dirty="0" smtClean="0"/>
              <a:t> </a:t>
            </a:r>
            <a:r>
              <a:rPr lang="en-US" dirty="0" err="1" smtClean="0"/>
              <a:t>Slachtofferhulp</a:t>
            </a:r>
            <a:r>
              <a:rPr lang="en-US" dirty="0" smtClean="0"/>
              <a:t> (Victim Support Fund, the Netherlands). The sponsor had no influence on any part of the study. </a:t>
            </a:r>
            <a:endParaRPr lang="nl-NL" dirty="0" smtClean="0"/>
          </a:p>
          <a:p>
            <a:r>
              <a:rPr lang="en-US" dirty="0" smtClean="0">
                <a:hlinkClick r:id="rId4"/>
              </a:rPr>
              <a:t>www.fondsslachtofferhulp.nl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www.radboudumc.nl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5126" name="Picture 6" descr="Fonds Slachtofferhulp - logo kleur - LR (internet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5949280"/>
            <a:ext cx="274350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 descr="Logo Gender &amp; Women's Health - CMYK-nieuw-normaa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52320" y="5157192"/>
            <a:ext cx="1019356" cy="938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58823" t="60159" r="9048" b="13802"/>
          <a:stretch>
            <a:fillRect/>
          </a:stretch>
        </p:blipFill>
        <p:spPr bwMode="auto">
          <a:xfrm>
            <a:off x="1116013" y="2060575"/>
            <a:ext cx="67913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1"/>
          <p:cNvSpPr txBox="1">
            <a:spLocks/>
          </p:cNvSpPr>
          <p:nvPr/>
        </p:nvSpPr>
        <p:spPr bwMode="auto">
          <a:xfrm>
            <a:off x="323850" y="5229225"/>
            <a:ext cx="86439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If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you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don’t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want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this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you</a:t>
            </a:r>
            <a:r>
              <a:rPr lang="nl-NL" sz="1600" dirty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choose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your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nl-NL" sz="1600" dirty="0" err="1" smtClean="0">
                <a:latin typeface="Arial" pitchFamily="34" charset="0"/>
                <a:ea typeface="+mj-ea"/>
                <a:cs typeface="Arial" pitchFamily="34" charset="0"/>
              </a:rPr>
              <a:t>own</a:t>
            </a:r>
            <a:r>
              <a:rPr lang="nl-NL" sz="1600" dirty="0" smtClean="0">
                <a:latin typeface="Arial" pitchFamily="34" charset="0"/>
                <a:ea typeface="+mj-ea"/>
                <a:cs typeface="Arial" pitchFamily="34" charset="0"/>
              </a:rPr>
              <a:t> avatar.</a:t>
            </a:r>
            <a:endParaRPr lang="nl-NL" sz="16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611188" y="692150"/>
            <a:ext cx="828198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b="1" dirty="0"/>
              <a:t>Avatar</a:t>
            </a:r>
            <a:r>
              <a:rPr lang="nl-NL" b="1" dirty="0" smtClean="0"/>
              <a:t>: At login </a:t>
            </a:r>
            <a:r>
              <a:rPr lang="nl-NL" b="1" dirty="0" err="1" smtClean="0"/>
              <a:t>you</a:t>
            </a:r>
            <a:r>
              <a:rPr lang="nl-NL" b="1" dirty="0" smtClean="0"/>
              <a:t> show the </a:t>
            </a:r>
            <a:r>
              <a:rPr lang="nl-NL" b="1" dirty="0" err="1" smtClean="0"/>
              <a:t>other</a:t>
            </a:r>
            <a:r>
              <a:rPr lang="nl-NL" b="1" dirty="0" smtClean="0"/>
              <a:t> </a:t>
            </a:r>
            <a:r>
              <a:rPr lang="nl-NL" b="1" dirty="0" err="1" smtClean="0"/>
              <a:t>participants</a:t>
            </a:r>
            <a:r>
              <a:rPr lang="nl-NL" b="1" dirty="0" smtClean="0"/>
              <a:t> </a:t>
            </a:r>
            <a:r>
              <a:rPr lang="nl-NL" b="1" dirty="0" err="1" smtClean="0"/>
              <a:t>how</a:t>
            </a:r>
            <a:r>
              <a:rPr lang="nl-NL" b="1" dirty="0" smtClean="0"/>
              <a:t> </a:t>
            </a:r>
            <a:r>
              <a:rPr lang="nl-NL" b="1" dirty="0" err="1" smtClean="0"/>
              <a:t>you</a:t>
            </a:r>
            <a:r>
              <a:rPr lang="nl-NL" b="1" dirty="0" smtClean="0"/>
              <a:t> </a:t>
            </a:r>
            <a:r>
              <a:rPr lang="nl-NL" b="1" dirty="0" err="1" smtClean="0"/>
              <a:t>feel</a:t>
            </a:r>
            <a:r>
              <a:rPr lang="nl-NL" b="1" dirty="0" smtClean="0"/>
              <a:t> at </a:t>
            </a:r>
            <a:r>
              <a:rPr lang="nl-NL" b="1" dirty="0" err="1" smtClean="0"/>
              <a:t>that</a:t>
            </a:r>
            <a:r>
              <a:rPr lang="nl-NL" b="1" dirty="0" smtClean="0"/>
              <a:t> moment. At </a:t>
            </a:r>
            <a:r>
              <a:rPr lang="nl-NL" b="1" dirty="0" err="1" smtClean="0"/>
              <a:t>logout</a:t>
            </a:r>
            <a:r>
              <a:rPr lang="nl-NL" b="1" dirty="0" smtClean="0"/>
              <a:t>, </a:t>
            </a:r>
            <a:r>
              <a:rPr lang="nl-NL" b="1" dirty="0" err="1" smtClean="0"/>
              <a:t>you</a:t>
            </a:r>
            <a:r>
              <a:rPr lang="nl-NL" b="1" dirty="0" smtClean="0"/>
              <a:t> do the </a:t>
            </a:r>
            <a:r>
              <a:rPr lang="nl-NL" b="1" dirty="0" err="1" smtClean="0"/>
              <a:t>same</a:t>
            </a:r>
            <a:r>
              <a:rPr lang="nl-NL" b="1" dirty="0" smtClean="0"/>
              <a:t>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2" cstate="print"/>
          <a:srcRect l="31889" t="13120" r="31256" b="16321"/>
          <a:stretch>
            <a:fillRect/>
          </a:stretch>
        </p:blipFill>
        <p:spPr bwMode="auto">
          <a:xfrm>
            <a:off x="179388" y="404813"/>
            <a:ext cx="561657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5940425" y="1341438"/>
            <a:ext cx="280828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Forum: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Participants can meet and discuss freely</a:t>
            </a:r>
            <a:endParaRPr lang="en-US" b="1" dirty="0"/>
          </a:p>
        </p:txBody>
      </p:sp>
      <p:sp>
        <p:nvSpPr>
          <p:cNvPr id="7" name="Rechthoek 6"/>
          <p:cNvSpPr/>
          <p:nvPr/>
        </p:nvSpPr>
        <p:spPr>
          <a:xfrm>
            <a:off x="3563938" y="2205038"/>
            <a:ext cx="1584325" cy="2736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 err="1" smtClean="0"/>
              <a:t>Blocked</a:t>
            </a:r>
            <a:r>
              <a:rPr lang="nl-NL" dirty="0" smtClean="0"/>
              <a:t> in </a:t>
            </a:r>
            <a:r>
              <a:rPr lang="nl-NL" dirty="0" err="1" smtClean="0"/>
              <a:t>this</a:t>
            </a:r>
            <a:r>
              <a:rPr lang="nl-NL" dirty="0" smtClean="0"/>
              <a:t> demo </a:t>
            </a:r>
            <a:r>
              <a:rPr lang="nl-NL" dirty="0" err="1" smtClean="0"/>
              <a:t>due</a:t>
            </a:r>
            <a:r>
              <a:rPr lang="nl-NL" dirty="0" smtClean="0"/>
              <a:t> to private </a:t>
            </a:r>
            <a:r>
              <a:rPr lang="nl-NL" dirty="0" err="1" smtClean="0"/>
              <a:t>information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/>
          <p:cNvPicPr>
            <a:picLocks noChangeAspect="1" noChangeArrowheads="1"/>
          </p:cNvPicPr>
          <p:nvPr/>
        </p:nvPicPr>
        <p:blipFill>
          <a:blip r:embed="rId2" cstate="print"/>
          <a:srcRect l="31416" t="13120" r="31728" b="16321"/>
          <a:stretch>
            <a:fillRect/>
          </a:stretch>
        </p:blipFill>
        <p:spPr bwMode="auto">
          <a:xfrm>
            <a:off x="179388" y="404813"/>
            <a:ext cx="561657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867400" y="1052513"/>
            <a:ext cx="2808288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Ask the expert!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Participants could ask questions to the Community Manager and other professionals.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3" cstate="print"/>
          <a:srcRect l="25275" t="13960" r="23222" b="12122"/>
          <a:stretch>
            <a:fillRect/>
          </a:stretch>
        </p:blipFill>
        <p:spPr bwMode="auto">
          <a:xfrm>
            <a:off x="179512" y="404664"/>
            <a:ext cx="78486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339752" y="260648"/>
            <a:ext cx="648005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Information for participations on several topics, </a:t>
            </a:r>
            <a:r>
              <a:rPr lang="en-US" b="1" dirty="0" err="1" smtClean="0"/>
              <a:t>eg</a:t>
            </a:r>
            <a:r>
              <a:rPr lang="en-US" b="1" dirty="0" smtClean="0"/>
              <a:t> family violence, depression, finding help, relations and sexual and reproductive health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need of more information?</a:t>
            </a:r>
          </a:p>
        </p:txBody>
      </p:sp>
      <p:sp>
        <p:nvSpPr>
          <p:cNvPr id="19459" name="Ondertite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 to </a:t>
            </a:r>
            <a:r>
              <a:rPr lang="nl-NL" dirty="0" err="1" smtClean="0">
                <a:hlinkClick r:id="rId2"/>
              </a:rPr>
              <a:t>www.feel-the-vibe.nl</a:t>
            </a:r>
            <a:r>
              <a:rPr lang="nl-NL" dirty="0" smtClean="0"/>
              <a:t> and </a:t>
            </a:r>
            <a:r>
              <a:rPr lang="nl-NL" dirty="0" err="1" smtClean="0"/>
              <a:t>use</a:t>
            </a:r>
            <a:r>
              <a:rPr lang="nl-NL" dirty="0" smtClean="0"/>
              <a:t> the contact </a:t>
            </a:r>
            <a:r>
              <a:rPr lang="nl-NL" dirty="0" err="1" smtClean="0"/>
              <a:t>form</a:t>
            </a:r>
            <a:endParaRPr lang="nl-NL" dirty="0" smtClean="0"/>
          </a:p>
          <a:p>
            <a:r>
              <a:rPr lang="nl-NL" dirty="0" smtClean="0"/>
              <a:t>Contact the researcher: </a:t>
            </a:r>
            <a:r>
              <a:rPr lang="nl-NL" dirty="0" err="1" smtClean="0">
                <a:hlinkClick r:id="rId3"/>
              </a:rPr>
              <a:t>karin.vanrosmalen-nooijens</a:t>
            </a:r>
            <a:r>
              <a:rPr lang="nl-NL" dirty="0" smtClean="0">
                <a:hlinkClick r:id="rId3"/>
              </a:rPr>
              <a:t>@</a:t>
            </a:r>
            <a:r>
              <a:rPr lang="nl-NL" dirty="0" err="1" smtClean="0">
                <a:hlinkClick r:id="rId3"/>
              </a:rPr>
              <a:t>radboudumc.nl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Target Group	</a:t>
            </a:r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Adolescents and Young </a:t>
            </a:r>
            <a:r>
              <a:rPr lang="nl-NL" dirty="0" err="1" smtClean="0">
                <a:latin typeface="Arial" charset="0"/>
                <a:cs typeface="Arial" charset="0"/>
              </a:rPr>
              <a:t>Adults</a:t>
            </a:r>
            <a:r>
              <a:rPr lang="nl-NL" dirty="0" smtClean="0">
                <a:latin typeface="Arial" charset="0"/>
                <a:cs typeface="Arial" charset="0"/>
              </a:rPr>
              <a:t> </a:t>
            </a:r>
            <a:r>
              <a:rPr lang="nl-NL" dirty="0" err="1" smtClean="0">
                <a:latin typeface="Arial" charset="0"/>
                <a:cs typeface="Arial" charset="0"/>
              </a:rPr>
              <a:t>exposed</a:t>
            </a:r>
            <a:r>
              <a:rPr lang="nl-NL" dirty="0" smtClean="0">
                <a:latin typeface="Arial" charset="0"/>
                <a:cs typeface="Arial" charset="0"/>
              </a:rPr>
              <a:t> to </a:t>
            </a:r>
            <a:r>
              <a:rPr lang="nl-NL" dirty="0" err="1" smtClean="0">
                <a:latin typeface="Arial" charset="0"/>
                <a:cs typeface="Arial" charset="0"/>
              </a:rPr>
              <a:t>family</a:t>
            </a:r>
            <a:r>
              <a:rPr lang="nl-NL" dirty="0" smtClean="0">
                <a:latin typeface="Arial" charset="0"/>
                <a:cs typeface="Arial" charset="0"/>
              </a:rPr>
              <a:t> </a:t>
            </a:r>
            <a:r>
              <a:rPr lang="nl-NL" dirty="0" err="1" smtClean="0">
                <a:latin typeface="Arial" charset="0"/>
                <a:cs typeface="Arial" charset="0"/>
              </a:rPr>
              <a:t>violence</a:t>
            </a:r>
            <a:endParaRPr lang="nl-NL" dirty="0" smtClean="0">
              <a:latin typeface="Arial" charset="0"/>
              <a:cs typeface="Arial" charset="0"/>
            </a:endParaRPr>
          </a:p>
          <a:p>
            <a:r>
              <a:rPr lang="nl-NL" dirty="0" smtClean="0">
                <a:latin typeface="Arial" charset="0"/>
                <a:cs typeface="Arial" charset="0"/>
              </a:rPr>
              <a:t>ViBe stands </a:t>
            </a:r>
            <a:r>
              <a:rPr lang="nl-NL" dirty="0" err="1" smtClean="0">
                <a:latin typeface="Arial" charset="0"/>
                <a:cs typeface="Arial" charset="0"/>
              </a:rPr>
              <a:t>for</a:t>
            </a:r>
            <a:r>
              <a:rPr lang="nl-NL" dirty="0" smtClean="0">
                <a:latin typeface="Arial" charset="0"/>
                <a:cs typeface="Arial" charset="0"/>
              </a:rPr>
              <a:t> </a:t>
            </a:r>
            <a:r>
              <a:rPr lang="nl-NL" dirty="0" err="1" smtClean="0">
                <a:latin typeface="Arial" charset="0"/>
                <a:cs typeface="Arial" charset="0"/>
              </a:rPr>
              <a:t>ViolenceBeaten</a:t>
            </a:r>
            <a:r>
              <a:rPr lang="nl-NL" dirty="0" smtClean="0">
                <a:latin typeface="Arial" charset="0"/>
                <a:cs typeface="Arial" charset="0"/>
              </a:rPr>
              <a:t> </a:t>
            </a:r>
            <a:r>
              <a:rPr lang="nl-NL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nl-NL" dirty="0" smtClean="0">
                <a:latin typeface="Arial" charset="0"/>
                <a:cs typeface="Arial" charset="0"/>
                <a:sym typeface="Wingdings" pitchFamily="2" charset="2"/>
              </a:rPr>
              <a:t>Beat the </a:t>
            </a:r>
            <a:r>
              <a:rPr lang="nl-NL" dirty="0" err="1" smtClean="0">
                <a:latin typeface="Arial" charset="0"/>
                <a:cs typeface="Arial" charset="0"/>
                <a:sym typeface="Wingdings" pitchFamily="2" charset="2"/>
              </a:rPr>
              <a:t>Violence</a:t>
            </a:r>
            <a:r>
              <a:rPr lang="nl-NL" dirty="0" smtClean="0">
                <a:latin typeface="Arial" charset="0"/>
                <a:cs typeface="Arial" charset="0"/>
                <a:sym typeface="Wingdings" pitchFamily="2" charset="2"/>
              </a:rPr>
              <a:t>!</a:t>
            </a:r>
            <a:endParaRPr lang="nl-NL" dirty="0" smtClean="0">
              <a:latin typeface="Arial" charset="0"/>
              <a:cs typeface="Arial" charset="0"/>
            </a:endParaRPr>
          </a:p>
          <a:p>
            <a:r>
              <a:rPr lang="nl-NL" dirty="0" err="1" smtClean="0">
                <a:latin typeface="Arial" charset="0"/>
                <a:cs typeface="Arial" charset="0"/>
              </a:rPr>
              <a:t>Age</a:t>
            </a:r>
            <a:r>
              <a:rPr lang="nl-NL" dirty="0" smtClean="0">
                <a:latin typeface="Arial" charset="0"/>
                <a:cs typeface="Arial" charset="0"/>
              </a:rPr>
              <a:t> 12-25</a:t>
            </a:r>
          </a:p>
          <a:p>
            <a:r>
              <a:rPr lang="nl-NL" dirty="0" err="1" smtClean="0">
                <a:latin typeface="Arial" charset="0"/>
                <a:cs typeface="Arial" charset="0"/>
              </a:rPr>
              <a:t>Anonymous</a:t>
            </a:r>
            <a:r>
              <a:rPr lang="nl-NL" dirty="0" smtClean="0">
                <a:latin typeface="Arial" charset="0"/>
                <a:cs typeface="Arial" charset="0"/>
              </a:rPr>
              <a:t>, Free</a:t>
            </a:r>
          </a:p>
          <a:p>
            <a:r>
              <a:rPr lang="nl-NL" dirty="0" smtClean="0">
                <a:latin typeface="Arial" charset="0"/>
                <a:cs typeface="Arial" charset="0"/>
              </a:rPr>
              <a:t>100% online: </a:t>
            </a:r>
            <a:r>
              <a:rPr lang="nl-NL" dirty="0" err="1" smtClean="0">
                <a:latin typeface="Arial" charset="0"/>
                <a:cs typeface="Arial" charset="0"/>
                <a:hlinkClick r:id="rId2"/>
              </a:rPr>
              <a:t>www.feel-the-vibe.nl</a:t>
            </a:r>
            <a:endParaRPr lang="nl-NL" dirty="0" smtClean="0">
              <a:latin typeface="Arial" charset="0"/>
              <a:cs typeface="Arial" charset="0"/>
            </a:endParaRPr>
          </a:p>
          <a:p>
            <a:r>
              <a:rPr lang="nl-NL" dirty="0" smtClean="0">
                <a:latin typeface="Arial" charset="0"/>
                <a:cs typeface="Arial" charset="0"/>
              </a:rPr>
              <a:t>Dutch </a:t>
            </a:r>
            <a:r>
              <a:rPr lang="nl-NL" dirty="0" err="1" smtClean="0">
                <a:latin typeface="Arial" charset="0"/>
                <a:cs typeface="Arial" charset="0"/>
              </a:rPr>
              <a:t>language</a:t>
            </a:r>
            <a:endParaRPr lang="nl-NL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/>
          <p:cNvPicPr>
            <a:picLocks noChangeAspect="1" noChangeArrowheads="1"/>
          </p:cNvPicPr>
          <p:nvPr/>
        </p:nvPicPr>
        <p:blipFill>
          <a:blip r:embed="rId2" cstate="print"/>
          <a:srcRect l="23386" t="12280" r="25113" b="7082"/>
          <a:stretch>
            <a:fillRect/>
          </a:stretch>
        </p:blipFill>
        <p:spPr bwMode="auto">
          <a:xfrm>
            <a:off x="539750" y="333375"/>
            <a:ext cx="7200900" cy="63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3276600" y="620713"/>
            <a:ext cx="2879725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Homepage feel-the-vibe.nl</a:t>
            </a:r>
          </a:p>
        </p:txBody>
      </p:sp>
      <p:pic>
        <p:nvPicPr>
          <p:cNvPr id="1028" name="Afbeelding 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4149725"/>
            <a:ext cx="240188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Rechte verbindingslijn met pijl 9"/>
          <p:cNvCxnSpPr/>
          <p:nvPr/>
        </p:nvCxnSpPr>
        <p:spPr>
          <a:xfrm flipH="1">
            <a:off x="5651500" y="3429000"/>
            <a:ext cx="1585913" cy="100806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al 10"/>
          <p:cNvSpPr/>
          <p:nvPr/>
        </p:nvSpPr>
        <p:spPr>
          <a:xfrm>
            <a:off x="7164388" y="2636838"/>
            <a:ext cx="863600" cy="1152525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 noChangeArrowheads="1"/>
          </p:cNvPicPr>
          <p:nvPr/>
        </p:nvPicPr>
        <p:blipFill>
          <a:blip r:embed="rId2" cstate="print"/>
          <a:srcRect l="33307" t="11440" r="32201" b="10442"/>
          <a:stretch>
            <a:fillRect/>
          </a:stretch>
        </p:blipFill>
        <p:spPr bwMode="auto">
          <a:xfrm>
            <a:off x="323850" y="404813"/>
            <a:ext cx="4916488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795963" y="3284538"/>
            <a:ext cx="288131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General </a:t>
            </a:r>
            <a:r>
              <a:rPr lang="en-US" b="1" u="sng" dirty="0" smtClean="0"/>
              <a:t>Public</a:t>
            </a:r>
            <a:r>
              <a:rPr lang="en-US" b="1" dirty="0" smtClean="0"/>
              <a:t> information on Family </a:t>
            </a:r>
            <a:r>
              <a:rPr lang="en-US" b="1" dirty="0"/>
              <a:t>V</a:t>
            </a:r>
            <a:r>
              <a:rPr lang="en-US" b="1" dirty="0" smtClean="0"/>
              <a:t>iolence and Feel the ViBe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2" cstate="print"/>
          <a:srcRect l="23857" t="12280" r="23695" b="7082"/>
          <a:stretch>
            <a:fillRect/>
          </a:stretch>
        </p:blipFill>
        <p:spPr bwMode="auto">
          <a:xfrm>
            <a:off x="250825" y="549275"/>
            <a:ext cx="674528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3492501" y="692150"/>
            <a:ext cx="1223516" cy="368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News page</a:t>
            </a:r>
            <a:endParaRPr lang="en-US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6011863" y="1557338"/>
            <a:ext cx="2879725" cy="368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Twitter: @</a:t>
            </a:r>
            <a:r>
              <a:rPr lang="en-US" b="1" dirty="0" err="1"/>
              <a:t>ViolenceBeaten</a:t>
            </a:r>
            <a:endParaRPr lang="en-US" b="1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V="1">
            <a:off x="6227763" y="1989138"/>
            <a:ext cx="1008062" cy="57626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7164388" y="2276475"/>
            <a:ext cx="1727200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Twitter showed a fact on family violence every day during the intervention. Participants also receive these facts by text message or email by choice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/>
          <p:cNvPicPr>
            <a:picLocks noChangeAspect="1" noChangeArrowheads="1"/>
          </p:cNvPicPr>
          <p:nvPr/>
        </p:nvPicPr>
        <p:blipFill>
          <a:blip r:embed="rId2" cstate="print"/>
          <a:srcRect l="32362" t="11440" r="31728" b="10442"/>
          <a:stretch>
            <a:fillRect/>
          </a:stretch>
        </p:blipFill>
        <p:spPr bwMode="auto">
          <a:xfrm>
            <a:off x="107504" y="260648"/>
            <a:ext cx="5318125" cy="650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kstvak 8"/>
          <p:cNvSpPr txBox="1"/>
          <p:nvPr/>
        </p:nvSpPr>
        <p:spPr>
          <a:xfrm>
            <a:off x="5795963" y="2060575"/>
            <a:ext cx="288131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latin typeface="Arial" charset="0"/>
                <a:cs typeface="Arial" charset="0"/>
              </a:rPr>
              <a:t>Participants apply for Feel the ViBe using the online contact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 noChangeArrowheads="1"/>
          </p:cNvPicPr>
          <p:nvPr/>
        </p:nvPicPr>
        <p:blipFill>
          <a:blip r:embed="rId2" cstate="print"/>
          <a:srcRect l="24330" t="13960" r="23695" b="7921"/>
          <a:stretch>
            <a:fillRect/>
          </a:stretch>
        </p:blipFill>
        <p:spPr bwMode="auto">
          <a:xfrm>
            <a:off x="179388" y="404813"/>
            <a:ext cx="7129462" cy="602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Rechte verbindingslijn met pijl 6"/>
          <p:cNvCxnSpPr>
            <a:endCxn id="9" idx="0"/>
          </p:cNvCxnSpPr>
          <p:nvPr/>
        </p:nvCxnSpPr>
        <p:spPr>
          <a:xfrm>
            <a:off x="6372225" y="3789363"/>
            <a:ext cx="792163" cy="64770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al 7"/>
          <p:cNvSpPr/>
          <p:nvPr/>
        </p:nvSpPr>
        <p:spPr>
          <a:xfrm>
            <a:off x="4643438" y="1844675"/>
            <a:ext cx="2160587" cy="2160588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kstvak 8"/>
          <p:cNvSpPr txBox="1"/>
          <p:nvPr/>
        </p:nvSpPr>
        <p:spPr>
          <a:xfrm>
            <a:off x="5364163" y="4437063"/>
            <a:ext cx="360045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Using your login you enter your personal menu, showing all intervention parts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2" cstate="print"/>
          <a:srcRect l="25748" t="11440" r="23222" b="16321"/>
          <a:stretch>
            <a:fillRect/>
          </a:stretch>
        </p:blipFill>
        <p:spPr bwMode="auto">
          <a:xfrm>
            <a:off x="250825" y="404813"/>
            <a:ext cx="7777163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627784" y="692696"/>
            <a:ext cx="489743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Chat: </a:t>
            </a:r>
            <a:r>
              <a:rPr lang="en-US" b="1" dirty="0" smtClean="0"/>
              <a:t>always available, but guided chat with a healthcare provider every two weeks.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23857" t="13960" r="23695" b="11281"/>
          <a:stretch>
            <a:fillRect/>
          </a:stretch>
        </p:blipFill>
        <p:spPr bwMode="auto">
          <a:xfrm>
            <a:off x="107504" y="332656"/>
            <a:ext cx="7993063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339752" y="404664"/>
            <a:ext cx="648141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Digital Testament: participants are in charge of their digital legacy choosing how to use their data after they stop participation.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adboudumc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301</Words>
  <Application>Microsoft Office PowerPoint</Application>
  <PresentationFormat>Diavoorstelling (4:3)</PresentationFormat>
  <Paragraphs>35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Office-thema</vt:lpstr>
      <vt:lpstr>Radboudumc</vt:lpstr>
      <vt:lpstr>Demonstration  Feel the ViBe (Violence Beaten)</vt:lpstr>
      <vt:lpstr>Target Group 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In need of more information?</vt:lpstr>
    </vt:vector>
  </TitlesOfParts>
  <Company>UMC St Radboud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Demonstratie Feel the ViBe (Violence Beaten)</dc:title>
  <dc:creator>van Rosmalen-Nooijens</dc:creator>
  <cp:lastModifiedBy>Karin van Rosmalen-Nooijens</cp:lastModifiedBy>
  <cp:revision>81</cp:revision>
  <dcterms:created xsi:type="dcterms:W3CDTF">2011-08-30T09:38:08Z</dcterms:created>
  <dcterms:modified xsi:type="dcterms:W3CDTF">2016-05-13T14:22:24Z</dcterms:modified>
</cp:coreProperties>
</file>