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595" autoAdjust="0"/>
  </p:normalViewPr>
  <p:slideViewPr>
    <p:cSldViewPr>
      <p:cViewPr>
        <p:scale>
          <a:sx n="94" d="100"/>
          <a:sy n="94" d="100"/>
        </p:scale>
        <p:origin x="-522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66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687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54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53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26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95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2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734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97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9723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08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359F3-D7DC-488B-81A2-B7042F21C718}" type="datetimeFigureOut">
              <a:rPr lang="fr-FR" smtClean="0"/>
              <a:t>20/06/2017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D21E3-C7A0-4285-A671-5729E32A52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58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hyperlink" Target="http://www.immgen.org/databrowser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99592" y="667126"/>
            <a:ext cx="1475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ATP2A3 (SERCA3)</a:t>
            </a:r>
            <a:endParaRPr lang="fr-FR" sz="1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905555" y="3054193"/>
            <a:ext cx="1475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ATP2A2 (SERCA2)</a:t>
            </a:r>
            <a:endParaRPr lang="fr-FR" sz="1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899592" y="537275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smtClean="0"/>
              <a:t>Figure </a:t>
            </a:r>
            <a:r>
              <a:rPr lang="fr-FR" sz="1200" b="1" dirty="0" smtClean="0"/>
              <a:t>S1. </a:t>
            </a:r>
            <a:r>
              <a:rPr lang="fr-FR" sz="1200" dirty="0" smtClean="0"/>
              <a:t>Expression profile of SERCA3 (</a:t>
            </a:r>
            <a:r>
              <a:rPr lang="fr-FR" sz="1200" dirty="0" err="1" smtClean="0"/>
              <a:t>upper</a:t>
            </a:r>
            <a:r>
              <a:rPr lang="fr-FR" sz="1200" dirty="0" smtClean="0"/>
              <a:t> part) and SERCA2 (</a:t>
            </a:r>
            <a:r>
              <a:rPr lang="fr-FR" sz="1200" dirty="0" err="1" smtClean="0"/>
              <a:t>lower</a:t>
            </a:r>
            <a:r>
              <a:rPr lang="fr-FR" sz="1200" dirty="0" smtClean="0"/>
              <a:t> part) </a:t>
            </a:r>
            <a:r>
              <a:rPr lang="fr-FR" sz="1200" dirty="0" err="1" smtClean="0"/>
              <a:t>mRNA</a:t>
            </a:r>
            <a:r>
              <a:rPr lang="fr-FR" sz="1200" dirty="0" smtClean="0"/>
              <a:t> in key </a:t>
            </a:r>
            <a:r>
              <a:rPr lang="fr-FR" sz="1200" dirty="0" err="1" smtClean="0"/>
              <a:t>early</a:t>
            </a:r>
            <a:r>
              <a:rPr lang="fr-FR" sz="1200" dirty="0" smtClean="0"/>
              <a:t> normal B </a:t>
            </a:r>
            <a:r>
              <a:rPr lang="fr-FR" sz="1200" dirty="0" err="1" smtClean="0"/>
              <a:t>cell</a:t>
            </a:r>
            <a:r>
              <a:rPr lang="fr-FR" sz="1200" dirty="0" smtClean="0"/>
              <a:t> populations in the mouse, </a:t>
            </a:r>
            <a:r>
              <a:rPr lang="fr-FR" sz="1200" dirty="0" err="1" smtClean="0"/>
              <a:t>adapted</a:t>
            </a:r>
            <a:r>
              <a:rPr lang="fr-FR" sz="1200" dirty="0" smtClean="0"/>
              <a:t> </a:t>
            </a:r>
            <a:r>
              <a:rPr lang="fr-FR" sz="1200" dirty="0" err="1" smtClean="0"/>
              <a:t>from</a:t>
            </a:r>
            <a:r>
              <a:rPr lang="fr-FR" sz="1200" dirty="0" smtClean="0"/>
              <a:t> the </a:t>
            </a:r>
            <a:r>
              <a:rPr lang="fr-FR" sz="1200" dirty="0" err="1" smtClean="0"/>
              <a:t>Immunological</a:t>
            </a:r>
            <a:r>
              <a:rPr lang="fr-FR" sz="1200" dirty="0" smtClean="0"/>
              <a:t> </a:t>
            </a:r>
            <a:r>
              <a:rPr lang="fr-FR" sz="1200" dirty="0" err="1" smtClean="0"/>
              <a:t>Genome</a:t>
            </a:r>
            <a:r>
              <a:rPr lang="fr-FR" sz="1200" dirty="0" smtClean="0"/>
              <a:t> Project (</a:t>
            </a:r>
            <a:r>
              <a:rPr lang="fr-FR" sz="1200" dirty="0" err="1" smtClean="0"/>
              <a:t>ImmGen</a:t>
            </a:r>
            <a:r>
              <a:rPr lang="fr-FR" sz="1200" dirty="0" smtClean="0"/>
              <a:t>) </a:t>
            </a:r>
            <a:r>
              <a:rPr lang="fr-FR" sz="1200" dirty="0" err="1" smtClean="0"/>
              <a:t>transcriptomic</a:t>
            </a:r>
            <a:r>
              <a:rPr lang="fr-FR" sz="1200" dirty="0" smtClean="0"/>
              <a:t> </a:t>
            </a:r>
            <a:r>
              <a:rPr lang="fr-FR" sz="1200" dirty="0" err="1" smtClean="0"/>
              <a:t>database</a:t>
            </a:r>
            <a:r>
              <a:rPr lang="fr-FR" sz="1200" dirty="0" smtClean="0"/>
              <a:t> at </a:t>
            </a:r>
            <a:r>
              <a:rPr lang="en-US" sz="1200" u="sng" dirty="0">
                <a:hlinkClick r:id="rId2"/>
              </a:rPr>
              <a:t>http://</a:t>
            </a:r>
            <a:r>
              <a:rPr lang="en-US" sz="1200" u="sng" dirty="0" smtClean="0">
                <a:hlinkClick r:id="rId2"/>
              </a:rPr>
              <a:t>www.immgen.org/databrowser/</a:t>
            </a:r>
            <a:endParaRPr lang="en-US" sz="1200" u="sng" dirty="0" smtClean="0"/>
          </a:p>
          <a:p>
            <a:pPr algn="just"/>
            <a:r>
              <a:rPr lang="en-US" sz="1200" dirty="0" smtClean="0"/>
              <a:t>CLP: common lymphoid progenitor; </a:t>
            </a:r>
            <a:r>
              <a:rPr lang="en-US" sz="1200" dirty="0" err="1" smtClean="0"/>
              <a:t>proB.FrA</a:t>
            </a:r>
            <a:r>
              <a:rPr lang="en-US" sz="1200" dirty="0" smtClean="0"/>
              <a:t>: pre-pro-B cell; </a:t>
            </a:r>
            <a:r>
              <a:rPr lang="en-US" sz="1200" dirty="0" err="1" smtClean="0"/>
              <a:t>proB.FrBC</a:t>
            </a:r>
            <a:r>
              <a:rPr lang="en-US" sz="1200" dirty="0" smtClean="0"/>
              <a:t>: pro-B cell; </a:t>
            </a:r>
            <a:r>
              <a:rPr lang="en-US" sz="1200" dirty="0" err="1" smtClean="0"/>
              <a:t>preB</a:t>
            </a:r>
            <a:r>
              <a:rPr lang="en-US" sz="1200" dirty="0" smtClean="0"/>
              <a:t>: cycling pre-B cell; </a:t>
            </a:r>
            <a:r>
              <a:rPr lang="en-US" sz="1200" dirty="0" err="1" smtClean="0"/>
              <a:t>B.FrE</a:t>
            </a:r>
            <a:r>
              <a:rPr lang="en-US" sz="1200" dirty="0" smtClean="0"/>
              <a:t>: newly formed B cell; these cell populations represent consecutive stages of early B cell differentiation. Arrow (              ) indicates the direction of differentiation taking place in two hematopoietic niches (bone marrow; BM and fetal liver; FL).</a:t>
            </a:r>
          </a:p>
          <a:p>
            <a:pPr algn="just"/>
            <a:r>
              <a:rPr lang="en-US" sz="1200" dirty="0" smtClean="0"/>
              <a:t> </a:t>
            </a:r>
            <a:endParaRPr lang="fr-FR" sz="1200" dirty="0" smtClean="0"/>
          </a:p>
          <a:p>
            <a:pPr algn="just"/>
            <a:endParaRPr lang="fr-FR" sz="1200" b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2705664" y="3054193"/>
            <a:ext cx="5288429" cy="2155760"/>
            <a:chOff x="2705664" y="3054193"/>
            <a:chExt cx="5288429" cy="2155760"/>
          </a:xfrm>
        </p:grpSpPr>
        <p:pic>
          <p:nvPicPr>
            <p:cNvPr id="5" name="Image 4" descr="Immunological Genome Project (ImmGen) - Internet Explorer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" t="29204" r="2848" b="3764"/>
            <a:stretch/>
          </p:blipFill>
          <p:spPr>
            <a:xfrm>
              <a:off x="2705664" y="3054193"/>
              <a:ext cx="5288429" cy="1979874"/>
            </a:xfrm>
            <a:prstGeom prst="rect">
              <a:avLst/>
            </a:prstGeom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" r="2848" b="25685"/>
            <a:stretch/>
          </p:blipFill>
          <p:spPr bwMode="auto">
            <a:xfrm>
              <a:off x="2705664" y="4945926"/>
              <a:ext cx="5288429" cy="264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e 15"/>
          <p:cNvGrpSpPr/>
          <p:nvPr/>
        </p:nvGrpSpPr>
        <p:grpSpPr>
          <a:xfrm>
            <a:off x="2711627" y="667126"/>
            <a:ext cx="5282466" cy="2174341"/>
            <a:chOff x="2711627" y="667126"/>
            <a:chExt cx="5282466" cy="2174341"/>
          </a:xfrm>
        </p:grpSpPr>
        <p:pic>
          <p:nvPicPr>
            <p:cNvPr id="8" name="Image 7" descr="Immunological Genome Project (ImmGen) - Internet Explorer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" t="28805" r="2880"/>
            <a:stretch/>
          </p:blipFill>
          <p:spPr>
            <a:xfrm>
              <a:off x="2711627" y="667126"/>
              <a:ext cx="5282466" cy="2102812"/>
            </a:xfrm>
            <a:prstGeom prst="rect">
              <a:avLst/>
            </a:prstGeom>
          </p:spPr>
        </p:pic>
        <p:pic>
          <p:nvPicPr>
            <p:cNvPr id="9" name="Image 8" descr="Immunological Genome Project (ImmGen) - Internet Explorer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3" t="59950" r="2834" b="30864"/>
            <a:stretch/>
          </p:blipFill>
          <p:spPr>
            <a:xfrm>
              <a:off x="2711627" y="2570161"/>
              <a:ext cx="5282466" cy="271306"/>
            </a:xfrm>
            <a:prstGeom prst="rect">
              <a:avLst/>
            </a:prstGeom>
          </p:spPr>
        </p:pic>
      </p:grpSp>
      <p:sp>
        <p:nvSpPr>
          <p:cNvPr id="3" name="ZoneTexte 2"/>
          <p:cNvSpPr txBox="1"/>
          <p:nvPr/>
        </p:nvSpPr>
        <p:spPr>
          <a:xfrm>
            <a:off x="1043608" y="21482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13" name="Flèche vers le bas 12"/>
          <p:cNvSpPr/>
          <p:nvPr/>
        </p:nvSpPr>
        <p:spPr>
          <a:xfrm>
            <a:off x="2555785" y="720084"/>
            <a:ext cx="84733" cy="908716"/>
          </a:xfrm>
          <a:prstGeom prst="downArrow">
            <a:avLst>
              <a:gd name="adj1" fmla="val 55291"/>
              <a:gd name="adj2" fmla="val 145239"/>
            </a:avLst>
          </a:prstGeom>
          <a:gradFill flip="none" rotWithShape="1">
            <a:gsLst>
              <a:gs pos="0">
                <a:srgbClr val="DDEBCF"/>
              </a:gs>
              <a:gs pos="100000">
                <a:srgbClr val="92D050"/>
              </a:gs>
              <a:gs pos="0">
                <a:srgbClr val="156B13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vers le bas 26"/>
          <p:cNvSpPr/>
          <p:nvPr/>
        </p:nvSpPr>
        <p:spPr>
          <a:xfrm>
            <a:off x="2558057" y="1800204"/>
            <a:ext cx="84733" cy="717371"/>
          </a:xfrm>
          <a:prstGeom prst="downArrow">
            <a:avLst>
              <a:gd name="adj1" fmla="val 55291"/>
              <a:gd name="adj2" fmla="val 145239"/>
            </a:avLst>
          </a:prstGeom>
          <a:gradFill flip="none" rotWithShape="1">
            <a:gsLst>
              <a:gs pos="0">
                <a:srgbClr val="DDEBCF"/>
              </a:gs>
              <a:gs pos="100000">
                <a:srgbClr val="92D050"/>
              </a:gs>
              <a:gs pos="0">
                <a:srgbClr val="156B13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vers le bas 27"/>
          <p:cNvSpPr/>
          <p:nvPr/>
        </p:nvSpPr>
        <p:spPr>
          <a:xfrm>
            <a:off x="2558389" y="3106885"/>
            <a:ext cx="84733" cy="908716"/>
          </a:xfrm>
          <a:prstGeom prst="downArrow">
            <a:avLst>
              <a:gd name="adj1" fmla="val 55291"/>
              <a:gd name="adj2" fmla="val 145239"/>
            </a:avLst>
          </a:prstGeom>
          <a:gradFill flip="none" rotWithShape="1">
            <a:gsLst>
              <a:gs pos="0">
                <a:srgbClr val="DDEBCF"/>
              </a:gs>
              <a:gs pos="100000">
                <a:srgbClr val="92D050"/>
              </a:gs>
              <a:gs pos="0">
                <a:srgbClr val="156B13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vers le bas 28"/>
          <p:cNvSpPr/>
          <p:nvPr/>
        </p:nvSpPr>
        <p:spPr>
          <a:xfrm>
            <a:off x="2560661" y="4187005"/>
            <a:ext cx="84733" cy="717371"/>
          </a:xfrm>
          <a:prstGeom prst="downArrow">
            <a:avLst>
              <a:gd name="adj1" fmla="val 55291"/>
              <a:gd name="adj2" fmla="val 145239"/>
            </a:avLst>
          </a:prstGeom>
          <a:gradFill flip="none" rotWithShape="1">
            <a:gsLst>
              <a:gs pos="0">
                <a:srgbClr val="DDEBCF"/>
              </a:gs>
              <a:gs pos="100000">
                <a:srgbClr val="92D050"/>
              </a:gs>
              <a:gs pos="0">
                <a:srgbClr val="156B13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 vers le bas 29"/>
          <p:cNvSpPr/>
          <p:nvPr/>
        </p:nvSpPr>
        <p:spPr>
          <a:xfrm rot="16200000">
            <a:off x="7127825" y="6008080"/>
            <a:ext cx="84733" cy="483582"/>
          </a:xfrm>
          <a:prstGeom prst="downArrow">
            <a:avLst>
              <a:gd name="adj1" fmla="val 55291"/>
              <a:gd name="adj2" fmla="val 145239"/>
            </a:avLst>
          </a:prstGeom>
          <a:gradFill flip="none" rotWithShape="1">
            <a:gsLst>
              <a:gs pos="0">
                <a:srgbClr val="DDEBCF"/>
              </a:gs>
              <a:gs pos="100000">
                <a:srgbClr val="92D050"/>
              </a:gs>
              <a:gs pos="0">
                <a:srgbClr val="156B13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1" name="Picture 3"/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343" y="1711504"/>
            <a:ext cx="727826" cy="1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07107" y="4082448"/>
            <a:ext cx="731119" cy="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0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120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Bela</dc:creator>
  <cp:lastModifiedBy>Torres, Sandra</cp:lastModifiedBy>
  <cp:revision>27</cp:revision>
  <cp:lastPrinted>2017-05-09T14:43:25Z</cp:lastPrinted>
  <dcterms:created xsi:type="dcterms:W3CDTF">2017-05-01T17:27:03Z</dcterms:created>
  <dcterms:modified xsi:type="dcterms:W3CDTF">2017-06-20T12:36:14Z</dcterms:modified>
</cp:coreProperties>
</file>