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300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BF980-19D9-4D92-BF8A-87020EA6098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BBAC-A10D-45C0-8C19-FD7A944865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 preferRelativeResize="0">
            <a:picLocks noChangeArrowheads="1"/>
          </p:cNvPicPr>
          <p:nvPr/>
        </p:nvPicPr>
        <p:blipFill>
          <a:blip r:embed="rId2" cstate="print">
            <a:grayscl/>
          </a:blip>
          <a:srcRect b="27826"/>
          <a:stretch>
            <a:fillRect/>
          </a:stretch>
        </p:blipFill>
        <p:spPr bwMode="auto">
          <a:xfrm>
            <a:off x="289560" y="914400"/>
            <a:ext cx="12344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 preferRelativeResize="0">
            <a:picLocks noChangeArrowheads="1"/>
          </p:cNvPicPr>
          <p:nvPr/>
        </p:nvPicPr>
        <p:blipFill>
          <a:blip r:embed="rId3" cstate="print">
            <a:grayscl/>
          </a:blip>
          <a:srcRect b="27826"/>
          <a:stretch>
            <a:fillRect/>
          </a:stretch>
        </p:blipFill>
        <p:spPr bwMode="auto">
          <a:xfrm>
            <a:off x="1965960" y="914400"/>
            <a:ext cx="12344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 preferRelativeResize="0">
            <a:picLocks noChangeArrowheads="1"/>
          </p:cNvPicPr>
          <p:nvPr/>
        </p:nvPicPr>
        <p:blipFill>
          <a:blip r:embed="rId4" cstate="print">
            <a:grayscl/>
          </a:blip>
          <a:srcRect b="27826"/>
          <a:stretch>
            <a:fillRect/>
          </a:stretch>
        </p:blipFill>
        <p:spPr bwMode="auto">
          <a:xfrm>
            <a:off x="3489960" y="899160"/>
            <a:ext cx="12344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 preferRelativeResize="0">
            <a:picLocks noChangeArrowheads="1"/>
          </p:cNvPicPr>
          <p:nvPr/>
        </p:nvPicPr>
        <p:blipFill>
          <a:blip r:embed="rId5" cstate="print">
            <a:grayscl/>
          </a:blip>
          <a:srcRect b="27826"/>
          <a:stretch>
            <a:fillRect/>
          </a:stretch>
        </p:blipFill>
        <p:spPr bwMode="auto">
          <a:xfrm>
            <a:off x="4937760" y="899160"/>
            <a:ext cx="12344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2" name="Picture 14"/>
          <p:cNvPicPr preferRelativeResize="0">
            <a:picLocks noChangeArrowheads="1"/>
          </p:cNvPicPr>
          <p:nvPr/>
        </p:nvPicPr>
        <p:blipFill>
          <a:blip r:embed="rId6" cstate="print">
            <a:grayscl/>
          </a:blip>
          <a:srcRect b="27826"/>
          <a:stretch>
            <a:fillRect/>
          </a:stretch>
        </p:blipFill>
        <p:spPr bwMode="auto">
          <a:xfrm>
            <a:off x="4876800" y="2727960"/>
            <a:ext cx="12344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81000" y="637401"/>
            <a:ext cx="24801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Gating strategy for lamina propria MDSCs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600200" y="15240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34000" y="1447800"/>
            <a:ext cx="0" cy="118872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16200000">
            <a:off x="-108237" y="1391519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Live/dead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1666266" y="1425483"/>
            <a:ext cx="5052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Width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5353" y="2055168"/>
            <a:ext cx="5373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FSC-A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16200000">
            <a:off x="4638708" y="1496737"/>
            <a:ext cx="5501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CD11b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4588797" y="3274241"/>
            <a:ext cx="4667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Ly6C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16200000">
            <a:off x="3226175" y="1377256"/>
            <a:ext cx="4796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CD45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66800" y="106680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Live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15029" y="1323201"/>
            <a:ext cx="633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err="1" smtClean="0">
                <a:latin typeface="Arial" pitchFamily="34" charset="0"/>
                <a:cs typeface="Arial" pitchFamily="34" charset="0"/>
              </a:rPr>
              <a:t>Singlets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85313" y="2845061"/>
            <a:ext cx="6591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M-MDSC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15000" y="3352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PMN-MDSC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24435" y="205516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FSC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23661" y="2055168"/>
            <a:ext cx="5437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CD11c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01473" y="3886200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Ly6G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0" y="0"/>
            <a:ext cx="2438400" cy="30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Supplemental figure 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0" y="60960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3124200" y="1828800"/>
            <a:ext cx="36576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267200" y="1295400"/>
            <a:ext cx="64008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81873" y="205740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FSC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