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92" r:id="rId2"/>
  </p:sldIdLst>
  <p:sldSz cx="6858000" cy="9144000" type="screen4x3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676" autoAdjust="0"/>
  </p:normalViewPr>
  <p:slideViewPr>
    <p:cSldViewPr>
      <p:cViewPr>
        <p:scale>
          <a:sx n="200" d="100"/>
          <a:sy n="200" d="100"/>
        </p:scale>
        <p:origin x="1080" y="751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E555D-ECA8-4B05-BB7B-46DB13C02D3B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A6C07-1ED5-48E5-9F9F-17C16A106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320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09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527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93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10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31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25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678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673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94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38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39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40B43-3877-4D1A-B370-5D57BA53EA63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99FED-2DD8-474C-9C92-34A22B64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86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2656" y="755576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Supplementary Table 1: Biomass traits in a Miscanthus population (a) and a mapping family (b).  The population consisted of </a:t>
            </a:r>
            <a:r>
              <a:rPr lang="en-GB" sz="1200" i="1" dirty="0" smtClean="0"/>
              <a:t>M. sinensis </a:t>
            </a:r>
            <a:r>
              <a:rPr lang="en-GB" sz="1200" dirty="0" smtClean="0"/>
              <a:t>(Sin), Hybrids (</a:t>
            </a:r>
            <a:r>
              <a:rPr lang="en-GB" sz="1200" dirty="0" err="1" smtClean="0"/>
              <a:t>Hyb</a:t>
            </a:r>
            <a:r>
              <a:rPr lang="en-GB" sz="1200" dirty="0" smtClean="0"/>
              <a:t>) and </a:t>
            </a:r>
            <a:r>
              <a:rPr lang="en-GB" sz="1200" i="1" dirty="0" smtClean="0"/>
              <a:t>M. sacchariflorus </a:t>
            </a:r>
            <a:r>
              <a:rPr lang="en-GB" sz="1200" dirty="0" smtClean="0"/>
              <a:t>(Sac) and the mapping family were all hybrids (</a:t>
            </a:r>
            <a:r>
              <a:rPr lang="en-GB" sz="1200" i="1" dirty="0" smtClean="0"/>
              <a:t>M. sacchariflorus </a:t>
            </a:r>
            <a:r>
              <a:rPr lang="en-GB" sz="1200" dirty="0" smtClean="0"/>
              <a:t>x </a:t>
            </a:r>
            <a:r>
              <a:rPr lang="en-GB" sz="1200" i="1" dirty="0" smtClean="0"/>
              <a:t>M. sinensis</a:t>
            </a:r>
            <a:r>
              <a:rPr lang="en-GB" sz="1200" dirty="0" smtClean="0"/>
              <a:t>) except a single </a:t>
            </a:r>
            <a:r>
              <a:rPr lang="en-GB" sz="1200" i="1" dirty="0" smtClean="0"/>
              <a:t>M. sinensis </a:t>
            </a:r>
            <a:r>
              <a:rPr lang="en-GB" sz="1200" dirty="0" smtClean="0"/>
              <a:t>genotype, Goliath. Statistics show differences between genotypes from ANOVA (P=≤0.05</a:t>
            </a:r>
            <a:r>
              <a:rPr lang="en-GB" sz="1200" dirty="0"/>
              <a:t>). N=3, ± </a:t>
            </a:r>
            <a:r>
              <a:rPr lang="en-GB" sz="1200" dirty="0" smtClean="0"/>
              <a:t>SE.</a:t>
            </a:r>
            <a:r>
              <a:rPr lang="en-GB" sz="1200" dirty="0" smtClean="0"/>
              <a:t> The “T” or “S” after the height value denotes whether a genotype was classified as “Tall” or “Short”.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124744" y="21237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24744" y="507605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202070"/>
              </p:ext>
            </p:extLst>
          </p:nvPr>
        </p:nvGraphicFramePr>
        <p:xfrm>
          <a:off x="1930915" y="2133597"/>
          <a:ext cx="3154269" cy="6034095"/>
        </p:xfrm>
        <a:graphic>
          <a:graphicData uri="http://schemas.openxmlformats.org/drawingml/2006/table">
            <a:tbl>
              <a:tblPr/>
              <a:tblGrid>
                <a:gridCol w="638528"/>
                <a:gridCol w="417499"/>
                <a:gridCol w="485036"/>
                <a:gridCol w="98235"/>
                <a:gridCol w="290835"/>
                <a:gridCol w="145083"/>
                <a:gridCol w="98235"/>
                <a:gridCol w="260738"/>
                <a:gridCol w="328672"/>
                <a:gridCol w="98235"/>
                <a:gridCol w="293173"/>
              </a:tblGrid>
              <a:tr h="330315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Population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Genotype: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Ploidy </a:t>
                      </a:r>
                      <a:r>
                        <a:rPr lang="en-GB" sz="7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Height                        (cm)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growth rate      (cm d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Annual Yield Harvest (kg plant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10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161.3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 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16.8</a:t>
                      </a:r>
                      <a:r>
                        <a:rPr lang="en-GB" sz="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 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 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 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 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 </a:t>
                      </a:r>
                      <a:r>
                        <a:rPr lang="en-GB" sz="7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</a:t>
                      </a:r>
                      <a:r>
                        <a:rPr lang="en-GB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&lt;.001</a:t>
                      </a: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&lt;.001</a:t>
                      </a: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&lt;.001</a:t>
                      </a: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2426"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81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Mapping Family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Genotype: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Ploidy </a:t>
                      </a:r>
                      <a:r>
                        <a:rPr lang="en-GB" sz="7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Height                        (cm)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growth rate      (cm d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Annual Yield Harvest (kg plant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Goliath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 </a:t>
                      </a:r>
                      <a:r>
                        <a:rPr lang="en-GB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71.7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19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55.0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 23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  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6140" marR="6140" marT="61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140" marR="6140" marT="61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 </a:t>
                      </a:r>
                      <a:r>
                        <a:rPr lang="en-GB" sz="7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</a:t>
                      </a:r>
                      <a:r>
                        <a:rPr lang="en-GB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&lt;.001</a:t>
                      </a: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&lt;.001</a:t>
                      </a: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&lt;.001</a:t>
                      </a:r>
                    </a:p>
                  </a:txBody>
                  <a:tcPr marL="6140" marR="6140" marT="61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969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9778</TotalTime>
  <Words>745</Words>
  <Application>Microsoft Office PowerPoint</Application>
  <PresentationFormat>On-screen Show (4:3)</PresentationFormat>
  <Paragraphs>441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Aberystwyth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sap</dc:creator>
  <cp:lastModifiedBy>sap</cp:lastModifiedBy>
  <cp:revision>84</cp:revision>
  <cp:lastPrinted>2015-03-27T09:20:34Z</cp:lastPrinted>
  <dcterms:created xsi:type="dcterms:W3CDTF">2014-04-04T15:40:13Z</dcterms:created>
  <dcterms:modified xsi:type="dcterms:W3CDTF">2015-09-07T13:24:30Z</dcterms:modified>
</cp:coreProperties>
</file>