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vml" ContentType="application/vnd.openxmlformats-officedocument.vmlDrawing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Default Extension="png" ContentType="image/png"/>
  <Default Extension="bin" ContentType="application/vnd.openxmlformats-officedocument.oleObject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Default Extension="emf" ContentType="image/x-emf"/>
  <Default Extension="jpeg" ContentType="image/jpeg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6" r:id="rId2"/>
    <p:sldId id="278" r:id="rId3"/>
    <p:sldId id="272" r:id="rId4"/>
    <p:sldId id="277" r:id="rId5"/>
    <p:sldId id="28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15057-7996-4609-8E4D-AEA4928EAC70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A1057-7071-45C8-9093-62DD9DCC0E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663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A1057-7071-45C8-9093-62DD9DCC0E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544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A1057-7071-45C8-9093-62DD9DCC0E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820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CD69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A1057-7071-45C8-9093-62DD9DCC0E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421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2039B-9C41-4939-B4C8-0EFE6C6A63B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68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838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21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53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576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19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92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351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402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453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94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950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204BD-E68E-4796-8092-567A77C16F92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354E5-3736-41D9-A467-CC1B676F8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820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6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6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11" y="1207097"/>
            <a:ext cx="1294286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071" y="1207097"/>
            <a:ext cx="1294286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480" y="1202879"/>
            <a:ext cx="1268571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986821" y="1083986"/>
            <a:ext cx="50526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Unsti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23840" y="969685"/>
            <a:ext cx="10743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b-NO" altLang="zh-CN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Dynabeads</a:t>
            </a:r>
            <a:r>
              <a:rPr lang="nb-NO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nb-NO" altLang="zh-CN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nb-NO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nb-NO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CD3/CD28</a:t>
            </a:r>
            <a:endParaRPr lang="nb-NO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34607" y="2087719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1.17 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22367" y="2087719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57.2 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81419" y="1676658"/>
            <a:ext cx="4315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98.0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1866334" y="1786234"/>
            <a:ext cx="128272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DCM+CD19+CD14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33758" y="2619598"/>
            <a:ext cx="19080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701710" y="2505722"/>
            <a:ext cx="526106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776947" y="2607862"/>
            <a:ext cx="7920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449674" y="2493986"/>
            <a:ext cx="441146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939144" y="2210829"/>
            <a:ext cx="432048" cy="0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44745" y="5661248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sFigure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Dynabeads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anti-CD3/CD28 provided specific activating signal to T cells in PBMCs culture system. Total PBMCs pre-stained with CFSE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cultured with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Dynabeads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anti-CD3/CD28 for five days.  Gated on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CFSE</a:t>
            </a:r>
            <a:r>
              <a:rPr lang="en-GB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DCM</a:t>
            </a:r>
            <a:r>
              <a:rPr lang="en-GB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CD19</a:t>
            </a:r>
            <a:r>
              <a:rPr lang="en-GB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r>
              <a:rPr lang="en-GB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proliferating cells.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Pre-stained PBMCs were stimulated with anti-CD3/CD28 in presence of different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isotypes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92183" y="1357860"/>
            <a:ext cx="1080000" cy="10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975743" y="1365060"/>
            <a:ext cx="1080000" cy="10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515629" y="1365060"/>
            <a:ext cx="1080000" cy="10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763688" y="899320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823677" y="3415852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226341" y="5186626"/>
            <a:ext cx="5261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2572785" y="3633504"/>
            <a:ext cx="287576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547233" y="3387283"/>
            <a:ext cx="10967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Anti-CD3/CD28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271" y="3861048"/>
            <a:ext cx="1285063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334" y="3861048"/>
            <a:ext cx="1285063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397" y="3861048"/>
            <a:ext cx="1285063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548" y="3861048"/>
            <a:ext cx="1285063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2263078" y="3684546"/>
            <a:ext cx="10518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azide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34744" y="3686462"/>
            <a:ext cx="10438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azide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847798" y="3684546"/>
            <a:ext cx="10294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azide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-free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 rot="16200000">
            <a:off x="1750120" y="4457937"/>
            <a:ext cx="5565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789023" y="5309736"/>
            <a:ext cx="44280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490150" y="3965657"/>
            <a:ext cx="4315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74.4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786532" y="3972810"/>
            <a:ext cx="4315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78.4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035266" y="3972810"/>
            <a:ext cx="4315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93.7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341632" y="3972810"/>
            <a:ext cx="4315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4.2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074573" y="3684545"/>
            <a:ext cx="10967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Anti-CD3/CD28</a:t>
            </a:r>
          </a:p>
        </p:txBody>
      </p:sp>
    </p:spTree>
    <p:extLst>
      <p:ext uri="{BB962C8B-B14F-4D97-AF65-F5344CB8AC3E}">
        <p14:creationId xmlns:p14="http://schemas.microsoft.com/office/powerpoint/2010/main" val="170491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57895" y="5694347"/>
            <a:ext cx="7191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sFigure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PBMCs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stained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CFSE and cultured with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Dynabeads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anti-CD3/CD28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plus control beads or beads-bound anti-CD100 or anti-CD72.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20µg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anti-CD100 or anti-CD72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used for 100 Million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Dynabeads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coating according to the optimal protocol from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Inhibition ratios of soluble anti-CD100 and bead-bound anti-CD100 were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calculated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n=4,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***P&lt;0.001).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711191" y="917194"/>
            <a:ext cx="3805025" cy="1440000"/>
            <a:chOff x="1586065" y="2330500"/>
            <a:chExt cx="3805025" cy="1440000"/>
          </a:xfrm>
        </p:grpSpPr>
        <p:pic>
          <p:nvPicPr>
            <p:cNvPr id="29" name="Picture 13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6065" y="2330500"/>
              <a:ext cx="1268571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1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053" y="2330500"/>
              <a:ext cx="1268571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14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2519" y="2330500"/>
              <a:ext cx="1268571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2" name="Rectangle 31"/>
          <p:cNvSpPr/>
          <p:nvPr/>
        </p:nvSpPr>
        <p:spPr>
          <a:xfrm>
            <a:off x="4293521" y="1126986"/>
            <a:ext cx="4315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63.9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523118" y="1126986"/>
            <a:ext cx="4315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65.3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18881" y="1126986"/>
            <a:ext cx="43152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67.0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711190" y="687187"/>
            <a:ext cx="12645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Bead-bound </a:t>
            </a:r>
          </a:p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anti-CD100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67116" y="687187"/>
            <a:ext cx="12645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Bead-bound </a:t>
            </a:r>
          </a:p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anti-CD72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450410" y="454966"/>
            <a:ext cx="24195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Dynabeads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anti-CD3/CD28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3229161" y="2362438"/>
            <a:ext cx="31680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706909" y="2234084"/>
            <a:ext cx="526106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 rot="16200000">
            <a:off x="2097127" y="1519327"/>
            <a:ext cx="97334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Cells (Max%)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40513"/>
              </p:ext>
            </p:extLst>
          </p:nvPr>
        </p:nvGraphicFramePr>
        <p:xfrm>
          <a:off x="5867400" y="2747963"/>
          <a:ext cx="1635125" cy="289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58" name="Prism 6" r:id="rId7" imgW="1963820" imgH="3457839" progId="Prism6.Document">
                  <p:embed/>
                </p:oleObj>
              </mc:Choice>
              <mc:Fallback>
                <p:oleObj name="Prism 6" r:id="rId7" imgW="1963820" imgH="3457839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747963"/>
                        <a:ext cx="1635125" cy="28924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41"/>
          <p:cNvSpPr/>
          <p:nvPr/>
        </p:nvSpPr>
        <p:spPr>
          <a:xfrm>
            <a:off x="1176704" y="520242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251711" y="764132"/>
            <a:ext cx="12645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Control beads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3213174" y="701078"/>
            <a:ext cx="291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924" y="2876339"/>
            <a:ext cx="1387225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59502"/>
            <a:ext cx="1387225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277" y="2876339"/>
            <a:ext cx="1387225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578" y="4059502"/>
            <a:ext cx="1387225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924" y="2876339"/>
            <a:ext cx="1387225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0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370" y="4059502"/>
            <a:ext cx="1387225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1087926" y="3244100"/>
            <a:ext cx="120161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Dynabeads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nti-CD3/CD28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+sAnti-CD100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074529" y="4492814"/>
            <a:ext cx="12284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Dynabeads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anti-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CD3/CD28/CD100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2667486" y="5350317"/>
            <a:ext cx="28080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2274072" y="5251964"/>
            <a:ext cx="526106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688789" y="2772859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b-NO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endParaRPr lang="nb-NO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783475" y="2784004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altLang="zh-CN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endParaRPr lang="nb-NO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579605" y="2784005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558923" y="3077081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4.12 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745842" y="3077081"/>
            <a:ext cx="4315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3.49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788186" y="3077081"/>
            <a:ext cx="4667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3.46 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556175" y="4316339"/>
            <a:ext cx="4315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72.9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736396" y="4316339"/>
            <a:ext cx="4315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70.3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914433" y="4303279"/>
            <a:ext cx="4315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76.5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236693" y="2722449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311515" y="3017546"/>
            <a:ext cx="973866" cy="9779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3412904" y="3017546"/>
            <a:ext cx="973866" cy="9779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4492095" y="3017546"/>
            <a:ext cx="973866" cy="9779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2315369" y="4192513"/>
            <a:ext cx="973866" cy="9779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3416758" y="4192513"/>
            <a:ext cx="973866" cy="9779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4495949" y="4192513"/>
            <a:ext cx="973866" cy="9779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33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944" y="2484645"/>
            <a:ext cx="1560626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 rot="16200000">
            <a:off x="4994374" y="3389155"/>
            <a:ext cx="5116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CD69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944" y="1205986"/>
            <a:ext cx="1560626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 rot="16200000">
            <a:off x="4974526" y="2136938"/>
            <a:ext cx="53412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CCR7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420" y="2484645"/>
            <a:ext cx="1560626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 rot="16200000">
            <a:off x="2078214" y="3380167"/>
            <a:ext cx="5116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CD57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021" y="1199707"/>
            <a:ext cx="1560626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 rot="16200000">
            <a:off x="3440858" y="2101672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CD45RA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2043170" y="2112893"/>
            <a:ext cx="5822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CD100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3530875" y="3390767"/>
            <a:ext cx="5116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CD56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420" y="1196752"/>
            <a:ext cx="1560626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021" y="2484645"/>
            <a:ext cx="1560626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2465296" y="3883593"/>
            <a:ext cx="3996000" cy="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185938" y="3769717"/>
            <a:ext cx="526106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CFSE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334276" y="1402689"/>
            <a:ext cx="0" cy="5400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796504" y="1402689"/>
            <a:ext cx="0" cy="5400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244020" y="1402689"/>
            <a:ext cx="0" cy="5400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339752" y="2717305"/>
            <a:ext cx="0" cy="5400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801980" y="2717305"/>
            <a:ext cx="0" cy="5400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5249496" y="2717305"/>
            <a:ext cx="0" cy="54000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115616" y="4345780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sFigure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Proliferating T cells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exhibited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CD100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CD45RA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CCR7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CD57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CD56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CD69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phenotype. Total PBMCs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pre-stained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CFSE and cultured with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Dynabeads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anti-CD3/CD28 for five days.  Gated on CD3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CD45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DCM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CD19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CD14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cells. 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CFSE</a:t>
            </a:r>
            <a:r>
              <a:rPr lang="en-GB" sz="1200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en-GB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indicates the proliferating T cells.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464838" y="1357797"/>
            <a:ext cx="1080000" cy="10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2464718" y="2638082"/>
            <a:ext cx="1080000" cy="10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924048" y="1359818"/>
            <a:ext cx="1080000" cy="10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3923928" y="2640103"/>
            <a:ext cx="1080000" cy="10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5373733" y="1359818"/>
            <a:ext cx="1080000" cy="10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5373613" y="2640103"/>
            <a:ext cx="1080000" cy="109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60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371873"/>
              </p:ext>
            </p:extLst>
          </p:nvPr>
        </p:nvGraphicFramePr>
        <p:xfrm>
          <a:off x="3175273" y="1827906"/>
          <a:ext cx="1451275" cy="2618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7" name="Prism 6" r:id="rId3" imgW="1817245" imgH="3274881" progId="Prism6.Document">
                  <p:embed/>
                </p:oleObj>
              </mc:Choice>
              <mc:Fallback>
                <p:oleObj name="Prism 6" r:id="rId3" imgW="1817245" imgH="3274881" progId="Prism6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5273" y="1827906"/>
                        <a:ext cx="1451275" cy="261838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1074504"/>
              </p:ext>
            </p:extLst>
          </p:nvPr>
        </p:nvGraphicFramePr>
        <p:xfrm>
          <a:off x="4644008" y="1827905"/>
          <a:ext cx="1512168" cy="2618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88" name="Prism 6" r:id="rId5" imgW="1890352" imgH="3274881" progId="Prism6.Document">
                  <p:embed/>
                </p:oleObj>
              </mc:Choice>
              <mc:Fallback>
                <p:oleObj name="Prism 6" r:id="rId5" imgW="1890352" imgH="3274881" progId="Prism6.Documen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1827905"/>
                        <a:ext cx="1512168" cy="261838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403648" y="4581128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sFigure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transcriptional expression level of PLXNB1, PLXNB2 and CD72 in CD100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activating T cells. CD3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CD100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CD8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CD100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cells were purified by FACS sorting.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BaseMean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Average value of reads per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kilobases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millionreads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all samples (n=12). </a:t>
            </a:r>
          </a:p>
        </p:txBody>
      </p:sp>
    </p:spTree>
    <p:extLst>
      <p:ext uri="{BB962C8B-B14F-4D97-AF65-F5344CB8AC3E}">
        <p14:creationId xmlns:p14="http://schemas.microsoft.com/office/powerpoint/2010/main" val="40997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961253"/>
              </p:ext>
            </p:extLst>
          </p:nvPr>
        </p:nvGraphicFramePr>
        <p:xfrm>
          <a:off x="1890713" y="1320800"/>
          <a:ext cx="1553632" cy="3417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0" name="Prism 6" r:id="rId4" imgW="1890352" imgH="4143932" progId="Prism6.Document">
                  <p:embed/>
                </p:oleObj>
              </mc:Choice>
              <mc:Fallback>
                <p:oleObj name="Prism 6" r:id="rId4" imgW="1890352" imgH="4143932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0713" y="1320800"/>
                        <a:ext cx="1553632" cy="34176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485966"/>
              </p:ext>
            </p:extLst>
          </p:nvPr>
        </p:nvGraphicFramePr>
        <p:xfrm>
          <a:off x="3367782" y="1320800"/>
          <a:ext cx="1564258" cy="343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1" name="Prism 6" r:id="rId6" imgW="1890352" imgH="4143932" progId="Prism6.Document">
                  <p:embed/>
                </p:oleObj>
              </mc:Choice>
              <mc:Fallback>
                <p:oleObj name="Prism 6" r:id="rId6" imgW="1890352" imgH="4143932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7782" y="1320800"/>
                        <a:ext cx="1564258" cy="3434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434746"/>
              </p:ext>
            </p:extLst>
          </p:nvPr>
        </p:nvGraphicFramePr>
        <p:xfrm>
          <a:off x="5181600" y="1203325"/>
          <a:ext cx="1914525" cy="357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42" name="Prism 6" r:id="rId8" imgW="2317473" imgH="4317887" progId="Prism6.Document">
                  <p:embed/>
                </p:oleObj>
              </mc:Choice>
              <mc:Fallback>
                <p:oleObj name="Prism 6" r:id="rId8" imgW="2317473" imgH="4317887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1203325"/>
                        <a:ext cx="1914525" cy="3578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Rectangle 42"/>
          <p:cNvSpPr/>
          <p:nvPr/>
        </p:nvSpPr>
        <p:spPr>
          <a:xfrm>
            <a:off x="1547664" y="1321023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036780" y="1321023"/>
            <a:ext cx="3145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27584" y="5085184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sFigure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5.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Intracellular IL-2 and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interferon gamma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IFNg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were detected 24 hours after indicated treatments (n=4). 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CFSE</a:t>
            </a:r>
            <a:r>
              <a:rPr lang="en-GB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PBMCs were pre-activated by anti-CD3/CD28 coated beads for 24 hours, and beads were removed afterwards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Soluble anti-CD100 133-1C6 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added and CFSE on PBMCs was detected 4 days later.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Inhibition ratios were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calculated (n=4,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****P&lt;0.0001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20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A27695CBD29F44888F9031E12CD0E2" ma:contentTypeVersion="7" ma:contentTypeDescription="Create a new document." ma:contentTypeScope="" ma:versionID="cd91567087fc7c6aa6b369d2bfe157a6">
  <xsd:schema xmlns:xsd="http://www.w3.org/2001/XMLSchema" xmlns:p="http://schemas.microsoft.com/office/2006/metadata/properties" xmlns:ns2="bf430173-20b6-4a7f-9ac3-dfa6232a70aa" targetNamespace="http://schemas.microsoft.com/office/2006/metadata/properties" ma:root="true" ma:fieldsID="d7888db2e49799e18ca835ad1e08c429" ns2:_="">
    <xsd:import namespace="bf430173-20b6-4a7f-9ac3-dfa6232a70aa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bf430173-20b6-4a7f-9ac3-dfa6232a70aa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Id xmlns="bf430173-20b6-4a7f-9ac3-dfa6232a70aa">Presentation 1.PPTX</DocumentId>
    <TitleName xmlns="bf430173-20b6-4a7f-9ac3-dfa6232a70aa">Presentation 1.PPTX</TitleName>
    <DocumentType xmlns="bf430173-20b6-4a7f-9ac3-dfa6232a70aa">Presentation</DocumentType>
    <StageName xmlns="bf430173-20b6-4a7f-9ac3-dfa6232a70aa" xsi:nil="true"/>
    <Checked_x0020_Out_x0020_To xmlns="bf430173-20b6-4a7f-9ac3-dfa6232a70aa">
      <UserInfo>
        <DisplayName/>
        <AccountId xsi:nil="true"/>
        <AccountType/>
      </UserInfo>
    </Checked_x0020_Out_x0020_To>
    <FileFormat xmlns="bf430173-20b6-4a7f-9ac3-dfa6232a70aa">PPTX</FileFormat>
    <IsDeleted xmlns="bf430173-20b6-4a7f-9ac3-dfa6232a70aa">false</IsDeleted>
  </documentManagement>
</p:properties>
</file>

<file path=customXml/itemProps1.xml><?xml version="1.0" encoding="utf-8"?>
<ds:datastoreItem xmlns:ds="http://schemas.openxmlformats.org/officeDocument/2006/customXml" ds:itemID="{A0E5A39C-F84C-4343-83B6-41B1BDA4823B}"/>
</file>

<file path=customXml/itemProps2.xml><?xml version="1.0" encoding="utf-8"?>
<ds:datastoreItem xmlns:ds="http://schemas.openxmlformats.org/officeDocument/2006/customXml" ds:itemID="{B2198C3A-B8D5-4719-9D81-00CD449B173D}"/>
</file>

<file path=customXml/itemProps3.xml><?xml version="1.0" encoding="utf-8"?>
<ds:datastoreItem xmlns:ds="http://schemas.openxmlformats.org/officeDocument/2006/customXml" ds:itemID="{3C72FFB7-B69A-469F-B450-A1C3E35B6B9B}"/>
</file>

<file path=docProps/app.xml><?xml version="1.0" encoding="utf-8"?>
<Properties xmlns="http://schemas.openxmlformats.org/officeDocument/2006/extended-properties" xmlns:vt="http://schemas.openxmlformats.org/officeDocument/2006/docPropsVTypes">
  <TotalTime>3532</TotalTime>
  <Words>348</Words>
  <Application>Microsoft Office PowerPoint</Application>
  <PresentationFormat>On-screen Show (4:3)</PresentationFormat>
  <Paragraphs>69</Paragraphs>
  <Slides>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Universitetet i Oslo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Jiang Xiaojun</dc:creator>
  <cp:lastModifiedBy>Jiang Xiaojun</cp:lastModifiedBy>
  <cp:revision>281</cp:revision>
  <dcterms:created xsi:type="dcterms:W3CDTF">2016-11-14T12:23:25Z</dcterms:created>
  <dcterms:modified xsi:type="dcterms:W3CDTF">2017-05-31T07:29:32Z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0x01010087A27695CBD29F44888F9031E12CD0E2</vt:lpwstr>
  </property>
</Properties>
</file>