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20" r:id="rId3"/>
    <p:sldId id="311" r:id="rId4"/>
    <p:sldId id="323" r:id="rId5"/>
    <p:sldId id="287" r:id="rId6"/>
    <p:sldId id="315" r:id="rId7"/>
    <p:sldId id="316" r:id="rId8"/>
    <p:sldId id="317" r:id="rId9"/>
    <p:sldId id="318" r:id="rId10"/>
    <p:sldId id="319" r:id="rId11"/>
    <p:sldId id="32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68" y="-82"/>
      </p:cViewPr>
      <p:guideLst>
        <p:guide orient="horz" pos="2160"/>
        <p:guide pos="2880"/>
      </p:guideLst>
    </p:cSldViewPr>
  </p:slideViewPr>
  <p:notesTextViewPr>
    <p:cViewPr>
      <p:scale>
        <a:sx n="1" d="1"/>
        <a:sy n="1" d="1"/>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2EAAD6-FBF0-44FA-A231-39375BBBCF1D}"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2614514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2EAAD6-FBF0-44FA-A231-39375BBBCF1D}"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306255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2EAAD6-FBF0-44FA-A231-39375BBBCF1D}"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1604378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2EAAD6-FBF0-44FA-A231-39375BBBCF1D}"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3432587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2EAAD6-FBF0-44FA-A231-39375BBBCF1D}"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3722304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2EAAD6-FBF0-44FA-A231-39375BBBCF1D}"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885060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2EAAD6-FBF0-44FA-A231-39375BBBCF1D}" type="datetimeFigureOut">
              <a:rPr lang="en-US" smtClean="0"/>
              <a:t>5/24/2016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4108841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2EAAD6-FBF0-44FA-A231-39375BBBCF1D}" type="datetimeFigureOut">
              <a:rPr lang="en-US" smtClean="0"/>
              <a:t>5/24/2016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2189627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2EAAD6-FBF0-44FA-A231-39375BBBCF1D}" type="datetimeFigureOut">
              <a:rPr lang="en-US" smtClean="0"/>
              <a:t>5/24/2016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1198476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2EAAD6-FBF0-44FA-A231-39375BBBCF1D}"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1333153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2EAAD6-FBF0-44FA-A231-39375BBBCF1D}"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F44BF-9F20-4E60-BAD1-7ABAA379CA2F}" type="slidenum">
              <a:rPr lang="en-US" smtClean="0"/>
              <a:t>‹#›</a:t>
            </a:fld>
            <a:endParaRPr lang="en-US"/>
          </a:p>
        </p:txBody>
      </p:sp>
    </p:spTree>
    <p:extLst>
      <p:ext uri="{BB962C8B-B14F-4D97-AF65-F5344CB8AC3E}">
        <p14:creationId xmlns:p14="http://schemas.microsoft.com/office/powerpoint/2010/main" val="3506038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EAAD6-FBF0-44FA-A231-39375BBBCF1D}" type="datetimeFigureOut">
              <a:rPr lang="en-US" smtClean="0"/>
              <a:t>5/24/2016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FF44BF-9F20-4E60-BAD1-7ABAA379CA2F}" type="slidenum">
              <a:rPr lang="en-US" smtClean="0"/>
              <a:t>‹#›</a:t>
            </a:fld>
            <a:endParaRPr lang="en-US"/>
          </a:p>
        </p:txBody>
      </p:sp>
    </p:spTree>
    <p:extLst>
      <p:ext uri="{BB962C8B-B14F-4D97-AF65-F5344CB8AC3E}">
        <p14:creationId xmlns:p14="http://schemas.microsoft.com/office/powerpoint/2010/main" val="1448049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girar\Desktop\GIRARD--Documents\Sweave - AdSq Signatures\Figures\Performance_T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1410" y="949991"/>
            <a:ext cx="4730926" cy="367960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24" t="4921" r="2707" b="1771"/>
          <a:stretch/>
        </p:blipFill>
        <p:spPr bwMode="auto">
          <a:xfrm>
            <a:off x="151200" y="1159200"/>
            <a:ext cx="4145682" cy="341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55200" y="640800"/>
            <a:ext cx="324128" cy="369332"/>
          </a:xfrm>
          <a:prstGeom prst="rect">
            <a:avLst/>
          </a:prstGeom>
          <a:noFill/>
        </p:spPr>
        <p:txBody>
          <a:bodyPr wrap="none" rtlCol="0">
            <a:spAutoFit/>
          </a:bodyPr>
          <a:lstStyle/>
          <a:p>
            <a:r>
              <a:rPr lang="en-US" b="1" smtClean="0"/>
              <a:t>A</a:t>
            </a:r>
            <a:endParaRPr lang="en-US" b="1"/>
          </a:p>
        </p:txBody>
      </p:sp>
      <p:sp>
        <p:nvSpPr>
          <p:cNvPr id="7" name="TextBox 6"/>
          <p:cNvSpPr txBox="1"/>
          <p:nvPr/>
        </p:nvSpPr>
        <p:spPr>
          <a:xfrm>
            <a:off x="4773600" y="640800"/>
            <a:ext cx="324128" cy="369332"/>
          </a:xfrm>
          <a:prstGeom prst="rect">
            <a:avLst/>
          </a:prstGeom>
          <a:noFill/>
        </p:spPr>
        <p:txBody>
          <a:bodyPr wrap="none" rtlCol="0">
            <a:spAutoFit/>
          </a:bodyPr>
          <a:lstStyle/>
          <a:p>
            <a:r>
              <a:rPr lang="en-US" b="1" smtClean="0"/>
              <a:t>B</a:t>
            </a:r>
            <a:endParaRPr lang="en-US" b="1"/>
          </a:p>
        </p:txBody>
      </p:sp>
      <p:sp>
        <p:nvSpPr>
          <p:cNvPr id="3" name="Rectangle 2"/>
          <p:cNvSpPr/>
          <p:nvPr/>
        </p:nvSpPr>
        <p:spPr>
          <a:xfrm>
            <a:off x="424800" y="5035404"/>
            <a:ext cx="8409600" cy="1015663"/>
          </a:xfrm>
          <a:prstGeom prst="rect">
            <a:avLst/>
          </a:prstGeom>
        </p:spPr>
        <p:txBody>
          <a:bodyPr wrap="square">
            <a:spAutoFit/>
          </a:bodyPr>
          <a:lstStyle/>
          <a:p>
            <a:r>
              <a:rPr lang="en-US" sz="1200" b="1"/>
              <a:t>Supplementary Figure 1</a:t>
            </a:r>
            <a:r>
              <a:rPr lang="en-US" sz="1200"/>
              <a:t>. Optimization of </a:t>
            </a:r>
            <a:r>
              <a:rPr lang="en-US" sz="1200" b="1"/>
              <a:t>(A)</a:t>
            </a:r>
            <a:r>
              <a:rPr lang="en-US" sz="1200"/>
              <a:t> ADC-SCC and </a:t>
            </a:r>
            <a:r>
              <a:rPr lang="en-US" sz="1200" b="1"/>
              <a:t>(B)</a:t>
            </a:r>
            <a:r>
              <a:rPr lang="en-US" sz="1200"/>
              <a:t> Tumor-Nonmalignant signature gene sizes. Five-fold stratified cross-validation with 100 iterations were performed on gene sizes ranging from n= 3, 4, … , 50 (where n is the number of genes selected for each class in a Volcano plot as described in Methods). For each n and each iteration we compute the mean AUC, sensitivity, and specificity related to the scoring values,  and then compute the median across all 100 iterations. The optimal n is shown as a vertical dash line. In </a:t>
            </a:r>
            <a:r>
              <a:rPr lang="en-US" sz="1200" b="1"/>
              <a:t>(B)</a:t>
            </a:r>
            <a:r>
              <a:rPr lang="en-US" sz="1200"/>
              <a:t>, no optimal number were found and n=10 was selected for convenience and sufficient redundancy.</a:t>
            </a:r>
          </a:p>
        </p:txBody>
      </p:sp>
    </p:spTree>
    <p:extLst>
      <p:ext uri="{BB962C8B-B14F-4D97-AF65-F5344CB8AC3E}">
        <p14:creationId xmlns:p14="http://schemas.microsoft.com/office/powerpoint/2010/main" val="14100373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girar\Desktop\GIRARD--Documents\Sweave - AdSq Signatures\Figures\Surv_GSE4573_O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4001" y="1080000"/>
            <a:ext cx="3657599" cy="3657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153461" y="803513"/>
            <a:ext cx="330540" cy="369332"/>
          </a:xfrm>
          <a:prstGeom prst="rect">
            <a:avLst/>
          </a:prstGeom>
          <a:noFill/>
        </p:spPr>
        <p:txBody>
          <a:bodyPr wrap="none" rtlCol="0">
            <a:spAutoFit/>
          </a:bodyPr>
          <a:lstStyle/>
          <a:p>
            <a:r>
              <a:rPr lang="en-US" b="1" smtClean="0"/>
              <a:t>D</a:t>
            </a:r>
            <a:endParaRPr lang="en-US" b="1"/>
          </a:p>
        </p:txBody>
      </p:sp>
      <p:sp>
        <p:nvSpPr>
          <p:cNvPr id="5" name="Rectangle 4"/>
          <p:cNvSpPr/>
          <p:nvPr/>
        </p:nvSpPr>
        <p:spPr>
          <a:xfrm>
            <a:off x="252000" y="5243340"/>
            <a:ext cx="8640000" cy="830997"/>
          </a:xfrm>
          <a:prstGeom prst="rect">
            <a:avLst/>
          </a:prstGeom>
        </p:spPr>
        <p:txBody>
          <a:bodyPr wrap="square">
            <a:spAutoFit/>
          </a:bodyPr>
          <a:lstStyle/>
          <a:p>
            <a:r>
              <a:rPr lang="en-US" sz="1200" b="1"/>
              <a:t>Supplementary Figure </a:t>
            </a:r>
            <a:r>
              <a:rPr lang="en-US" sz="1200" b="1" smtClean="0"/>
              <a:t>5</a:t>
            </a:r>
            <a:r>
              <a:rPr lang="en-US" sz="1200" smtClean="0"/>
              <a:t>. </a:t>
            </a:r>
            <a:r>
              <a:rPr lang="en-US" sz="1200"/>
              <a:t>Significant association of ADC-SCC scores with patient survival were observed in several cohorts (</a:t>
            </a:r>
            <a:r>
              <a:rPr lang="en-US" sz="1200" b="1"/>
              <a:t>A, C, D</a:t>
            </a:r>
            <a:r>
              <a:rPr lang="en-US" sz="1200"/>
              <a:t>), with the exception of the SCC subgroup of the MDACC set (</a:t>
            </a:r>
            <a:r>
              <a:rPr lang="en-US" sz="1200" b="1"/>
              <a:t>B</a:t>
            </a:r>
            <a:r>
              <a:rPr lang="en-US" sz="1200"/>
              <a:t>). These analyses were done separately for ADC and SCC. The score cutoffs between high and low values were determined with distribution plots, shown as insets. Both overall (left panels) and cancer-free survival (right panels) were analyzed, when this information was available.</a:t>
            </a:r>
          </a:p>
        </p:txBody>
      </p:sp>
    </p:spTree>
    <p:extLst>
      <p:ext uri="{BB962C8B-B14F-4D97-AF65-F5344CB8AC3E}">
        <p14:creationId xmlns:p14="http://schemas.microsoft.com/office/powerpoint/2010/main" val="1207045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2000" y="5891340"/>
            <a:ext cx="8640000" cy="830997"/>
          </a:xfrm>
          <a:prstGeom prst="rect">
            <a:avLst/>
          </a:prstGeom>
        </p:spPr>
        <p:txBody>
          <a:bodyPr wrap="square">
            <a:spAutoFit/>
          </a:bodyPr>
          <a:lstStyle/>
          <a:p>
            <a:r>
              <a:rPr lang="en-US" sz="1200" b="1"/>
              <a:t>Supplementary Figure </a:t>
            </a:r>
            <a:r>
              <a:rPr lang="en-US" sz="1200" b="1" smtClean="0"/>
              <a:t>6</a:t>
            </a:r>
            <a:r>
              <a:rPr lang="en-US" sz="1200" smtClean="0"/>
              <a:t>. HTG EdgeSeq assay on 25 samples run in triplicate. (</a:t>
            </a:r>
            <a:r>
              <a:rPr lang="en-US" sz="1200" b="1" smtClean="0"/>
              <a:t>A</a:t>
            </a:r>
            <a:r>
              <a:rPr lang="en-US" sz="1200" smtClean="0"/>
              <a:t>) Median expression levels show a high dynamic range for different genes or different samples. </a:t>
            </a:r>
            <a:r>
              <a:rPr lang="en-US" sz="1200" b="1" smtClean="0"/>
              <a:t>(B)</a:t>
            </a:r>
            <a:r>
              <a:rPr lang="en-US" sz="1200" smtClean="0"/>
              <a:t> Coefficients of variation (standard deviation * 100 divided by the mean) show good reproducibility of the assay, especially for high expression values</a:t>
            </a:r>
            <a:r>
              <a:rPr lang="en-US" sz="1200" smtClean="0"/>
              <a:t>. The 25 samples shown here are the same as the first 25 samples shown in Supplementary Table 3.</a:t>
            </a:r>
            <a:endParaRPr lang="en-US" sz="1200"/>
          </a:p>
        </p:txBody>
      </p:sp>
      <p:sp>
        <p:nvSpPr>
          <p:cNvPr id="6" name="TextBox 5"/>
          <p:cNvSpPr txBox="1"/>
          <p:nvPr/>
        </p:nvSpPr>
        <p:spPr>
          <a:xfrm>
            <a:off x="1743060" y="184313"/>
            <a:ext cx="330540" cy="369332"/>
          </a:xfrm>
          <a:prstGeom prst="rect">
            <a:avLst/>
          </a:prstGeom>
          <a:noFill/>
        </p:spPr>
        <p:txBody>
          <a:bodyPr wrap="none" rtlCol="0">
            <a:spAutoFit/>
          </a:bodyPr>
          <a:lstStyle/>
          <a:p>
            <a:r>
              <a:rPr lang="en-US" b="1" smtClean="0"/>
              <a:t>A</a:t>
            </a:r>
            <a:endParaRPr lang="en-US" b="1"/>
          </a:p>
        </p:txBody>
      </p:sp>
      <p:sp>
        <p:nvSpPr>
          <p:cNvPr id="8" name="TextBox 7"/>
          <p:cNvSpPr txBox="1"/>
          <p:nvPr/>
        </p:nvSpPr>
        <p:spPr>
          <a:xfrm>
            <a:off x="1743060" y="3016800"/>
            <a:ext cx="314510" cy="369332"/>
          </a:xfrm>
          <a:prstGeom prst="rect">
            <a:avLst/>
          </a:prstGeom>
          <a:noFill/>
        </p:spPr>
        <p:txBody>
          <a:bodyPr wrap="none" rtlCol="0">
            <a:spAutoFit/>
          </a:bodyPr>
          <a:lstStyle/>
          <a:p>
            <a:r>
              <a:rPr lang="en-US" b="1" smtClean="0"/>
              <a:t>B</a:t>
            </a:r>
            <a:endParaRPr lang="en-US" b="1"/>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8925" y="184313"/>
            <a:ext cx="471655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636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4800" y="5449130"/>
            <a:ext cx="8409600" cy="830997"/>
          </a:xfrm>
          <a:prstGeom prst="rect">
            <a:avLst/>
          </a:prstGeom>
        </p:spPr>
        <p:txBody>
          <a:bodyPr wrap="square">
            <a:spAutoFit/>
          </a:bodyPr>
          <a:lstStyle/>
          <a:p>
            <a:r>
              <a:rPr lang="en-US" sz="1200" b="1"/>
              <a:t>Supplementary Figure </a:t>
            </a:r>
            <a:r>
              <a:rPr lang="en-US" sz="1200" b="1" smtClean="0"/>
              <a:t>2</a:t>
            </a:r>
            <a:r>
              <a:rPr lang="en-US" sz="1200" smtClean="0"/>
              <a:t>. </a:t>
            </a:r>
            <a:r>
              <a:rPr lang="en-US" sz="1200"/>
              <a:t>Both signatures are combined into a double scoring system for ADC, SCC, and non-malignant lung. These clearly separate all three groups in the TCGA test set. Light yellow predicts for SCC, light blue predicts for ADC, light grey predicts for non-malignant (or high stromal infiltration). White areas are the regions with scores below their respective cutoffs (+/- 0.17 for ADC-SCC, +/- 0.10 for Tumor-Nonmalignant).</a:t>
            </a:r>
          </a:p>
        </p:txBody>
      </p:sp>
      <p:pic>
        <p:nvPicPr>
          <p:cNvPr id="1027" name="Picture 3" descr="C:\Users\lgirar\Desktop\GIRARD--Documents\Sweave - AdSq Signatures\Figures\Corplot_TCGA_Combine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3775" y="216000"/>
            <a:ext cx="5093263" cy="5093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321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girar\Desktop\GIRARD--Documents\Sweave - AdSq Signatures\Figures\Box_Plot_Adeno_Subtype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2550" y="265781"/>
            <a:ext cx="6823879" cy="530746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74400" y="5573243"/>
            <a:ext cx="8395200" cy="1200329"/>
          </a:xfrm>
          <a:prstGeom prst="rect">
            <a:avLst/>
          </a:prstGeom>
        </p:spPr>
        <p:txBody>
          <a:bodyPr wrap="square">
            <a:spAutoFit/>
          </a:bodyPr>
          <a:lstStyle/>
          <a:p>
            <a:r>
              <a:rPr lang="en-US" sz="1200" b="1"/>
              <a:t>Supplementary Figure </a:t>
            </a:r>
            <a:r>
              <a:rPr lang="en-US" sz="1200" b="1" smtClean="0"/>
              <a:t>3</a:t>
            </a:r>
            <a:r>
              <a:rPr lang="en-US" sz="1200" smtClean="0"/>
              <a:t>. </a:t>
            </a:r>
            <a:r>
              <a:rPr lang="en-US" sz="1200"/>
              <a:t>Box plots of ADC </a:t>
            </a:r>
            <a:r>
              <a:rPr lang="en-US" sz="1200" b="1"/>
              <a:t>(A, B)</a:t>
            </a:r>
            <a:r>
              <a:rPr lang="en-US" sz="1200"/>
              <a:t> and SCC </a:t>
            </a:r>
            <a:r>
              <a:rPr lang="en-US" sz="1200" b="1"/>
              <a:t>(C)</a:t>
            </a:r>
            <a:r>
              <a:rPr lang="en-US" sz="1200"/>
              <a:t> scores for different tumor categories. </a:t>
            </a:r>
            <a:r>
              <a:rPr lang="en-US" sz="1200" b="1"/>
              <a:t>(A)</a:t>
            </a:r>
            <a:r>
              <a:rPr lang="en-US" sz="1200"/>
              <a:t> Some ADC subtypes in the TCGA set have significantly different scores that may correlate with their degree of differentiation. </a:t>
            </a:r>
            <a:r>
              <a:rPr lang="en-US" sz="1200" b="1"/>
              <a:t>(B) </a:t>
            </a:r>
            <a:r>
              <a:rPr lang="en-US" sz="1200"/>
              <a:t>and </a:t>
            </a:r>
            <a:r>
              <a:rPr lang="en-US" sz="1200" b="1"/>
              <a:t>(C)</a:t>
            </a:r>
            <a:r>
              <a:rPr lang="en-US" sz="1200"/>
              <a:t> Tumors with mutations or amplifications specific for ADC </a:t>
            </a:r>
            <a:r>
              <a:rPr lang="en-US" sz="1200" b="1"/>
              <a:t>(B)</a:t>
            </a:r>
            <a:r>
              <a:rPr lang="en-US" sz="1200"/>
              <a:t> or SCC </a:t>
            </a:r>
            <a:r>
              <a:rPr lang="en-US" sz="1200" b="1"/>
              <a:t>(C)</a:t>
            </a:r>
            <a:r>
              <a:rPr lang="en-US" sz="1200"/>
              <a:t> tend to have higher scores than tumors wild-type for these changes. Other genes analyzed but showing no significant score differences were PIK3CA, ROS1, and RET for ADC and PTEN, FGFR1, and PDGFRA for SCC. Misclassified tumors are excluded from these plots. Significant T test P values are shown. ADC and SCC scores are defined here by their absolute score values.</a:t>
            </a:r>
          </a:p>
        </p:txBody>
      </p:sp>
      <p:sp>
        <p:nvSpPr>
          <p:cNvPr id="7" name="TextBox 6"/>
          <p:cNvSpPr txBox="1"/>
          <p:nvPr/>
        </p:nvSpPr>
        <p:spPr>
          <a:xfrm>
            <a:off x="878400" y="381600"/>
            <a:ext cx="324128" cy="369332"/>
          </a:xfrm>
          <a:prstGeom prst="rect">
            <a:avLst/>
          </a:prstGeom>
          <a:noFill/>
        </p:spPr>
        <p:txBody>
          <a:bodyPr wrap="none" rtlCol="0">
            <a:spAutoFit/>
          </a:bodyPr>
          <a:lstStyle/>
          <a:p>
            <a:r>
              <a:rPr lang="en-US" b="1" smtClean="0"/>
              <a:t>A</a:t>
            </a:r>
            <a:endParaRPr lang="en-US" b="1"/>
          </a:p>
        </p:txBody>
      </p:sp>
    </p:spTree>
    <p:extLst>
      <p:ext uri="{BB962C8B-B14F-4D97-AF65-F5344CB8AC3E}">
        <p14:creationId xmlns:p14="http://schemas.microsoft.com/office/powerpoint/2010/main" val="1495197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78400" y="381600"/>
            <a:ext cx="324128" cy="369332"/>
          </a:xfrm>
          <a:prstGeom prst="rect">
            <a:avLst/>
          </a:prstGeom>
          <a:noFill/>
        </p:spPr>
        <p:txBody>
          <a:bodyPr wrap="none" rtlCol="0">
            <a:spAutoFit/>
          </a:bodyPr>
          <a:lstStyle/>
          <a:p>
            <a:r>
              <a:rPr lang="en-US" b="1" smtClean="0"/>
              <a:t>B</a:t>
            </a:r>
            <a:endParaRPr lang="en-US" b="1"/>
          </a:p>
        </p:txBody>
      </p:sp>
      <p:sp>
        <p:nvSpPr>
          <p:cNvPr id="6" name="Rectangle 5"/>
          <p:cNvSpPr/>
          <p:nvPr/>
        </p:nvSpPr>
        <p:spPr>
          <a:xfrm>
            <a:off x="374400" y="5573243"/>
            <a:ext cx="8395200" cy="1200329"/>
          </a:xfrm>
          <a:prstGeom prst="rect">
            <a:avLst/>
          </a:prstGeom>
        </p:spPr>
        <p:txBody>
          <a:bodyPr wrap="square">
            <a:spAutoFit/>
          </a:bodyPr>
          <a:lstStyle/>
          <a:p>
            <a:r>
              <a:rPr lang="en-US" sz="1200" b="1"/>
              <a:t>Supplementary Figure </a:t>
            </a:r>
            <a:r>
              <a:rPr lang="en-US" sz="1200" b="1" smtClean="0"/>
              <a:t>3</a:t>
            </a:r>
            <a:r>
              <a:rPr lang="en-US" sz="1200" smtClean="0"/>
              <a:t>. </a:t>
            </a:r>
            <a:r>
              <a:rPr lang="en-US" sz="1200"/>
              <a:t>Box plots of ADC </a:t>
            </a:r>
            <a:r>
              <a:rPr lang="en-US" sz="1200" b="1"/>
              <a:t>(A, B)</a:t>
            </a:r>
            <a:r>
              <a:rPr lang="en-US" sz="1200"/>
              <a:t> and SCC </a:t>
            </a:r>
            <a:r>
              <a:rPr lang="en-US" sz="1200" b="1"/>
              <a:t>(C)</a:t>
            </a:r>
            <a:r>
              <a:rPr lang="en-US" sz="1200"/>
              <a:t> scores for different tumor categories. </a:t>
            </a:r>
            <a:r>
              <a:rPr lang="en-US" sz="1200" b="1"/>
              <a:t>(A)</a:t>
            </a:r>
            <a:r>
              <a:rPr lang="en-US" sz="1200"/>
              <a:t> Some ADC subtypes in the TCGA set have significantly different scores that may correlate with their degree of differentiation. </a:t>
            </a:r>
            <a:r>
              <a:rPr lang="en-US" sz="1200" b="1"/>
              <a:t>(B) </a:t>
            </a:r>
            <a:r>
              <a:rPr lang="en-US" sz="1200"/>
              <a:t>and </a:t>
            </a:r>
            <a:r>
              <a:rPr lang="en-US" sz="1200" b="1"/>
              <a:t>(C)</a:t>
            </a:r>
            <a:r>
              <a:rPr lang="en-US" sz="1200"/>
              <a:t> Tumors with mutations or amplifications specific for ADC </a:t>
            </a:r>
            <a:r>
              <a:rPr lang="en-US" sz="1200" b="1"/>
              <a:t>(B)</a:t>
            </a:r>
            <a:r>
              <a:rPr lang="en-US" sz="1200"/>
              <a:t> or SCC </a:t>
            </a:r>
            <a:r>
              <a:rPr lang="en-US" sz="1200" b="1"/>
              <a:t>(C)</a:t>
            </a:r>
            <a:r>
              <a:rPr lang="en-US" sz="1200"/>
              <a:t> tend to have higher scores than tumors wild-type for these changes. Other genes analyzed but showing no significant score differences were PIK3CA, ROS1, and RET for ADC and PTEN, FGFR1, and PDGFRA for SCC. Misclassified tumors are excluded from these plots. Significant T test P values are shown. ADC and SCC scores are defined here by their absolute score values.</a:t>
            </a:r>
          </a:p>
        </p:txBody>
      </p:sp>
      <p:pic>
        <p:nvPicPr>
          <p:cNvPr id="2" name="Picture 2" descr="C:\Users\lgirar\Desktop\GIRARD--Documents\Sweave - AdSq Signatures\Figures\Box_Plot_Adeno_Mutation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8448" y="384048"/>
            <a:ext cx="6560166" cy="5102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7973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girar\Desktop\GIRARD--Documents\Sweave - AdSq Signatures\Figures\Box_Plot_Squamous_Mutation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000" y="553335"/>
            <a:ext cx="4680000" cy="467999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74400" y="5573243"/>
            <a:ext cx="8395200" cy="1200329"/>
          </a:xfrm>
          <a:prstGeom prst="rect">
            <a:avLst/>
          </a:prstGeom>
        </p:spPr>
        <p:txBody>
          <a:bodyPr wrap="square">
            <a:spAutoFit/>
          </a:bodyPr>
          <a:lstStyle/>
          <a:p>
            <a:r>
              <a:rPr lang="en-US" sz="1200" b="1"/>
              <a:t>Supplementary Figure </a:t>
            </a:r>
            <a:r>
              <a:rPr lang="en-US" sz="1200" b="1" smtClean="0"/>
              <a:t>3</a:t>
            </a:r>
            <a:r>
              <a:rPr lang="en-US" sz="1200" smtClean="0"/>
              <a:t>. </a:t>
            </a:r>
            <a:r>
              <a:rPr lang="en-US" sz="1200"/>
              <a:t>Box plots of ADC </a:t>
            </a:r>
            <a:r>
              <a:rPr lang="en-US" sz="1200" b="1"/>
              <a:t>(A, B)</a:t>
            </a:r>
            <a:r>
              <a:rPr lang="en-US" sz="1200"/>
              <a:t> and SCC </a:t>
            </a:r>
            <a:r>
              <a:rPr lang="en-US" sz="1200" b="1"/>
              <a:t>(C)</a:t>
            </a:r>
            <a:r>
              <a:rPr lang="en-US" sz="1200"/>
              <a:t> scores for different tumor categories. </a:t>
            </a:r>
            <a:r>
              <a:rPr lang="en-US" sz="1200" b="1"/>
              <a:t>(A)</a:t>
            </a:r>
            <a:r>
              <a:rPr lang="en-US" sz="1200"/>
              <a:t> Some ADC subtypes in the TCGA set have significantly different scores that may correlate with their degree of differentiation. </a:t>
            </a:r>
            <a:r>
              <a:rPr lang="en-US" sz="1200" b="1"/>
              <a:t>(B) </a:t>
            </a:r>
            <a:r>
              <a:rPr lang="en-US" sz="1200"/>
              <a:t>and </a:t>
            </a:r>
            <a:r>
              <a:rPr lang="en-US" sz="1200" b="1"/>
              <a:t>(C)</a:t>
            </a:r>
            <a:r>
              <a:rPr lang="en-US" sz="1200"/>
              <a:t> Tumors with mutations or amplifications specific for ADC </a:t>
            </a:r>
            <a:r>
              <a:rPr lang="en-US" sz="1200" b="1"/>
              <a:t>(B)</a:t>
            </a:r>
            <a:r>
              <a:rPr lang="en-US" sz="1200"/>
              <a:t> or SCC </a:t>
            </a:r>
            <a:r>
              <a:rPr lang="en-US" sz="1200" b="1"/>
              <a:t>(C)</a:t>
            </a:r>
            <a:r>
              <a:rPr lang="en-US" sz="1200"/>
              <a:t> tend to have higher scores than tumors wild-type for these changes. Other genes analyzed but showing no significant score differences were PIK3CA, ROS1, and RET for ADC and PTEN, FGFR1, and PDGFRA for SCC. Misclassified tumors are excluded from these plots. Significant T test P values are shown. ADC and SCC scores are defined here by their absolute score values.</a:t>
            </a:r>
          </a:p>
        </p:txBody>
      </p:sp>
      <p:sp>
        <p:nvSpPr>
          <p:cNvPr id="7" name="TextBox 6"/>
          <p:cNvSpPr txBox="1"/>
          <p:nvPr/>
        </p:nvSpPr>
        <p:spPr>
          <a:xfrm>
            <a:off x="878400" y="381600"/>
            <a:ext cx="306494" cy="369332"/>
          </a:xfrm>
          <a:prstGeom prst="rect">
            <a:avLst/>
          </a:prstGeom>
          <a:noFill/>
        </p:spPr>
        <p:txBody>
          <a:bodyPr wrap="none" rtlCol="0">
            <a:spAutoFit/>
          </a:bodyPr>
          <a:lstStyle/>
          <a:p>
            <a:r>
              <a:rPr lang="en-US" b="1" smtClean="0"/>
              <a:t>C</a:t>
            </a:r>
            <a:endParaRPr lang="en-US" b="1"/>
          </a:p>
        </p:txBody>
      </p:sp>
    </p:spTree>
    <p:extLst>
      <p:ext uri="{BB962C8B-B14F-4D97-AF65-F5344CB8AC3E}">
        <p14:creationId xmlns:p14="http://schemas.microsoft.com/office/powerpoint/2010/main" val="129702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151350" y="1943064"/>
            <a:ext cx="591829" cy="369332"/>
          </a:xfrm>
          <a:prstGeom prst="rect">
            <a:avLst/>
          </a:prstGeom>
          <a:noFill/>
        </p:spPr>
        <p:txBody>
          <a:bodyPr wrap="none" rtlCol="0">
            <a:spAutoFit/>
          </a:bodyPr>
          <a:lstStyle/>
          <a:p>
            <a:r>
              <a:rPr lang="en-US" u="sng" smtClean="0"/>
              <a:t>ADC</a:t>
            </a:r>
            <a:endParaRPr lang="en-US" u="sng"/>
          </a:p>
        </p:txBody>
      </p:sp>
      <p:sp>
        <p:nvSpPr>
          <p:cNvPr id="13" name="TextBox 12"/>
          <p:cNvSpPr txBox="1"/>
          <p:nvPr/>
        </p:nvSpPr>
        <p:spPr>
          <a:xfrm>
            <a:off x="1151350" y="3177161"/>
            <a:ext cx="537327" cy="369332"/>
          </a:xfrm>
          <a:prstGeom prst="rect">
            <a:avLst/>
          </a:prstGeom>
          <a:noFill/>
        </p:spPr>
        <p:txBody>
          <a:bodyPr wrap="none" rtlCol="0">
            <a:spAutoFit/>
          </a:bodyPr>
          <a:lstStyle/>
          <a:p>
            <a:r>
              <a:rPr lang="en-US" u="sng" smtClean="0"/>
              <a:t>SCC</a:t>
            </a:r>
            <a:endParaRPr lang="en-US" u="sng"/>
          </a:p>
        </p:txBody>
      </p:sp>
      <p:cxnSp>
        <p:nvCxnSpPr>
          <p:cNvPr id="14" name="Straight Connector 13"/>
          <p:cNvCxnSpPr/>
          <p:nvPr/>
        </p:nvCxnSpPr>
        <p:spPr>
          <a:xfrm>
            <a:off x="1029807" y="1873800"/>
            <a:ext cx="7035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29807" y="3177161"/>
            <a:ext cx="7035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029807" y="4405460"/>
            <a:ext cx="71043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309" y="2031776"/>
            <a:ext cx="5684837" cy="101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4421" y="3286345"/>
            <a:ext cx="6051550" cy="101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91200" y="1700798"/>
            <a:ext cx="324128" cy="369332"/>
          </a:xfrm>
          <a:prstGeom prst="rect">
            <a:avLst/>
          </a:prstGeom>
          <a:noFill/>
        </p:spPr>
        <p:txBody>
          <a:bodyPr wrap="none" rtlCol="0">
            <a:spAutoFit/>
          </a:bodyPr>
          <a:lstStyle/>
          <a:p>
            <a:r>
              <a:rPr lang="en-US" b="1" smtClean="0"/>
              <a:t>A</a:t>
            </a:r>
            <a:endParaRPr lang="en-US" b="1"/>
          </a:p>
        </p:txBody>
      </p:sp>
      <p:sp>
        <p:nvSpPr>
          <p:cNvPr id="19" name="TextBox 18"/>
          <p:cNvSpPr txBox="1"/>
          <p:nvPr/>
        </p:nvSpPr>
        <p:spPr>
          <a:xfrm>
            <a:off x="691200" y="2978576"/>
            <a:ext cx="317716" cy="369332"/>
          </a:xfrm>
          <a:prstGeom prst="rect">
            <a:avLst/>
          </a:prstGeom>
          <a:noFill/>
        </p:spPr>
        <p:txBody>
          <a:bodyPr wrap="none" rtlCol="0">
            <a:spAutoFit/>
          </a:bodyPr>
          <a:lstStyle/>
          <a:p>
            <a:r>
              <a:rPr lang="en-US" b="1" smtClean="0"/>
              <a:t>B</a:t>
            </a:r>
            <a:endParaRPr lang="en-US" b="1"/>
          </a:p>
        </p:txBody>
      </p:sp>
      <p:sp>
        <p:nvSpPr>
          <p:cNvPr id="4" name="Freeform 3"/>
          <p:cNvSpPr/>
          <p:nvPr/>
        </p:nvSpPr>
        <p:spPr>
          <a:xfrm>
            <a:off x="2404800" y="1526049"/>
            <a:ext cx="1771200" cy="198000"/>
          </a:xfrm>
          <a:custGeom>
            <a:avLst/>
            <a:gdLst>
              <a:gd name="connsiteX0" fmla="*/ 0 w 1720800"/>
              <a:gd name="connsiteY0" fmla="*/ 396000 h 396000"/>
              <a:gd name="connsiteX1" fmla="*/ 0 w 1720800"/>
              <a:gd name="connsiteY1" fmla="*/ 0 h 396000"/>
              <a:gd name="connsiteX2" fmla="*/ 1720800 w 1720800"/>
              <a:gd name="connsiteY2" fmla="*/ 0 h 396000"/>
              <a:gd name="connsiteX3" fmla="*/ 1720800 w 1720800"/>
              <a:gd name="connsiteY3" fmla="*/ 374400 h 396000"/>
            </a:gdLst>
            <a:ahLst/>
            <a:cxnLst>
              <a:cxn ang="0">
                <a:pos x="connsiteX0" y="connsiteY0"/>
              </a:cxn>
              <a:cxn ang="0">
                <a:pos x="connsiteX1" y="connsiteY1"/>
              </a:cxn>
              <a:cxn ang="0">
                <a:pos x="connsiteX2" y="connsiteY2"/>
              </a:cxn>
              <a:cxn ang="0">
                <a:pos x="connsiteX3" y="connsiteY3"/>
              </a:cxn>
            </a:cxnLst>
            <a:rect l="l" t="t" r="r" b="b"/>
            <a:pathLst>
              <a:path w="1720800" h="396000">
                <a:moveTo>
                  <a:pt x="0" y="396000"/>
                </a:moveTo>
                <a:lnTo>
                  <a:pt x="0" y="0"/>
                </a:lnTo>
                <a:lnTo>
                  <a:pt x="1720800" y="0"/>
                </a:lnTo>
                <a:lnTo>
                  <a:pt x="1720800" y="3744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633810" y="1138315"/>
            <a:ext cx="1313180" cy="369332"/>
          </a:xfrm>
          <a:prstGeom prst="rect">
            <a:avLst/>
          </a:prstGeom>
          <a:noFill/>
        </p:spPr>
        <p:txBody>
          <a:bodyPr wrap="none" rtlCol="0">
            <a:spAutoFit/>
          </a:bodyPr>
          <a:lstStyle/>
          <a:p>
            <a:r>
              <a:rPr lang="en-US" smtClean="0"/>
              <a:t>Comparison</a:t>
            </a:r>
            <a:endParaRPr lang="en-US"/>
          </a:p>
        </p:txBody>
      </p:sp>
      <p:sp>
        <p:nvSpPr>
          <p:cNvPr id="6" name="Rectangle 5"/>
          <p:cNvSpPr/>
          <p:nvPr/>
        </p:nvSpPr>
        <p:spPr>
          <a:xfrm>
            <a:off x="352800" y="5054440"/>
            <a:ext cx="8438400" cy="1015663"/>
          </a:xfrm>
          <a:prstGeom prst="rect">
            <a:avLst/>
          </a:prstGeom>
        </p:spPr>
        <p:txBody>
          <a:bodyPr wrap="square">
            <a:spAutoFit/>
          </a:bodyPr>
          <a:lstStyle/>
          <a:p>
            <a:r>
              <a:rPr lang="en-US" sz="1200" b="1"/>
              <a:t>Supplementary Figure </a:t>
            </a:r>
            <a:r>
              <a:rPr lang="en-US" sz="1200" b="1" smtClean="0"/>
              <a:t>4</a:t>
            </a:r>
            <a:r>
              <a:rPr lang="en-US" sz="1200" smtClean="0"/>
              <a:t>. </a:t>
            </a:r>
            <a:r>
              <a:rPr lang="en-US" sz="1200"/>
              <a:t>Significant association between ADC (</a:t>
            </a:r>
            <a:r>
              <a:rPr lang="en-US" sz="1200" b="1"/>
              <a:t>A</a:t>
            </a:r>
            <a:r>
              <a:rPr lang="en-US" sz="1200"/>
              <a:t>) and SCC (</a:t>
            </a:r>
            <a:r>
              <a:rPr lang="en-US" sz="1200" b="1"/>
              <a:t>B</a:t>
            </a:r>
            <a:r>
              <a:rPr lang="en-US" sz="1200"/>
              <a:t>) scores and the degree of differentiation. One hundred pathology slides (50 each for ADC and SCC) were reviewed and graded, and converted into “Path Scores” from 1 (poorly differentiated) to 5 (well differentiated). The number of slides for each path score is indicated as well as the mean ADC or SCC prediction scores. Both the trend test and Pearson correlation test indicate strong association between ADC-SCC score and tumor diffentiation.</a:t>
            </a:r>
          </a:p>
        </p:txBody>
      </p:sp>
    </p:spTree>
    <p:extLst>
      <p:ext uri="{BB962C8B-B14F-4D97-AF65-F5344CB8AC3E}">
        <p14:creationId xmlns:p14="http://schemas.microsoft.com/office/powerpoint/2010/main" val="738650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girar\Desktop\GIRARD--Documents\Sweave - AdSq Signatures\Figures\Surv_MDA_ADC_O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762" y="1003962"/>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lgirar\Desktop\GIRARD--Documents\Sweave - AdSq Signatures\Figures\Surv_MDA_ADC_CF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003962"/>
            <a:ext cx="3657599" cy="3657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26400" y="806400"/>
            <a:ext cx="324128" cy="369332"/>
          </a:xfrm>
          <a:prstGeom prst="rect">
            <a:avLst/>
          </a:prstGeom>
          <a:noFill/>
        </p:spPr>
        <p:txBody>
          <a:bodyPr wrap="none" rtlCol="0">
            <a:spAutoFit/>
          </a:bodyPr>
          <a:lstStyle/>
          <a:p>
            <a:r>
              <a:rPr lang="en-US" b="1" smtClean="0"/>
              <a:t>A</a:t>
            </a:r>
            <a:endParaRPr lang="en-US" b="1"/>
          </a:p>
        </p:txBody>
      </p:sp>
      <p:sp>
        <p:nvSpPr>
          <p:cNvPr id="2" name="Rectangle 1"/>
          <p:cNvSpPr/>
          <p:nvPr/>
        </p:nvSpPr>
        <p:spPr>
          <a:xfrm>
            <a:off x="252000" y="5243340"/>
            <a:ext cx="8640000" cy="830997"/>
          </a:xfrm>
          <a:prstGeom prst="rect">
            <a:avLst/>
          </a:prstGeom>
        </p:spPr>
        <p:txBody>
          <a:bodyPr wrap="square">
            <a:spAutoFit/>
          </a:bodyPr>
          <a:lstStyle/>
          <a:p>
            <a:r>
              <a:rPr lang="en-US" sz="1200" b="1"/>
              <a:t>Supplementary Figure </a:t>
            </a:r>
            <a:r>
              <a:rPr lang="en-US" sz="1200" b="1" smtClean="0"/>
              <a:t>5</a:t>
            </a:r>
            <a:r>
              <a:rPr lang="en-US" sz="1200" smtClean="0"/>
              <a:t>. </a:t>
            </a:r>
            <a:r>
              <a:rPr lang="en-US" sz="1200"/>
              <a:t>Significant association of ADC-SCC scores with patient survival were observed in several cohorts (</a:t>
            </a:r>
            <a:r>
              <a:rPr lang="en-US" sz="1200" b="1"/>
              <a:t>A, C, D</a:t>
            </a:r>
            <a:r>
              <a:rPr lang="en-US" sz="1200"/>
              <a:t>), with the exception of the SCC subgroup of the MDACC set (</a:t>
            </a:r>
            <a:r>
              <a:rPr lang="en-US" sz="1200" b="1"/>
              <a:t>B</a:t>
            </a:r>
            <a:r>
              <a:rPr lang="en-US" sz="1200"/>
              <a:t>). These analyses were done separately for ADC and SCC. The score cutoffs between high and low values were determined with distribution plots, shown as insets. Both overall (left panels) and cancer-free survival (right panels) were analyzed, when this information was available.</a:t>
            </a:r>
          </a:p>
        </p:txBody>
      </p:sp>
    </p:spTree>
    <p:extLst>
      <p:ext uri="{BB962C8B-B14F-4D97-AF65-F5344CB8AC3E}">
        <p14:creationId xmlns:p14="http://schemas.microsoft.com/office/powerpoint/2010/main" val="3689263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girar\Desktop\GIRARD--Documents\Sweave - AdSq Signatures\Figures\Surv_MDA_SCC_O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075" y="10800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lgirar\Desktop\GIRARD--Documents\Sweave - AdSq Signatures\Figures\Surv_MDA_SCC_CS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080000"/>
            <a:ext cx="3657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26400" y="774437"/>
            <a:ext cx="317716" cy="369332"/>
          </a:xfrm>
          <a:prstGeom prst="rect">
            <a:avLst/>
          </a:prstGeom>
          <a:noFill/>
        </p:spPr>
        <p:txBody>
          <a:bodyPr wrap="none" rtlCol="0">
            <a:spAutoFit/>
          </a:bodyPr>
          <a:lstStyle/>
          <a:p>
            <a:r>
              <a:rPr lang="en-US" b="1" smtClean="0"/>
              <a:t>B</a:t>
            </a:r>
            <a:endParaRPr lang="en-US" b="1"/>
          </a:p>
        </p:txBody>
      </p:sp>
      <p:sp>
        <p:nvSpPr>
          <p:cNvPr id="6" name="Rectangle 5"/>
          <p:cNvSpPr/>
          <p:nvPr/>
        </p:nvSpPr>
        <p:spPr>
          <a:xfrm>
            <a:off x="252000" y="5243340"/>
            <a:ext cx="8640000" cy="830997"/>
          </a:xfrm>
          <a:prstGeom prst="rect">
            <a:avLst/>
          </a:prstGeom>
        </p:spPr>
        <p:txBody>
          <a:bodyPr wrap="square">
            <a:spAutoFit/>
          </a:bodyPr>
          <a:lstStyle/>
          <a:p>
            <a:r>
              <a:rPr lang="en-US" sz="1200" b="1" smtClean="0"/>
              <a:t>Supplementary Figure 5</a:t>
            </a:r>
            <a:r>
              <a:rPr lang="en-US" sz="1200" smtClean="0"/>
              <a:t>. </a:t>
            </a:r>
            <a:r>
              <a:rPr lang="en-US" sz="1200"/>
              <a:t>Significant association of ADC-SCC scores with patient survival were observed in several cohorts (</a:t>
            </a:r>
            <a:r>
              <a:rPr lang="en-US" sz="1200" b="1"/>
              <a:t>A, C, D</a:t>
            </a:r>
            <a:r>
              <a:rPr lang="en-US" sz="1200"/>
              <a:t>), with the exception of the SCC subgroup of the MDACC set (</a:t>
            </a:r>
            <a:r>
              <a:rPr lang="en-US" sz="1200" b="1"/>
              <a:t>B</a:t>
            </a:r>
            <a:r>
              <a:rPr lang="en-US" sz="1200"/>
              <a:t>). These analyses were done separately for ADC and SCC. The score cutoffs between high and low values were determined with distribution plots, shown as insets. Both overall (left panels) and cancer-free survival (right panels) were analyzed, when this information was available.</a:t>
            </a:r>
          </a:p>
        </p:txBody>
      </p:sp>
    </p:spTree>
    <p:extLst>
      <p:ext uri="{BB962C8B-B14F-4D97-AF65-F5344CB8AC3E}">
        <p14:creationId xmlns:p14="http://schemas.microsoft.com/office/powerpoint/2010/main" val="23551794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girar\Desktop\GIRARD--Documents\Sweave - AdSq Signatures\Figures\Surv_DC_O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388" y="10800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girar\Desktop\GIRARD--Documents\Sweave - AdSq Signatures\Figures\Surv_DC_CS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080000"/>
            <a:ext cx="3657599" cy="3657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26400" y="910100"/>
            <a:ext cx="308098" cy="369332"/>
          </a:xfrm>
          <a:prstGeom prst="rect">
            <a:avLst/>
          </a:prstGeom>
          <a:noFill/>
        </p:spPr>
        <p:txBody>
          <a:bodyPr wrap="none" rtlCol="0">
            <a:spAutoFit/>
          </a:bodyPr>
          <a:lstStyle/>
          <a:p>
            <a:r>
              <a:rPr lang="en-US" b="1" smtClean="0"/>
              <a:t>C</a:t>
            </a:r>
            <a:endParaRPr lang="en-US" b="1"/>
          </a:p>
        </p:txBody>
      </p:sp>
      <p:sp>
        <p:nvSpPr>
          <p:cNvPr id="7" name="Rectangle 6"/>
          <p:cNvSpPr/>
          <p:nvPr/>
        </p:nvSpPr>
        <p:spPr>
          <a:xfrm>
            <a:off x="252000" y="5243340"/>
            <a:ext cx="8640000" cy="830997"/>
          </a:xfrm>
          <a:prstGeom prst="rect">
            <a:avLst/>
          </a:prstGeom>
        </p:spPr>
        <p:txBody>
          <a:bodyPr wrap="square">
            <a:spAutoFit/>
          </a:bodyPr>
          <a:lstStyle/>
          <a:p>
            <a:r>
              <a:rPr lang="en-US" sz="1200" b="1"/>
              <a:t>Supplementary Figure </a:t>
            </a:r>
            <a:r>
              <a:rPr lang="en-US" sz="1200" b="1" smtClean="0"/>
              <a:t>5</a:t>
            </a:r>
            <a:r>
              <a:rPr lang="en-US" sz="1200" smtClean="0"/>
              <a:t>. </a:t>
            </a:r>
            <a:r>
              <a:rPr lang="en-US" sz="1200"/>
              <a:t>Significant association of ADC-SCC scores with patient survival were observed in several cohorts (</a:t>
            </a:r>
            <a:r>
              <a:rPr lang="en-US" sz="1200" b="1"/>
              <a:t>A, C, D</a:t>
            </a:r>
            <a:r>
              <a:rPr lang="en-US" sz="1200"/>
              <a:t>), with the exception of the SCC subgroup of the MDACC set (</a:t>
            </a:r>
            <a:r>
              <a:rPr lang="en-US" sz="1200" b="1"/>
              <a:t>B</a:t>
            </a:r>
            <a:r>
              <a:rPr lang="en-US" sz="1200"/>
              <a:t>). These analyses were done separately for ADC and SCC. The score cutoffs between high and low values were determined with distribution plots, shown as insets. Both overall (left panels) and cancer-free survival (right panels) were analyzed, when this information was available.</a:t>
            </a:r>
          </a:p>
        </p:txBody>
      </p:sp>
    </p:spTree>
    <p:extLst>
      <p:ext uri="{BB962C8B-B14F-4D97-AF65-F5344CB8AC3E}">
        <p14:creationId xmlns:p14="http://schemas.microsoft.com/office/powerpoint/2010/main" val="1699763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LG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LG Template</Template>
  <TotalTime>6479</TotalTime>
  <Words>1165</Words>
  <Application>Microsoft Office PowerPoint</Application>
  <PresentationFormat>On-screen Show (4:3)</PresentationFormat>
  <Paragraphs>27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LG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 Girard</dc:creator>
  <cp:lastModifiedBy>Luc Girard</cp:lastModifiedBy>
  <cp:revision>123</cp:revision>
  <dcterms:created xsi:type="dcterms:W3CDTF">2013-03-15T16:39:55Z</dcterms:created>
  <dcterms:modified xsi:type="dcterms:W3CDTF">2016-05-24T19:41:24Z</dcterms:modified>
</cp:coreProperties>
</file>