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1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B7F62-232F-4D12-A4A4-D9F236F06899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32B84-5FE7-4453-9C29-DFA2715DA1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Fig. S1. Subgroup analysis for the relationship between all-cause mortality and the use of ACEI/ARB.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2017-05-24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8"/>
          <p:cNvGrpSpPr/>
          <p:nvPr/>
        </p:nvGrpSpPr>
        <p:grpSpPr>
          <a:xfrm>
            <a:off x="928662" y="-1143032"/>
            <a:ext cx="8286808" cy="7415421"/>
            <a:chOff x="1365250" y="-1095408"/>
            <a:chExt cx="9649497" cy="7415421"/>
          </a:xfrm>
        </p:grpSpPr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1365250" y="-511175"/>
              <a:ext cx="9566275" cy="1588"/>
            </a:xfrm>
            <a:prstGeom prst="line">
              <a:avLst/>
            </a:prstGeom>
            <a:noFill/>
            <a:ln w="13">
              <a:solidFill>
                <a:srgbClr val="C0C0C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389563" y="4803776"/>
              <a:ext cx="1588" cy="82550"/>
            </a:xfrm>
            <a:prstGeom prst="line">
              <a:avLst/>
            </a:prstGeom>
            <a:noFill/>
            <a:ln w="13">
              <a:solidFill>
                <a:srgbClr val="90353B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V="1">
              <a:off x="5389563" y="4089401"/>
              <a:ext cx="1588" cy="82550"/>
            </a:xfrm>
            <a:prstGeom prst="line">
              <a:avLst/>
            </a:prstGeom>
            <a:noFill/>
            <a:ln w="13">
              <a:solidFill>
                <a:srgbClr val="90353B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9" name="Line 35"/>
            <p:cNvSpPr>
              <a:spLocks noChangeShapeType="1"/>
            </p:cNvSpPr>
            <p:nvPr/>
          </p:nvSpPr>
          <p:spPr bwMode="auto">
            <a:xfrm flipV="1">
              <a:off x="5389563" y="3067051"/>
              <a:ext cx="1588" cy="82550"/>
            </a:xfrm>
            <a:prstGeom prst="line">
              <a:avLst/>
            </a:prstGeom>
            <a:noFill/>
            <a:ln w="13">
              <a:solidFill>
                <a:srgbClr val="90353B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8" name="Line 44"/>
            <p:cNvSpPr>
              <a:spLocks noChangeShapeType="1"/>
            </p:cNvSpPr>
            <p:nvPr/>
          </p:nvSpPr>
          <p:spPr bwMode="auto">
            <a:xfrm flipV="1">
              <a:off x="5389563" y="1912938"/>
              <a:ext cx="1588" cy="82550"/>
            </a:xfrm>
            <a:prstGeom prst="line">
              <a:avLst/>
            </a:prstGeom>
            <a:noFill/>
            <a:ln w="13">
              <a:solidFill>
                <a:srgbClr val="90353B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9" name="Line 45"/>
            <p:cNvSpPr>
              <a:spLocks noChangeShapeType="1"/>
            </p:cNvSpPr>
            <p:nvPr/>
          </p:nvSpPr>
          <p:spPr bwMode="auto">
            <a:xfrm flipV="1">
              <a:off x="5389563" y="1760538"/>
              <a:ext cx="1588" cy="82550"/>
            </a:xfrm>
            <a:prstGeom prst="line">
              <a:avLst/>
            </a:prstGeom>
            <a:noFill/>
            <a:ln w="13">
              <a:solidFill>
                <a:srgbClr val="90353B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 flipV="1">
              <a:off x="5389563" y="179388"/>
              <a:ext cx="1588" cy="82550"/>
            </a:xfrm>
            <a:prstGeom prst="line">
              <a:avLst/>
            </a:prstGeom>
            <a:noFill/>
            <a:ln w="13">
              <a:solidFill>
                <a:srgbClr val="90353B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8" name="Line 64"/>
            <p:cNvSpPr>
              <a:spLocks noChangeShapeType="1"/>
            </p:cNvSpPr>
            <p:nvPr/>
          </p:nvSpPr>
          <p:spPr bwMode="auto">
            <a:xfrm flipV="1">
              <a:off x="5456238" y="-511175"/>
              <a:ext cx="1588" cy="6084000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5419725" y="5010151"/>
              <a:ext cx="231775" cy="231775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5210175" y="3957638"/>
              <a:ext cx="341313" cy="341313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5145088" y="4754563"/>
              <a:ext cx="263525" cy="261938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5700713" y="3863976"/>
              <a:ext cx="42863" cy="42863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5438775" y="752476"/>
              <a:ext cx="236538" cy="238125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5213350" y="2960688"/>
              <a:ext cx="334963" cy="334963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5856288" y="2128838"/>
              <a:ext cx="42863" cy="42863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5538788" y="2851151"/>
              <a:ext cx="73025" cy="73025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5145088" y="22226"/>
              <a:ext cx="263525" cy="261938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5210175" y="1738313"/>
              <a:ext cx="341313" cy="34131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0" name="Rectangle 76"/>
            <p:cNvSpPr>
              <a:spLocks noChangeArrowheads="1"/>
            </p:cNvSpPr>
            <p:nvPr/>
          </p:nvSpPr>
          <p:spPr bwMode="auto">
            <a:xfrm>
              <a:off x="5111750" y="990601"/>
              <a:ext cx="250825" cy="249238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5422900" y="-201612"/>
              <a:ext cx="225425" cy="225425"/>
            </a:xfrm>
            <a:prstGeom prst="rect">
              <a:avLst/>
            </a:prstGeom>
            <a:solidFill>
              <a:srgbClr val="B4B4B4"/>
            </a:solidFill>
            <a:ln w="19">
              <a:solidFill>
                <a:srgbClr val="B4B4B4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2" name="Line 78"/>
            <p:cNvSpPr>
              <a:spLocks noChangeShapeType="1"/>
            </p:cNvSpPr>
            <p:nvPr/>
          </p:nvSpPr>
          <p:spPr bwMode="auto">
            <a:xfrm>
              <a:off x="5191125" y="5126038"/>
              <a:ext cx="692150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3" name="Line 79"/>
            <p:cNvSpPr>
              <a:spLocks noChangeShapeType="1"/>
            </p:cNvSpPr>
            <p:nvPr/>
          </p:nvSpPr>
          <p:spPr bwMode="auto">
            <a:xfrm>
              <a:off x="5151438" y="4129088"/>
              <a:ext cx="460375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4" name="Line 80"/>
            <p:cNvSpPr>
              <a:spLocks noChangeShapeType="1"/>
            </p:cNvSpPr>
            <p:nvPr/>
          </p:nvSpPr>
          <p:spPr bwMode="auto">
            <a:xfrm>
              <a:off x="4972050" y="4886326"/>
              <a:ext cx="606425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5" name="Line 81"/>
            <p:cNvSpPr>
              <a:spLocks noChangeShapeType="1"/>
            </p:cNvSpPr>
            <p:nvPr/>
          </p:nvSpPr>
          <p:spPr bwMode="auto">
            <a:xfrm>
              <a:off x="3978275" y="3884613"/>
              <a:ext cx="3486150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6" name="Line 82"/>
            <p:cNvSpPr>
              <a:spLocks noChangeShapeType="1"/>
            </p:cNvSpPr>
            <p:nvPr/>
          </p:nvSpPr>
          <p:spPr bwMode="auto">
            <a:xfrm>
              <a:off x="5219700" y="871538"/>
              <a:ext cx="673100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7" name="Line 83"/>
            <p:cNvSpPr>
              <a:spLocks noChangeShapeType="1"/>
            </p:cNvSpPr>
            <p:nvPr/>
          </p:nvSpPr>
          <p:spPr bwMode="auto">
            <a:xfrm>
              <a:off x="5143500" y="3128963"/>
              <a:ext cx="477838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4097338" y="2151063"/>
              <a:ext cx="3562350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9" name="Line 85"/>
            <p:cNvSpPr>
              <a:spLocks noChangeShapeType="1"/>
            </p:cNvSpPr>
            <p:nvPr/>
          </p:nvSpPr>
          <p:spPr bwMode="auto">
            <a:xfrm>
              <a:off x="4475163" y="2887663"/>
              <a:ext cx="2200275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0" name="Line 86"/>
            <p:cNvSpPr>
              <a:spLocks noChangeShapeType="1"/>
            </p:cNvSpPr>
            <p:nvPr/>
          </p:nvSpPr>
          <p:spPr bwMode="auto">
            <a:xfrm>
              <a:off x="4972050" y="152401"/>
              <a:ext cx="606425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1" name="Line 87"/>
            <p:cNvSpPr>
              <a:spLocks noChangeShapeType="1"/>
            </p:cNvSpPr>
            <p:nvPr/>
          </p:nvSpPr>
          <p:spPr bwMode="auto">
            <a:xfrm>
              <a:off x="5148263" y="1909763"/>
              <a:ext cx="466725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2" name="Line 88"/>
            <p:cNvSpPr>
              <a:spLocks noChangeShapeType="1"/>
            </p:cNvSpPr>
            <p:nvPr/>
          </p:nvSpPr>
          <p:spPr bwMode="auto">
            <a:xfrm>
              <a:off x="4919663" y="1111251"/>
              <a:ext cx="638175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3" name="Line 89"/>
            <p:cNvSpPr>
              <a:spLocks noChangeShapeType="1"/>
            </p:cNvSpPr>
            <p:nvPr/>
          </p:nvSpPr>
          <p:spPr bwMode="auto">
            <a:xfrm>
              <a:off x="5184775" y="-88900"/>
              <a:ext cx="704850" cy="1588"/>
            </a:xfrm>
            <a:prstGeom prst="line">
              <a:avLst/>
            </a:prstGeom>
            <a:noFill/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0" name="Rectangle 146"/>
            <p:cNvSpPr>
              <a:spLocks noChangeArrowheads="1"/>
            </p:cNvSpPr>
            <p:nvPr/>
          </p:nvSpPr>
          <p:spPr bwMode="auto">
            <a:xfrm>
              <a:off x="7788276" y="5032376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1.08 (0.77, 1.51)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1" name="Rectangle 147"/>
            <p:cNvSpPr>
              <a:spLocks noChangeArrowheads="1"/>
            </p:cNvSpPr>
            <p:nvPr/>
          </p:nvSpPr>
          <p:spPr bwMode="auto">
            <a:xfrm>
              <a:off x="7788276" y="4032251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0.93 (0.74, 1.16)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2" name="Rectangle 148"/>
            <p:cNvSpPr>
              <a:spLocks noChangeArrowheads="1"/>
            </p:cNvSpPr>
            <p:nvPr/>
          </p:nvSpPr>
          <p:spPr bwMode="auto">
            <a:xfrm>
              <a:off x="7788276" y="4787901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0.84 (0.63, 1.12)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3" name="Rectangle 149"/>
            <p:cNvSpPr>
              <a:spLocks noChangeArrowheads="1"/>
            </p:cNvSpPr>
            <p:nvPr/>
          </p:nvSpPr>
          <p:spPr bwMode="auto">
            <a:xfrm>
              <a:off x="7788276" y="3790951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1.29 (0.24, 6.91)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4" name="Rectangle 150"/>
            <p:cNvSpPr>
              <a:spLocks noChangeArrowheads="1"/>
            </p:cNvSpPr>
            <p:nvPr/>
          </p:nvSpPr>
          <p:spPr bwMode="auto">
            <a:xfrm>
              <a:off x="7788276" y="77628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1.10 (0.80, 1.52)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6" name="Rectangle 152"/>
            <p:cNvSpPr>
              <a:spLocks noChangeArrowheads="1"/>
            </p:cNvSpPr>
            <p:nvPr/>
          </p:nvSpPr>
          <p:spPr bwMode="auto">
            <a:xfrm>
              <a:off x="7788276" y="3033713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0.93 (0.74, 1.17)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8" name="Rectangle 154"/>
            <p:cNvSpPr>
              <a:spLocks noChangeArrowheads="1"/>
            </p:cNvSpPr>
            <p:nvPr/>
          </p:nvSpPr>
          <p:spPr bwMode="auto">
            <a:xfrm>
              <a:off x="7788276" y="205263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1.50 (0.27, 8.34)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80" name="Rectangle 156"/>
            <p:cNvSpPr>
              <a:spLocks noChangeArrowheads="1"/>
            </p:cNvSpPr>
            <p:nvPr/>
          </p:nvSpPr>
          <p:spPr bwMode="auto">
            <a:xfrm>
              <a:off x="7788276" y="2790826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1.12 (0.39, 3.23)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81" name="Rectangle 157"/>
            <p:cNvSpPr>
              <a:spLocks noChangeArrowheads="1"/>
            </p:cNvSpPr>
            <p:nvPr/>
          </p:nvSpPr>
          <p:spPr bwMode="auto">
            <a:xfrm>
              <a:off x="7788276" y="5873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0.84 (0.63, 1.12)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86" name="Rectangle 162"/>
            <p:cNvSpPr>
              <a:spLocks noChangeArrowheads="1"/>
            </p:cNvSpPr>
            <p:nvPr/>
          </p:nvSpPr>
          <p:spPr bwMode="auto">
            <a:xfrm>
              <a:off x="7788276" y="181133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0.93 (0.74, 1.16)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88" name="Rectangle 164"/>
            <p:cNvSpPr>
              <a:spLocks noChangeArrowheads="1"/>
            </p:cNvSpPr>
            <p:nvPr/>
          </p:nvSpPr>
          <p:spPr bwMode="auto">
            <a:xfrm>
              <a:off x="7788276" y="101758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0.81 (0.60, 1.10)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89" name="Rectangle 165"/>
            <p:cNvSpPr>
              <a:spLocks noChangeArrowheads="1"/>
            </p:cNvSpPr>
            <p:nvPr/>
          </p:nvSpPr>
          <p:spPr bwMode="auto">
            <a:xfrm>
              <a:off x="7788276" y="-185737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1.08 (0.77, 1.52)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12" name="Rectangle 188"/>
            <p:cNvSpPr>
              <a:spLocks noChangeArrowheads="1"/>
            </p:cNvSpPr>
            <p:nvPr/>
          </p:nvSpPr>
          <p:spPr bwMode="auto">
            <a:xfrm>
              <a:off x="7788276" y="5032376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1.08 (0.77, 1.51)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13" name="Rectangle 189"/>
            <p:cNvSpPr>
              <a:spLocks noChangeArrowheads="1"/>
            </p:cNvSpPr>
            <p:nvPr/>
          </p:nvSpPr>
          <p:spPr bwMode="auto">
            <a:xfrm>
              <a:off x="7788276" y="4032251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0.93 (0.74, 1.16)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14" name="Rectangle 190"/>
            <p:cNvSpPr>
              <a:spLocks noChangeArrowheads="1"/>
            </p:cNvSpPr>
            <p:nvPr/>
          </p:nvSpPr>
          <p:spPr bwMode="auto">
            <a:xfrm>
              <a:off x="7788276" y="4787901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0.84 (0.63, 1.12)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15" name="Rectangle 191"/>
            <p:cNvSpPr>
              <a:spLocks noChangeArrowheads="1"/>
            </p:cNvSpPr>
            <p:nvPr/>
          </p:nvSpPr>
          <p:spPr bwMode="auto">
            <a:xfrm>
              <a:off x="7788276" y="3790951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1.29 (0.24, 6.91)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16" name="Rectangle 192"/>
            <p:cNvSpPr>
              <a:spLocks noChangeArrowheads="1"/>
            </p:cNvSpPr>
            <p:nvPr/>
          </p:nvSpPr>
          <p:spPr bwMode="auto">
            <a:xfrm>
              <a:off x="7788276" y="77628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1.10 (0.80, 1.52)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18" name="Rectangle 194"/>
            <p:cNvSpPr>
              <a:spLocks noChangeArrowheads="1"/>
            </p:cNvSpPr>
            <p:nvPr/>
          </p:nvSpPr>
          <p:spPr bwMode="auto">
            <a:xfrm>
              <a:off x="7788276" y="3033713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0.93 (0.74, 1.17)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20" name="Rectangle 196"/>
            <p:cNvSpPr>
              <a:spLocks noChangeArrowheads="1"/>
            </p:cNvSpPr>
            <p:nvPr/>
          </p:nvSpPr>
          <p:spPr bwMode="auto">
            <a:xfrm>
              <a:off x="7788276" y="205263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1.50 (0.27, 8.34)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22" name="Rectangle 198"/>
            <p:cNvSpPr>
              <a:spLocks noChangeArrowheads="1"/>
            </p:cNvSpPr>
            <p:nvPr/>
          </p:nvSpPr>
          <p:spPr bwMode="auto">
            <a:xfrm>
              <a:off x="7788276" y="2790826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1.12 (0.39, 3.23)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23" name="Rectangle 199"/>
            <p:cNvSpPr>
              <a:spLocks noChangeArrowheads="1"/>
            </p:cNvSpPr>
            <p:nvPr/>
          </p:nvSpPr>
          <p:spPr bwMode="auto">
            <a:xfrm>
              <a:off x="7788276" y="5873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0.84 (0.63, 1.12)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28" name="Rectangle 204"/>
            <p:cNvSpPr>
              <a:spLocks noChangeArrowheads="1"/>
            </p:cNvSpPr>
            <p:nvPr/>
          </p:nvSpPr>
          <p:spPr bwMode="auto">
            <a:xfrm>
              <a:off x="7788276" y="181133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0.93 (0.74, 1.16)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1" name="Rectangle 207"/>
            <p:cNvSpPr>
              <a:spLocks noChangeArrowheads="1"/>
            </p:cNvSpPr>
            <p:nvPr/>
          </p:nvSpPr>
          <p:spPr bwMode="auto">
            <a:xfrm>
              <a:off x="7788276" y="1017588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0.81 (0.60, 1.10)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2" name="Rectangle 208"/>
            <p:cNvSpPr>
              <a:spLocks noChangeArrowheads="1"/>
            </p:cNvSpPr>
            <p:nvPr/>
          </p:nvSpPr>
          <p:spPr bwMode="auto">
            <a:xfrm>
              <a:off x="7788276" y="-185737"/>
              <a:ext cx="15944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1.08 (0.77, 1.52)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54" name="Freeform 230"/>
            <p:cNvSpPr/>
            <p:nvPr/>
          </p:nvSpPr>
          <p:spPr bwMode="auto">
            <a:xfrm>
              <a:off x="5499100" y="5089525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5" name="Freeform 231"/>
            <p:cNvSpPr/>
            <p:nvPr/>
          </p:nvSpPr>
          <p:spPr bwMode="auto">
            <a:xfrm>
              <a:off x="5343525" y="4092575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6" name="Freeform 232"/>
            <p:cNvSpPr/>
            <p:nvPr/>
          </p:nvSpPr>
          <p:spPr bwMode="auto">
            <a:xfrm>
              <a:off x="5240338" y="4849813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7" name="Freeform 233"/>
            <p:cNvSpPr/>
            <p:nvPr/>
          </p:nvSpPr>
          <p:spPr bwMode="auto">
            <a:xfrm>
              <a:off x="5684838" y="3848100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8" name="Freeform 234"/>
            <p:cNvSpPr/>
            <p:nvPr/>
          </p:nvSpPr>
          <p:spPr bwMode="auto">
            <a:xfrm>
              <a:off x="5521325" y="835025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9" name="Freeform 235"/>
            <p:cNvSpPr/>
            <p:nvPr/>
          </p:nvSpPr>
          <p:spPr bwMode="auto">
            <a:xfrm>
              <a:off x="5343525" y="3092450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0" name="Freeform 236"/>
            <p:cNvSpPr/>
            <p:nvPr/>
          </p:nvSpPr>
          <p:spPr bwMode="auto">
            <a:xfrm>
              <a:off x="5840413" y="2112963"/>
              <a:ext cx="73025" cy="7461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4"/>
                </a:cxn>
                <a:cxn ang="0">
                  <a:pos x="23" y="47"/>
                </a:cxn>
                <a:cxn ang="0">
                  <a:pos x="46" y="24"/>
                </a:cxn>
                <a:cxn ang="0">
                  <a:pos x="23" y="0"/>
                </a:cxn>
              </a:cxnLst>
              <a:rect l="0" t="0" r="r" b="b"/>
              <a:pathLst>
                <a:path w="46" h="47">
                  <a:moveTo>
                    <a:pt x="23" y="0"/>
                  </a:moveTo>
                  <a:lnTo>
                    <a:pt x="0" y="24"/>
                  </a:lnTo>
                  <a:lnTo>
                    <a:pt x="23" y="47"/>
                  </a:lnTo>
                  <a:lnTo>
                    <a:pt x="46" y="2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1" name="Freeform 237"/>
            <p:cNvSpPr/>
            <p:nvPr/>
          </p:nvSpPr>
          <p:spPr bwMode="auto">
            <a:xfrm>
              <a:off x="5538788" y="2851150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2" name="Freeform 238"/>
            <p:cNvSpPr/>
            <p:nvPr/>
          </p:nvSpPr>
          <p:spPr bwMode="auto">
            <a:xfrm>
              <a:off x="5240338" y="115888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3" name="Freeform 239"/>
            <p:cNvSpPr/>
            <p:nvPr/>
          </p:nvSpPr>
          <p:spPr bwMode="auto">
            <a:xfrm>
              <a:off x="5343525" y="1873250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4" name="Freeform 240"/>
            <p:cNvSpPr/>
            <p:nvPr/>
          </p:nvSpPr>
          <p:spPr bwMode="auto">
            <a:xfrm>
              <a:off x="5200650" y="1077913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5" name="Freeform 241"/>
            <p:cNvSpPr/>
            <p:nvPr/>
          </p:nvSpPr>
          <p:spPr bwMode="auto">
            <a:xfrm>
              <a:off x="5499100" y="-125412"/>
              <a:ext cx="73025" cy="730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23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23" y="0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6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19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6" name="Line 242"/>
            <p:cNvSpPr>
              <a:spLocks noChangeShapeType="1"/>
            </p:cNvSpPr>
            <p:nvPr/>
          </p:nvSpPr>
          <p:spPr bwMode="auto">
            <a:xfrm>
              <a:off x="1365250" y="5586413"/>
              <a:ext cx="9566275" cy="1588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7" name="Rectangle 243"/>
            <p:cNvSpPr>
              <a:spLocks noChangeArrowheads="1"/>
            </p:cNvSpPr>
            <p:nvPr/>
          </p:nvSpPr>
          <p:spPr bwMode="auto">
            <a:xfrm>
              <a:off x="4237038" y="5656263"/>
              <a:ext cx="5984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68" name="Rectangle 244"/>
            <p:cNvSpPr>
              <a:spLocks noChangeArrowheads="1"/>
            </p:cNvSpPr>
            <p:nvPr/>
          </p:nvSpPr>
          <p:spPr bwMode="auto">
            <a:xfrm>
              <a:off x="6629400" y="5656263"/>
              <a:ext cx="5984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69" name="Line 245"/>
            <p:cNvSpPr>
              <a:spLocks noChangeShapeType="1"/>
            </p:cNvSpPr>
            <p:nvPr/>
          </p:nvSpPr>
          <p:spPr bwMode="auto">
            <a:xfrm>
              <a:off x="5456238" y="5586413"/>
              <a:ext cx="1587" cy="142875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0" name="Rectangle 246"/>
            <p:cNvSpPr>
              <a:spLocks noChangeArrowheads="1"/>
            </p:cNvSpPr>
            <p:nvPr/>
          </p:nvSpPr>
          <p:spPr bwMode="auto">
            <a:xfrm>
              <a:off x="5405438" y="5799138"/>
              <a:ext cx="119691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1" name="Line 247"/>
            <p:cNvSpPr>
              <a:spLocks noChangeShapeType="1"/>
            </p:cNvSpPr>
            <p:nvPr/>
          </p:nvSpPr>
          <p:spPr bwMode="auto">
            <a:xfrm>
              <a:off x="3063875" y="5586413"/>
              <a:ext cx="1587" cy="142875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2" name="Rectangle 248"/>
            <p:cNvSpPr>
              <a:spLocks noChangeArrowheads="1"/>
            </p:cNvSpPr>
            <p:nvPr/>
          </p:nvSpPr>
          <p:spPr bwMode="auto">
            <a:xfrm>
              <a:off x="2987675" y="5799138"/>
              <a:ext cx="179536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.1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3" name="Line 249"/>
            <p:cNvSpPr>
              <a:spLocks noChangeShapeType="1"/>
            </p:cNvSpPr>
            <p:nvPr/>
          </p:nvSpPr>
          <p:spPr bwMode="auto">
            <a:xfrm>
              <a:off x="4737100" y="5586413"/>
              <a:ext cx="1587" cy="142875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4" name="Rectangle 250"/>
            <p:cNvSpPr>
              <a:spLocks noChangeArrowheads="1"/>
            </p:cNvSpPr>
            <p:nvPr/>
          </p:nvSpPr>
          <p:spPr bwMode="auto">
            <a:xfrm>
              <a:off x="4660899" y="5799138"/>
              <a:ext cx="179536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.5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5" name="Line 251"/>
            <p:cNvSpPr>
              <a:spLocks noChangeShapeType="1"/>
            </p:cNvSpPr>
            <p:nvPr/>
          </p:nvSpPr>
          <p:spPr bwMode="auto">
            <a:xfrm>
              <a:off x="5456238" y="5586413"/>
              <a:ext cx="1587" cy="142875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6" name="Rectangle 252"/>
            <p:cNvSpPr>
              <a:spLocks noChangeArrowheads="1"/>
            </p:cNvSpPr>
            <p:nvPr/>
          </p:nvSpPr>
          <p:spPr bwMode="auto">
            <a:xfrm>
              <a:off x="5405438" y="5799138"/>
              <a:ext cx="119691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7" name="Line 253"/>
            <p:cNvSpPr>
              <a:spLocks noChangeShapeType="1"/>
            </p:cNvSpPr>
            <p:nvPr/>
          </p:nvSpPr>
          <p:spPr bwMode="auto">
            <a:xfrm>
              <a:off x="7129463" y="5586413"/>
              <a:ext cx="1587" cy="142875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8" name="Rectangle 254"/>
            <p:cNvSpPr>
              <a:spLocks noChangeArrowheads="1"/>
            </p:cNvSpPr>
            <p:nvPr/>
          </p:nvSpPr>
          <p:spPr bwMode="auto">
            <a:xfrm>
              <a:off x="7078664" y="5799138"/>
              <a:ext cx="119691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9" name="Line 255"/>
            <p:cNvSpPr>
              <a:spLocks noChangeShapeType="1"/>
            </p:cNvSpPr>
            <p:nvPr/>
          </p:nvSpPr>
          <p:spPr bwMode="auto">
            <a:xfrm>
              <a:off x="7848600" y="5586413"/>
              <a:ext cx="1587" cy="142875"/>
            </a:xfrm>
            <a:prstGeom prst="line">
              <a:avLst/>
            </a:prstGeom>
            <a:noFill/>
            <a:ln w="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0" name="Rectangle 256"/>
            <p:cNvSpPr>
              <a:spLocks noChangeArrowheads="1"/>
            </p:cNvSpPr>
            <p:nvPr/>
          </p:nvSpPr>
          <p:spPr bwMode="auto">
            <a:xfrm>
              <a:off x="7745413" y="5799138"/>
              <a:ext cx="239381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59" name="Rectangle 129"/>
            <p:cNvSpPr>
              <a:spLocks noChangeArrowheads="1"/>
            </p:cNvSpPr>
            <p:nvPr/>
          </p:nvSpPr>
          <p:spPr bwMode="auto">
            <a:xfrm>
              <a:off x="1517939" y="-954096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Study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0" name="Rectangle 148"/>
            <p:cNvSpPr>
              <a:spLocks noChangeArrowheads="1"/>
            </p:cNvSpPr>
            <p:nvPr/>
          </p:nvSpPr>
          <p:spPr bwMode="auto">
            <a:xfrm>
              <a:off x="7266344" y="-903294"/>
              <a:ext cx="225275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Relative</a:t>
              </a:r>
              <a:r>
                <a:rPr kumimoji="0" lang="en-US" altLang="zh-CN" sz="14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ratio (95% CI)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1" name="TextBox 267"/>
            <p:cNvSpPr txBox="1">
              <a:spLocks noChangeArrowheads="1"/>
            </p:cNvSpPr>
            <p:nvPr/>
          </p:nvSpPr>
          <p:spPr bwMode="auto">
            <a:xfrm>
              <a:off x="9338367" y="-1095408"/>
              <a:ext cx="167638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value for </a:t>
              </a:r>
            </a:p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heterogeneity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TextBox 102"/>
            <p:cNvSpPr txBox="1">
              <a:spLocks noChangeArrowheads="1"/>
            </p:cNvSpPr>
            <p:nvPr/>
          </p:nvSpPr>
          <p:spPr bwMode="auto">
            <a:xfrm>
              <a:off x="3043224" y="-1043022"/>
              <a:ext cx="1419240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No.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trial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Rectangle 120"/>
            <p:cNvSpPr>
              <a:spLocks noChangeArrowheads="1"/>
            </p:cNvSpPr>
            <p:nvPr/>
          </p:nvSpPr>
          <p:spPr bwMode="auto">
            <a:xfrm>
              <a:off x="1552575" y="2851819"/>
              <a:ext cx="433880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&lt; 1y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4" name="Rectangle 122"/>
            <p:cNvSpPr>
              <a:spLocks noChangeArrowheads="1"/>
            </p:cNvSpPr>
            <p:nvPr/>
          </p:nvSpPr>
          <p:spPr bwMode="auto">
            <a:xfrm>
              <a:off x="1552575" y="2079278"/>
              <a:ext cx="305640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PD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5" name="Rectangle 123"/>
            <p:cNvSpPr>
              <a:spLocks noChangeArrowheads="1"/>
            </p:cNvSpPr>
            <p:nvPr/>
          </p:nvSpPr>
          <p:spPr bwMode="auto">
            <a:xfrm>
              <a:off x="1552575" y="791720"/>
              <a:ext cx="55784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ACEI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6" name="Rectangle 124"/>
            <p:cNvSpPr>
              <a:spLocks noChangeArrowheads="1"/>
            </p:cNvSpPr>
            <p:nvPr/>
          </p:nvSpPr>
          <p:spPr bwMode="auto">
            <a:xfrm>
              <a:off x="1552575" y="3827890"/>
              <a:ext cx="553571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&lt; 200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7" name="Rectangle 125"/>
            <p:cNvSpPr>
              <a:spLocks noChangeArrowheads="1"/>
            </p:cNvSpPr>
            <p:nvPr/>
          </p:nvSpPr>
          <p:spPr bwMode="auto">
            <a:xfrm>
              <a:off x="1552575" y="5084618"/>
              <a:ext cx="68822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&gt;= 60y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8" name="Rectangle 126"/>
            <p:cNvSpPr>
              <a:spLocks noChangeArrowheads="1"/>
            </p:cNvSpPr>
            <p:nvPr/>
          </p:nvSpPr>
          <p:spPr bwMode="auto">
            <a:xfrm>
              <a:off x="1552575" y="3586590"/>
              <a:ext cx="115202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ample</a:t>
              </a: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size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9" name="Rectangle 127"/>
            <p:cNvSpPr>
              <a:spLocks noChangeArrowheads="1"/>
            </p:cNvSpPr>
            <p:nvPr/>
          </p:nvSpPr>
          <p:spPr bwMode="auto">
            <a:xfrm>
              <a:off x="1552575" y="74419"/>
              <a:ext cx="121828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Active agent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0" name="Rectangle 130"/>
            <p:cNvSpPr>
              <a:spLocks noChangeArrowheads="1"/>
            </p:cNvSpPr>
            <p:nvPr/>
          </p:nvSpPr>
          <p:spPr bwMode="auto">
            <a:xfrm>
              <a:off x="1552575" y="4067603"/>
              <a:ext cx="68822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&gt;= 200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1" name="Rectangle 132"/>
            <p:cNvSpPr>
              <a:spLocks noChangeArrowheads="1"/>
            </p:cNvSpPr>
            <p:nvPr/>
          </p:nvSpPr>
          <p:spPr bwMode="auto">
            <a:xfrm>
              <a:off x="1552575" y="3096294"/>
              <a:ext cx="568532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&gt;= 1y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2" name="Rectangle 134"/>
            <p:cNvSpPr>
              <a:spLocks noChangeArrowheads="1"/>
            </p:cNvSpPr>
            <p:nvPr/>
          </p:nvSpPr>
          <p:spPr bwMode="auto">
            <a:xfrm>
              <a:off x="1552575" y="4602018"/>
              <a:ext cx="399683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ge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3" name="Rectangle 136"/>
            <p:cNvSpPr>
              <a:spLocks noChangeArrowheads="1"/>
            </p:cNvSpPr>
            <p:nvPr/>
          </p:nvSpPr>
          <p:spPr bwMode="auto">
            <a:xfrm>
              <a:off x="1552575" y="4843318"/>
              <a:ext cx="553571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&lt; 60y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4" name="Rectangle 137"/>
            <p:cNvSpPr>
              <a:spLocks noChangeArrowheads="1"/>
            </p:cNvSpPr>
            <p:nvPr/>
          </p:nvSpPr>
          <p:spPr bwMode="auto">
            <a:xfrm>
              <a:off x="1552575" y="1839566"/>
              <a:ext cx="346248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HD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5" name="Rectangle 138"/>
            <p:cNvSpPr>
              <a:spLocks noChangeArrowheads="1"/>
            </p:cNvSpPr>
            <p:nvPr/>
          </p:nvSpPr>
          <p:spPr bwMode="auto">
            <a:xfrm>
              <a:off x="1552575" y="1077498"/>
              <a:ext cx="49372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RB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" name="Rectangle 140"/>
            <p:cNvSpPr>
              <a:spLocks noChangeArrowheads="1"/>
            </p:cNvSpPr>
            <p:nvPr/>
          </p:nvSpPr>
          <p:spPr bwMode="auto">
            <a:xfrm>
              <a:off x="1552575" y="2612106"/>
              <a:ext cx="1468352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</a:t>
              </a:r>
              <a:r>
                <a:rPr kumimoji="0" lang="zh-CN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ollow</a:t>
              </a: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-up year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7" name="Rectangle 142"/>
            <p:cNvSpPr>
              <a:spLocks noChangeArrowheads="1"/>
            </p:cNvSpPr>
            <p:nvPr/>
          </p:nvSpPr>
          <p:spPr bwMode="auto">
            <a:xfrm>
              <a:off x="1552575" y="-223529"/>
              <a:ext cx="758756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Placebo</a:t>
              </a:r>
              <a:endParaRPr kumimoji="0" lang="zh-CN" altLang="zh-CN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8" name="Rectangle 140"/>
            <p:cNvSpPr>
              <a:spLocks noChangeArrowheads="1"/>
            </p:cNvSpPr>
            <p:nvPr/>
          </p:nvSpPr>
          <p:spPr bwMode="auto">
            <a:xfrm>
              <a:off x="1552575" y="1641128"/>
              <a:ext cx="1697045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Dialysis modality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79" name="Rectangle 140"/>
            <p:cNvSpPr>
              <a:spLocks noChangeArrowheads="1"/>
            </p:cNvSpPr>
            <p:nvPr/>
          </p:nvSpPr>
          <p:spPr bwMode="auto">
            <a:xfrm>
              <a:off x="1552575" y="511372"/>
              <a:ext cx="1017372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RASI type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0" name="Rectangle 140"/>
            <p:cNvSpPr>
              <a:spLocks noChangeArrowheads="1"/>
            </p:cNvSpPr>
            <p:nvPr/>
          </p:nvSpPr>
          <p:spPr bwMode="auto">
            <a:xfrm>
              <a:off x="1552575" y="-495300"/>
              <a:ext cx="1348660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Control group</a:t>
              </a:r>
              <a:endParaRPr kumimoji="0" lang="zh-CN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3357550" y="-252287"/>
              <a:ext cx="331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3376600" y="47600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3" name="TextBox 282"/>
            <p:cNvSpPr txBox="1"/>
            <p:nvPr/>
          </p:nvSpPr>
          <p:spPr>
            <a:xfrm>
              <a:off x="3395650" y="744021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4" name="TextBox 283"/>
            <p:cNvSpPr txBox="1"/>
            <p:nvPr/>
          </p:nvSpPr>
          <p:spPr>
            <a:xfrm>
              <a:off x="3395650" y="1042391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>
              <a:off x="3414700" y="1780645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6" name="TextBox 285"/>
            <p:cNvSpPr txBox="1"/>
            <p:nvPr/>
          </p:nvSpPr>
          <p:spPr>
            <a:xfrm>
              <a:off x="3414700" y="2018771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3414700" y="2770673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TextBox 287"/>
            <p:cNvSpPr txBox="1"/>
            <p:nvPr/>
          </p:nvSpPr>
          <p:spPr>
            <a:xfrm>
              <a:off x="3414700" y="3008799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3433750" y="3757857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3433750" y="3995983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3414700" y="4766935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2" name="TextBox 291"/>
            <p:cNvSpPr txBox="1"/>
            <p:nvPr/>
          </p:nvSpPr>
          <p:spPr>
            <a:xfrm>
              <a:off x="3433750" y="5005061"/>
              <a:ext cx="500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3" name="TextBox 268"/>
            <p:cNvSpPr txBox="1">
              <a:spLocks noChangeArrowheads="1"/>
            </p:cNvSpPr>
            <p:nvPr/>
          </p:nvSpPr>
          <p:spPr bwMode="auto">
            <a:xfrm>
              <a:off x="9383780" y="-161529"/>
              <a:ext cx="1406398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= 0.26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4" name="TextBox 269"/>
            <p:cNvSpPr txBox="1">
              <a:spLocks noChangeArrowheads="1"/>
            </p:cNvSpPr>
            <p:nvPr/>
          </p:nvSpPr>
          <p:spPr bwMode="auto">
            <a:xfrm>
              <a:off x="9402829" y="792285"/>
              <a:ext cx="1528733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= 0.19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5" name="TextBox 270"/>
            <p:cNvSpPr txBox="1">
              <a:spLocks noChangeArrowheads="1"/>
            </p:cNvSpPr>
            <p:nvPr/>
          </p:nvSpPr>
          <p:spPr bwMode="auto">
            <a:xfrm>
              <a:off x="9402828" y="1936390"/>
              <a:ext cx="1195991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= 0.59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TextBox 271"/>
            <p:cNvSpPr txBox="1">
              <a:spLocks noChangeArrowheads="1"/>
            </p:cNvSpPr>
            <p:nvPr/>
          </p:nvSpPr>
          <p:spPr bwMode="auto">
            <a:xfrm>
              <a:off x="9402800" y="2921653"/>
              <a:ext cx="1196020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= 0.73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TextBox 273"/>
            <p:cNvSpPr txBox="1">
              <a:spLocks noChangeArrowheads="1"/>
            </p:cNvSpPr>
            <p:nvPr/>
          </p:nvSpPr>
          <p:spPr bwMode="auto">
            <a:xfrm>
              <a:off x="9402821" y="3896148"/>
              <a:ext cx="1362369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=  0.71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TextBox 274"/>
            <p:cNvSpPr txBox="1">
              <a:spLocks noChangeArrowheads="1"/>
            </p:cNvSpPr>
            <p:nvPr/>
          </p:nvSpPr>
          <p:spPr bwMode="auto">
            <a:xfrm>
              <a:off x="9402821" y="4876656"/>
              <a:ext cx="1029628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= 0.27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9" name="矩形 298"/>
            <p:cNvSpPr/>
            <p:nvPr/>
          </p:nvSpPr>
          <p:spPr>
            <a:xfrm>
              <a:off x="2708322" y="6012236"/>
              <a:ext cx="21823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Favours</a:t>
              </a:r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ACEI/ARB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0" name="矩形 299"/>
            <p:cNvSpPr/>
            <p:nvPr/>
          </p:nvSpPr>
          <p:spPr>
            <a:xfrm>
              <a:off x="7847410" y="5971292"/>
              <a:ext cx="18086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Favours</a:t>
              </a:r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Control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405</Words>
  <PresentationFormat>全屏显示(4:3)</PresentationFormat>
  <Paragraphs>76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郎海[COFCO\langhai]</cp:lastModifiedBy>
  <cp:revision>2</cp:revision>
  <dcterms:modified xsi:type="dcterms:W3CDTF">2017-05-24T12:35:19Z</dcterms:modified>
</cp:coreProperties>
</file>