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-87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85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210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2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985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9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932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457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829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05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541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387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781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7.tiff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6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Relationship Id="rId14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-7025" y="108747"/>
            <a:ext cx="12409551" cy="6477604"/>
            <a:chOff x="-7025" y="108747"/>
            <a:chExt cx="12409551" cy="6477604"/>
          </a:xfrm>
        </p:grpSpPr>
        <p:sp>
          <p:nvSpPr>
            <p:cNvPr id="15" name="矩形 14"/>
            <p:cNvSpPr/>
            <p:nvPr/>
          </p:nvSpPr>
          <p:spPr>
            <a:xfrm>
              <a:off x="-7025" y="108747"/>
              <a:ext cx="1240955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 smtClean="0">
                  <a:latin typeface="Arial" pitchFamily="34" charset="0"/>
                  <a:cs typeface="Arial" pitchFamily="34" charset="0"/>
                </a:rPr>
                <a:t>S3 Fig  </a:t>
              </a:r>
              <a:r>
                <a:rPr lang="en-US" altLang="zh-CN" sz="1600" b="1" dirty="0" smtClean="0">
                  <a:latin typeface="Arial" pitchFamily="34" charset="0"/>
                  <a:cs typeface="Arial" pitchFamily="34" charset="0"/>
                </a:rPr>
                <a:t>Knocking </a:t>
              </a:r>
              <a:r>
                <a:rPr lang="en-US" altLang="zh-CN" sz="1600" b="1" dirty="0">
                  <a:latin typeface="Arial" pitchFamily="34" charset="0"/>
                  <a:cs typeface="Arial" pitchFamily="34" charset="0"/>
                </a:rPr>
                <a:t>down </a:t>
              </a:r>
              <a:r>
                <a:rPr lang="en-US" altLang="zh-CN" sz="1600" b="1" dirty="0" smtClean="0">
                  <a:latin typeface="Arial" pitchFamily="34" charset="0"/>
                  <a:cs typeface="Arial" pitchFamily="34" charset="0"/>
                </a:rPr>
                <a:t>ER-</a:t>
              </a:r>
              <a:r>
                <a:rPr lang="el-GR" altLang="zh-CN" sz="1600" b="1" dirty="0" smtClean="0">
                  <a:latin typeface="Arial"/>
                  <a:cs typeface="Arial"/>
                </a:rPr>
                <a:t>β</a:t>
              </a:r>
              <a:r>
                <a:rPr lang="en-US" altLang="zh-CN" sz="16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zh-CN" sz="1600" b="1" dirty="0">
                  <a:latin typeface="Arial" pitchFamily="34" charset="0"/>
                  <a:cs typeface="Arial" pitchFamily="34" charset="0"/>
                </a:rPr>
                <a:t>with specific ER-β </a:t>
              </a:r>
              <a:r>
                <a:rPr lang="en-US" altLang="zh-CN" sz="1600" b="1" dirty="0" err="1">
                  <a:latin typeface="Arial" pitchFamily="34" charset="0"/>
                  <a:cs typeface="Arial" pitchFamily="34" charset="0"/>
                </a:rPr>
                <a:t>siRNA</a:t>
              </a:r>
              <a:r>
                <a:rPr lang="en-US" altLang="zh-CN" sz="1600" b="1" dirty="0">
                  <a:latin typeface="Arial" pitchFamily="34" charset="0"/>
                  <a:cs typeface="Arial" pitchFamily="34" charset="0"/>
                </a:rPr>
                <a:t> has no significant efficacy on the cell viability of RD, RH28, and RH30 </a:t>
              </a:r>
              <a:r>
                <a:rPr lang="en-US" altLang="zh-CN" sz="1600" b="1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zh-CN" altLang="en-US" sz="16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2732962" y="844333"/>
              <a:ext cx="4652567" cy="1676390"/>
              <a:chOff x="2805532" y="437941"/>
              <a:chExt cx="4652567" cy="1676390"/>
            </a:xfrm>
          </p:grpSpPr>
          <p:pic>
            <p:nvPicPr>
              <p:cNvPr id="4" name="Picture 3"/>
              <p:cNvPicPr>
                <a:picLocks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9630" y="1913461"/>
                <a:ext cx="910800" cy="194400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95534" y="1913461"/>
                <a:ext cx="910800" cy="194400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07344" y="1913461"/>
                <a:ext cx="910800" cy="194400"/>
              </a:xfrm>
              <a:prstGeom prst="rect">
                <a:avLst/>
              </a:prstGeom>
            </p:spPr>
          </p:pic>
          <p:pic>
            <p:nvPicPr>
              <p:cNvPr id="7" name="Picture 6"/>
              <p:cNvPicPr preferRelativeResize="0">
                <a:picLocks/>
              </p:cNvPicPr>
              <p:nvPr/>
            </p:nvPicPr>
            <p:blipFill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06356" y="1606486"/>
                <a:ext cx="910800" cy="194400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/>
              </p:cNvPicPr>
              <p:nvPr/>
            </p:nvPicPr>
            <p:blipFill>
              <a:blip r:embed="rId10" cstate="print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2010" y="1619829"/>
                <a:ext cx="910800" cy="194400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6822919" y="1588811"/>
                <a:ext cx="4844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00" b="1" dirty="0" smtClean="0">
                    <a:latin typeface="Arial" pitchFamily="34" charset="0"/>
                    <a:cs typeface="Arial" pitchFamily="34" charset="0"/>
                  </a:rPr>
                  <a:t>ER-β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810165" y="1868110"/>
                <a:ext cx="64793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00" b="1" dirty="0">
                    <a:latin typeface="Arial" pitchFamily="34" charset="0"/>
                    <a:cs typeface="Arial" pitchFamily="34" charset="0"/>
                  </a:rPr>
                  <a:t>GAPDH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975363" y="437941"/>
                <a:ext cx="40588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b="1" dirty="0" smtClean="0">
                    <a:latin typeface="Arial" pitchFamily="34" charset="0"/>
                    <a:cs typeface="Arial" pitchFamily="34" charset="0"/>
                  </a:rPr>
                  <a:t>RD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047830" y="441069"/>
                <a:ext cx="57579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b="1" dirty="0">
                    <a:latin typeface="Arial" pitchFamily="34" charset="0"/>
                    <a:cs typeface="Arial" pitchFamily="34" charset="0"/>
                  </a:rPr>
                  <a:t>RH28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196952" y="437941"/>
                <a:ext cx="57579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b="1" dirty="0">
                    <a:latin typeface="Arial" pitchFamily="34" charset="0"/>
                    <a:cs typeface="Arial" pitchFamily="34" charset="0"/>
                  </a:rPr>
                  <a:t>RH30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8" name="Group 17"/>
              <p:cNvGrpSpPr>
                <a:grpSpLocks/>
              </p:cNvGrpSpPr>
              <p:nvPr/>
            </p:nvGrpSpPr>
            <p:grpSpPr>
              <a:xfrm>
                <a:off x="4791255" y="1607392"/>
                <a:ext cx="910800" cy="194400"/>
                <a:chOff x="6371672" y="2034996"/>
                <a:chExt cx="4098154" cy="969460"/>
              </a:xfrm>
            </p:grpSpPr>
            <p:pic>
              <p:nvPicPr>
                <p:cNvPr id="16" name="Picture 15"/>
                <p:cNvPicPr>
                  <a:picLocks noChangeAspect="1"/>
                </p:cNvPicPr>
                <p:nvPr/>
              </p:nvPicPr>
              <p:blipFill rotWithShape="1">
                <a:blip r:embed="rId12" cstate="print">
                  <a:grayscl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1049" b="5664"/>
                <a:stretch/>
              </p:blipFill>
              <p:spPr>
                <a:xfrm>
                  <a:off x="6371672" y="2034997"/>
                  <a:ext cx="2054003" cy="969459"/>
                </a:xfrm>
                <a:prstGeom prst="rect">
                  <a:avLst/>
                </a:prstGeom>
              </p:spPr>
            </p:pic>
            <p:pic>
              <p:nvPicPr>
                <p:cNvPr id="17" name="Picture 16"/>
                <p:cNvPicPr>
                  <a:picLocks noChangeAspect="1"/>
                </p:cNvPicPr>
                <p:nvPr/>
              </p:nvPicPr>
              <p:blipFill rotWithShape="1">
                <a:blip r:embed="rId13" cstate="print">
                  <a:grayscl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6965" t="6193"/>
                <a:stretch/>
              </p:blipFill>
              <p:spPr>
                <a:xfrm rot="10800000">
                  <a:off x="8096011" y="2034996"/>
                  <a:ext cx="2373815" cy="969460"/>
                </a:xfrm>
                <a:prstGeom prst="rect">
                  <a:avLst/>
                </a:prstGeom>
              </p:spPr>
            </p:pic>
          </p:grpSp>
          <p:grpSp>
            <p:nvGrpSpPr>
              <p:cNvPr id="2" name="Group 1"/>
              <p:cNvGrpSpPr/>
              <p:nvPr/>
            </p:nvGrpSpPr>
            <p:grpSpPr>
              <a:xfrm>
                <a:off x="3588484" y="1029758"/>
                <a:ext cx="1502329" cy="373671"/>
                <a:chOff x="1094160" y="1562501"/>
                <a:chExt cx="1502329" cy="373671"/>
              </a:xfrm>
            </p:grpSpPr>
            <p:sp>
              <p:nvSpPr>
                <p:cNvPr id="19" name="TextBox 18"/>
                <p:cNvSpPr txBox="1"/>
                <p:nvPr/>
              </p:nvSpPr>
              <p:spPr>
                <a:xfrm rot="18900000">
                  <a:off x="1094160" y="1689951"/>
                  <a:ext cx="787395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>
                      <a:latin typeface="Arial" pitchFamily="34" charset="0"/>
                      <a:cs typeface="Arial" pitchFamily="34" charset="0"/>
                    </a:rPr>
                    <a:t>Cells only</a:t>
                  </a: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 rot="18900000">
                  <a:off x="1396742" y="1562501"/>
                  <a:ext cx="109266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000" b="1" dirty="0" smtClean="0">
                      <a:latin typeface="Arial" pitchFamily="34" charset="0"/>
                      <a:cs typeface="Arial" pitchFamily="34" charset="0"/>
                    </a:rPr>
                    <a:t>Control </a:t>
                  </a:r>
                  <a:r>
                    <a:rPr lang="en-US" sz="1000" b="1" dirty="0" err="1" smtClean="0">
                      <a:latin typeface="Arial" pitchFamily="34" charset="0"/>
                      <a:cs typeface="Arial" pitchFamily="34" charset="0"/>
                    </a:rPr>
                    <a:t>siRNA</a:t>
                  </a:r>
                  <a:endParaRPr lang="en-US" sz="10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 rot="18900000">
                  <a:off x="1692074" y="1674789"/>
                  <a:ext cx="904415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>
                      <a:latin typeface="Arial" pitchFamily="34" charset="0"/>
                      <a:cs typeface="Arial" pitchFamily="34" charset="0"/>
                    </a:rPr>
                    <a:t>ER-</a:t>
                  </a:r>
                  <a:r>
                    <a:rPr lang="en-US" altLang="zh-CN" sz="1000" b="1" dirty="0" smtClean="0">
                      <a:latin typeface="Arial" pitchFamily="34" charset="0"/>
                      <a:cs typeface="Arial" pitchFamily="34" charset="0"/>
                    </a:rPr>
                    <a:t>β </a:t>
                  </a:r>
                  <a:r>
                    <a:rPr lang="en-US" sz="1000" b="1" dirty="0" smtClean="0">
                      <a:latin typeface="Arial" pitchFamily="34" charset="0"/>
                      <a:cs typeface="Arial" pitchFamily="34" charset="0"/>
                    </a:rPr>
                    <a:t>siRNA</a:t>
                  </a:r>
                  <a:endParaRPr lang="en-US" sz="10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42" name="Group 1"/>
              <p:cNvGrpSpPr/>
              <p:nvPr/>
            </p:nvGrpSpPr>
            <p:grpSpPr>
              <a:xfrm>
                <a:off x="4748984" y="1041555"/>
                <a:ext cx="1511121" cy="373671"/>
                <a:chOff x="1085368" y="1562501"/>
                <a:chExt cx="1511121" cy="373671"/>
              </a:xfrm>
            </p:grpSpPr>
            <p:sp>
              <p:nvSpPr>
                <p:cNvPr id="43" name="TextBox 42"/>
                <p:cNvSpPr txBox="1"/>
                <p:nvPr/>
              </p:nvSpPr>
              <p:spPr>
                <a:xfrm rot="18900000">
                  <a:off x="1085368" y="1689951"/>
                  <a:ext cx="787395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>
                      <a:latin typeface="Arial" pitchFamily="34" charset="0"/>
                      <a:cs typeface="Arial" pitchFamily="34" charset="0"/>
                    </a:rPr>
                    <a:t>Cells only</a:t>
                  </a:r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 rot="18900000">
                  <a:off x="1387950" y="1562501"/>
                  <a:ext cx="109266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000" b="1" dirty="0" smtClean="0">
                      <a:latin typeface="Arial" pitchFamily="34" charset="0"/>
                      <a:cs typeface="Arial" pitchFamily="34" charset="0"/>
                    </a:rPr>
                    <a:t>Control </a:t>
                  </a:r>
                  <a:r>
                    <a:rPr lang="en-US" sz="1000" b="1" dirty="0" err="1" smtClean="0">
                      <a:latin typeface="Arial" pitchFamily="34" charset="0"/>
                      <a:cs typeface="Arial" pitchFamily="34" charset="0"/>
                    </a:rPr>
                    <a:t>siRNA</a:t>
                  </a:r>
                  <a:endParaRPr lang="en-US" sz="10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 rot="18900000">
                  <a:off x="1692074" y="1674789"/>
                  <a:ext cx="904415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>
                      <a:latin typeface="Arial" pitchFamily="34" charset="0"/>
                      <a:cs typeface="Arial" pitchFamily="34" charset="0"/>
                    </a:rPr>
                    <a:t>ER-</a:t>
                  </a:r>
                  <a:r>
                    <a:rPr lang="en-US" altLang="zh-CN" sz="1000" b="1" dirty="0" smtClean="0">
                      <a:latin typeface="Arial" pitchFamily="34" charset="0"/>
                      <a:cs typeface="Arial" pitchFamily="34" charset="0"/>
                    </a:rPr>
                    <a:t>β </a:t>
                  </a:r>
                  <a:r>
                    <a:rPr lang="en-US" sz="1000" b="1" dirty="0" smtClean="0">
                      <a:latin typeface="Arial" pitchFamily="34" charset="0"/>
                      <a:cs typeface="Arial" pitchFamily="34" charset="0"/>
                    </a:rPr>
                    <a:t>siRNA</a:t>
                  </a:r>
                  <a:endParaRPr lang="en-US" sz="10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47" name="Group 1"/>
              <p:cNvGrpSpPr/>
              <p:nvPr/>
            </p:nvGrpSpPr>
            <p:grpSpPr>
              <a:xfrm>
                <a:off x="5848978" y="1036953"/>
                <a:ext cx="1519913" cy="373671"/>
                <a:chOff x="1085368" y="1562501"/>
                <a:chExt cx="1519913" cy="373671"/>
              </a:xfrm>
            </p:grpSpPr>
            <p:sp>
              <p:nvSpPr>
                <p:cNvPr id="48" name="TextBox 47"/>
                <p:cNvSpPr txBox="1"/>
                <p:nvPr/>
              </p:nvSpPr>
              <p:spPr>
                <a:xfrm rot="18900000">
                  <a:off x="1085368" y="1689951"/>
                  <a:ext cx="787395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>
                      <a:latin typeface="Arial" pitchFamily="34" charset="0"/>
                      <a:cs typeface="Arial" pitchFamily="34" charset="0"/>
                    </a:rPr>
                    <a:t>Cells only</a:t>
                  </a:r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 rot="18900000">
                  <a:off x="1387950" y="1562501"/>
                  <a:ext cx="109266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000" b="1" dirty="0" smtClean="0">
                      <a:latin typeface="Arial" pitchFamily="34" charset="0"/>
                      <a:cs typeface="Arial" pitchFamily="34" charset="0"/>
                    </a:rPr>
                    <a:t>Control </a:t>
                  </a:r>
                  <a:r>
                    <a:rPr lang="en-US" sz="1000" b="1" dirty="0" err="1" smtClean="0">
                      <a:latin typeface="Arial" pitchFamily="34" charset="0"/>
                      <a:cs typeface="Arial" pitchFamily="34" charset="0"/>
                    </a:rPr>
                    <a:t>siRNA</a:t>
                  </a:r>
                  <a:endParaRPr lang="en-US" sz="10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 rot="18900000">
                  <a:off x="1700866" y="1657205"/>
                  <a:ext cx="904415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>
                      <a:latin typeface="Arial" pitchFamily="34" charset="0"/>
                      <a:cs typeface="Arial" pitchFamily="34" charset="0"/>
                    </a:rPr>
                    <a:t>ER-</a:t>
                  </a:r>
                  <a:r>
                    <a:rPr lang="en-US" altLang="zh-CN" sz="1000" b="1" dirty="0" smtClean="0">
                      <a:latin typeface="Arial" pitchFamily="34" charset="0"/>
                      <a:cs typeface="Arial" pitchFamily="34" charset="0"/>
                    </a:rPr>
                    <a:t>β </a:t>
                  </a:r>
                  <a:r>
                    <a:rPr lang="en-US" sz="1000" b="1" dirty="0" smtClean="0">
                      <a:latin typeface="Arial" pitchFamily="34" charset="0"/>
                      <a:cs typeface="Arial" pitchFamily="34" charset="0"/>
                    </a:rPr>
                    <a:t>siRNA</a:t>
                  </a:r>
                  <a:endParaRPr lang="en-US" sz="10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4" name="矩形 13"/>
              <p:cNvSpPr/>
              <p:nvPr/>
            </p:nvSpPr>
            <p:spPr>
              <a:xfrm>
                <a:off x="2805532" y="447301"/>
                <a:ext cx="31451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400" b="1" dirty="0">
                    <a:latin typeface="Arial" pitchFamily="34" charset="0"/>
                    <a:cs typeface="Arial" pitchFamily="34" charset="0"/>
                  </a:rPr>
                  <a:t>A</a:t>
                </a: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2753337" y="2987432"/>
              <a:ext cx="7663313" cy="3598919"/>
              <a:chOff x="2825907" y="2755208"/>
              <a:chExt cx="7663313" cy="3598919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420" r="13891" b="6295"/>
              <a:stretch/>
            </p:blipFill>
            <p:spPr>
              <a:xfrm>
                <a:off x="3056071" y="2985470"/>
                <a:ext cx="7433149" cy="3368657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/>
            </p:nvSpPr>
            <p:spPr>
              <a:xfrm>
                <a:off x="4408178" y="2786546"/>
                <a:ext cx="40588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b="1" dirty="0" smtClean="0">
                    <a:latin typeface="Arial" pitchFamily="34" charset="0"/>
                    <a:cs typeface="Arial" pitchFamily="34" charset="0"/>
                  </a:rPr>
                  <a:t>RD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6749083" y="2768962"/>
                <a:ext cx="65359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dirty="0">
                    <a:latin typeface="Arial" pitchFamily="34" charset="0"/>
                    <a:cs typeface="Arial" pitchFamily="34" charset="0"/>
                  </a:rPr>
                  <a:t>RH28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9110708" y="2755208"/>
                <a:ext cx="57579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b="1" dirty="0">
                    <a:latin typeface="Arial" pitchFamily="34" charset="0"/>
                    <a:cs typeface="Arial" pitchFamily="34" charset="0"/>
                  </a:rPr>
                  <a:t>RH30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2825907" y="2778368"/>
                <a:ext cx="294135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400" b="1" dirty="0" smtClean="0">
                    <a:latin typeface="Arial" pitchFamily="34" charset="0"/>
                    <a:cs typeface="Arial" pitchFamily="34" charset="0"/>
                  </a:rPr>
                  <a:t>B</a:t>
                </a:r>
                <a:endParaRPr lang="en-US" altLang="zh-CN" sz="14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030781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2412</TotalTime>
  <Words>53</Words>
  <Application>Microsoft Office PowerPoint</Application>
  <PresentationFormat>自定义</PresentationFormat>
  <Paragraphs>20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Theme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Xiang</dc:creator>
  <cp:lastModifiedBy>shixiao</cp:lastModifiedBy>
  <cp:revision>65</cp:revision>
  <dcterms:created xsi:type="dcterms:W3CDTF">2017-03-06T18:28:10Z</dcterms:created>
  <dcterms:modified xsi:type="dcterms:W3CDTF">2017-06-18T14:18:10Z</dcterms:modified>
</cp:coreProperties>
</file>