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4" autoAdjust="0"/>
    <p:restoredTop sz="94614" autoAdjust="0"/>
  </p:normalViewPr>
  <p:slideViewPr>
    <p:cSldViewPr>
      <p:cViewPr>
        <p:scale>
          <a:sx n="100" d="100"/>
          <a:sy n="100" d="100"/>
        </p:scale>
        <p:origin x="-33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265919-3E9C-46A9-AD64-7EA150A1656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3CF211-05F2-40CF-BE25-D9649FA9A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C825-9EDF-4E10-BB12-9F1E5D05779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620B3-F16A-4E97-AEF0-020914787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4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7480-61C1-4D53-93C1-B1519E57D2E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5212-C490-4660-98B3-E25B4FDBB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0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01A0-6F0C-4058-8C1F-5A27E8086633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0759-25E5-4974-B130-1E8F4FCC5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8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1CB5-1E4F-49A3-AE9C-404601F9D51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BA829-AC36-42A3-A2FE-47DE439F4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5926-0E41-4E42-A12A-24AA0CD7092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F0965-A5F8-496F-A6F9-C8F207E1C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7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BA84-5516-4A47-9559-BE6200AC098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55931-B05A-415D-AFEE-82C400729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1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B7E59-FAE5-4851-9354-58157464E98F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4B6B1-55A2-487D-94B5-8D89175DA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9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042B5-A436-4592-A232-06E931098CF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755D-2062-4F20-B452-AF5D9901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5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3ED3-AD2C-4C7F-B505-65F3CC14FC06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4371A-7FFA-4AF2-AC8C-DF119994D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2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F20D-7C1B-4A78-AD23-BF2604AEDA4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93EE5-E065-40B9-9230-EA13B8D54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2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32F2-A898-4875-9DC6-0568BE9CCD1B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A57DF-D9F3-41E9-9086-5E9B2C2D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4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4C65B7-777C-476A-B412-8C5BCBECD66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87B51-C43F-4827-8469-4B6DF6FDE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28700" y="863588"/>
            <a:ext cx="5381807" cy="3516531"/>
            <a:chOff x="813089" y="1625600"/>
            <a:chExt cx="5381807" cy="3516531"/>
          </a:xfrm>
        </p:grpSpPr>
        <p:pic>
          <p:nvPicPr>
            <p:cNvPr id="59" name="Picture 58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6942" y="2323524"/>
              <a:ext cx="2002824" cy="19370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244233" y="1641405"/>
              <a:ext cx="568642" cy="207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UPR</a:t>
              </a:r>
              <a:endParaRPr lang="en-US" sz="1200" dirty="0">
                <a:solidFill>
                  <a:srgbClr val="008E4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51017" y="2554264"/>
              <a:ext cx="1063521" cy="207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Apoptosis</a:t>
              </a:r>
              <a:endParaRPr lang="en-US" sz="1200" dirty="0">
                <a:solidFill>
                  <a:srgbClr val="008E4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 rot="21234719">
              <a:off x="4260366" y="2324267"/>
              <a:ext cx="629676" cy="246062"/>
            </a:xfrm>
            <a:custGeom>
              <a:avLst/>
              <a:gdLst>
                <a:gd name="connsiteX0" fmla="*/ 0 w 790575"/>
                <a:gd name="connsiteY0" fmla="*/ 200097 h 219147"/>
                <a:gd name="connsiteX1" fmla="*/ 381000 w 790575"/>
                <a:gd name="connsiteY1" fmla="*/ 72 h 219147"/>
                <a:gd name="connsiteX2" fmla="*/ 790575 w 790575"/>
                <a:gd name="connsiteY2" fmla="*/ 219147 h 219147"/>
                <a:gd name="connsiteX3" fmla="*/ 790575 w 790575"/>
                <a:gd name="connsiteY3" fmla="*/ 219147 h 21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575" h="219147">
                  <a:moveTo>
                    <a:pt x="0" y="200097"/>
                  </a:moveTo>
                  <a:cubicBezTo>
                    <a:pt x="124619" y="98497"/>
                    <a:pt x="249238" y="-3103"/>
                    <a:pt x="381000" y="72"/>
                  </a:cubicBezTo>
                  <a:cubicBezTo>
                    <a:pt x="512762" y="3247"/>
                    <a:pt x="790575" y="219147"/>
                    <a:pt x="790575" y="219147"/>
                  </a:cubicBezTo>
                  <a:lnTo>
                    <a:pt x="790575" y="219147"/>
                  </a:lnTo>
                </a:path>
              </a:pathLst>
            </a:custGeom>
            <a:noFill/>
            <a:ln w="76200">
              <a:gradFill>
                <a:gsLst>
                  <a:gs pos="0">
                    <a:srgbClr val="92D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headEnd type="none" w="med" len="med"/>
              <a:tailEnd type="triangle" w="med" len="med"/>
            </a:ln>
            <a:effectLst>
              <a:glow rad="38100">
                <a:srgbClr val="92D050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65937" y="4401235"/>
              <a:ext cx="1190209" cy="4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 err="1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Sphingolipid</a:t>
              </a:r>
              <a:endParaRPr lang="en-US" sz="1200" i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US" sz="1200" i="1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Synthesis</a:t>
              </a:r>
              <a:endParaRPr lang="en-US" sz="1200" i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349541" y="1902430"/>
              <a:ext cx="672134" cy="207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ERAD</a:t>
              </a:r>
              <a:endParaRPr lang="en-US" sz="1200" dirty="0">
                <a:solidFill>
                  <a:srgbClr val="008E4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882645">
              <a:off x="3652950" y="1997464"/>
              <a:ext cx="717747" cy="87273"/>
            </a:xfrm>
            <a:custGeom>
              <a:avLst/>
              <a:gdLst>
                <a:gd name="connsiteX0" fmla="*/ 0 w 790575"/>
                <a:gd name="connsiteY0" fmla="*/ 200097 h 219147"/>
                <a:gd name="connsiteX1" fmla="*/ 381000 w 790575"/>
                <a:gd name="connsiteY1" fmla="*/ 72 h 219147"/>
                <a:gd name="connsiteX2" fmla="*/ 790575 w 790575"/>
                <a:gd name="connsiteY2" fmla="*/ 219147 h 219147"/>
                <a:gd name="connsiteX3" fmla="*/ 790575 w 790575"/>
                <a:gd name="connsiteY3" fmla="*/ 219147 h 21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575" h="219147">
                  <a:moveTo>
                    <a:pt x="0" y="200097"/>
                  </a:moveTo>
                  <a:cubicBezTo>
                    <a:pt x="124619" y="98497"/>
                    <a:pt x="249238" y="-3103"/>
                    <a:pt x="381000" y="72"/>
                  </a:cubicBezTo>
                  <a:cubicBezTo>
                    <a:pt x="512762" y="3247"/>
                    <a:pt x="790575" y="219147"/>
                    <a:pt x="790575" y="219147"/>
                  </a:cubicBezTo>
                  <a:lnTo>
                    <a:pt x="790575" y="219147"/>
                  </a:lnTo>
                </a:path>
              </a:pathLst>
            </a:custGeom>
            <a:noFill/>
            <a:ln w="76200">
              <a:gradFill>
                <a:gsLst>
                  <a:gs pos="0">
                    <a:srgbClr val="92D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headEnd type="none" w="med" len="med"/>
              <a:tailEnd type="triangle" w="med" len="med"/>
            </a:ln>
            <a:effectLst>
              <a:glow rad="38100">
                <a:srgbClr val="92D050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0" name="Freeform 79"/>
            <p:cNvSpPr/>
            <p:nvPr/>
          </p:nvSpPr>
          <p:spPr>
            <a:xfrm rot="223064">
              <a:off x="2241137" y="2331725"/>
              <a:ext cx="629676" cy="252966"/>
            </a:xfrm>
            <a:custGeom>
              <a:avLst/>
              <a:gdLst>
                <a:gd name="connsiteX0" fmla="*/ 0 w 790575"/>
                <a:gd name="connsiteY0" fmla="*/ 200097 h 219147"/>
                <a:gd name="connsiteX1" fmla="*/ 381000 w 790575"/>
                <a:gd name="connsiteY1" fmla="*/ 72 h 219147"/>
                <a:gd name="connsiteX2" fmla="*/ 790575 w 790575"/>
                <a:gd name="connsiteY2" fmla="*/ 219147 h 219147"/>
                <a:gd name="connsiteX3" fmla="*/ 790575 w 790575"/>
                <a:gd name="connsiteY3" fmla="*/ 219147 h 21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575" h="219147">
                  <a:moveTo>
                    <a:pt x="0" y="200097"/>
                  </a:moveTo>
                  <a:cubicBezTo>
                    <a:pt x="124619" y="98497"/>
                    <a:pt x="249238" y="-3103"/>
                    <a:pt x="381000" y="72"/>
                  </a:cubicBezTo>
                  <a:cubicBezTo>
                    <a:pt x="512762" y="3247"/>
                    <a:pt x="790575" y="219147"/>
                    <a:pt x="790575" y="219147"/>
                  </a:cubicBezTo>
                  <a:lnTo>
                    <a:pt x="790575" y="219147"/>
                  </a:lnTo>
                </a:path>
              </a:pathLst>
            </a:custGeom>
            <a:noFill/>
            <a:ln w="76200">
              <a:gradFill>
                <a:gsLst>
                  <a:gs pos="0">
                    <a:srgbClr val="92D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headEnd type="triangle" w="med" len="med"/>
              <a:tailEnd type="none" w="med" len="med"/>
            </a:ln>
            <a:effectLst>
              <a:glow rad="38100">
                <a:srgbClr val="92D050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1" name="Freeform 80"/>
            <p:cNvSpPr/>
            <p:nvPr/>
          </p:nvSpPr>
          <p:spPr>
            <a:xfrm rot="1234357">
              <a:off x="2873851" y="2028446"/>
              <a:ext cx="656246" cy="169730"/>
            </a:xfrm>
            <a:custGeom>
              <a:avLst/>
              <a:gdLst>
                <a:gd name="connsiteX0" fmla="*/ 0 w 790575"/>
                <a:gd name="connsiteY0" fmla="*/ 200097 h 219147"/>
                <a:gd name="connsiteX1" fmla="*/ 381000 w 790575"/>
                <a:gd name="connsiteY1" fmla="*/ 72 h 219147"/>
                <a:gd name="connsiteX2" fmla="*/ 790575 w 790575"/>
                <a:gd name="connsiteY2" fmla="*/ 219147 h 219147"/>
                <a:gd name="connsiteX3" fmla="*/ 790575 w 790575"/>
                <a:gd name="connsiteY3" fmla="*/ 219147 h 21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575" h="219147">
                  <a:moveTo>
                    <a:pt x="0" y="200097"/>
                  </a:moveTo>
                  <a:cubicBezTo>
                    <a:pt x="124619" y="98497"/>
                    <a:pt x="249238" y="-3103"/>
                    <a:pt x="381000" y="72"/>
                  </a:cubicBezTo>
                  <a:cubicBezTo>
                    <a:pt x="512762" y="3247"/>
                    <a:pt x="790575" y="219147"/>
                    <a:pt x="790575" y="219147"/>
                  </a:cubicBezTo>
                  <a:lnTo>
                    <a:pt x="790575" y="219147"/>
                  </a:lnTo>
                </a:path>
              </a:pathLst>
            </a:custGeom>
            <a:noFill/>
            <a:ln w="76200">
              <a:gradFill>
                <a:gsLst>
                  <a:gs pos="0">
                    <a:srgbClr val="92D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headEnd type="triangle" w="med" len="med"/>
              <a:tailEnd type="none" w="med" len="med"/>
            </a:ln>
            <a:effectLst>
              <a:glow rad="38100">
                <a:srgbClr val="92D050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86999" y="2531065"/>
              <a:ext cx="1362708" cy="207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Nucleophagy</a:t>
              </a:r>
              <a:endParaRPr lang="en-US" sz="1200" dirty="0">
                <a:solidFill>
                  <a:srgbClr val="008E4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917283" y="3845494"/>
              <a:ext cx="260330" cy="530774"/>
              <a:chOff x="5373499" y="4436472"/>
              <a:chExt cx="326851" cy="584630"/>
            </a:xfrm>
          </p:grpSpPr>
          <p:sp>
            <p:nvSpPr>
              <p:cNvPr id="16" name="Freeform 15"/>
              <p:cNvSpPr/>
              <p:nvPr/>
            </p:nvSpPr>
            <p:spPr>
              <a:xfrm rot="18349928">
                <a:off x="5399623" y="4691480"/>
                <a:ext cx="555735" cy="45719"/>
              </a:xfrm>
              <a:custGeom>
                <a:avLst/>
                <a:gdLst>
                  <a:gd name="connsiteX0" fmla="*/ 0 w 790575"/>
                  <a:gd name="connsiteY0" fmla="*/ 200097 h 219147"/>
                  <a:gd name="connsiteX1" fmla="*/ 381000 w 790575"/>
                  <a:gd name="connsiteY1" fmla="*/ 72 h 219147"/>
                  <a:gd name="connsiteX2" fmla="*/ 790575 w 790575"/>
                  <a:gd name="connsiteY2" fmla="*/ 219147 h 219147"/>
                  <a:gd name="connsiteX3" fmla="*/ 790575 w 790575"/>
                  <a:gd name="connsiteY3" fmla="*/ 219147 h 21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575" h="219147">
                    <a:moveTo>
                      <a:pt x="0" y="200097"/>
                    </a:moveTo>
                    <a:cubicBezTo>
                      <a:pt x="124619" y="98497"/>
                      <a:pt x="249238" y="-3103"/>
                      <a:pt x="381000" y="72"/>
                    </a:cubicBezTo>
                    <a:cubicBezTo>
                      <a:pt x="512762" y="3247"/>
                      <a:pt x="790575" y="219147"/>
                      <a:pt x="790575" y="219147"/>
                    </a:cubicBezTo>
                    <a:lnTo>
                      <a:pt x="790575" y="219147"/>
                    </a:lnTo>
                  </a:path>
                </a:pathLst>
              </a:custGeom>
              <a:noFill/>
              <a:ln w="76200">
                <a:solidFill>
                  <a:srgbClr val="C00000"/>
                </a:solidFill>
                <a:headEnd type="none" w="med" len="med"/>
                <a:tailEnd type="none" w="med" len="med"/>
              </a:ln>
              <a:effectLst>
                <a:glow rad="38100">
                  <a:srgbClr val="92D050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785994">
                <a:off x="5373499" y="4975383"/>
                <a:ext cx="307086" cy="45719"/>
              </a:xfrm>
              <a:custGeom>
                <a:avLst/>
                <a:gdLst>
                  <a:gd name="connsiteX0" fmla="*/ 0 w 790575"/>
                  <a:gd name="connsiteY0" fmla="*/ 200097 h 219147"/>
                  <a:gd name="connsiteX1" fmla="*/ 381000 w 790575"/>
                  <a:gd name="connsiteY1" fmla="*/ 72 h 219147"/>
                  <a:gd name="connsiteX2" fmla="*/ 790575 w 790575"/>
                  <a:gd name="connsiteY2" fmla="*/ 219147 h 219147"/>
                  <a:gd name="connsiteX3" fmla="*/ 790575 w 790575"/>
                  <a:gd name="connsiteY3" fmla="*/ 219147 h 21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575" h="219147">
                    <a:moveTo>
                      <a:pt x="0" y="200097"/>
                    </a:moveTo>
                    <a:cubicBezTo>
                      <a:pt x="124619" y="98497"/>
                      <a:pt x="249238" y="-3103"/>
                      <a:pt x="381000" y="72"/>
                    </a:cubicBezTo>
                    <a:cubicBezTo>
                      <a:pt x="512762" y="3247"/>
                      <a:pt x="790575" y="219147"/>
                      <a:pt x="790575" y="219147"/>
                    </a:cubicBezTo>
                    <a:lnTo>
                      <a:pt x="790575" y="219147"/>
                    </a:lnTo>
                  </a:path>
                </a:pathLst>
              </a:custGeom>
              <a:noFill/>
              <a:ln w="76200">
                <a:solidFill>
                  <a:srgbClr val="C00000"/>
                </a:solidFill>
                <a:headEnd type="none" w="med" len="med"/>
                <a:tailEnd type="none" w="med" len="med"/>
              </a:ln>
              <a:effectLst>
                <a:glow rad="38100">
                  <a:srgbClr val="92D050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rot="19800000" flipH="1">
              <a:off x="4900768" y="3423604"/>
              <a:ext cx="240958" cy="530774"/>
              <a:chOff x="5373499" y="4436472"/>
              <a:chExt cx="326851" cy="584630"/>
            </a:xfrm>
          </p:grpSpPr>
          <p:sp>
            <p:nvSpPr>
              <p:cNvPr id="25" name="Freeform 24"/>
              <p:cNvSpPr/>
              <p:nvPr/>
            </p:nvSpPr>
            <p:spPr>
              <a:xfrm rot="18349928">
                <a:off x="5399623" y="4691480"/>
                <a:ext cx="555735" cy="45719"/>
              </a:xfrm>
              <a:custGeom>
                <a:avLst/>
                <a:gdLst>
                  <a:gd name="connsiteX0" fmla="*/ 0 w 790575"/>
                  <a:gd name="connsiteY0" fmla="*/ 200097 h 219147"/>
                  <a:gd name="connsiteX1" fmla="*/ 381000 w 790575"/>
                  <a:gd name="connsiteY1" fmla="*/ 72 h 219147"/>
                  <a:gd name="connsiteX2" fmla="*/ 790575 w 790575"/>
                  <a:gd name="connsiteY2" fmla="*/ 219147 h 219147"/>
                  <a:gd name="connsiteX3" fmla="*/ 790575 w 790575"/>
                  <a:gd name="connsiteY3" fmla="*/ 219147 h 21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575" h="219147">
                    <a:moveTo>
                      <a:pt x="0" y="200097"/>
                    </a:moveTo>
                    <a:cubicBezTo>
                      <a:pt x="124619" y="98497"/>
                      <a:pt x="249238" y="-3103"/>
                      <a:pt x="381000" y="72"/>
                    </a:cubicBezTo>
                    <a:cubicBezTo>
                      <a:pt x="512762" y="3247"/>
                      <a:pt x="790575" y="219147"/>
                      <a:pt x="790575" y="219147"/>
                    </a:cubicBezTo>
                    <a:lnTo>
                      <a:pt x="790575" y="219147"/>
                    </a:lnTo>
                  </a:path>
                </a:pathLst>
              </a:custGeom>
              <a:noFill/>
              <a:ln w="76200">
                <a:solidFill>
                  <a:srgbClr val="C00000"/>
                </a:solidFill>
                <a:headEnd type="none" w="med" len="med"/>
                <a:tailEnd type="none" w="med" len="med"/>
              </a:ln>
              <a:effectLst>
                <a:glow rad="38100">
                  <a:srgbClr val="92D050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" name="Freeform 26"/>
              <p:cNvSpPr/>
              <p:nvPr/>
            </p:nvSpPr>
            <p:spPr>
              <a:xfrm rot="785994">
                <a:off x="5373499" y="4975383"/>
                <a:ext cx="307086" cy="45719"/>
              </a:xfrm>
              <a:custGeom>
                <a:avLst/>
                <a:gdLst>
                  <a:gd name="connsiteX0" fmla="*/ 0 w 790575"/>
                  <a:gd name="connsiteY0" fmla="*/ 200097 h 219147"/>
                  <a:gd name="connsiteX1" fmla="*/ 381000 w 790575"/>
                  <a:gd name="connsiteY1" fmla="*/ 72 h 219147"/>
                  <a:gd name="connsiteX2" fmla="*/ 790575 w 790575"/>
                  <a:gd name="connsiteY2" fmla="*/ 219147 h 219147"/>
                  <a:gd name="connsiteX3" fmla="*/ 790575 w 790575"/>
                  <a:gd name="connsiteY3" fmla="*/ 219147 h 21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575" h="219147">
                    <a:moveTo>
                      <a:pt x="0" y="200097"/>
                    </a:moveTo>
                    <a:cubicBezTo>
                      <a:pt x="124619" y="98497"/>
                      <a:pt x="249238" y="-3103"/>
                      <a:pt x="381000" y="72"/>
                    </a:cubicBezTo>
                    <a:cubicBezTo>
                      <a:pt x="512762" y="3247"/>
                      <a:pt x="790575" y="219147"/>
                      <a:pt x="790575" y="219147"/>
                    </a:cubicBezTo>
                    <a:lnTo>
                      <a:pt x="790575" y="219147"/>
                    </a:lnTo>
                  </a:path>
                </a:pathLst>
              </a:custGeom>
              <a:noFill/>
              <a:ln w="76200">
                <a:solidFill>
                  <a:srgbClr val="C00000"/>
                </a:solidFill>
                <a:headEnd type="none" w="med" len="med"/>
                <a:tailEnd type="none" w="med" len="med"/>
              </a:ln>
              <a:effectLst>
                <a:glow rad="38100">
                  <a:srgbClr val="92D050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4924945" y="3869884"/>
              <a:ext cx="1269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Chromatin anchoring</a:t>
              </a:r>
            </a:p>
            <a:p>
              <a:pPr algn="ctr"/>
              <a:r>
                <a:rPr lang="en-US" sz="1200" i="1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(speculative)</a:t>
              </a:r>
              <a:endParaRPr lang="en-US" sz="1200" i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513109" y="3430412"/>
              <a:ext cx="121383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29766" y="3430412"/>
              <a:ext cx="121383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13089" y="1625600"/>
              <a:ext cx="133722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b="1" i="1" dirty="0" smtClean="0">
                  <a:solidFill>
                    <a:srgbClr val="008E40"/>
                  </a:solidFill>
                  <a:latin typeface="Arial" pitchFamily="34" charset="0"/>
                  <a:cs typeface="Arial" pitchFamily="34" charset="0"/>
                </a:rPr>
                <a:t>erv14</a:t>
              </a:r>
              <a:r>
                <a:rPr lang="en-US" sz="1300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 </a:t>
              </a:r>
              <a:r>
                <a:rPr lang="en-US" sz="1300" u="sng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Induced</a:t>
              </a:r>
              <a:r>
                <a:rPr lang="en-US" sz="1300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 </a:t>
              </a:r>
            </a:p>
            <a:p>
              <a:pPr algn="ctr"/>
              <a:r>
                <a:rPr lang="en-US" sz="1300" dirty="0" smtClean="0">
                  <a:solidFill>
                    <a:srgbClr val="008E40"/>
                  </a:solidFill>
                  <a:latin typeface="Aharoni" pitchFamily="2" charset="-79"/>
                  <a:cs typeface="Aharoni" pitchFamily="2" charset="-79"/>
                </a:rPr>
                <a:t>Responses</a:t>
              </a:r>
              <a:endParaRPr lang="en-US" sz="1300" dirty="0">
                <a:solidFill>
                  <a:srgbClr val="008E4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16769" y="3571230"/>
              <a:ext cx="140775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b="1" i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erv14</a:t>
              </a:r>
              <a:r>
                <a:rPr lang="en-US" sz="1300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 </a:t>
              </a:r>
              <a:r>
                <a:rPr lang="en-US" sz="1300" u="sng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Inhibited</a:t>
              </a:r>
              <a:r>
                <a:rPr lang="en-US" sz="1300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 </a:t>
              </a:r>
            </a:p>
            <a:p>
              <a:pPr algn="ctr"/>
              <a:r>
                <a:rPr lang="en-US" sz="1300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Processes</a:t>
              </a:r>
              <a:endParaRPr lang="en-US" sz="1300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 rot="21190898" flipH="1">
              <a:off x="4651017" y="3981020"/>
              <a:ext cx="240958" cy="530774"/>
              <a:chOff x="5373499" y="4436472"/>
              <a:chExt cx="326851" cy="584630"/>
            </a:xfrm>
          </p:grpSpPr>
          <p:sp>
            <p:nvSpPr>
              <p:cNvPr id="30" name="Freeform 29"/>
              <p:cNvSpPr/>
              <p:nvPr/>
            </p:nvSpPr>
            <p:spPr>
              <a:xfrm rot="18349928">
                <a:off x="5399623" y="4691480"/>
                <a:ext cx="555735" cy="45719"/>
              </a:xfrm>
              <a:custGeom>
                <a:avLst/>
                <a:gdLst>
                  <a:gd name="connsiteX0" fmla="*/ 0 w 790575"/>
                  <a:gd name="connsiteY0" fmla="*/ 200097 h 219147"/>
                  <a:gd name="connsiteX1" fmla="*/ 381000 w 790575"/>
                  <a:gd name="connsiteY1" fmla="*/ 72 h 219147"/>
                  <a:gd name="connsiteX2" fmla="*/ 790575 w 790575"/>
                  <a:gd name="connsiteY2" fmla="*/ 219147 h 219147"/>
                  <a:gd name="connsiteX3" fmla="*/ 790575 w 790575"/>
                  <a:gd name="connsiteY3" fmla="*/ 219147 h 21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575" h="219147">
                    <a:moveTo>
                      <a:pt x="0" y="200097"/>
                    </a:moveTo>
                    <a:cubicBezTo>
                      <a:pt x="124619" y="98497"/>
                      <a:pt x="249238" y="-3103"/>
                      <a:pt x="381000" y="72"/>
                    </a:cubicBezTo>
                    <a:cubicBezTo>
                      <a:pt x="512762" y="3247"/>
                      <a:pt x="790575" y="219147"/>
                      <a:pt x="790575" y="219147"/>
                    </a:cubicBezTo>
                    <a:lnTo>
                      <a:pt x="790575" y="219147"/>
                    </a:lnTo>
                  </a:path>
                </a:pathLst>
              </a:custGeom>
              <a:noFill/>
              <a:ln w="76200">
                <a:solidFill>
                  <a:srgbClr val="C00000"/>
                </a:solidFill>
                <a:headEnd type="none" w="med" len="med"/>
                <a:tailEnd type="none" w="med" len="med"/>
              </a:ln>
              <a:effectLst>
                <a:glow rad="38100">
                  <a:srgbClr val="92D050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1" name="Freeform 30"/>
              <p:cNvSpPr/>
              <p:nvPr/>
            </p:nvSpPr>
            <p:spPr>
              <a:xfrm rot="785994">
                <a:off x="5373499" y="4975383"/>
                <a:ext cx="307086" cy="45719"/>
              </a:xfrm>
              <a:custGeom>
                <a:avLst/>
                <a:gdLst>
                  <a:gd name="connsiteX0" fmla="*/ 0 w 790575"/>
                  <a:gd name="connsiteY0" fmla="*/ 200097 h 219147"/>
                  <a:gd name="connsiteX1" fmla="*/ 381000 w 790575"/>
                  <a:gd name="connsiteY1" fmla="*/ 72 h 219147"/>
                  <a:gd name="connsiteX2" fmla="*/ 790575 w 790575"/>
                  <a:gd name="connsiteY2" fmla="*/ 219147 h 219147"/>
                  <a:gd name="connsiteX3" fmla="*/ 790575 w 790575"/>
                  <a:gd name="connsiteY3" fmla="*/ 219147 h 21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575" h="219147">
                    <a:moveTo>
                      <a:pt x="0" y="200097"/>
                    </a:moveTo>
                    <a:cubicBezTo>
                      <a:pt x="124619" y="98497"/>
                      <a:pt x="249238" y="-3103"/>
                      <a:pt x="381000" y="72"/>
                    </a:cubicBezTo>
                    <a:cubicBezTo>
                      <a:pt x="512762" y="3247"/>
                      <a:pt x="790575" y="219147"/>
                      <a:pt x="790575" y="219147"/>
                    </a:cubicBezTo>
                    <a:lnTo>
                      <a:pt x="790575" y="219147"/>
                    </a:lnTo>
                  </a:path>
                </a:pathLst>
              </a:custGeom>
              <a:noFill/>
              <a:ln w="76200">
                <a:solidFill>
                  <a:srgbClr val="C00000"/>
                </a:solidFill>
                <a:headEnd type="none" w="med" len="med"/>
                <a:tailEnd type="none" w="med" len="med"/>
              </a:ln>
              <a:effectLst>
                <a:glow rad="38100">
                  <a:srgbClr val="92D050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4372391" y="4495800"/>
              <a:ext cx="11902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 smtClean="0">
                  <a:solidFill>
                    <a:srgbClr val="C00000"/>
                  </a:solidFill>
                  <a:latin typeface="Aharoni" pitchFamily="2" charset="-79"/>
                  <a:cs typeface="Aharoni" pitchFamily="2" charset="-79"/>
                </a:rPr>
                <a:t>Protein folding and transport</a:t>
              </a:r>
              <a:endParaRPr lang="en-US" sz="1200" i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5800" y="6324600"/>
            <a:ext cx="4420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Explanatory text in separate Word document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4495800"/>
            <a:ext cx="5486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Figure </a:t>
            </a:r>
            <a:r>
              <a:rPr lang="en-US" sz="1000" b="1" smtClean="0">
                <a:latin typeface="Arial" pitchFamily="34" charset="0"/>
                <a:cs typeface="Arial" pitchFamily="34" charset="0"/>
              </a:rPr>
              <a:t>S2.  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ER stress induced and inhibited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pathways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Illustration of pathways influenced by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erv14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and explanatory text.</a:t>
            </a:r>
          </a:p>
        </p:txBody>
      </p:sp>
    </p:spTree>
    <p:extLst>
      <p:ext uri="{BB962C8B-B14F-4D97-AF65-F5344CB8AC3E}">
        <p14:creationId xmlns:p14="http://schemas.microsoft.com/office/powerpoint/2010/main" val="19129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</TotalTime>
  <Words>46</Words>
  <Application>Microsoft Office PowerPoint</Application>
  <PresentationFormat>Letter Paper (8.5x11 in)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EOLUser</dc:creator>
  <cp:lastModifiedBy>EOLUser</cp:lastModifiedBy>
  <cp:revision>169</cp:revision>
  <dcterms:created xsi:type="dcterms:W3CDTF">2013-05-09T16:18:52Z</dcterms:created>
  <dcterms:modified xsi:type="dcterms:W3CDTF">2017-04-21T19:15:26Z</dcterms:modified>
</cp:coreProperties>
</file>