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3" r:id="rId2"/>
    <p:sldId id="274" r:id="rId3"/>
  </p:sldIdLst>
  <p:sldSz cx="6858000" cy="9144000" type="letter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4" autoAdjust="0"/>
    <p:restoredTop sz="94614" autoAdjust="0"/>
  </p:normalViewPr>
  <p:slideViewPr>
    <p:cSldViewPr>
      <p:cViewPr>
        <p:scale>
          <a:sx n="90" d="100"/>
          <a:sy n="90" d="100"/>
        </p:scale>
        <p:origin x="-558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PAPER_1_Relocate_Jan_24\GSA_Submission_3\Suppl_Fig_rad9_Dbl_rate_RUN2_RUN1_AVE_rev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PAPER_1_Relocate_Jan_24\GSA_Submission_3\Suppl_Fig_rad9_Dbl_rate_RUN2_RUN1_AVE_rev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PAPER_1_Relocate_Jan_24\GSA_Submission_3\Suppl_Fig_rad9_Dbl_rate_RUN2_RUN1_AVE_rev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/>
              <a:t>Unstable Chromosomes</a:t>
            </a:r>
            <a:endParaRPr lang="en-US" sz="100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v>rad9</c:v>
          </c:tx>
          <c:spPr>
            <a:ln w="28575">
              <a:noFill/>
            </a:ln>
          </c:spPr>
          <c:xVal>
            <c:numRef>
              <c:f>Sheet1!$E$2</c:f>
              <c:numCache>
                <c:formatCode>0.00</c:formatCode>
                <c:ptCount val="1"/>
                <c:pt idx="0">
                  <c:v>1</c:v>
                </c:pt>
              </c:numCache>
            </c:numRef>
          </c:xVal>
          <c:yVal>
            <c:numRef>
              <c:f>Sheet1!$F$2</c:f>
              <c:numCache>
                <c:formatCode>0.00</c:formatCode>
                <c:ptCount val="1"/>
                <c:pt idx="0">
                  <c:v>57.6</c:v>
                </c:pt>
              </c:numCache>
            </c:numRef>
          </c:yVal>
          <c:smooth val="0"/>
        </c:ser>
        <c:ser>
          <c:idx val="2"/>
          <c:order val="1"/>
          <c:tx>
            <c:v>rad9 erv14 ERV14X2</c:v>
          </c:tx>
          <c:spPr>
            <a:ln w="28575">
              <a:noFill/>
            </a:ln>
          </c:spPr>
          <c:xVal>
            <c:numRef>
              <c:f>Sheet1!$E$9</c:f>
              <c:numCache>
                <c:formatCode>0.00</c:formatCode>
                <c:ptCount val="1"/>
                <c:pt idx="0">
                  <c:v>1.0061265340335821</c:v>
                </c:pt>
              </c:numCache>
            </c:numRef>
          </c:xVal>
          <c:yVal>
            <c:numRef>
              <c:f>Sheet1!$F$9</c:f>
              <c:numCache>
                <c:formatCode>0.00</c:formatCode>
                <c:ptCount val="1"/>
                <c:pt idx="0">
                  <c:v>43</c:v>
                </c:pt>
              </c:numCache>
            </c:numRef>
          </c:yVal>
          <c:smooth val="0"/>
        </c:ser>
        <c:ser>
          <c:idx val="5"/>
          <c:order val="2"/>
          <c:tx>
            <c:v>rad9 yme1</c:v>
          </c:tx>
          <c:spPr>
            <a:ln w="28575">
              <a:noFill/>
            </a:ln>
          </c:spPr>
          <c:xVal>
            <c:numRef>
              <c:f>Sheet1!$E$8</c:f>
              <c:numCache>
                <c:formatCode>0.00</c:formatCode>
                <c:ptCount val="1"/>
                <c:pt idx="0">
                  <c:v>1.1702240025284243</c:v>
                </c:pt>
              </c:numCache>
            </c:numRef>
          </c:xVal>
          <c:yVal>
            <c:numRef>
              <c:f>Sheet1!$F$8</c:f>
              <c:numCache>
                <c:formatCode>0.00</c:formatCode>
                <c:ptCount val="1"/>
                <c:pt idx="0">
                  <c:v>34.6</c:v>
                </c:pt>
              </c:numCache>
            </c:numRef>
          </c:yVal>
          <c:smooth val="0"/>
        </c:ser>
        <c:ser>
          <c:idx val="3"/>
          <c:order val="3"/>
          <c:tx>
            <c:v>rad9 isc1</c:v>
          </c:tx>
          <c:spPr>
            <a:ln w="28575">
              <a:noFill/>
            </a:ln>
          </c:spPr>
          <c:xVal>
            <c:numRef>
              <c:f>Sheet1!$E$3</c:f>
              <c:numCache>
                <c:formatCode>0.00</c:formatCode>
                <c:ptCount val="1"/>
                <c:pt idx="0">
                  <c:v>1.060591321884166</c:v>
                </c:pt>
              </c:numCache>
            </c:numRef>
          </c:xVal>
          <c:yVal>
            <c:numRef>
              <c:f>Sheet1!$F$3</c:f>
              <c:numCache>
                <c:formatCode>0.00</c:formatCode>
                <c:ptCount val="1"/>
                <c:pt idx="0">
                  <c:v>33.1</c:v>
                </c:pt>
              </c:numCache>
            </c:numRef>
          </c:yVal>
          <c:smooth val="0"/>
        </c:ser>
        <c:ser>
          <c:idx val="4"/>
          <c:order val="4"/>
          <c:tx>
            <c:v>rad9 scj1</c:v>
          </c:tx>
          <c:spPr>
            <a:ln w="28575">
              <a:noFill/>
            </a:ln>
          </c:spPr>
          <c:xVal>
            <c:numRef>
              <c:f>Sheet1!$E$6</c:f>
              <c:numCache>
                <c:formatCode>0.00</c:formatCode>
                <c:ptCount val="1"/>
                <c:pt idx="0">
                  <c:v>1.0189339889197768</c:v>
                </c:pt>
              </c:numCache>
            </c:numRef>
          </c:xVal>
          <c:yVal>
            <c:numRef>
              <c:f>Sheet1!$F$6</c:f>
              <c:numCache>
                <c:formatCode>0.00</c:formatCode>
                <c:ptCount val="1"/>
                <c:pt idx="0">
                  <c:v>28.7</c:v>
                </c:pt>
              </c:numCache>
            </c:numRef>
          </c:yVal>
          <c:smooth val="0"/>
        </c:ser>
        <c:ser>
          <c:idx val="8"/>
          <c:order val="5"/>
          <c:tx>
            <c:v>rad9 erv14</c:v>
          </c:tx>
          <c:spPr>
            <a:ln w="28575">
              <a:noFill/>
            </a:ln>
          </c:spPr>
          <c:xVal>
            <c:numRef>
              <c:f>Sheet1!$E$5</c:f>
              <c:numCache>
                <c:formatCode>0.00</c:formatCode>
                <c:ptCount val="1"/>
                <c:pt idx="0">
                  <c:v>1.2816011114528745</c:v>
                </c:pt>
              </c:numCache>
            </c:numRef>
          </c:xVal>
          <c:yVal>
            <c:numRef>
              <c:f>Sheet1!$F$5</c:f>
              <c:numCache>
                <c:formatCode>0.00</c:formatCode>
                <c:ptCount val="1"/>
                <c:pt idx="0">
                  <c:v>7.1</c:v>
                </c:pt>
              </c:numCache>
            </c:numRef>
          </c:yVal>
          <c:smooth val="0"/>
        </c:ser>
        <c:ser>
          <c:idx val="0"/>
          <c:order val="6"/>
          <c:tx>
            <c:v>Lin. Corr.</c:v>
          </c:tx>
          <c:spPr>
            <a:ln w="28575">
              <a:noFill/>
            </a:ln>
          </c:spPr>
          <c:marker>
            <c:symbol val="dot"/>
            <c:size val="2"/>
          </c:marker>
          <c:trendline>
            <c:trendlineType val="linear"/>
            <c:dispRSqr val="1"/>
            <c:dispEq val="0"/>
            <c:trendlineLbl>
              <c:layout>
                <c:manualLayout>
                  <c:x val="0.10460391732411495"/>
                  <c:y val="-0.14237822307372017"/>
                </c:manualLayout>
              </c:layout>
              <c:numFmt formatCode="#,##0.00" sourceLinked="0"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</c:trendlineLbl>
          </c:trendline>
          <c:xVal>
            <c:numRef>
              <c:f>(Sheet1!$C$2,Sheet1!$C$9,Sheet1!$C$8,Sheet1!$C$3,Sheet1!$C$6,Sheet1!$C$5)</c:f>
              <c:numCache>
                <c:formatCode>0.00</c:formatCode>
                <c:ptCount val="6"/>
                <c:pt idx="0">
                  <c:v>1</c:v>
                </c:pt>
                <c:pt idx="1">
                  <c:v>1.0061265340335821</c:v>
                </c:pt>
                <c:pt idx="2">
                  <c:v>1.1702240025284243</c:v>
                </c:pt>
                <c:pt idx="3">
                  <c:v>1.060591321884166</c:v>
                </c:pt>
                <c:pt idx="4">
                  <c:v>1.0189339889197768</c:v>
                </c:pt>
                <c:pt idx="5">
                  <c:v>1.2816011114528745</c:v>
                </c:pt>
              </c:numCache>
            </c:numRef>
          </c:xVal>
          <c:yVal>
            <c:numRef>
              <c:f>(Sheet1!$F$2,Sheet1!$F$9,Sheet1!$F$8,Sheet1!$F$3,Sheet1!$F$6,Sheet1!$F$5)</c:f>
              <c:numCache>
                <c:formatCode>0.00</c:formatCode>
                <c:ptCount val="6"/>
                <c:pt idx="0">
                  <c:v>57.6</c:v>
                </c:pt>
                <c:pt idx="1">
                  <c:v>43</c:v>
                </c:pt>
                <c:pt idx="2">
                  <c:v>34.6</c:v>
                </c:pt>
                <c:pt idx="3">
                  <c:v>33.1</c:v>
                </c:pt>
                <c:pt idx="4">
                  <c:v>28.7</c:v>
                </c:pt>
                <c:pt idx="5">
                  <c:v>7.1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786496"/>
        <c:axId val="75788672"/>
      </c:scatterChart>
      <c:valAx>
        <c:axId val="75786496"/>
        <c:scaling>
          <c:orientation val="minMax"/>
          <c:max val="1.4"/>
          <c:min val="0.9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Dbl. Time Normalized to rad9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75788672"/>
        <c:crosses val="autoZero"/>
        <c:crossBetween val="midCat"/>
        <c:majorUnit val="0.1"/>
      </c:valAx>
      <c:valAx>
        <c:axId val="75788672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Unstable Chr. Freq.</a:t>
                </a:r>
              </a:p>
              <a:p>
                <a:pPr>
                  <a:defRPr/>
                </a:pPr>
                <a:r>
                  <a:rPr lang="en-US"/>
                  <a:t>x10</a:t>
                </a:r>
                <a:r>
                  <a:rPr lang="en-US" baseline="30000"/>
                  <a:t>-5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75786496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5"/>
        <c:txPr>
          <a:bodyPr/>
          <a:lstStyle/>
          <a:p>
            <a:pPr>
              <a:defRPr i="1"/>
            </a:pPr>
            <a:endParaRPr lang="en-US"/>
          </a:p>
        </c:txPr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200" baseline="0"/>
              <a:t>Chromosome Loss</a:t>
            </a:r>
            <a:endParaRPr lang="en-US" sz="1000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v>rad9</c:v>
          </c:tx>
          <c:spPr>
            <a:ln w="28575">
              <a:noFill/>
            </a:ln>
          </c:spPr>
          <c:xVal>
            <c:numRef>
              <c:f>Sheet1!$G$2</c:f>
              <c:numCache>
                <c:formatCode>0.00</c:formatCode>
                <c:ptCount val="1"/>
                <c:pt idx="0">
                  <c:v>1</c:v>
                </c:pt>
              </c:numCache>
            </c:numRef>
          </c:xVal>
          <c:yVal>
            <c:numRef>
              <c:f>Sheet1!$H$2</c:f>
              <c:numCache>
                <c:formatCode>0.00</c:formatCode>
                <c:ptCount val="1"/>
                <c:pt idx="0">
                  <c:v>48</c:v>
                </c:pt>
              </c:numCache>
            </c:numRef>
          </c:yVal>
          <c:smooth val="0"/>
        </c:ser>
        <c:ser>
          <c:idx val="8"/>
          <c:order val="1"/>
          <c:tx>
            <c:v>rad9 erv14 ERV14</c:v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chemeClr val="accent3">
                  <a:lumMod val="75000"/>
                </a:schemeClr>
              </a:solidFill>
            </c:spPr>
          </c:marker>
          <c:xVal>
            <c:numRef>
              <c:f>Sheet1!$G$9</c:f>
              <c:numCache>
                <c:formatCode>0.00</c:formatCode>
                <c:ptCount val="1"/>
                <c:pt idx="0">
                  <c:v>1.0061265340335821</c:v>
                </c:pt>
              </c:numCache>
            </c:numRef>
          </c:xVal>
          <c:yVal>
            <c:numRef>
              <c:f>Sheet1!$H$9</c:f>
              <c:numCache>
                <c:formatCode>0.00</c:formatCode>
                <c:ptCount val="1"/>
                <c:pt idx="0">
                  <c:v>19.5</c:v>
                </c:pt>
              </c:numCache>
            </c:numRef>
          </c:yVal>
          <c:smooth val="0"/>
        </c:ser>
        <c:ser>
          <c:idx val="7"/>
          <c:order val="2"/>
          <c:tx>
            <c:v>rad9 yme1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accent6">
                  <a:lumMod val="75000"/>
                </a:schemeClr>
              </a:solidFill>
            </c:spPr>
          </c:marker>
          <c:xVal>
            <c:numRef>
              <c:f>Sheet1!$G$8</c:f>
              <c:numCache>
                <c:formatCode>0.00</c:formatCode>
                <c:ptCount val="1"/>
                <c:pt idx="0">
                  <c:v>1.1702240025284243</c:v>
                </c:pt>
              </c:numCache>
            </c:numRef>
          </c:xVal>
          <c:yVal>
            <c:numRef>
              <c:f>Sheet1!$H$8</c:f>
              <c:numCache>
                <c:formatCode>0.00</c:formatCode>
                <c:ptCount val="1"/>
                <c:pt idx="0">
                  <c:v>1.3</c:v>
                </c:pt>
              </c:numCache>
            </c:numRef>
          </c:yVal>
          <c:smooth val="0"/>
        </c:ser>
        <c:ser>
          <c:idx val="2"/>
          <c:order val="3"/>
          <c:tx>
            <c:v>rad9 isc1</c:v>
          </c:tx>
          <c:spPr>
            <a:ln w="28575">
              <a:noFill/>
            </a:ln>
          </c:spPr>
          <c:marker>
            <c:symbol val="x"/>
            <c:size val="7"/>
          </c:marker>
          <c:xVal>
            <c:numRef>
              <c:f>Sheet1!$G$3</c:f>
              <c:numCache>
                <c:formatCode>0.00</c:formatCode>
                <c:ptCount val="1"/>
                <c:pt idx="0">
                  <c:v>1.060591321884166</c:v>
                </c:pt>
              </c:numCache>
            </c:numRef>
          </c:xVal>
          <c:yVal>
            <c:numRef>
              <c:f>Sheet1!$H$3</c:f>
              <c:numCache>
                <c:formatCode>0.00</c:formatCode>
                <c:ptCount val="1"/>
                <c:pt idx="0">
                  <c:v>29.6</c:v>
                </c:pt>
              </c:numCache>
            </c:numRef>
          </c:yVal>
          <c:smooth val="0"/>
        </c:ser>
        <c:ser>
          <c:idx val="5"/>
          <c:order val="4"/>
          <c:tx>
            <c:v>rad9 scj1</c:v>
          </c:tx>
          <c:spPr>
            <a:ln w="28575">
              <a:noFill/>
            </a:ln>
          </c:spPr>
          <c:marker>
            <c:symbol val="star"/>
            <c:size val="7"/>
            <c:spPr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xVal>
            <c:numRef>
              <c:f>Sheet1!$G$6</c:f>
              <c:numCache>
                <c:formatCode>0.00</c:formatCode>
                <c:ptCount val="1"/>
                <c:pt idx="0">
                  <c:v>1.0189339889197768</c:v>
                </c:pt>
              </c:numCache>
            </c:numRef>
          </c:xVal>
          <c:yVal>
            <c:numRef>
              <c:f>Sheet1!$H$6</c:f>
              <c:numCache>
                <c:formatCode>0.00</c:formatCode>
                <c:ptCount val="1"/>
                <c:pt idx="0">
                  <c:v>12.6</c:v>
                </c:pt>
              </c:numCache>
            </c:numRef>
          </c:yVal>
          <c:smooth val="0"/>
        </c:ser>
        <c:ser>
          <c:idx val="4"/>
          <c:order val="5"/>
          <c:tx>
            <c:v>rad9 erv14</c:v>
          </c:tx>
          <c:spPr>
            <a:ln w="28575">
              <a:noFill/>
            </a:ln>
          </c:spPr>
          <c:marker>
            <c:symbol val="dash"/>
            <c:size val="7"/>
          </c:marker>
          <c:xVal>
            <c:numRef>
              <c:f>Sheet1!$E$5</c:f>
              <c:numCache>
                <c:formatCode>0.00</c:formatCode>
                <c:ptCount val="1"/>
                <c:pt idx="0">
                  <c:v>1.2816011114528745</c:v>
                </c:pt>
              </c:numCache>
            </c:numRef>
          </c:xVal>
          <c:yVal>
            <c:numRef>
              <c:f>Sheet1!$H$5</c:f>
              <c:numCache>
                <c:formatCode>0.00</c:formatCode>
                <c:ptCount val="1"/>
                <c:pt idx="0">
                  <c:v>11</c:v>
                </c:pt>
              </c:numCache>
            </c:numRef>
          </c:yVal>
          <c:smooth val="0"/>
        </c:ser>
        <c:ser>
          <c:idx val="0"/>
          <c:order val="6"/>
          <c:tx>
            <c:v>Lin. Corr.</c:v>
          </c:tx>
          <c:spPr>
            <a:ln w="28575">
              <a:noFill/>
            </a:ln>
          </c:spPr>
          <c:marker>
            <c:symbol val="dot"/>
            <c:size val="2"/>
          </c:marker>
          <c:trendline>
            <c:trendlineType val="linear"/>
            <c:dispRSqr val="1"/>
            <c:dispEq val="0"/>
            <c:trendlineLbl>
              <c:layout>
                <c:manualLayout>
                  <c:x val="6.0935223719475122E-2"/>
                  <c:y val="-0.15099577177676615"/>
                </c:manualLayout>
              </c:layout>
              <c:numFmt formatCode="#,##0.00" sourceLinked="0"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</c:trendlineLbl>
          </c:trendline>
          <c:xVal>
            <c:numRef>
              <c:f>(Sheet1!$E$2,Sheet1!$E$9,Sheet1!$E$8,Sheet1!$E$3,Sheet1!$E$6,Sheet1!$E$5)</c:f>
              <c:numCache>
                <c:formatCode>0.00</c:formatCode>
                <c:ptCount val="6"/>
                <c:pt idx="0">
                  <c:v>1</c:v>
                </c:pt>
                <c:pt idx="1">
                  <c:v>1.0061265340335821</c:v>
                </c:pt>
                <c:pt idx="2">
                  <c:v>1.1702240025284243</c:v>
                </c:pt>
                <c:pt idx="3">
                  <c:v>1.060591321884166</c:v>
                </c:pt>
                <c:pt idx="4">
                  <c:v>1.0189339889197768</c:v>
                </c:pt>
                <c:pt idx="5">
                  <c:v>1.2816011114528745</c:v>
                </c:pt>
              </c:numCache>
            </c:numRef>
          </c:xVal>
          <c:yVal>
            <c:numRef>
              <c:f>(Sheet1!$H$2,Sheet1!$H$9,Sheet1!$H$8,Sheet1!$H$3,Sheet1!$H$6,Sheet1!$H$5)</c:f>
              <c:numCache>
                <c:formatCode>0.00</c:formatCode>
                <c:ptCount val="6"/>
                <c:pt idx="0">
                  <c:v>48</c:v>
                </c:pt>
                <c:pt idx="1">
                  <c:v>19.5</c:v>
                </c:pt>
                <c:pt idx="2">
                  <c:v>1.3</c:v>
                </c:pt>
                <c:pt idx="3">
                  <c:v>29.6</c:v>
                </c:pt>
                <c:pt idx="4">
                  <c:v>12.6</c:v>
                </c:pt>
                <c:pt idx="5">
                  <c:v>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383040"/>
        <c:axId val="83384960"/>
      </c:scatterChart>
      <c:valAx>
        <c:axId val="83383040"/>
        <c:scaling>
          <c:orientation val="minMax"/>
          <c:min val="0.9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Dbl. Time Normalized to rad9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83384960"/>
        <c:crosses val="autoZero"/>
        <c:crossBetween val="midCat"/>
      </c:valAx>
      <c:valAx>
        <c:axId val="83384960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Chr. Loss Freq. </a:t>
                </a:r>
              </a:p>
              <a:p>
                <a:pPr>
                  <a:defRPr/>
                </a:pPr>
                <a:r>
                  <a:rPr lang="en-US"/>
                  <a:t>x10</a:t>
                </a:r>
                <a:r>
                  <a:rPr lang="en-US" baseline="30000"/>
                  <a:t>-4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83383040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5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7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/>
              <a:t>Allelic Recombinants</a:t>
            </a:r>
            <a:endParaRPr lang="en-US" sz="100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v>rad9</c:v>
          </c:tx>
          <c:spPr>
            <a:ln w="28575">
              <a:noFill/>
            </a:ln>
          </c:spPr>
          <c:xVal>
            <c:numRef>
              <c:f>Sheet1!$I$2</c:f>
              <c:numCache>
                <c:formatCode>0.00</c:formatCode>
                <c:ptCount val="1"/>
                <c:pt idx="0">
                  <c:v>1</c:v>
                </c:pt>
              </c:numCache>
            </c:numRef>
          </c:xVal>
          <c:yVal>
            <c:numRef>
              <c:f>Sheet1!$J$2</c:f>
              <c:numCache>
                <c:formatCode>0.00</c:formatCode>
                <c:ptCount val="1"/>
                <c:pt idx="0">
                  <c:v>6.2</c:v>
                </c:pt>
              </c:numCache>
            </c:numRef>
          </c:yVal>
          <c:smooth val="0"/>
        </c:ser>
        <c:ser>
          <c:idx val="2"/>
          <c:order val="1"/>
          <c:tx>
            <c:v>rad9 erv14 ERV14</c:v>
          </c:tx>
          <c:spPr>
            <a:ln w="28575">
              <a:noFill/>
            </a:ln>
          </c:spPr>
          <c:xVal>
            <c:numRef>
              <c:f>Sheet1!$I$9</c:f>
              <c:numCache>
                <c:formatCode>0.00</c:formatCode>
                <c:ptCount val="1"/>
                <c:pt idx="0">
                  <c:v>1.0061265340335821</c:v>
                </c:pt>
              </c:numCache>
            </c:numRef>
          </c:xVal>
          <c:yVal>
            <c:numRef>
              <c:f>Sheet1!$J$9</c:f>
              <c:numCache>
                <c:formatCode>0.00</c:formatCode>
                <c:ptCount val="1"/>
                <c:pt idx="0">
                  <c:v>6.8</c:v>
                </c:pt>
              </c:numCache>
            </c:numRef>
          </c:yVal>
          <c:smooth val="0"/>
        </c:ser>
        <c:ser>
          <c:idx val="3"/>
          <c:order val="2"/>
          <c:tx>
            <c:v>rad9 isc1</c:v>
          </c:tx>
          <c:spPr>
            <a:ln w="28575">
              <a:noFill/>
            </a:ln>
          </c:spPr>
          <c:xVal>
            <c:numRef>
              <c:f>Sheet1!$I$3</c:f>
              <c:numCache>
                <c:formatCode>0.00</c:formatCode>
                <c:ptCount val="1"/>
                <c:pt idx="0">
                  <c:v>1.060591321884166</c:v>
                </c:pt>
              </c:numCache>
            </c:numRef>
          </c:xVal>
          <c:yVal>
            <c:numRef>
              <c:f>Sheet1!$J$3</c:f>
              <c:numCache>
                <c:formatCode>0.00</c:formatCode>
                <c:ptCount val="1"/>
                <c:pt idx="0">
                  <c:v>3.6</c:v>
                </c:pt>
              </c:numCache>
            </c:numRef>
          </c:yVal>
          <c:smooth val="0"/>
        </c:ser>
        <c:ser>
          <c:idx val="4"/>
          <c:order val="3"/>
          <c:tx>
            <c:v>rad9 scj1</c:v>
          </c:tx>
          <c:spPr>
            <a:ln w="28575">
              <a:noFill/>
            </a:ln>
          </c:spPr>
          <c:xVal>
            <c:numRef>
              <c:f>Sheet1!$I$6</c:f>
              <c:numCache>
                <c:formatCode>0.00</c:formatCode>
                <c:ptCount val="1"/>
                <c:pt idx="0">
                  <c:v>1.0189339889197768</c:v>
                </c:pt>
              </c:numCache>
            </c:numRef>
          </c:xVal>
          <c:yVal>
            <c:numRef>
              <c:f>Sheet1!$J$6</c:f>
              <c:numCache>
                <c:formatCode>0.00</c:formatCode>
                <c:ptCount val="1"/>
                <c:pt idx="0">
                  <c:v>3.9</c:v>
                </c:pt>
              </c:numCache>
            </c:numRef>
          </c:yVal>
          <c:smooth val="0"/>
        </c:ser>
        <c:ser>
          <c:idx val="5"/>
          <c:order val="4"/>
          <c:tx>
            <c:v>rad9 yme1</c:v>
          </c:tx>
          <c:spPr>
            <a:ln w="28575">
              <a:noFill/>
            </a:ln>
          </c:spPr>
          <c:xVal>
            <c:numRef>
              <c:f>Sheet1!$I$8</c:f>
              <c:numCache>
                <c:formatCode>0.00</c:formatCode>
                <c:ptCount val="1"/>
                <c:pt idx="0">
                  <c:v>1.1702240025284243</c:v>
                </c:pt>
              </c:numCache>
            </c:numRef>
          </c:xVal>
          <c:yVal>
            <c:numRef>
              <c:f>Sheet1!$J$8</c:f>
              <c:numCache>
                <c:formatCode>0.00</c:formatCode>
                <c:ptCount val="1"/>
                <c:pt idx="0">
                  <c:v>1.6</c:v>
                </c:pt>
              </c:numCache>
            </c:numRef>
          </c:yVal>
          <c:smooth val="0"/>
        </c:ser>
        <c:ser>
          <c:idx val="8"/>
          <c:order val="5"/>
          <c:tx>
            <c:v>rad9 erv14</c:v>
          </c:tx>
          <c:spPr>
            <a:ln w="28575">
              <a:noFill/>
            </a:ln>
          </c:spPr>
          <c:xVal>
            <c:numRef>
              <c:f>Sheet1!$I$5</c:f>
              <c:numCache>
                <c:formatCode>0.00</c:formatCode>
                <c:ptCount val="1"/>
                <c:pt idx="0">
                  <c:v>1.2816011114528745</c:v>
                </c:pt>
              </c:numCache>
            </c:numRef>
          </c:xVal>
          <c:yVal>
            <c:numRef>
              <c:f>Sheet1!$J$5</c:f>
              <c:numCache>
                <c:formatCode>0.00</c:formatCode>
                <c:ptCount val="1"/>
                <c:pt idx="0">
                  <c:v>1.9</c:v>
                </c:pt>
              </c:numCache>
            </c:numRef>
          </c:yVal>
          <c:smooth val="0"/>
        </c:ser>
        <c:ser>
          <c:idx val="0"/>
          <c:order val="6"/>
          <c:tx>
            <c:v>Lin. Corr.</c:v>
          </c:tx>
          <c:spPr>
            <a:ln w="28575">
              <a:noFill/>
            </a:ln>
          </c:spPr>
          <c:marker>
            <c:symbol val="dot"/>
            <c:size val="2"/>
          </c:marker>
          <c:trendline>
            <c:trendlineType val="linear"/>
            <c:dispRSqr val="1"/>
            <c:dispEq val="0"/>
            <c:trendlineLbl>
              <c:layout>
                <c:manualLayout>
                  <c:x val="6.77764189908487E-2"/>
                  <c:y val="-0.19191575692824825"/>
                </c:manualLayout>
              </c:layout>
              <c:numFmt formatCode="#,##0.00" sourceLinked="0"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</c:trendlineLbl>
          </c:trendline>
          <c:xVal>
            <c:numRef>
              <c:f>(Sheet1!$G$2,Sheet1!$G$9,Sheet1!$G$8,Sheet1!$G$3,Sheet1!$G$6,Sheet1!$G$5)</c:f>
              <c:numCache>
                <c:formatCode>0.00</c:formatCode>
                <c:ptCount val="6"/>
                <c:pt idx="0">
                  <c:v>1</c:v>
                </c:pt>
                <c:pt idx="1">
                  <c:v>1.0061265340335821</c:v>
                </c:pt>
                <c:pt idx="2">
                  <c:v>1.1702240025284243</c:v>
                </c:pt>
                <c:pt idx="3">
                  <c:v>1.060591321884166</c:v>
                </c:pt>
                <c:pt idx="4">
                  <c:v>1.0189339889197768</c:v>
                </c:pt>
                <c:pt idx="5">
                  <c:v>1.2816011114528745</c:v>
                </c:pt>
              </c:numCache>
            </c:numRef>
          </c:xVal>
          <c:yVal>
            <c:numRef>
              <c:f>(Sheet1!$J$2,Sheet1!$J$9,Sheet1!$J$8,Sheet1!$J$3,Sheet1!$J$6,Sheet1!$J$5)</c:f>
              <c:numCache>
                <c:formatCode>0.00</c:formatCode>
                <c:ptCount val="6"/>
                <c:pt idx="0">
                  <c:v>6.2</c:v>
                </c:pt>
                <c:pt idx="1">
                  <c:v>6.8</c:v>
                </c:pt>
                <c:pt idx="2">
                  <c:v>1.6</c:v>
                </c:pt>
                <c:pt idx="3">
                  <c:v>3.6</c:v>
                </c:pt>
                <c:pt idx="4">
                  <c:v>3.9</c:v>
                </c:pt>
                <c:pt idx="5">
                  <c:v>1.9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794176"/>
        <c:axId val="85800448"/>
      </c:scatterChart>
      <c:valAx>
        <c:axId val="85794176"/>
        <c:scaling>
          <c:orientation val="minMax"/>
          <c:min val="0.9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Dbl. Time Normalized to rad9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85800448"/>
        <c:crosses val="autoZero"/>
        <c:crossBetween val="midCat"/>
      </c:valAx>
      <c:valAx>
        <c:axId val="85800448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Allelic Freq. </a:t>
                </a:r>
              </a:p>
              <a:p>
                <a:pPr>
                  <a:defRPr/>
                </a:pPr>
                <a:r>
                  <a:rPr lang="en-US"/>
                  <a:t>x10</a:t>
                </a:r>
                <a:r>
                  <a:rPr lang="en-US" baseline="30000"/>
                  <a:t>-5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85794176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5"/>
        <c:txPr>
          <a:bodyPr/>
          <a:lstStyle/>
          <a:p>
            <a:pPr>
              <a:defRPr i="1"/>
            </a:pPr>
            <a:endParaRPr lang="en-US"/>
          </a:p>
        </c:txPr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4265919-3E9C-46A9-AD64-7EA150A1656C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63CF211-05F2-40CF-BE25-D9649FA9A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9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5C825-9EDF-4E10-BB12-9F1E5D057792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620B3-F16A-4E97-AEF0-0209147871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845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C7480-61C1-4D53-93C1-B1519E57D2ED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F5212-C490-4660-98B3-E25B4FDBB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506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B01A0-6F0C-4058-8C1F-5A27E8086633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B0759-25E5-4974-B130-1E8F4FCC5B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087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B1CB5-1E4F-49A3-AE9C-404601F9D51E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BA829-AC36-42A3-A2FE-47DE439F41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33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25926-0E41-4E42-A12A-24AA0CD7092C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F0965-A5F8-496F-A6F9-C8F207E1C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771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BA84-5516-4A47-9559-BE6200AC098D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55931-B05A-415D-AFEE-82C400729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12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B7E59-FAE5-4851-9354-58157464E98F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4B6B1-55A2-487D-94B5-8D89175DA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94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042B5-A436-4592-A232-06E931098CFE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5755D-2062-4F20-B452-AF5D9901B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358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F3ED3-AD2C-4C7F-B505-65F3CC14FC06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4371A-7FFA-4AF2-AC8C-DF119994D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22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3F20D-7C1B-4A78-AD23-BF2604AEDA42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93EE5-E065-40B9-9230-EA13B8D545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52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932F2-A898-4875-9DC6-0568BE9CCD1B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A57DF-D9F3-41E9-9086-5E9B2C2D5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43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4C65B7-777C-476A-B412-8C5BCBECD66E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687B51-C43F-4827-8469-4B6DF6FDE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2400" y="60960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A.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7450013"/>
            <a:ext cx="5495925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2333897"/>
              </p:ext>
            </p:extLst>
          </p:nvPr>
        </p:nvGraphicFramePr>
        <p:xfrm>
          <a:off x="974989" y="287524"/>
          <a:ext cx="4914373" cy="2240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5930471"/>
              </p:ext>
            </p:extLst>
          </p:nvPr>
        </p:nvGraphicFramePr>
        <p:xfrm>
          <a:off x="974894" y="4712490"/>
          <a:ext cx="4914562" cy="2400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6894201"/>
              </p:ext>
            </p:extLst>
          </p:nvPr>
        </p:nvGraphicFramePr>
        <p:xfrm>
          <a:off x="974894" y="2506058"/>
          <a:ext cx="4914562" cy="2240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38225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Table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967605"/>
              </p:ext>
            </p:extLst>
          </p:nvPr>
        </p:nvGraphicFramePr>
        <p:xfrm>
          <a:off x="497564" y="3747927"/>
          <a:ext cx="5631736" cy="27676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8162"/>
                <a:gridCol w="887162"/>
                <a:gridCol w="1078509"/>
                <a:gridCol w="1082859"/>
                <a:gridCol w="1135044"/>
              </a:tblGrid>
              <a:tr h="304799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Nuclear Profiles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Genotype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</a:rPr>
                        <a:t>% single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</a:rPr>
                        <a:t>%small budded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</a:rPr>
                        <a:t>%large budded mono-nucleated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</a:rPr>
                        <a:t>%large budded bi-nucleated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79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i="1" u="none" strike="noStrike" dirty="0">
                          <a:effectLst/>
                        </a:rPr>
                        <a:t>rad9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37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i="1" u="none" strike="noStrike" dirty="0">
                          <a:effectLst/>
                        </a:rPr>
                        <a:t>rad9 erv14 ERV14X2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64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i="1" u="none" strike="noStrike" dirty="0">
                          <a:effectLst/>
                        </a:rPr>
                        <a:t>rad9 yme1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64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i="1" u="none" strike="noStrike" dirty="0">
                          <a:effectLst/>
                        </a:rPr>
                        <a:t>rad9 isc1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79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i="1" u="none" strike="noStrike" dirty="0">
                          <a:effectLst/>
                        </a:rPr>
                        <a:t>rad9 scj1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95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i="1" u="none" strike="noStrike" dirty="0">
                          <a:effectLst/>
                        </a:rPr>
                        <a:t>rad9 erv14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426522" y="3378595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6121" y="152400"/>
            <a:ext cx="3097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graphicFrame>
        <p:nvGraphicFramePr>
          <p:cNvPr id="68" name="Tab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719020"/>
              </p:ext>
            </p:extLst>
          </p:nvPr>
        </p:nvGraphicFramePr>
        <p:xfrm>
          <a:off x="2954052" y="387795"/>
          <a:ext cx="3283260" cy="20882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5350"/>
                <a:gridCol w="381000"/>
                <a:gridCol w="352425"/>
                <a:gridCol w="409575"/>
                <a:gridCol w="676275"/>
                <a:gridCol w="568635"/>
              </a:tblGrid>
              <a:tr h="254184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Genotype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smtClean="0">
                          <a:effectLst/>
                        </a:rPr>
                        <a:t>%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Dbl. </a:t>
                      </a:r>
                      <a:r>
                        <a:rPr lang="en-US" sz="800" u="none" strike="noStrike" dirty="0" smtClean="0">
                          <a:effectLst/>
                        </a:rPr>
                        <a:t>Time </a:t>
                      </a:r>
                      <a:r>
                        <a:rPr lang="en-US" sz="800" u="none" strike="noStrike" dirty="0">
                          <a:effectLst/>
                        </a:rPr>
                        <a:t>norm. </a:t>
                      </a:r>
                      <a:r>
                        <a:rPr lang="en-US" sz="800" i="1" u="none" strike="noStrike" dirty="0">
                          <a:effectLst/>
                        </a:rPr>
                        <a:t>rad9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err="1" smtClean="0">
                          <a:effectLst/>
                        </a:rPr>
                        <a:t>Unstab</a:t>
                      </a:r>
                      <a:r>
                        <a:rPr lang="en-US" sz="800" u="none" strike="noStrike" dirty="0" smtClean="0">
                          <a:effectLst/>
                        </a:rPr>
                        <a:t>. Chr. Fold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suppr</a:t>
                      </a:r>
                      <a:r>
                        <a:rPr lang="en-US" sz="800" u="none" strike="noStrike" dirty="0" smtClean="0">
                          <a:effectLst/>
                        </a:rPr>
                        <a:t>. of </a:t>
                      </a:r>
                      <a:r>
                        <a:rPr lang="en-US" sz="800" i="1" u="none" strike="noStrike" dirty="0" smtClean="0">
                          <a:effectLst/>
                        </a:rPr>
                        <a:t>rad9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876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smtClean="0">
                          <a:effectLst/>
                        </a:rPr>
                        <a:t>1n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s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smtClean="0">
                          <a:effectLst/>
                        </a:rPr>
                        <a:t>2n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76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effectLst/>
                        </a:rPr>
                        <a:t>rad9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 dirty="0">
                          <a:effectLst/>
                        </a:rPr>
                        <a:t>44.5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 dirty="0">
                          <a:effectLst/>
                        </a:rPr>
                        <a:t>8.3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 dirty="0">
                          <a:effectLst/>
                        </a:rPr>
                        <a:t>47.2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u="none" strike="noStrike" dirty="0" smtClean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76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i="1" u="none" strike="noStrike" dirty="0">
                          <a:effectLst/>
                        </a:rPr>
                        <a:t>rad9 erv14 ERV14X2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 dirty="0">
                          <a:effectLst/>
                        </a:rPr>
                        <a:t>44.2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>
                          <a:effectLst/>
                        </a:rPr>
                        <a:t>11.8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 dirty="0">
                          <a:effectLst/>
                        </a:rPr>
                        <a:t>52.9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u="none" strike="noStrike" dirty="0" smtClean="0">
                          <a:effectLst/>
                        </a:rPr>
                        <a:t>1.01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smtClean="0">
                          <a:effectLst/>
                        </a:rPr>
                        <a:t>1.40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7005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i="1" u="none" strike="noStrike" dirty="0">
                          <a:effectLst/>
                        </a:rPr>
                        <a:t>rad9 yme1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 dirty="0">
                          <a:effectLst/>
                        </a:rPr>
                        <a:t>37.5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 dirty="0">
                          <a:effectLst/>
                        </a:rPr>
                        <a:t>9.6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>
                          <a:effectLst/>
                        </a:rPr>
                        <a:t>52.9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u="none" strike="noStrike" dirty="0" smtClean="0">
                          <a:effectLst/>
                        </a:rPr>
                        <a:t>1.17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1.66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i="1" u="none" strike="noStrike" dirty="0">
                          <a:effectLst/>
                        </a:rPr>
                        <a:t>rad9 isc1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 dirty="0">
                          <a:effectLst/>
                        </a:rPr>
                        <a:t>31.8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 dirty="0">
                          <a:effectLst/>
                        </a:rPr>
                        <a:t>9.7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 dirty="0">
                          <a:effectLst/>
                        </a:rPr>
                        <a:t>58.5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u="none" strike="noStrike" dirty="0" smtClean="0">
                          <a:effectLst/>
                        </a:rPr>
                        <a:t>1.06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smtClean="0">
                          <a:effectLst/>
                        </a:rPr>
                        <a:t>1.74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i="1" u="none" strike="noStrike" dirty="0">
                          <a:effectLst/>
                        </a:rPr>
                        <a:t>rad9 scj1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>
                          <a:effectLst/>
                        </a:rPr>
                        <a:t>31.4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 dirty="0">
                          <a:effectLst/>
                        </a:rPr>
                        <a:t>10.5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 dirty="0">
                          <a:effectLst/>
                        </a:rPr>
                        <a:t>58.1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u="none" strike="noStrike" dirty="0" smtClean="0">
                          <a:effectLst/>
                        </a:rPr>
                        <a:t>1.02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2.00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9076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i="1" u="none" strike="noStrike" dirty="0">
                          <a:effectLst/>
                        </a:rPr>
                        <a:t>rad9 erv14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 dirty="0">
                          <a:effectLst/>
                        </a:rPr>
                        <a:t>22.0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 dirty="0">
                          <a:effectLst/>
                        </a:rPr>
                        <a:t>11.2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u="none" strike="noStrike" dirty="0">
                          <a:effectLst/>
                        </a:rPr>
                        <a:t>66.7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u="none" strike="noStrike" dirty="0">
                          <a:effectLst/>
                        </a:rPr>
                        <a:t>1.40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8.10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pSp>
        <p:nvGrpSpPr>
          <p:cNvPr id="69" name="Group 68"/>
          <p:cNvGrpSpPr/>
          <p:nvPr/>
        </p:nvGrpSpPr>
        <p:grpSpPr>
          <a:xfrm>
            <a:off x="401220" y="2540395"/>
            <a:ext cx="756950" cy="596444"/>
            <a:chOff x="3137356" y="685800"/>
            <a:chExt cx="756950" cy="596444"/>
          </a:xfrm>
        </p:grpSpPr>
        <p:sp>
          <p:nvSpPr>
            <p:cNvPr id="70" name="TextBox 69"/>
            <p:cNvSpPr txBox="1"/>
            <p:nvPr/>
          </p:nvSpPr>
          <p:spPr>
            <a:xfrm>
              <a:off x="3276600" y="1066800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1n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581400" y="1066800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n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465661" y="1066800"/>
              <a:ext cx="2359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itchFamily="34" charset="0"/>
                  <a:cs typeface="Arial" pitchFamily="34" charset="0"/>
                </a:rPr>
                <a:t>s</a:t>
              </a:r>
            </a:p>
          </p:txBody>
        </p:sp>
        <p:pic>
          <p:nvPicPr>
            <p:cNvPr id="73" name="Picture 9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9" b="87290"/>
            <a:stretch/>
          </p:blipFill>
          <p:spPr bwMode="auto">
            <a:xfrm>
              <a:off x="3325562" y="728246"/>
              <a:ext cx="568744" cy="375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4" name="TextBox 73"/>
            <p:cNvSpPr txBox="1"/>
            <p:nvPr/>
          </p:nvSpPr>
          <p:spPr>
            <a:xfrm rot="16200000">
              <a:off x="3004467" y="818689"/>
              <a:ext cx="4812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%cells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2190833" y="4225360"/>
            <a:ext cx="3743336" cy="394782"/>
            <a:chOff x="2048606" y="6046789"/>
            <a:chExt cx="3743336" cy="394782"/>
          </a:xfrm>
        </p:grpSpPr>
        <p:grpSp>
          <p:nvGrpSpPr>
            <p:cNvPr id="89" name="Group 88"/>
            <p:cNvGrpSpPr/>
            <p:nvPr/>
          </p:nvGrpSpPr>
          <p:grpSpPr>
            <a:xfrm>
              <a:off x="2048606" y="6080337"/>
              <a:ext cx="425281" cy="327686"/>
              <a:chOff x="2625638" y="2381876"/>
              <a:chExt cx="436728" cy="354841"/>
            </a:xfrm>
          </p:grpSpPr>
          <p:sp>
            <p:nvSpPr>
              <p:cNvPr id="106" name="Oval 105"/>
              <p:cNvSpPr/>
              <p:nvPr/>
            </p:nvSpPr>
            <p:spPr>
              <a:xfrm rot="20462659">
                <a:off x="2625638" y="2381876"/>
                <a:ext cx="436728" cy="35484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Freeform 106"/>
              <p:cNvSpPr/>
              <p:nvPr/>
            </p:nvSpPr>
            <p:spPr>
              <a:xfrm>
                <a:off x="2803592" y="2551235"/>
                <a:ext cx="82645" cy="67220"/>
              </a:xfrm>
              <a:custGeom>
                <a:avLst/>
                <a:gdLst>
                  <a:gd name="connsiteX0" fmla="*/ 15164 w 236148"/>
                  <a:gd name="connsiteY0" fmla="*/ 241299 h 268883"/>
                  <a:gd name="connsiteX1" fmla="*/ 1516 w 236148"/>
                  <a:gd name="connsiteY1" fmla="*/ 159413 h 268883"/>
                  <a:gd name="connsiteX2" fmla="*/ 28811 w 236148"/>
                  <a:gd name="connsiteY2" fmla="*/ 22935 h 268883"/>
                  <a:gd name="connsiteX3" fmla="*/ 151641 w 236148"/>
                  <a:gd name="connsiteY3" fmla="*/ 9287 h 268883"/>
                  <a:gd name="connsiteX4" fmla="*/ 233528 w 236148"/>
                  <a:gd name="connsiteY4" fmla="*/ 118469 h 268883"/>
                  <a:gd name="connsiteX5" fmla="*/ 206232 w 236148"/>
                  <a:gd name="connsiteY5" fmla="*/ 214004 h 268883"/>
                  <a:gd name="connsiteX6" fmla="*/ 110698 w 236148"/>
                  <a:gd name="connsiteY6" fmla="*/ 268595 h 268883"/>
                  <a:gd name="connsiteX7" fmla="*/ 15164 w 236148"/>
                  <a:gd name="connsiteY7" fmla="*/ 241299 h 26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148" h="268883">
                    <a:moveTo>
                      <a:pt x="15164" y="241299"/>
                    </a:moveTo>
                    <a:cubicBezTo>
                      <a:pt x="-3033" y="223102"/>
                      <a:pt x="-758" y="195807"/>
                      <a:pt x="1516" y="159413"/>
                    </a:cubicBezTo>
                    <a:cubicBezTo>
                      <a:pt x="3790" y="123019"/>
                      <a:pt x="3790" y="47956"/>
                      <a:pt x="28811" y="22935"/>
                    </a:cubicBezTo>
                    <a:cubicBezTo>
                      <a:pt x="53832" y="-2086"/>
                      <a:pt x="117522" y="-6635"/>
                      <a:pt x="151641" y="9287"/>
                    </a:cubicBezTo>
                    <a:cubicBezTo>
                      <a:pt x="185760" y="25209"/>
                      <a:pt x="224430" y="84349"/>
                      <a:pt x="233528" y="118469"/>
                    </a:cubicBezTo>
                    <a:cubicBezTo>
                      <a:pt x="242627" y="152588"/>
                      <a:pt x="226704" y="188983"/>
                      <a:pt x="206232" y="214004"/>
                    </a:cubicBezTo>
                    <a:cubicBezTo>
                      <a:pt x="185760" y="239025"/>
                      <a:pt x="140268" y="266321"/>
                      <a:pt x="110698" y="268595"/>
                    </a:cubicBezTo>
                    <a:cubicBezTo>
                      <a:pt x="81128" y="270869"/>
                      <a:pt x="33361" y="259496"/>
                      <a:pt x="15164" y="241299"/>
                    </a:cubicBezTo>
                    <a:close/>
                  </a:path>
                </a:pathLst>
              </a:custGeom>
              <a:solidFill>
                <a:srgbClr val="23E1DC"/>
              </a:solidFill>
              <a:ln>
                <a:solidFill>
                  <a:srgbClr val="23E1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2969721" y="6080337"/>
              <a:ext cx="509344" cy="327686"/>
              <a:chOff x="3587637" y="2381876"/>
              <a:chExt cx="504763" cy="354841"/>
            </a:xfrm>
          </p:grpSpPr>
          <p:grpSp>
            <p:nvGrpSpPr>
              <p:cNvPr id="102" name="Group 101"/>
              <p:cNvGrpSpPr/>
              <p:nvPr/>
            </p:nvGrpSpPr>
            <p:grpSpPr>
              <a:xfrm>
                <a:off x="3587637" y="2381876"/>
                <a:ext cx="504763" cy="354841"/>
                <a:chOff x="2315964" y="5759354"/>
                <a:chExt cx="504763" cy="354841"/>
              </a:xfrm>
            </p:grpSpPr>
            <p:sp>
              <p:nvSpPr>
                <p:cNvPr id="104" name="Oval 103"/>
                <p:cNvSpPr/>
                <p:nvPr/>
              </p:nvSpPr>
              <p:spPr>
                <a:xfrm rot="20462659">
                  <a:off x="2315964" y="5759354"/>
                  <a:ext cx="436728" cy="354841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Oval 104"/>
                <p:cNvSpPr/>
                <p:nvPr/>
              </p:nvSpPr>
              <p:spPr>
                <a:xfrm rot="20462659" flipV="1">
                  <a:off x="2729960" y="5767556"/>
                  <a:ext cx="90767" cy="7404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3" name="Freeform 102"/>
              <p:cNvSpPr/>
              <p:nvPr/>
            </p:nvSpPr>
            <p:spPr>
              <a:xfrm>
                <a:off x="3875064" y="2483097"/>
                <a:ext cx="82645" cy="67220"/>
              </a:xfrm>
              <a:custGeom>
                <a:avLst/>
                <a:gdLst>
                  <a:gd name="connsiteX0" fmla="*/ 15164 w 236148"/>
                  <a:gd name="connsiteY0" fmla="*/ 241299 h 268883"/>
                  <a:gd name="connsiteX1" fmla="*/ 1516 w 236148"/>
                  <a:gd name="connsiteY1" fmla="*/ 159413 h 268883"/>
                  <a:gd name="connsiteX2" fmla="*/ 28811 w 236148"/>
                  <a:gd name="connsiteY2" fmla="*/ 22935 h 268883"/>
                  <a:gd name="connsiteX3" fmla="*/ 151641 w 236148"/>
                  <a:gd name="connsiteY3" fmla="*/ 9287 h 268883"/>
                  <a:gd name="connsiteX4" fmla="*/ 233528 w 236148"/>
                  <a:gd name="connsiteY4" fmla="*/ 118469 h 268883"/>
                  <a:gd name="connsiteX5" fmla="*/ 206232 w 236148"/>
                  <a:gd name="connsiteY5" fmla="*/ 214004 h 268883"/>
                  <a:gd name="connsiteX6" fmla="*/ 110698 w 236148"/>
                  <a:gd name="connsiteY6" fmla="*/ 268595 h 268883"/>
                  <a:gd name="connsiteX7" fmla="*/ 15164 w 236148"/>
                  <a:gd name="connsiteY7" fmla="*/ 241299 h 26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148" h="268883">
                    <a:moveTo>
                      <a:pt x="15164" y="241299"/>
                    </a:moveTo>
                    <a:cubicBezTo>
                      <a:pt x="-3033" y="223102"/>
                      <a:pt x="-758" y="195807"/>
                      <a:pt x="1516" y="159413"/>
                    </a:cubicBezTo>
                    <a:cubicBezTo>
                      <a:pt x="3790" y="123019"/>
                      <a:pt x="3790" y="47956"/>
                      <a:pt x="28811" y="22935"/>
                    </a:cubicBezTo>
                    <a:cubicBezTo>
                      <a:pt x="53832" y="-2086"/>
                      <a:pt x="117522" y="-6635"/>
                      <a:pt x="151641" y="9287"/>
                    </a:cubicBezTo>
                    <a:cubicBezTo>
                      <a:pt x="185760" y="25209"/>
                      <a:pt x="224430" y="84349"/>
                      <a:pt x="233528" y="118469"/>
                    </a:cubicBezTo>
                    <a:cubicBezTo>
                      <a:pt x="242627" y="152588"/>
                      <a:pt x="226704" y="188983"/>
                      <a:pt x="206232" y="214004"/>
                    </a:cubicBezTo>
                    <a:cubicBezTo>
                      <a:pt x="185760" y="239025"/>
                      <a:pt x="140268" y="266321"/>
                      <a:pt x="110698" y="268595"/>
                    </a:cubicBezTo>
                    <a:cubicBezTo>
                      <a:pt x="81128" y="270869"/>
                      <a:pt x="33361" y="259496"/>
                      <a:pt x="15164" y="241299"/>
                    </a:cubicBezTo>
                    <a:close/>
                  </a:path>
                </a:pathLst>
              </a:custGeom>
              <a:solidFill>
                <a:srgbClr val="23E1DC"/>
              </a:solidFill>
              <a:ln>
                <a:solidFill>
                  <a:srgbClr val="23E1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4004084" y="6046789"/>
              <a:ext cx="539564" cy="394782"/>
              <a:chOff x="4727286" y="2323220"/>
              <a:chExt cx="617077" cy="472152"/>
            </a:xfrm>
          </p:grpSpPr>
          <p:grpSp>
            <p:nvGrpSpPr>
              <p:cNvPr id="98" name="Group 97"/>
              <p:cNvGrpSpPr/>
              <p:nvPr/>
            </p:nvGrpSpPr>
            <p:grpSpPr>
              <a:xfrm>
                <a:off x="4727286" y="2323220"/>
                <a:ext cx="617077" cy="472152"/>
                <a:chOff x="4398294" y="6160879"/>
                <a:chExt cx="617077" cy="472152"/>
              </a:xfrm>
            </p:grpSpPr>
            <p:sp>
              <p:nvSpPr>
                <p:cNvPr id="100" name="Oval 99"/>
                <p:cNvSpPr/>
                <p:nvPr/>
              </p:nvSpPr>
              <p:spPr>
                <a:xfrm rot="20462659">
                  <a:off x="4731347" y="6160879"/>
                  <a:ext cx="284024" cy="227473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Oval 100"/>
                <p:cNvSpPr/>
                <p:nvPr/>
              </p:nvSpPr>
              <p:spPr>
                <a:xfrm rot="20462659">
                  <a:off x="4398294" y="6278190"/>
                  <a:ext cx="436728" cy="354841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9" name="Freeform 98"/>
              <p:cNvSpPr/>
              <p:nvPr/>
            </p:nvSpPr>
            <p:spPr>
              <a:xfrm>
                <a:off x="4976848" y="2486909"/>
                <a:ext cx="82645" cy="67220"/>
              </a:xfrm>
              <a:custGeom>
                <a:avLst/>
                <a:gdLst>
                  <a:gd name="connsiteX0" fmla="*/ 15164 w 236148"/>
                  <a:gd name="connsiteY0" fmla="*/ 241299 h 268883"/>
                  <a:gd name="connsiteX1" fmla="*/ 1516 w 236148"/>
                  <a:gd name="connsiteY1" fmla="*/ 159413 h 268883"/>
                  <a:gd name="connsiteX2" fmla="*/ 28811 w 236148"/>
                  <a:gd name="connsiteY2" fmla="*/ 22935 h 268883"/>
                  <a:gd name="connsiteX3" fmla="*/ 151641 w 236148"/>
                  <a:gd name="connsiteY3" fmla="*/ 9287 h 268883"/>
                  <a:gd name="connsiteX4" fmla="*/ 233528 w 236148"/>
                  <a:gd name="connsiteY4" fmla="*/ 118469 h 268883"/>
                  <a:gd name="connsiteX5" fmla="*/ 206232 w 236148"/>
                  <a:gd name="connsiteY5" fmla="*/ 214004 h 268883"/>
                  <a:gd name="connsiteX6" fmla="*/ 110698 w 236148"/>
                  <a:gd name="connsiteY6" fmla="*/ 268595 h 268883"/>
                  <a:gd name="connsiteX7" fmla="*/ 15164 w 236148"/>
                  <a:gd name="connsiteY7" fmla="*/ 241299 h 26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148" h="268883">
                    <a:moveTo>
                      <a:pt x="15164" y="241299"/>
                    </a:moveTo>
                    <a:cubicBezTo>
                      <a:pt x="-3033" y="223102"/>
                      <a:pt x="-758" y="195807"/>
                      <a:pt x="1516" y="159413"/>
                    </a:cubicBezTo>
                    <a:cubicBezTo>
                      <a:pt x="3790" y="123019"/>
                      <a:pt x="3790" y="47956"/>
                      <a:pt x="28811" y="22935"/>
                    </a:cubicBezTo>
                    <a:cubicBezTo>
                      <a:pt x="53832" y="-2086"/>
                      <a:pt x="117522" y="-6635"/>
                      <a:pt x="151641" y="9287"/>
                    </a:cubicBezTo>
                    <a:cubicBezTo>
                      <a:pt x="185760" y="25209"/>
                      <a:pt x="224430" y="84349"/>
                      <a:pt x="233528" y="118469"/>
                    </a:cubicBezTo>
                    <a:cubicBezTo>
                      <a:pt x="242627" y="152588"/>
                      <a:pt x="226704" y="188983"/>
                      <a:pt x="206232" y="214004"/>
                    </a:cubicBezTo>
                    <a:cubicBezTo>
                      <a:pt x="185760" y="239025"/>
                      <a:pt x="140268" y="266321"/>
                      <a:pt x="110698" y="268595"/>
                    </a:cubicBezTo>
                    <a:cubicBezTo>
                      <a:pt x="81128" y="270869"/>
                      <a:pt x="33361" y="259496"/>
                      <a:pt x="15164" y="241299"/>
                    </a:cubicBezTo>
                    <a:close/>
                  </a:path>
                </a:pathLst>
              </a:custGeom>
              <a:solidFill>
                <a:srgbClr val="23E1DC"/>
              </a:solidFill>
              <a:ln>
                <a:solidFill>
                  <a:srgbClr val="23E1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5181600" y="6051009"/>
              <a:ext cx="610342" cy="386342"/>
              <a:chOff x="5802265" y="2323220"/>
              <a:chExt cx="651826" cy="472152"/>
            </a:xfrm>
          </p:grpSpPr>
          <p:grpSp>
            <p:nvGrpSpPr>
              <p:cNvPr id="93" name="Group 92"/>
              <p:cNvGrpSpPr/>
              <p:nvPr/>
            </p:nvGrpSpPr>
            <p:grpSpPr>
              <a:xfrm>
                <a:off x="5802265" y="2323220"/>
                <a:ext cx="651826" cy="472152"/>
                <a:chOff x="4350622" y="6160879"/>
                <a:chExt cx="651826" cy="472152"/>
              </a:xfrm>
            </p:grpSpPr>
            <p:sp>
              <p:nvSpPr>
                <p:cNvPr id="96" name="Oval 95"/>
                <p:cNvSpPr/>
                <p:nvPr/>
              </p:nvSpPr>
              <p:spPr>
                <a:xfrm rot="20462659">
                  <a:off x="4718424" y="6160879"/>
                  <a:ext cx="284024" cy="227473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Oval 96"/>
                <p:cNvSpPr/>
                <p:nvPr/>
              </p:nvSpPr>
              <p:spPr>
                <a:xfrm rot="20462659">
                  <a:off x="4350622" y="6278190"/>
                  <a:ext cx="436728" cy="354841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4" name="Freeform 93"/>
              <p:cNvSpPr/>
              <p:nvPr/>
            </p:nvSpPr>
            <p:spPr>
              <a:xfrm>
                <a:off x="6099499" y="2514577"/>
                <a:ext cx="82645" cy="67220"/>
              </a:xfrm>
              <a:custGeom>
                <a:avLst/>
                <a:gdLst>
                  <a:gd name="connsiteX0" fmla="*/ 15164 w 236148"/>
                  <a:gd name="connsiteY0" fmla="*/ 241299 h 268883"/>
                  <a:gd name="connsiteX1" fmla="*/ 1516 w 236148"/>
                  <a:gd name="connsiteY1" fmla="*/ 159413 h 268883"/>
                  <a:gd name="connsiteX2" fmla="*/ 28811 w 236148"/>
                  <a:gd name="connsiteY2" fmla="*/ 22935 h 268883"/>
                  <a:gd name="connsiteX3" fmla="*/ 151641 w 236148"/>
                  <a:gd name="connsiteY3" fmla="*/ 9287 h 268883"/>
                  <a:gd name="connsiteX4" fmla="*/ 233528 w 236148"/>
                  <a:gd name="connsiteY4" fmla="*/ 118469 h 268883"/>
                  <a:gd name="connsiteX5" fmla="*/ 206232 w 236148"/>
                  <a:gd name="connsiteY5" fmla="*/ 214004 h 268883"/>
                  <a:gd name="connsiteX6" fmla="*/ 110698 w 236148"/>
                  <a:gd name="connsiteY6" fmla="*/ 268595 h 268883"/>
                  <a:gd name="connsiteX7" fmla="*/ 15164 w 236148"/>
                  <a:gd name="connsiteY7" fmla="*/ 241299 h 26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148" h="268883">
                    <a:moveTo>
                      <a:pt x="15164" y="241299"/>
                    </a:moveTo>
                    <a:cubicBezTo>
                      <a:pt x="-3033" y="223102"/>
                      <a:pt x="-758" y="195807"/>
                      <a:pt x="1516" y="159413"/>
                    </a:cubicBezTo>
                    <a:cubicBezTo>
                      <a:pt x="3790" y="123019"/>
                      <a:pt x="3790" y="47956"/>
                      <a:pt x="28811" y="22935"/>
                    </a:cubicBezTo>
                    <a:cubicBezTo>
                      <a:pt x="53832" y="-2086"/>
                      <a:pt x="117522" y="-6635"/>
                      <a:pt x="151641" y="9287"/>
                    </a:cubicBezTo>
                    <a:cubicBezTo>
                      <a:pt x="185760" y="25209"/>
                      <a:pt x="224430" y="84349"/>
                      <a:pt x="233528" y="118469"/>
                    </a:cubicBezTo>
                    <a:cubicBezTo>
                      <a:pt x="242627" y="152588"/>
                      <a:pt x="226704" y="188983"/>
                      <a:pt x="206232" y="214004"/>
                    </a:cubicBezTo>
                    <a:cubicBezTo>
                      <a:pt x="185760" y="239025"/>
                      <a:pt x="140268" y="266321"/>
                      <a:pt x="110698" y="268595"/>
                    </a:cubicBezTo>
                    <a:cubicBezTo>
                      <a:pt x="81128" y="270869"/>
                      <a:pt x="33361" y="259496"/>
                      <a:pt x="15164" y="241299"/>
                    </a:cubicBezTo>
                    <a:close/>
                  </a:path>
                </a:pathLst>
              </a:custGeom>
              <a:solidFill>
                <a:srgbClr val="23E1DC"/>
              </a:solidFill>
              <a:ln>
                <a:solidFill>
                  <a:srgbClr val="23E1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Freeform 94"/>
              <p:cNvSpPr/>
              <p:nvPr/>
            </p:nvSpPr>
            <p:spPr>
              <a:xfrm>
                <a:off x="6284784" y="2408910"/>
                <a:ext cx="82645" cy="67220"/>
              </a:xfrm>
              <a:custGeom>
                <a:avLst/>
                <a:gdLst>
                  <a:gd name="connsiteX0" fmla="*/ 15164 w 236148"/>
                  <a:gd name="connsiteY0" fmla="*/ 241299 h 268883"/>
                  <a:gd name="connsiteX1" fmla="*/ 1516 w 236148"/>
                  <a:gd name="connsiteY1" fmla="*/ 159413 h 268883"/>
                  <a:gd name="connsiteX2" fmla="*/ 28811 w 236148"/>
                  <a:gd name="connsiteY2" fmla="*/ 22935 h 268883"/>
                  <a:gd name="connsiteX3" fmla="*/ 151641 w 236148"/>
                  <a:gd name="connsiteY3" fmla="*/ 9287 h 268883"/>
                  <a:gd name="connsiteX4" fmla="*/ 233528 w 236148"/>
                  <a:gd name="connsiteY4" fmla="*/ 118469 h 268883"/>
                  <a:gd name="connsiteX5" fmla="*/ 206232 w 236148"/>
                  <a:gd name="connsiteY5" fmla="*/ 214004 h 268883"/>
                  <a:gd name="connsiteX6" fmla="*/ 110698 w 236148"/>
                  <a:gd name="connsiteY6" fmla="*/ 268595 h 268883"/>
                  <a:gd name="connsiteX7" fmla="*/ 15164 w 236148"/>
                  <a:gd name="connsiteY7" fmla="*/ 241299 h 26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148" h="268883">
                    <a:moveTo>
                      <a:pt x="15164" y="241299"/>
                    </a:moveTo>
                    <a:cubicBezTo>
                      <a:pt x="-3033" y="223102"/>
                      <a:pt x="-758" y="195807"/>
                      <a:pt x="1516" y="159413"/>
                    </a:cubicBezTo>
                    <a:cubicBezTo>
                      <a:pt x="3790" y="123019"/>
                      <a:pt x="3790" y="47956"/>
                      <a:pt x="28811" y="22935"/>
                    </a:cubicBezTo>
                    <a:cubicBezTo>
                      <a:pt x="53832" y="-2086"/>
                      <a:pt x="117522" y="-6635"/>
                      <a:pt x="151641" y="9287"/>
                    </a:cubicBezTo>
                    <a:cubicBezTo>
                      <a:pt x="185760" y="25209"/>
                      <a:pt x="224430" y="84349"/>
                      <a:pt x="233528" y="118469"/>
                    </a:cubicBezTo>
                    <a:cubicBezTo>
                      <a:pt x="242627" y="152588"/>
                      <a:pt x="226704" y="188983"/>
                      <a:pt x="206232" y="214004"/>
                    </a:cubicBezTo>
                    <a:cubicBezTo>
                      <a:pt x="185760" y="239025"/>
                      <a:pt x="140268" y="266321"/>
                      <a:pt x="110698" y="268595"/>
                    </a:cubicBezTo>
                    <a:cubicBezTo>
                      <a:pt x="81128" y="270869"/>
                      <a:pt x="33361" y="259496"/>
                      <a:pt x="15164" y="241299"/>
                    </a:cubicBezTo>
                    <a:close/>
                  </a:path>
                </a:pathLst>
              </a:custGeom>
              <a:solidFill>
                <a:srgbClr val="23E1DC"/>
              </a:solidFill>
              <a:ln>
                <a:solidFill>
                  <a:srgbClr val="23E1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27" y="819843"/>
            <a:ext cx="2447925" cy="1656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7" name="Straight Connector 76"/>
          <p:cNvCxnSpPr/>
          <p:nvPr/>
        </p:nvCxnSpPr>
        <p:spPr>
          <a:xfrm>
            <a:off x="509401" y="819843"/>
            <a:ext cx="57246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09401" y="2476027"/>
            <a:ext cx="57246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04800" y="6781800"/>
            <a:ext cx="6400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Figure S3. Scatter plots of doubling time vs. </a:t>
            </a:r>
            <a:r>
              <a:rPr lang="en-US" sz="1000" b="1">
                <a:latin typeface="Arial" pitchFamily="34" charset="0"/>
                <a:cs typeface="Arial" pitchFamily="34" charset="0"/>
              </a:rPr>
              <a:t>genome </a:t>
            </a:r>
            <a:r>
              <a:rPr lang="en-US" sz="1000" b="1" smtClean="0">
                <a:latin typeface="Arial" pitchFamily="34" charset="0"/>
                <a:cs typeface="Arial" pitchFamily="34" charset="0"/>
              </a:rPr>
              <a:t>stabilization.</a:t>
            </a:r>
            <a:endParaRPr lang="en-US" sz="1000" b="1" dirty="0" smtClean="0">
              <a:latin typeface="Arial" pitchFamily="34" charset="0"/>
              <a:cs typeface="Arial" pitchFamily="34" charset="0"/>
            </a:endParaRPr>
          </a:p>
          <a:p>
            <a:endParaRPr lang="en-US" sz="1000" dirty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) Scatter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plot correlation of doubling time vs. genome stabilization of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rad9Δ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ERV14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complementation 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of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rad9Δ erv14,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rad9Δ-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slow-cell-cycle mutations with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corresponding data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table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) Corresponding DNA content FACS analysis.</a:t>
            </a:r>
          </a:p>
          <a:p>
            <a:endParaRPr lang="en-US" sz="1000" i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C)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Cell morphology/Nuclear Profile analysis.</a:t>
            </a:r>
          </a:p>
        </p:txBody>
      </p:sp>
    </p:spTree>
    <p:extLst>
      <p:ext uri="{BB962C8B-B14F-4D97-AF65-F5344CB8AC3E}">
        <p14:creationId xmlns:p14="http://schemas.microsoft.com/office/powerpoint/2010/main" val="275986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2560</TotalTime>
  <Words>225</Words>
  <Application>Microsoft Office PowerPoint</Application>
  <PresentationFormat>Letter Paper (8.5x11 in)</PresentationFormat>
  <Paragraphs>107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EOLUser</dc:creator>
  <cp:lastModifiedBy>EOLUser</cp:lastModifiedBy>
  <cp:revision>169</cp:revision>
  <dcterms:created xsi:type="dcterms:W3CDTF">2013-05-09T16:18:52Z</dcterms:created>
  <dcterms:modified xsi:type="dcterms:W3CDTF">2017-04-21T19:15:38Z</dcterms:modified>
</cp:coreProperties>
</file>