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letter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44" autoAdjust="0"/>
    <p:restoredTop sz="94614" autoAdjust="0"/>
  </p:normalViewPr>
  <p:slideViewPr>
    <p:cSldViewPr>
      <p:cViewPr>
        <p:scale>
          <a:sx n="100" d="100"/>
          <a:sy n="100" d="100"/>
        </p:scale>
        <p:origin x="-330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265919-3E9C-46A9-AD64-7EA150A1656C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3CF211-05F2-40CF-BE25-D9649FA9A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99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5C825-9EDF-4E10-BB12-9F1E5D057792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620B3-F16A-4E97-AEF0-0209147871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845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C7480-61C1-4D53-93C1-B1519E57D2ED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F5212-C490-4660-98B3-E25B4FDBB6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06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B01A0-6F0C-4058-8C1F-5A27E8086633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B0759-25E5-4974-B130-1E8F4FCC5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8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B1CB5-1E4F-49A3-AE9C-404601F9D51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BA829-AC36-42A3-A2FE-47DE439F4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336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25926-0E41-4E42-A12A-24AA0CD7092C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F0965-A5F8-496F-A6F9-C8F207E1C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771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BA84-5516-4A47-9559-BE6200AC098D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55931-B05A-415D-AFEE-82C4007294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12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B7E59-FAE5-4851-9354-58157464E98F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4B6B1-55A2-487D-94B5-8D89175DA0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294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042B5-A436-4592-A232-06E931098CF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5755D-2062-4F20-B452-AF5D9901BF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35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F3ED3-AD2C-4C7F-B505-65F3CC14FC06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4371A-7FFA-4AF2-AC8C-DF119994D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22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3F20D-7C1B-4A78-AD23-BF2604AEDA42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93EE5-E065-40B9-9230-EA13B8D54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52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932F2-A898-4875-9DC6-0568BE9CCD1B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A57DF-D9F3-41E9-9086-5E9B2C2D5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4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4C65B7-777C-476A-B412-8C5BCBECD66E}" type="datetimeFigureOut">
              <a:rPr lang="en-US"/>
              <a:pPr>
                <a:defRPr/>
              </a:pPr>
              <a:t>4/21/2017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687B51-C43F-4827-8469-4B6DF6FDE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257060" y="1384689"/>
            <a:ext cx="3810743" cy="394782"/>
            <a:chOff x="1981199" y="6046789"/>
            <a:chExt cx="3810743" cy="394782"/>
          </a:xfrm>
        </p:grpSpPr>
        <p:grpSp>
          <p:nvGrpSpPr>
            <p:cNvPr id="15" name="Group 14"/>
            <p:cNvGrpSpPr/>
            <p:nvPr/>
          </p:nvGrpSpPr>
          <p:grpSpPr>
            <a:xfrm>
              <a:off x="1981199" y="6080337"/>
              <a:ext cx="425281" cy="327686"/>
              <a:chOff x="2556417" y="2381876"/>
              <a:chExt cx="436728" cy="354841"/>
            </a:xfrm>
          </p:grpSpPr>
          <p:sp>
            <p:nvSpPr>
              <p:cNvPr id="16" name="Oval 15"/>
              <p:cNvSpPr/>
              <p:nvPr/>
            </p:nvSpPr>
            <p:spPr>
              <a:xfrm rot="20462659">
                <a:off x="2556417" y="2381876"/>
                <a:ext cx="436728" cy="354841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2803592" y="2551235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8" name="Group 17"/>
            <p:cNvGrpSpPr/>
            <p:nvPr/>
          </p:nvGrpSpPr>
          <p:grpSpPr>
            <a:xfrm>
              <a:off x="2944675" y="6080337"/>
              <a:ext cx="499716" cy="327686"/>
              <a:chOff x="3562819" y="2381876"/>
              <a:chExt cx="495222" cy="354841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562819" y="2381876"/>
                <a:ext cx="495222" cy="354841"/>
                <a:chOff x="2291146" y="5759354"/>
                <a:chExt cx="495222" cy="354841"/>
              </a:xfrm>
            </p:grpSpPr>
            <p:sp>
              <p:nvSpPr>
                <p:cNvPr id="21" name="Oval 20"/>
                <p:cNvSpPr/>
                <p:nvPr/>
              </p:nvSpPr>
              <p:spPr>
                <a:xfrm rot="20462659">
                  <a:off x="2291146" y="5759354"/>
                  <a:ext cx="436728" cy="35484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 rot="20462659" flipV="1">
                  <a:off x="2695601" y="5767556"/>
                  <a:ext cx="90767" cy="7404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0" name="Freeform 19"/>
              <p:cNvSpPr/>
              <p:nvPr/>
            </p:nvSpPr>
            <p:spPr>
              <a:xfrm>
                <a:off x="3875064" y="2483097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962400" y="6046789"/>
              <a:ext cx="569948" cy="394782"/>
              <a:chOff x="4679614" y="2323220"/>
              <a:chExt cx="651826" cy="472152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4679614" y="2323220"/>
                <a:ext cx="651826" cy="472152"/>
                <a:chOff x="4350622" y="6160879"/>
                <a:chExt cx="651826" cy="472152"/>
              </a:xfrm>
            </p:grpSpPr>
            <p:sp>
              <p:nvSpPr>
                <p:cNvPr id="32" name="Oval 31"/>
                <p:cNvSpPr/>
                <p:nvPr/>
              </p:nvSpPr>
              <p:spPr>
                <a:xfrm rot="20462659">
                  <a:off x="4718424" y="6160879"/>
                  <a:ext cx="284024" cy="227473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 rot="20462659">
                  <a:off x="4350622" y="6278190"/>
                  <a:ext cx="436728" cy="35484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1" name="Freeform 30"/>
              <p:cNvSpPr/>
              <p:nvPr/>
            </p:nvSpPr>
            <p:spPr>
              <a:xfrm>
                <a:off x="4976848" y="2486909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181600" y="6051009"/>
              <a:ext cx="610342" cy="386342"/>
              <a:chOff x="5802265" y="2323220"/>
              <a:chExt cx="651826" cy="472152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5802265" y="2323220"/>
                <a:ext cx="651826" cy="472152"/>
                <a:chOff x="4350622" y="6160879"/>
                <a:chExt cx="651826" cy="472152"/>
              </a:xfrm>
            </p:grpSpPr>
            <p:sp>
              <p:nvSpPr>
                <p:cNvPr id="38" name="Oval 37"/>
                <p:cNvSpPr/>
                <p:nvPr/>
              </p:nvSpPr>
              <p:spPr>
                <a:xfrm rot="20462659">
                  <a:off x="4718424" y="6160879"/>
                  <a:ext cx="284024" cy="227473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Oval 39"/>
                <p:cNvSpPr/>
                <p:nvPr/>
              </p:nvSpPr>
              <p:spPr>
                <a:xfrm rot="20462659">
                  <a:off x="4350622" y="6278190"/>
                  <a:ext cx="436728" cy="354841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36" name="Freeform 35"/>
              <p:cNvSpPr/>
              <p:nvPr/>
            </p:nvSpPr>
            <p:spPr>
              <a:xfrm>
                <a:off x="6099499" y="2514577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Freeform 36"/>
              <p:cNvSpPr/>
              <p:nvPr/>
            </p:nvSpPr>
            <p:spPr>
              <a:xfrm>
                <a:off x="6284784" y="2408910"/>
                <a:ext cx="82645" cy="67220"/>
              </a:xfrm>
              <a:custGeom>
                <a:avLst/>
                <a:gdLst>
                  <a:gd name="connsiteX0" fmla="*/ 15164 w 236148"/>
                  <a:gd name="connsiteY0" fmla="*/ 241299 h 268883"/>
                  <a:gd name="connsiteX1" fmla="*/ 1516 w 236148"/>
                  <a:gd name="connsiteY1" fmla="*/ 159413 h 268883"/>
                  <a:gd name="connsiteX2" fmla="*/ 28811 w 236148"/>
                  <a:gd name="connsiteY2" fmla="*/ 22935 h 268883"/>
                  <a:gd name="connsiteX3" fmla="*/ 151641 w 236148"/>
                  <a:gd name="connsiteY3" fmla="*/ 9287 h 268883"/>
                  <a:gd name="connsiteX4" fmla="*/ 233528 w 236148"/>
                  <a:gd name="connsiteY4" fmla="*/ 118469 h 268883"/>
                  <a:gd name="connsiteX5" fmla="*/ 206232 w 236148"/>
                  <a:gd name="connsiteY5" fmla="*/ 214004 h 268883"/>
                  <a:gd name="connsiteX6" fmla="*/ 110698 w 236148"/>
                  <a:gd name="connsiteY6" fmla="*/ 268595 h 268883"/>
                  <a:gd name="connsiteX7" fmla="*/ 15164 w 236148"/>
                  <a:gd name="connsiteY7" fmla="*/ 241299 h 26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148" h="268883">
                    <a:moveTo>
                      <a:pt x="15164" y="241299"/>
                    </a:moveTo>
                    <a:cubicBezTo>
                      <a:pt x="-3033" y="223102"/>
                      <a:pt x="-758" y="195807"/>
                      <a:pt x="1516" y="159413"/>
                    </a:cubicBezTo>
                    <a:cubicBezTo>
                      <a:pt x="3790" y="123019"/>
                      <a:pt x="3790" y="47956"/>
                      <a:pt x="28811" y="22935"/>
                    </a:cubicBezTo>
                    <a:cubicBezTo>
                      <a:pt x="53832" y="-2086"/>
                      <a:pt x="117522" y="-6635"/>
                      <a:pt x="151641" y="9287"/>
                    </a:cubicBezTo>
                    <a:cubicBezTo>
                      <a:pt x="185760" y="25209"/>
                      <a:pt x="224430" y="84349"/>
                      <a:pt x="233528" y="118469"/>
                    </a:cubicBezTo>
                    <a:cubicBezTo>
                      <a:pt x="242627" y="152588"/>
                      <a:pt x="226704" y="188983"/>
                      <a:pt x="206232" y="214004"/>
                    </a:cubicBezTo>
                    <a:cubicBezTo>
                      <a:pt x="185760" y="239025"/>
                      <a:pt x="140268" y="266321"/>
                      <a:pt x="110698" y="268595"/>
                    </a:cubicBezTo>
                    <a:cubicBezTo>
                      <a:pt x="81128" y="270869"/>
                      <a:pt x="33361" y="259496"/>
                      <a:pt x="15164" y="241299"/>
                    </a:cubicBezTo>
                    <a:close/>
                  </a:path>
                </a:pathLst>
              </a:custGeom>
              <a:solidFill>
                <a:srgbClr val="23E1DC"/>
              </a:solidFill>
              <a:ln>
                <a:solidFill>
                  <a:srgbClr val="23E1D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862980"/>
              </p:ext>
            </p:extLst>
          </p:nvPr>
        </p:nvGraphicFramePr>
        <p:xfrm>
          <a:off x="584684" y="827584"/>
          <a:ext cx="5631736" cy="22428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8162"/>
                <a:gridCol w="887162"/>
                <a:gridCol w="1078509"/>
                <a:gridCol w="1082859"/>
                <a:gridCol w="1135044"/>
              </a:tblGrid>
              <a:tr h="304799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Nuclear Profiles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</a:rPr>
                        <a:t>Genotype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 single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%small budded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%large budded mono-nucleated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200" b="1" u="none" strike="noStrike" dirty="0">
                          <a:effectLst/>
                        </a:rPr>
                        <a:t>%large budded bi-nucleated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7799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 smtClean="0">
                          <a:effectLst/>
                        </a:rPr>
                        <a:t>rad9</a:t>
                      </a:r>
                      <a:r>
                        <a:rPr lang="el-GR" sz="1200" i="1" u="none" strike="noStrike" dirty="0" smtClean="0">
                          <a:effectLst/>
                        </a:rPr>
                        <a:t>Δ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2374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i="1" u="none" strike="noStrike" dirty="0" smtClean="0">
                          <a:effectLst/>
                        </a:rPr>
                        <a:t>rad9</a:t>
                      </a:r>
                      <a:r>
                        <a:rPr lang="el-GR" sz="1200" i="1" u="none" strike="noStrike" dirty="0" smtClean="0">
                          <a:effectLst/>
                        </a:rPr>
                        <a:t>Δ</a:t>
                      </a:r>
                      <a:r>
                        <a:rPr lang="en-US" sz="1200" i="1" u="none" strike="noStrike" dirty="0" smtClean="0">
                          <a:effectLst/>
                        </a:rPr>
                        <a:t> mih1</a:t>
                      </a:r>
                      <a:r>
                        <a:rPr lang="el-GR" sz="1200" i="1" u="none" strike="noStrike" dirty="0" smtClean="0">
                          <a:effectLst/>
                        </a:rPr>
                        <a:t>Δ</a:t>
                      </a:r>
                      <a:endParaRPr lang="en-US" sz="1200" b="0" i="1" u="none" strike="noStrike" dirty="0" smtClean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64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 smtClean="0">
                          <a:effectLst/>
                        </a:rPr>
                        <a:t>cdc13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8645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200" i="1" u="none" strike="noStrike" dirty="0" smtClean="0">
                          <a:effectLst/>
                        </a:rPr>
                        <a:t>cdc13 mih1</a:t>
                      </a:r>
                      <a:r>
                        <a:rPr lang="el-GR" sz="1200" i="1" u="none" strike="noStrike" dirty="0" smtClean="0">
                          <a:effectLst/>
                        </a:rPr>
                        <a:t>Δ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609600" y="3429000"/>
            <a:ext cx="5562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Figure S5. Nuclear profile data of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rad9Δ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cdc13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, and their </a:t>
            </a:r>
            <a:r>
              <a:rPr lang="en-US" sz="1000" b="1" i="1" dirty="0">
                <a:latin typeface="Arial" pitchFamily="34" charset="0"/>
                <a:cs typeface="Arial" pitchFamily="34" charset="0"/>
              </a:rPr>
              <a:t>mih1Δ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counterparts. </a:t>
            </a:r>
            <a:endParaRPr lang="en-US" sz="1000" dirty="0">
              <a:latin typeface="Arial" pitchFamily="34" charset="0"/>
              <a:cs typeface="Arial" pitchFamily="34" charset="0"/>
            </a:endParaRPr>
          </a:p>
          <a:p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distribution of cells in the cell cycle of asynchronously growing cells is shown. Average of </a:t>
            </a:r>
            <a:endParaRPr lang="en-US" sz="1000" dirty="0" smtClean="0">
              <a:latin typeface="Arial" pitchFamily="34" charset="0"/>
              <a:cs typeface="Arial" pitchFamily="34" charset="0"/>
            </a:endParaRPr>
          </a:p>
          <a:p>
            <a:endParaRPr lang="en-US" sz="1000">
              <a:latin typeface="Arial" pitchFamily="34" charset="0"/>
              <a:cs typeface="Arial" pitchFamily="34" charset="0"/>
            </a:endParaRPr>
          </a:p>
          <a:p>
            <a:r>
              <a:rPr lang="en-US" sz="1000" smtClean="0">
                <a:latin typeface="Arial" pitchFamily="34" charset="0"/>
                <a:cs typeface="Arial" pitchFamily="34" charset="0"/>
              </a:rPr>
              <a:t>duplicate 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cultures is shown. </a:t>
            </a:r>
          </a:p>
        </p:txBody>
      </p:sp>
    </p:spTree>
    <p:extLst>
      <p:ext uri="{BB962C8B-B14F-4D97-AF65-F5344CB8AC3E}">
        <p14:creationId xmlns:p14="http://schemas.microsoft.com/office/powerpoint/2010/main" val="278913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2557</TotalTime>
  <Words>80</Words>
  <Application>Microsoft Office PowerPoint</Application>
  <PresentationFormat>Letter Paper (8.5x11 in)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EOLUser</dc:creator>
  <cp:lastModifiedBy>EOLUser</cp:lastModifiedBy>
  <cp:revision>168</cp:revision>
  <dcterms:created xsi:type="dcterms:W3CDTF">2013-05-09T16:18:52Z</dcterms:created>
  <dcterms:modified xsi:type="dcterms:W3CDTF">2017-04-21T19:16:00Z</dcterms:modified>
</cp:coreProperties>
</file>