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6" r:id="rId2"/>
    <p:sldId id="257" r:id="rId3"/>
    <p:sldId id="265" r:id="rId4"/>
    <p:sldId id="259" r:id="rId5"/>
    <p:sldId id="260" r:id="rId6"/>
    <p:sldId id="261" r:id="rId7"/>
    <p:sldId id="262" r:id="rId8"/>
    <p:sldId id="263" r:id="rId9"/>
    <p:sldId id="264" r:id="rId10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3320" y="-7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E8E05-09EC-3A4F-923B-2C2D3DBFB2CC}" type="datetime1">
              <a:rPr lang="en-CA" smtClean="0"/>
              <a:t>16-09-23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E8220-8D71-CD40-A341-568672A57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5406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7511F-BC3A-AB40-9127-E0B4DEF05529}" type="datetime1">
              <a:rPr lang="en-CA" smtClean="0"/>
              <a:t>16-09-23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81E2A-F08E-754E-8C7B-3434F08C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424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3431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54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6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29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539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E2A2A-7FA2-7F4D-A963-C204BD3D1E66}" type="datetime1">
              <a:rPr lang="en-CA" smtClean="0"/>
              <a:t>16-09-23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70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7D3A6-3411-8F43-8AA7-C5302B2EA46E}" type="datetime1">
              <a:rPr lang="en-CA" smtClean="0"/>
              <a:t>16-09-23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4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36BC-CC00-C34A-97BC-9FB3ADB10C9A}" type="datetime1">
              <a:rPr lang="en-CA" smtClean="0"/>
              <a:t>16-09-23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C95-81E1-EC4B-89A2-84B19893771B}" type="datetime1">
              <a:rPr lang="en-CA" smtClean="0"/>
              <a:t>16-09-23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78B9-1314-794C-9C7A-EDBF9FC70CE2}" type="datetime1">
              <a:rPr lang="en-CA" smtClean="0"/>
              <a:t>16-09-23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88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8EE96-6E7D-8446-BF48-A796DC0742C9}" type="datetime1">
              <a:rPr lang="en-CA" smtClean="0"/>
              <a:t>16-09-23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546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CD40-3B1D-C542-A7E2-075B0C72D48A}" type="datetime1">
              <a:rPr lang="en-CA" smtClean="0"/>
              <a:t>16-09-23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7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6E453-C624-4B40-B8D0-3E42DD0739A6}" type="datetime1">
              <a:rPr lang="en-CA" smtClean="0"/>
              <a:t>16-09-23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61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3CC0-569E-344A-88DD-4ED4604C53D3}" type="datetime1">
              <a:rPr lang="en-CA" smtClean="0"/>
              <a:t>16-09-23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229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409C-5D69-854D-BCCC-8CB5EE404D68}" type="datetime1">
              <a:rPr lang="en-CA" smtClean="0"/>
              <a:t>16-09-23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30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2936-08EF-664E-8080-AE7E9720CCB6}" type="datetime1">
              <a:rPr lang="en-CA" smtClean="0"/>
              <a:t>16-09-23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022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A516-8FBF-9E45-92D1-669215592757}" type="datetime1">
              <a:rPr lang="en-CA" smtClean="0"/>
              <a:t>16-09-23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6AD45-0825-5F42-9F4A-CEEE67571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81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8028" y="870793"/>
            <a:ext cx="5218207" cy="5601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/>
              <a:t>Supplementary Materials</a:t>
            </a:r>
          </a:p>
          <a:p>
            <a:pPr>
              <a:lnSpc>
                <a:spcPct val="200000"/>
              </a:lnSpc>
            </a:pPr>
            <a:r>
              <a:rPr lang="en-US" sz="1200" b="1" dirty="0"/>
              <a:t>Figure S1</a:t>
            </a:r>
            <a:r>
              <a:rPr lang="en-US" sz="1200" dirty="0"/>
              <a:t>. Unsupervised clustering, PCA, and volcano analysis of total proteins in AML. </a:t>
            </a:r>
          </a:p>
          <a:p>
            <a:pPr>
              <a:lnSpc>
                <a:spcPct val="200000"/>
              </a:lnSpc>
            </a:pPr>
            <a:r>
              <a:rPr lang="en-US" sz="1200" b="1" dirty="0"/>
              <a:t>Figure S2. </a:t>
            </a:r>
            <a:r>
              <a:rPr lang="en-US" sz="1200" dirty="0"/>
              <a:t>Profile of protein-phosphotyrosine (</a:t>
            </a:r>
            <a:r>
              <a:rPr lang="en-US" sz="1200" dirty="0" err="1"/>
              <a:t>pY</a:t>
            </a:r>
            <a:r>
              <a:rPr lang="en-US" sz="1200" dirty="0"/>
              <a:t>) in AML. </a:t>
            </a:r>
            <a:r>
              <a:rPr lang="en-US" sz="1200" dirty="0" smtClean="0"/>
              <a:t>A. Unsupervised </a:t>
            </a:r>
            <a:r>
              <a:rPr lang="en-US" sz="1200" dirty="0"/>
              <a:t>clustering of protein-phosphotyrosine</a:t>
            </a:r>
            <a:r>
              <a:rPr lang="en-US" sz="1200" b="1" dirty="0"/>
              <a:t> </a:t>
            </a:r>
            <a:r>
              <a:rPr lang="en-US" sz="1200" dirty="0" err="1"/>
              <a:t>pY</a:t>
            </a:r>
            <a:r>
              <a:rPr lang="en-US" sz="1200" dirty="0"/>
              <a:t> peptides in AML. </a:t>
            </a:r>
            <a:r>
              <a:rPr lang="en-US" sz="1200" dirty="0" smtClean="0"/>
              <a:t>B. Enriched </a:t>
            </a:r>
            <a:r>
              <a:rPr lang="en-US" sz="1200" dirty="0"/>
              <a:t>phosphotyrosine sequences from total </a:t>
            </a:r>
            <a:r>
              <a:rPr lang="en-US" sz="1200" dirty="0" err="1"/>
              <a:t>pY</a:t>
            </a:r>
            <a:r>
              <a:rPr lang="en-US" sz="1200" dirty="0"/>
              <a:t> profiling, was produced by using the sequence logo generator, </a:t>
            </a:r>
            <a:r>
              <a:rPr lang="en-US" sz="1200" dirty="0" err="1"/>
              <a:t>WebLogo</a:t>
            </a:r>
            <a:r>
              <a:rPr lang="en-US" sz="1200" dirty="0"/>
              <a:t> (</a:t>
            </a:r>
            <a:r>
              <a:rPr lang="en-US" sz="1200" dirty="0" err="1"/>
              <a:t>www.weblogo.berkeley.edu</a:t>
            </a:r>
            <a:r>
              <a:rPr lang="en-US" sz="1200" dirty="0"/>
              <a:t>). </a:t>
            </a:r>
          </a:p>
          <a:p>
            <a:pPr>
              <a:lnSpc>
                <a:spcPct val="200000"/>
              </a:lnSpc>
            </a:pPr>
            <a:r>
              <a:rPr lang="en-US" sz="1200" b="1" dirty="0"/>
              <a:t>Figure S3</a:t>
            </a:r>
            <a:r>
              <a:rPr lang="en-US" sz="1200" dirty="0"/>
              <a:t>. Correlation of total </a:t>
            </a:r>
            <a:r>
              <a:rPr lang="en-US" sz="1200" dirty="0" err="1"/>
              <a:t>pY</a:t>
            </a:r>
            <a:r>
              <a:rPr lang="en-US" sz="1200" dirty="0"/>
              <a:t> peptides (pY-ome) with </a:t>
            </a:r>
            <a:r>
              <a:rPr lang="en-US" sz="1200" dirty="0" err="1"/>
              <a:t>pY</a:t>
            </a:r>
            <a:r>
              <a:rPr lang="en-US" sz="1200" dirty="0"/>
              <a:t> of tyrosine kinase A-loop (</a:t>
            </a:r>
            <a:r>
              <a:rPr lang="en-US" sz="1200" dirty="0" err="1"/>
              <a:t>kinome</a:t>
            </a:r>
            <a:r>
              <a:rPr lang="en-US" sz="1200" dirty="0"/>
              <a:t>) and PTP levels (PTP-</a:t>
            </a:r>
            <a:r>
              <a:rPr lang="en-US" sz="1200" dirty="0" err="1"/>
              <a:t>ome</a:t>
            </a:r>
            <a:r>
              <a:rPr lang="en-US" sz="1200" dirty="0"/>
              <a:t>) in AML. </a:t>
            </a:r>
          </a:p>
          <a:p>
            <a:pPr>
              <a:lnSpc>
                <a:spcPct val="200000"/>
              </a:lnSpc>
            </a:pPr>
            <a:r>
              <a:rPr lang="en-US" sz="1200" b="1" dirty="0"/>
              <a:t>Figure S4</a:t>
            </a:r>
            <a:r>
              <a:rPr lang="en-US" sz="1200" dirty="0"/>
              <a:t>. Sequence frequency logos for AML </a:t>
            </a:r>
            <a:r>
              <a:rPr lang="en-US" sz="1200" dirty="0" err="1"/>
              <a:t>pY</a:t>
            </a:r>
            <a:r>
              <a:rPr lang="en-US" sz="1200" dirty="0"/>
              <a:t> proteome analysis. Sequence frequency analysis was shown for the clusters with more than five, but less than 10 phosphor-tyrosine peptides, as described in Fig. 4E. </a:t>
            </a:r>
          </a:p>
          <a:p>
            <a:pPr>
              <a:lnSpc>
                <a:spcPct val="200000"/>
              </a:lnSpc>
            </a:pPr>
            <a:r>
              <a:rPr lang="en-US" sz="1200" b="1" dirty="0"/>
              <a:t>Figure S5</a:t>
            </a:r>
            <a:r>
              <a:rPr lang="en-US" sz="1200" dirty="0"/>
              <a:t>. Discordant correlations between PTPN1 and PTPN2 with the pY-ome.</a:t>
            </a:r>
          </a:p>
          <a:p>
            <a:pPr>
              <a:lnSpc>
                <a:spcPct val="200000"/>
              </a:lnSpc>
            </a:pPr>
            <a:r>
              <a:rPr lang="en-US" sz="1200" b="1" dirty="0"/>
              <a:t>Figure S6</a:t>
            </a:r>
            <a:r>
              <a:rPr lang="en-US" sz="1200" dirty="0"/>
              <a:t>. MS spectra of some phosphotyrosine peptides.  All MS information of </a:t>
            </a:r>
            <a:r>
              <a:rPr lang="en-US" sz="1200" dirty="0" err="1"/>
              <a:t>pY</a:t>
            </a:r>
            <a:r>
              <a:rPr lang="en-US" sz="1200" dirty="0"/>
              <a:t> sites was shown in </a:t>
            </a:r>
            <a:r>
              <a:rPr lang="en-US" sz="1200" dirty="0" smtClean="0"/>
              <a:t>Table </a:t>
            </a:r>
            <a:r>
              <a:rPr lang="en-US" sz="1200" dirty="0"/>
              <a:t>S4. </a:t>
            </a:r>
          </a:p>
        </p:txBody>
      </p:sp>
    </p:spTree>
    <p:extLst>
      <p:ext uri="{BB962C8B-B14F-4D97-AF65-F5344CB8AC3E}">
        <p14:creationId xmlns:p14="http://schemas.microsoft.com/office/powerpoint/2010/main" val="3987424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plot-AML2015May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86"/>
          <a:stretch/>
        </p:blipFill>
        <p:spPr>
          <a:xfrm>
            <a:off x="607555" y="413693"/>
            <a:ext cx="5591573" cy="28101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6154" y="59484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36154" y="3556074"/>
            <a:ext cx="26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/>
          <a:srcRect l="446" t="17210" r="53879" b="49102"/>
          <a:stretch/>
        </p:blipFill>
        <p:spPr>
          <a:xfrm>
            <a:off x="1034878" y="3694574"/>
            <a:ext cx="3289320" cy="25792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TextBox 27"/>
          <p:cNvSpPr txBox="1"/>
          <p:nvPr/>
        </p:nvSpPr>
        <p:spPr>
          <a:xfrm>
            <a:off x="3876029" y="4054789"/>
            <a:ext cx="518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BC263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4042453" y="4227963"/>
            <a:ext cx="518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BC483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3725093" y="4392703"/>
            <a:ext cx="5177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BC758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3974650" y="4565877"/>
            <a:ext cx="518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BC510</a:t>
            </a:r>
            <a:endParaRPr lang="en-US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1398161" y="3694574"/>
            <a:ext cx="620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AML382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1409951" y="4117855"/>
            <a:ext cx="6174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AML118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1356150" y="4575938"/>
            <a:ext cx="651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AML395;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1446935" y="4259220"/>
            <a:ext cx="7489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AML286_2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1336488" y="4445189"/>
            <a:ext cx="620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AML286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1798313" y="4574864"/>
            <a:ext cx="682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AML9217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1453932" y="4749960"/>
            <a:ext cx="6174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AML347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1275942" y="5031058"/>
            <a:ext cx="620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AML240</a:t>
            </a:r>
            <a:endParaRPr lang="en-US" sz="1000" dirty="0"/>
          </a:p>
        </p:txBody>
      </p:sp>
      <p:sp>
        <p:nvSpPr>
          <p:cNvPr id="54" name="TextBox 53"/>
          <p:cNvSpPr txBox="1"/>
          <p:nvPr/>
        </p:nvSpPr>
        <p:spPr>
          <a:xfrm>
            <a:off x="1689256" y="5108402"/>
            <a:ext cx="6174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AML135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2151686" y="5326294"/>
            <a:ext cx="620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AML454</a:t>
            </a:r>
            <a:endParaRPr lang="en-US" sz="1000" dirty="0"/>
          </a:p>
        </p:txBody>
      </p:sp>
      <p:sp>
        <p:nvSpPr>
          <p:cNvPr id="56" name="TextBox 55"/>
          <p:cNvSpPr txBox="1"/>
          <p:nvPr/>
        </p:nvSpPr>
        <p:spPr>
          <a:xfrm>
            <a:off x="1557290" y="5438756"/>
            <a:ext cx="620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AML272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2447149" y="5511564"/>
            <a:ext cx="620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AML212</a:t>
            </a:r>
            <a:endParaRPr lang="en-US" sz="1000" dirty="0"/>
          </a:p>
        </p:txBody>
      </p:sp>
      <p:sp>
        <p:nvSpPr>
          <p:cNvPr id="58" name="TextBox 57"/>
          <p:cNvSpPr txBox="1"/>
          <p:nvPr/>
        </p:nvSpPr>
        <p:spPr>
          <a:xfrm>
            <a:off x="2175481" y="5730156"/>
            <a:ext cx="6174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AML215</a:t>
            </a:r>
            <a:endParaRPr lang="en-US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11186" y="11168"/>
            <a:ext cx="662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Figure S1</a:t>
            </a:r>
            <a:endParaRPr lang="en-US" sz="1000" dirty="0"/>
          </a:p>
        </p:txBody>
      </p:sp>
      <p:sp>
        <p:nvSpPr>
          <p:cNvPr id="59" name="TextBox 58"/>
          <p:cNvSpPr txBox="1"/>
          <p:nvPr/>
        </p:nvSpPr>
        <p:spPr>
          <a:xfrm rot="16200000">
            <a:off x="-52015" y="1426715"/>
            <a:ext cx="143278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Euclidean distance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 flipH="1">
            <a:off x="2293330" y="3025265"/>
            <a:ext cx="252732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Distance: </a:t>
            </a:r>
            <a:r>
              <a:rPr lang="en-US" sz="1200" dirty="0" err="1"/>
              <a:t>E</a:t>
            </a:r>
            <a:r>
              <a:rPr lang="en-US" sz="1200" dirty="0" err="1" smtClean="0"/>
              <a:t>uclidean</a:t>
            </a:r>
            <a:endParaRPr lang="en-US" sz="1200" dirty="0" smtClean="0"/>
          </a:p>
          <a:p>
            <a:pPr algn="ctr"/>
            <a:r>
              <a:rPr lang="en-US" sz="1200" dirty="0" smtClean="0"/>
              <a:t>Cluster method: average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3330184" y="808552"/>
            <a:ext cx="23251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AU</a:t>
            </a:r>
            <a:r>
              <a:rPr lang="en-US" sz="1000" dirty="0" smtClean="0"/>
              <a:t>: Approximately </a:t>
            </a:r>
            <a:r>
              <a:rPr lang="en-US" sz="1000" dirty="0"/>
              <a:t>U</a:t>
            </a:r>
            <a:r>
              <a:rPr lang="en-US" sz="1000" dirty="0" smtClean="0"/>
              <a:t>nbiased p value (%);</a:t>
            </a:r>
          </a:p>
          <a:p>
            <a:r>
              <a:rPr lang="en-US" sz="1000" dirty="0" smtClean="0"/>
              <a:t>Red box: AU &gt; 95%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770921" y="521936"/>
            <a:ext cx="3582617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Cluster </a:t>
            </a:r>
            <a:r>
              <a:rPr lang="en-US" sz="1200" dirty="0" err="1" smtClean="0"/>
              <a:t>dendrogram</a:t>
            </a:r>
            <a:r>
              <a:rPr lang="en-US" sz="1200" dirty="0" smtClean="0"/>
              <a:t> with </a:t>
            </a:r>
            <a:r>
              <a:rPr lang="en-US" sz="1200" dirty="0" smtClean="0">
                <a:solidFill>
                  <a:srgbClr val="FF0000"/>
                </a:solidFill>
              </a:rPr>
              <a:t>AU </a:t>
            </a:r>
            <a:r>
              <a:rPr lang="en-US" sz="1200" dirty="0" smtClean="0"/>
              <a:t>value (%)</a:t>
            </a:r>
            <a:endParaRPr lang="en-US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4771587" y="197213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80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86" y="11168"/>
            <a:ext cx="662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Figure S2</a:t>
            </a:r>
            <a:endParaRPr lang="en-US" sz="1000" dirty="0"/>
          </a:p>
        </p:txBody>
      </p:sp>
      <p:pic>
        <p:nvPicPr>
          <p:cNvPr id="4" name="Picture 14" descr="AML-pY-logo-contras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63"/>
          <a:stretch/>
        </p:blipFill>
        <p:spPr bwMode="auto">
          <a:xfrm>
            <a:off x="1571046" y="4554742"/>
            <a:ext cx="2432970" cy="71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503567" y="2931229"/>
            <a:ext cx="1849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AML </a:t>
            </a:r>
            <a:r>
              <a:rPr lang="en-US" sz="1000" dirty="0" err="1" smtClean="0"/>
              <a:t>pYome</a:t>
            </a:r>
            <a:r>
              <a:rPr lang="en-US" sz="1000" dirty="0" smtClean="0"/>
              <a:t>  219 pY sites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1816861" y="1018297"/>
            <a:ext cx="509239" cy="205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Group 1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2579573" y="1018297"/>
            <a:ext cx="510259" cy="205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Group 2</a:t>
            </a:r>
            <a:endParaRPr lang="en-US" sz="1000" dirty="0"/>
          </a:p>
        </p:txBody>
      </p:sp>
      <p:grpSp>
        <p:nvGrpSpPr>
          <p:cNvPr id="8" name="Group 7"/>
          <p:cNvGrpSpPr/>
          <p:nvPr/>
        </p:nvGrpSpPr>
        <p:grpSpPr>
          <a:xfrm>
            <a:off x="3651950" y="3529283"/>
            <a:ext cx="643991" cy="449649"/>
            <a:chOff x="901436" y="3523283"/>
            <a:chExt cx="959662" cy="627885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184"/>
            <a:stretch/>
          </p:blipFill>
          <p:spPr bwMode="auto">
            <a:xfrm>
              <a:off x="954098" y="3781262"/>
              <a:ext cx="881820" cy="16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1014402" y="3937051"/>
              <a:ext cx="745876" cy="2141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Intensity (log2)</a:t>
              </a:r>
              <a:endParaRPr lang="en-US" sz="1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01436" y="3523284"/>
              <a:ext cx="242391" cy="2141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15</a:t>
              </a:r>
              <a:endParaRPr lang="en-US" sz="1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76945" y="3523284"/>
              <a:ext cx="242391" cy="2141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19</a:t>
              </a:r>
              <a:endParaRPr lang="en-US" sz="1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18707" y="3523283"/>
              <a:ext cx="242391" cy="2141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23</a:t>
              </a:r>
              <a:endParaRPr lang="en-US" sz="1000" dirty="0"/>
            </a:p>
          </p:txBody>
        </p:sp>
      </p:grpSp>
      <p:pic>
        <p:nvPicPr>
          <p:cNvPr id="14" name="Picture 13" descr="219 pY imputed matrix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614"/>
          <a:stretch/>
        </p:blipFill>
        <p:spPr>
          <a:xfrm>
            <a:off x="1571046" y="1251205"/>
            <a:ext cx="1792336" cy="495942"/>
          </a:xfrm>
          <a:prstGeom prst="rect">
            <a:avLst/>
          </a:prstGeom>
        </p:spPr>
      </p:pic>
      <p:pic>
        <p:nvPicPr>
          <p:cNvPr id="15" name="Picture 14" descr="219 pY imputed matrix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6"/>
          <a:stretch/>
        </p:blipFill>
        <p:spPr>
          <a:xfrm>
            <a:off x="1571046" y="1734064"/>
            <a:ext cx="1792336" cy="2286919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1583716" y="1208680"/>
            <a:ext cx="843151" cy="0"/>
          </a:xfrm>
          <a:prstGeom prst="line">
            <a:avLst/>
          </a:prstGeom>
          <a:ln w="19050" cmpd="sng"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505523" y="1208680"/>
            <a:ext cx="842338" cy="5097"/>
          </a:xfrm>
          <a:prstGeom prst="line">
            <a:avLst/>
          </a:prstGeom>
          <a:ln w="190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43259" y="87184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052189" y="4114651"/>
            <a:ext cx="26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98537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1560480" y="648027"/>
            <a:ext cx="3608648" cy="2126543"/>
            <a:chOff x="1009456" y="939800"/>
            <a:chExt cx="3608648" cy="2126543"/>
          </a:xfrm>
        </p:grpSpPr>
        <p:pic>
          <p:nvPicPr>
            <p:cNvPr id="9" name="Picture 8" descr="heatmap_cor_all_spearman_ter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05" b="8162"/>
            <a:stretch/>
          </p:blipFill>
          <p:spPr>
            <a:xfrm>
              <a:off x="1009456" y="1174295"/>
              <a:ext cx="3247031" cy="1870314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009456" y="939800"/>
              <a:ext cx="920944" cy="736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  <a:endParaRPr lang="en-US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215430" y="1711299"/>
              <a:ext cx="402674" cy="1355044"/>
              <a:chOff x="4215430" y="1711299"/>
              <a:chExt cx="402674" cy="1355044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4215430" y="1711299"/>
                <a:ext cx="36512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FES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215430" y="2186508"/>
                <a:ext cx="3838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LYN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215430" y="1869702"/>
                <a:ext cx="39067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TEG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215430" y="2028105"/>
                <a:ext cx="38985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BTK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215430" y="2344911"/>
                <a:ext cx="3770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SYK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215430" y="2503314"/>
                <a:ext cx="40267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FGR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215430" y="2661717"/>
                <a:ext cx="38253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ABL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215430" y="2820122"/>
                <a:ext cx="38985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LCK</a:t>
                </a:r>
                <a:endParaRPr lang="en-US" sz="1000" dirty="0"/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1333952" y="73649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3915828" y="2714640"/>
            <a:ext cx="1003501" cy="748013"/>
            <a:chOff x="4568530" y="1307068"/>
            <a:chExt cx="1003501" cy="748013"/>
          </a:xfrm>
        </p:grpSpPr>
        <p:pic>
          <p:nvPicPr>
            <p:cNvPr id="5" name="Picture 4" descr="heatmap_cor_all_spearman_bis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38" t="13802" r="73810" b="81562"/>
            <a:stretch/>
          </p:blipFill>
          <p:spPr>
            <a:xfrm>
              <a:off x="4568530" y="1676400"/>
              <a:ext cx="941841" cy="243254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4612934" y="1824249"/>
              <a:ext cx="95909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-0.5      0      0.5</a:t>
              </a:r>
              <a:endParaRPr lang="en-US" sz="9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69324" y="1307068"/>
              <a:ext cx="7667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Correlation coefficient</a:t>
              </a:r>
              <a:endParaRPr lang="en-US" sz="9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541995" y="3918490"/>
            <a:ext cx="3759033" cy="3313849"/>
            <a:chOff x="967611" y="3149570"/>
            <a:chExt cx="3759033" cy="3313849"/>
          </a:xfrm>
        </p:grpSpPr>
        <p:pic>
          <p:nvPicPr>
            <p:cNvPr id="40" name="Picture 39" descr="heatmap_cor_all_spearman_ter.pdf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642" b="8485"/>
            <a:stretch/>
          </p:blipFill>
          <p:spPr>
            <a:xfrm>
              <a:off x="967611" y="3160268"/>
              <a:ext cx="3288876" cy="3294529"/>
            </a:xfrm>
            <a:prstGeom prst="rect">
              <a:avLst/>
            </a:prstGeom>
          </p:spPr>
        </p:pic>
        <p:sp>
          <p:nvSpPr>
            <p:cNvPr id="41" name="Rectangle 40"/>
            <p:cNvSpPr/>
            <p:nvPr/>
          </p:nvSpPr>
          <p:spPr>
            <a:xfrm>
              <a:off x="1009456" y="3149570"/>
              <a:ext cx="920944" cy="8659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170081" y="5544310"/>
              <a:ext cx="49563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PTPRG</a:t>
              </a:r>
              <a:endParaRPr lang="en-US" sz="9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170081" y="4580725"/>
              <a:ext cx="49924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PTPRO</a:t>
              </a:r>
              <a:endParaRPr lang="en-US" sz="9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170081" y="5819620"/>
              <a:ext cx="55165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PTPN13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170081" y="4167760"/>
              <a:ext cx="45962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PTPRJ</a:t>
              </a:r>
              <a:endParaRPr lang="en-US" sz="9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170081" y="4993690"/>
              <a:ext cx="4931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PTPN6</a:t>
              </a:r>
              <a:endParaRPr lang="en-US" sz="9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70081" y="4856035"/>
              <a:ext cx="49244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PTPRC</a:t>
              </a:r>
              <a:endParaRPr lang="en-US" sz="9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170081" y="4443070"/>
              <a:ext cx="4931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PTPN9</a:t>
              </a:r>
              <a:endParaRPr lang="en-US" sz="9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170081" y="5406655"/>
              <a:ext cx="4931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PTPN2</a:t>
              </a:r>
              <a:endParaRPr lang="en-US" sz="9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170081" y="5131345"/>
              <a:ext cx="4931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PTPN7</a:t>
              </a:r>
              <a:endParaRPr lang="en-US" sz="9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170081" y="4305415"/>
              <a:ext cx="47961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PTPRE</a:t>
              </a:r>
              <a:endParaRPr lang="en-US" sz="9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170081" y="6232587"/>
              <a:ext cx="4931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PTPN1</a:t>
              </a:r>
              <a:endParaRPr lang="en-US" sz="9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170081" y="5957275"/>
              <a:ext cx="49244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PTPRA</a:t>
              </a:r>
              <a:endParaRPr lang="en-US" sz="9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170081" y="6094930"/>
              <a:ext cx="55165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PTPN11</a:t>
              </a:r>
              <a:endParaRPr lang="en-US" sz="9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170081" y="5681965"/>
              <a:ext cx="49244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PTPRB</a:t>
              </a:r>
              <a:endParaRPr lang="en-US" sz="9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170081" y="4718380"/>
              <a:ext cx="5565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PTPN12</a:t>
              </a:r>
              <a:endParaRPr lang="en-US" sz="9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170081" y="5269000"/>
              <a:ext cx="55165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PTPN18</a:t>
              </a:r>
              <a:endParaRPr lang="en-US" sz="900" dirty="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1186" y="11168"/>
            <a:ext cx="662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Figure S3</a:t>
            </a:r>
            <a:endParaRPr lang="en-US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1315467" y="3669021"/>
            <a:ext cx="26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3949455" y="7241702"/>
            <a:ext cx="1003501" cy="748013"/>
            <a:chOff x="4568530" y="1307068"/>
            <a:chExt cx="1003501" cy="748013"/>
          </a:xfrm>
        </p:grpSpPr>
        <p:pic>
          <p:nvPicPr>
            <p:cNvPr id="46" name="Picture 45" descr="heatmap_cor_all_spearman_bis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38" t="13802" r="73810" b="81562"/>
            <a:stretch/>
          </p:blipFill>
          <p:spPr>
            <a:xfrm>
              <a:off x="4568530" y="1676400"/>
              <a:ext cx="941841" cy="243254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4612934" y="1824249"/>
              <a:ext cx="95909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-0.5      0      0.5</a:t>
              </a:r>
              <a:endParaRPr lang="en-US" sz="9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669324" y="1307068"/>
              <a:ext cx="7667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Correlation coefficient</a:t>
              </a:r>
              <a:endParaRPr lang="en-US" sz="9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445186" y="638818"/>
            <a:ext cx="941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AML pYome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3108966" y="3641491"/>
            <a:ext cx="941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AML pYome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5164660" y="1811431"/>
            <a:ext cx="581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</a:t>
            </a:r>
          </a:p>
          <a:p>
            <a:r>
              <a:rPr lang="en-US" sz="1000" dirty="0" smtClean="0"/>
              <a:t>Kinome</a:t>
            </a:r>
            <a:endParaRPr lang="en-US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5290821" y="5716141"/>
            <a:ext cx="6135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 </a:t>
            </a:r>
          </a:p>
          <a:p>
            <a:r>
              <a:rPr lang="en-US" sz="1000" dirty="0" smtClean="0"/>
              <a:t>PTPome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9923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http://weblogo.berkeley.edu/cache/filenjozc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4" t="20708" r="47408" b="10569"/>
          <a:stretch/>
        </p:blipFill>
        <p:spPr bwMode="auto">
          <a:xfrm>
            <a:off x="1188461" y="4713599"/>
            <a:ext cx="1910994" cy="86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://weblogo.berkeley.edu/cache/fileDMDv2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t="22284" r="47040" b="10958"/>
          <a:stretch/>
        </p:blipFill>
        <p:spPr bwMode="auto">
          <a:xfrm>
            <a:off x="1188461" y="2487820"/>
            <a:ext cx="1920199" cy="8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http://weblogo.berkeley.edu/cache/fileVsKDc9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t="22450" r="47040" b="11773"/>
          <a:stretch/>
        </p:blipFill>
        <p:spPr bwMode="auto">
          <a:xfrm>
            <a:off x="1188461" y="3606874"/>
            <a:ext cx="1920199" cy="82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eblogo.berkeley.edu/cache/file0d4yRw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21599" r="46972" b="11642"/>
          <a:stretch/>
        </p:blipFill>
        <p:spPr bwMode="auto">
          <a:xfrm>
            <a:off x="1188461" y="1368764"/>
            <a:ext cx="1947980" cy="83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2" descr="http://weblogo.berkeley.edu/cache/fileT09hCh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0" t="21914" r="45510" b="9364"/>
          <a:stretch/>
        </p:blipFill>
        <p:spPr bwMode="auto">
          <a:xfrm>
            <a:off x="1188461" y="5857312"/>
            <a:ext cx="1953164" cy="86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96840" y="897776"/>
            <a:ext cx="17656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AML </a:t>
            </a:r>
            <a:r>
              <a:rPr lang="en-US" sz="1000" dirty="0" err="1" smtClean="0"/>
              <a:t>pYome</a:t>
            </a:r>
            <a:r>
              <a:rPr lang="en-US" sz="1000" dirty="0" smtClean="0"/>
              <a:t> cluster </a:t>
            </a:r>
            <a:r>
              <a:rPr lang="en-US" sz="1000" dirty="0" err="1" smtClean="0"/>
              <a:t>pY</a:t>
            </a:r>
            <a:r>
              <a:rPr lang="en-US" sz="1000" dirty="0" smtClean="0"/>
              <a:t> motifs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1776992" y="1110755"/>
            <a:ext cx="6463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Cluster 3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1776992" y="2235839"/>
            <a:ext cx="6463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Cluster 7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1776992" y="3360923"/>
            <a:ext cx="710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Cluster 10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1776992" y="4486007"/>
            <a:ext cx="710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Cluster 16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1776992" y="5611091"/>
            <a:ext cx="710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Cluster 17</a:t>
            </a:r>
            <a:endParaRPr lang="en-US" sz="1000" dirty="0"/>
          </a:p>
        </p:txBody>
      </p:sp>
      <p:sp>
        <p:nvSpPr>
          <p:cNvPr id="21" name="Rectangle 20"/>
          <p:cNvSpPr/>
          <p:nvPr/>
        </p:nvSpPr>
        <p:spPr>
          <a:xfrm>
            <a:off x="4857622" y="1313765"/>
            <a:ext cx="197263" cy="12952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886732" y="2785570"/>
            <a:ext cx="197263" cy="12952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326405" y="6432174"/>
            <a:ext cx="9412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9 input sequences</a:t>
            </a:r>
            <a:endParaRPr lang="en-US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1369669" y="5303442"/>
            <a:ext cx="9412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input sequences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369669" y="4167429"/>
            <a:ext cx="9412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input sequences</a:t>
            </a:r>
            <a:endParaRPr lang="en-US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1386924" y="3056951"/>
            <a:ext cx="9412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input sequences</a:t>
            </a:r>
            <a:endParaRPr lang="en-US" sz="800" dirty="0"/>
          </a:p>
        </p:txBody>
      </p:sp>
      <p:sp>
        <p:nvSpPr>
          <p:cNvPr id="32" name="TextBox 31"/>
          <p:cNvSpPr txBox="1"/>
          <p:nvPr/>
        </p:nvSpPr>
        <p:spPr>
          <a:xfrm>
            <a:off x="1386924" y="1952970"/>
            <a:ext cx="9412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6</a:t>
            </a:r>
            <a:r>
              <a:rPr lang="en-US" sz="800" dirty="0" smtClean="0"/>
              <a:t> input sequences</a:t>
            </a:r>
            <a:endParaRPr lang="en-US" sz="800" dirty="0"/>
          </a:p>
        </p:txBody>
      </p:sp>
      <p:sp>
        <p:nvSpPr>
          <p:cNvPr id="34" name="Rectangle 33"/>
          <p:cNvSpPr/>
          <p:nvPr/>
        </p:nvSpPr>
        <p:spPr>
          <a:xfrm>
            <a:off x="4050048" y="2352539"/>
            <a:ext cx="683588" cy="12952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034654" y="3813424"/>
            <a:ext cx="683588" cy="12952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11168"/>
            <a:ext cx="662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Figure S4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20098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1186" y="11168"/>
            <a:ext cx="662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Figure S5</a:t>
            </a:r>
            <a:endParaRPr lang="en-US" sz="1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369" y="342815"/>
            <a:ext cx="2800271" cy="658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39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473" y="4608793"/>
            <a:ext cx="4572000" cy="17514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473" y="993169"/>
            <a:ext cx="4572000" cy="17514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3461" y="820899"/>
            <a:ext cx="115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Syk</a:t>
            </a:r>
            <a:r>
              <a:rPr lang="en-US" sz="1200" dirty="0" smtClean="0"/>
              <a:t> pY352 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473" y="2800981"/>
            <a:ext cx="4572000" cy="17514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23461" y="2638820"/>
            <a:ext cx="115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TRA2B pY260 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323461" y="4456742"/>
            <a:ext cx="115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PTPN6 pY536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Fig.S6A</a:t>
            </a:r>
            <a:endParaRPr lang="en-US" sz="1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4473" y="6416604"/>
            <a:ext cx="4572000" cy="17514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23461" y="6274663"/>
            <a:ext cx="115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PTPN6 pY564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799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93" y="1102986"/>
            <a:ext cx="4572000" cy="17514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93" y="2909117"/>
            <a:ext cx="4572000" cy="16445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7696" y="2684357"/>
            <a:ext cx="115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Lyn pY194 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93" y="6307549"/>
            <a:ext cx="4572000" cy="16445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493" y="4608332"/>
            <a:ext cx="4572000" cy="16445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7696" y="4420924"/>
            <a:ext cx="115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Lyn pY411 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407696" y="6157491"/>
            <a:ext cx="115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Lyn pY473 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407696" y="947790"/>
            <a:ext cx="115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FGFR3 pY648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5594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Fig.S6B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5061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604" y="1075635"/>
            <a:ext cx="4572000" cy="17514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7696" y="925577"/>
            <a:ext cx="115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Syk</a:t>
            </a:r>
            <a:r>
              <a:rPr lang="en-US" sz="1200" dirty="0" smtClean="0"/>
              <a:t> pY323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604" y="2977120"/>
            <a:ext cx="4572000" cy="17514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7695" y="2818672"/>
            <a:ext cx="115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Syk</a:t>
            </a:r>
            <a:r>
              <a:rPr lang="en-US" sz="1200" dirty="0" smtClean="0"/>
              <a:t> pY352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604" y="4856393"/>
            <a:ext cx="4572000" cy="17514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7695" y="4675732"/>
            <a:ext cx="115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Syk</a:t>
            </a:r>
            <a:r>
              <a:rPr lang="en-US" sz="1200" dirty="0" smtClean="0"/>
              <a:t> pY525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" y="0"/>
            <a:ext cx="5580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Fig.S6C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33319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368</Words>
  <Application>Microsoft Macintosh PowerPoint</Application>
  <PresentationFormat>On-screen Show (4:3)</PresentationFormat>
  <Paragraphs>109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hospital for sickkids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Tong jeff</dc:creator>
  <cp:lastModifiedBy>Tong jeff</cp:lastModifiedBy>
  <cp:revision>13</cp:revision>
  <dcterms:created xsi:type="dcterms:W3CDTF">2015-02-04T15:57:51Z</dcterms:created>
  <dcterms:modified xsi:type="dcterms:W3CDTF">2016-09-23T14:52:58Z</dcterms:modified>
</cp:coreProperties>
</file>