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</p:sldIdLst>
  <p:sldSz cx="6858000" cy="9144000" type="screen4x3"/>
  <p:notesSz cx="6858000" cy="9144000"/>
  <p:defaultTextStyle>
    <a:defPPr>
      <a:defRPr lang="ja-JP"/>
    </a:defPPr>
    <a:lvl1pPr marL="0" algn="l" defTabSz="91429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13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7" indent="0" algn="ctr">
              <a:buNone/>
              <a:defRPr sz="1500"/>
            </a:lvl2pPr>
            <a:lvl3pPr marL="685814" indent="0" algn="ctr">
              <a:buNone/>
              <a:defRPr sz="1350"/>
            </a:lvl3pPr>
            <a:lvl4pPr marL="1028721" indent="0" algn="ctr">
              <a:buNone/>
              <a:defRPr sz="1200"/>
            </a:lvl4pPr>
            <a:lvl5pPr marL="1371627" indent="0" algn="ctr">
              <a:buNone/>
              <a:defRPr sz="1200"/>
            </a:lvl5pPr>
            <a:lvl6pPr marL="1714534" indent="0" algn="ctr">
              <a:buNone/>
              <a:defRPr sz="1200"/>
            </a:lvl6pPr>
            <a:lvl7pPr marL="2057441" indent="0" algn="ctr">
              <a:buNone/>
              <a:defRPr sz="1200"/>
            </a:lvl7pPr>
            <a:lvl8pPr marL="2400348" indent="0" algn="ctr">
              <a:buNone/>
              <a:defRPr sz="1200"/>
            </a:lvl8pPr>
            <a:lvl9pPr marL="2743255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305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18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033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982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4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7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14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2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4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5788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413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7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241552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7" indent="0">
              <a:buNone/>
              <a:defRPr sz="1500" b="1"/>
            </a:lvl2pPr>
            <a:lvl3pPr marL="685814" indent="0">
              <a:buNone/>
              <a:defRPr sz="1350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2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7" indent="0">
              <a:buNone/>
              <a:defRPr sz="1500" b="1"/>
            </a:lvl2pPr>
            <a:lvl3pPr marL="685814" indent="0">
              <a:buNone/>
              <a:defRPr sz="1350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928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36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254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7" indent="0">
              <a:buNone/>
              <a:defRPr sz="1050"/>
            </a:lvl2pPr>
            <a:lvl3pPr marL="685814" indent="0">
              <a:buNone/>
              <a:defRPr sz="900"/>
            </a:lvl3pPr>
            <a:lvl4pPr marL="1028721" indent="0">
              <a:buNone/>
              <a:defRPr sz="750"/>
            </a:lvl4pPr>
            <a:lvl5pPr marL="1371627" indent="0">
              <a:buNone/>
              <a:defRPr sz="750"/>
            </a:lvl5pPr>
            <a:lvl6pPr marL="1714534" indent="0">
              <a:buNone/>
              <a:defRPr sz="750"/>
            </a:lvl6pPr>
            <a:lvl7pPr marL="2057441" indent="0">
              <a:buNone/>
              <a:defRPr sz="750"/>
            </a:lvl7pPr>
            <a:lvl8pPr marL="2400348" indent="0">
              <a:buNone/>
              <a:defRPr sz="750"/>
            </a:lvl8pPr>
            <a:lvl9pPr marL="2743255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66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7" indent="0">
              <a:buNone/>
              <a:defRPr sz="2100"/>
            </a:lvl2pPr>
            <a:lvl3pPr marL="685814" indent="0">
              <a:buNone/>
              <a:defRPr sz="1800"/>
            </a:lvl3pPr>
            <a:lvl4pPr marL="1028721" indent="0">
              <a:buNone/>
              <a:defRPr sz="1500"/>
            </a:lvl4pPr>
            <a:lvl5pPr marL="1371627" indent="0">
              <a:buNone/>
              <a:defRPr sz="1500"/>
            </a:lvl5pPr>
            <a:lvl6pPr marL="1714534" indent="0">
              <a:buNone/>
              <a:defRPr sz="1500"/>
            </a:lvl6pPr>
            <a:lvl7pPr marL="2057441" indent="0">
              <a:buNone/>
              <a:defRPr sz="1500"/>
            </a:lvl7pPr>
            <a:lvl8pPr marL="2400348" indent="0">
              <a:buNone/>
              <a:defRPr sz="1500"/>
            </a:lvl8pPr>
            <a:lvl9pPr marL="2743255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7" indent="0">
              <a:buNone/>
              <a:defRPr sz="1050"/>
            </a:lvl2pPr>
            <a:lvl3pPr marL="685814" indent="0">
              <a:buNone/>
              <a:defRPr sz="900"/>
            </a:lvl3pPr>
            <a:lvl4pPr marL="1028721" indent="0">
              <a:buNone/>
              <a:defRPr sz="750"/>
            </a:lvl4pPr>
            <a:lvl5pPr marL="1371627" indent="0">
              <a:buNone/>
              <a:defRPr sz="750"/>
            </a:lvl5pPr>
            <a:lvl6pPr marL="1714534" indent="0">
              <a:buNone/>
              <a:defRPr sz="750"/>
            </a:lvl6pPr>
            <a:lvl7pPr marL="2057441" indent="0">
              <a:buNone/>
              <a:defRPr sz="750"/>
            </a:lvl7pPr>
            <a:lvl8pPr marL="2400348" indent="0">
              <a:buNone/>
              <a:defRPr sz="750"/>
            </a:lvl8pPr>
            <a:lvl9pPr marL="2743255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96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486837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4B1F8-2DEA-4FFD-9D02-B8937B3A4E60}" type="datetimeFigureOut">
              <a:rPr kumimoji="1" lang="ja-JP" altLang="en-US" smtClean="0"/>
              <a:t>2017/5/10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68891-4D71-4CDE-9035-BF9FB490E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722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14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3" indent="-171453" algn="l" defTabSz="68581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60" indent="-171453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67" indent="-171453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74" indent="-171453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81" indent="-171453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88" indent="-171453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95" indent="-171453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801" indent="-171453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708" indent="-171453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1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7" algn="l" defTabSz="68581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14" algn="l" defTabSz="68581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21" algn="l" defTabSz="68581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27" algn="l" defTabSz="68581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34" algn="l" defTabSz="68581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41" algn="l" defTabSz="68581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48" algn="l" defTabSz="68581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55" algn="l" defTabSz="68581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線コネクタ 30"/>
          <p:cNvCxnSpPr/>
          <p:nvPr/>
        </p:nvCxnSpPr>
        <p:spPr>
          <a:xfrm>
            <a:off x="306385" y="2783454"/>
            <a:ext cx="587429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251617" y="1436401"/>
            <a:ext cx="1968809" cy="3054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85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Targeted locus (</a:t>
            </a:r>
            <a:r>
              <a:rPr lang="en-US" altLang="ja-JP" sz="1385" b="1" i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acta1</a:t>
            </a:r>
            <a:r>
              <a:rPr lang="en-US" altLang="ja-JP" sz="1385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ja-JP" altLang="en-US" sz="1385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719598" y="2457107"/>
            <a:ext cx="42583" cy="6479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46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507279" y="8862289"/>
            <a:ext cx="1368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Murakami </a:t>
            </a:r>
            <a:r>
              <a:rPr lang="en-US" altLang="ja-JP" sz="1400" i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et al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endParaRPr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-1" y="8622132"/>
            <a:ext cx="13507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Fig. S2</a:t>
            </a:r>
            <a:endParaRPr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799900" y="2454748"/>
            <a:ext cx="3284380" cy="649509"/>
            <a:chOff x="2452873" y="1744888"/>
            <a:chExt cx="3284380" cy="649509"/>
          </a:xfrm>
        </p:grpSpPr>
        <p:sp>
          <p:nvSpPr>
            <p:cNvPr id="36" name="正方形/長方形 35"/>
            <p:cNvSpPr/>
            <p:nvPr/>
          </p:nvSpPr>
          <p:spPr>
            <a:xfrm>
              <a:off x="2452873" y="1744888"/>
              <a:ext cx="3284380" cy="648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46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>
            <a:xfrm>
              <a:off x="2684610" y="1747236"/>
              <a:ext cx="2874151" cy="647161"/>
              <a:chOff x="1875553" y="3406337"/>
              <a:chExt cx="3113664" cy="443720"/>
            </a:xfrm>
          </p:grpSpPr>
          <p:sp>
            <p:nvSpPr>
              <p:cNvPr id="70" name="正方形/長方形 69"/>
              <p:cNvSpPr/>
              <p:nvPr/>
            </p:nvSpPr>
            <p:spPr>
              <a:xfrm>
                <a:off x="1875553" y="3406338"/>
                <a:ext cx="739741" cy="44313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6" b="1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Long</a:t>
                </a:r>
              </a:p>
              <a:p>
                <a:pPr algn="ctr"/>
                <a:r>
                  <a:rPr lang="en-US" altLang="ja-JP" sz="1406" b="1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HA</a:t>
                </a:r>
                <a:endParaRPr lang="ja-JP" altLang="en-US" sz="1406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3100938" y="3406338"/>
                <a:ext cx="760798" cy="443132"/>
              </a:xfrm>
              <a:prstGeom prst="rect">
                <a:avLst/>
              </a:prstGeom>
              <a:solidFill>
                <a:srgbClr val="007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62" b="1" dirty="0">
                    <a:solidFill>
                      <a:schemeClr val="bg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GFP</a:t>
                </a:r>
                <a:endParaRPr lang="ja-JP" altLang="en-US" sz="1662" b="1" dirty="0">
                  <a:solidFill>
                    <a:schemeClr val="bg1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3861736" y="3406338"/>
                <a:ext cx="387741" cy="443132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100" b="1" dirty="0" err="1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pA</a:t>
                </a:r>
                <a:endParaRPr lang="ja-JP" altLang="en-US" sz="11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2619368" y="3406338"/>
                <a:ext cx="481570" cy="443132"/>
              </a:xfrm>
              <a:prstGeom prst="rect">
                <a:avLst/>
              </a:prstGeom>
              <a:solidFill>
                <a:srgbClr val="D6A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:r>
                  <a:rPr lang="en-US" altLang="ja-JP" sz="1477" b="1" dirty="0">
                    <a:solidFill>
                      <a:schemeClr val="bg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Linker</a:t>
                </a:r>
                <a:endParaRPr lang="ja-JP" altLang="en-US" sz="1477" b="1" dirty="0">
                  <a:solidFill>
                    <a:schemeClr val="bg1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4249476" y="3406337"/>
                <a:ext cx="739741" cy="44372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6" b="1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Long</a:t>
                </a:r>
              </a:p>
              <a:p>
                <a:pPr algn="ctr"/>
                <a:r>
                  <a:rPr lang="en-US" altLang="ja-JP" sz="1406" b="1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HA</a:t>
                </a:r>
                <a:endParaRPr lang="ja-JP" altLang="en-US" sz="1406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75" name="正方形/長方形 74"/>
          <p:cNvSpPr/>
          <p:nvPr/>
        </p:nvSpPr>
        <p:spPr>
          <a:xfrm>
            <a:off x="5442194" y="2454749"/>
            <a:ext cx="314457" cy="64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46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 flipV="1">
            <a:off x="1407365" y="1885896"/>
            <a:ext cx="0" cy="9000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 flipV="1">
            <a:off x="3282356" y="1856595"/>
            <a:ext cx="0" cy="598154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 flipV="1">
            <a:off x="3662736" y="1856595"/>
            <a:ext cx="0" cy="598154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 flipV="1">
            <a:off x="5274013" y="1880544"/>
            <a:ext cx="0" cy="9000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テキスト ボックス 80"/>
          <p:cNvSpPr txBox="1"/>
          <p:nvPr/>
        </p:nvSpPr>
        <p:spPr>
          <a:xfrm>
            <a:off x="1626294" y="2079852"/>
            <a:ext cx="824265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8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5’ junction</a:t>
            </a:r>
            <a:endParaRPr lang="ja-JP" altLang="en-US" sz="1108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2" name="二等辺三角形 81"/>
          <p:cNvSpPr/>
          <p:nvPr/>
        </p:nvSpPr>
        <p:spPr>
          <a:xfrm flipV="1">
            <a:off x="1935326" y="2306324"/>
            <a:ext cx="190187" cy="15548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4504391" y="2071955"/>
            <a:ext cx="824265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8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3’ junction</a:t>
            </a:r>
            <a:endParaRPr lang="ja-JP" altLang="en-US" sz="1108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4" name="二等辺三角形 83"/>
          <p:cNvSpPr/>
          <p:nvPr/>
        </p:nvSpPr>
        <p:spPr>
          <a:xfrm flipV="1">
            <a:off x="4800824" y="2297227"/>
            <a:ext cx="190187" cy="15548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85" name="直線矢印コネクタ 84"/>
          <p:cNvCxnSpPr/>
          <p:nvPr/>
        </p:nvCxnSpPr>
        <p:spPr>
          <a:xfrm>
            <a:off x="1409632" y="1964031"/>
            <a:ext cx="3323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矢印コネクタ 85"/>
          <p:cNvCxnSpPr/>
          <p:nvPr/>
        </p:nvCxnSpPr>
        <p:spPr>
          <a:xfrm flipH="1">
            <a:off x="4945000" y="1964031"/>
            <a:ext cx="3323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/>
          <p:cNvCxnSpPr/>
          <p:nvPr/>
        </p:nvCxnSpPr>
        <p:spPr>
          <a:xfrm>
            <a:off x="1386940" y="1826756"/>
            <a:ext cx="1911600" cy="0"/>
          </a:xfrm>
          <a:prstGeom prst="line">
            <a:avLst/>
          </a:prstGeom>
          <a:ln w="1016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/>
          <p:cNvCxnSpPr/>
          <p:nvPr/>
        </p:nvCxnSpPr>
        <p:spPr>
          <a:xfrm>
            <a:off x="3645302" y="1826756"/>
            <a:ext cx="1643645" cy="0"/>
          </a:xfrm>
          <a:prstGeom prst="line">
            <a:avLst/>
          </a:prstGeom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正方形/長方形 88"/>
          <p:cNvSpPr/>
          <p:nvPr/>
        </p:nvSpPr>
        <p:spPr>
          <a:xfrm>
            <a:off x="1987696" y="1868350"/>
            <a:ext cx="726482" cy="2911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92" dirty="0" smtClean="0">
                <a:solidFill>
                  <a:srgbClr val="7030A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1.0 </a:t>
            </a:r>
            <a:r>
              <a:rPr lang="en-US" altLang="ja-JP" sz="1292" dirty="0" err="1">
                <a:solidFill>
                  <a:srgbClr val="7030A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kbp</a:t>
            </a:r>
            <a:endParaRPr lang="en-US" altLang="ja-JP" sz="1292" dirty="0">
              <a:solidFill>
                <a:srgbClr val="7030A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0" name="正方形/長方形 89"/>
          <p:cNvSpPr/>
          <p:nvPr/>
        </p:nvSpPr>
        <p:spPr>
          <a:xfrm>
            <a:off x="4105867" y="1863626"/>
            <a:ext cx="726482" cy="2911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92" dirty="0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en-US" altLang="ja-JP" sz="1292" dirty="0" smtClean="0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.0 </a:t>
            </a:r>
            <a:r>
              <a:rPr lang="en-US" altLang="ja-JP" sz="1292" dirty="0" err="1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kbp</a:t>
            </a:r>
            <a:endParaRPr lang="en-US" altLang="ja-JP" sz="1292" dirty="0">
              <a:solidFill>
                <a:srgbClr val="00B05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1158815" y="3930898"/>
            <a:ext cx="686406" cy="26282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108" dirty="0" smtClean="0">
                <a:solidFill>
                  <a:schemeClr val="bg1"/>
                </a:solidFill>
              </a:rPr>
              <a:t>CAGGGC</a:t>
            </a:r>
            <a:endParaRPr lang="ja-JP" altLang="en-US" sz="1108" dirty="0">
              <a:solidFill>
                <a:schemeClr val="bg1"/>
              </a:solidFill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1844640" y="3930898"/>
            <a:ext cx="646331" cy="26282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108" dirty="0" smtClean="0">
                <a:solidFill>
                  <a:schemeClr val="bg1"/>
                </a:solidFill>
              </a:rPr>
              <a:t>CGTGTT</a:t>
            </a:r>
            <a:endParaRPr lang="ja-JP" altLang="en-US" sz="1108" dirty="0">
              <a:solidFill>
                <a:schemeClr val="bg1"/>
              </a:solidFill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5493637" y="3933782"/>
            <a:ext cx="673582" cy="26282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108" dirty="0" smtClean="0">
                <a:solidFill>
                  <a:schemeClr val="bg1"/>
                </a:solidFill>
              </a:rPr>
              <a:t>GTGTGA</a:t>
            </a:r>
            <a:endParaRPr lang="ja-JP" altLang="en-US" sz="1108" dirty="0">
              <a:solidFill>
                <a:schemeClr val="bg1"/>
              </a:solidFill>
            </a:endParaRPr>
          </a:p>
        </p:txBody>
      </p:sp>
      <p:sp>
        <p:nvSpPr>
          <p:cNvPr id="94" name="正方形/長方形 93"/>
          <p:cNvSpPr/>
          <p:nvPr/>
        </p:nvSpPr>
        <p:spPr>
          <a:xfrm>
            <a:off x="6167219" y="3933781"/>
            <a:ext cx="649537" cy="26282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108" dirty="0" smtClean="0">
                <a:solidFill>
                  <a:schemeClr val="bg1"/>
                </a:solidFill>
              </a:rPr>
              <a:t>CCCACA</a:t>
            </a:r>
            <a:endParaRPr lang="ja-JP" altLang="en-US" sz="1108" dirty="0">
              <a:solidFill>
                <a:schemeClr val="bg1"/>
              </a:solidFill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77399" y="3931038"/>
            <a:ext cx="582211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8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7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</a:t>
            </a:r>
            <a:r>
              <a:rPr lang="en-US" altLang="ja-JP" sz="1108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108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5/5</a:t>
            </a:r>
            <a:endParaRPr lang="ja-JP" altLang="en-US" sz="1108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506074" y="4245265"/>
            <a:ext cx="689612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8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Plasmid</a:t>
            </a:r>
            <a:endParaRPr lang="ja-JP" altLang="en-US" sz="1108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01" name="直線コネクタ 100"/>
          <p:cNvCxnSpPr/>
          <p:nvPr/>
        </p:nvCxnSpPr>
        <p:spPr>
          <a:xfrm flipH="1">
            <a:off x="1158234" y="3112160"/>
            <a:ext cx="827070" cy="81280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>
            <a:off x="2069960" y="3112160"/>
            <a:ext cx="418639" cy="81000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4880869" y="3117344"/>
            <a:ext cx="612768" cy="804819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>
            <a:off x="4926571" y="3112160"/>
            <a:ext cx="1890185" cy="81639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正方形/長方形 105"/>
          <p:cNvSpPr/>
          <p:nvPr/>
        </p:nvSpPr>
        <p:spPr>
          <a:xfrm>
            <a:off x="3280104" y="3933186"/>
            <a:ext cx="636713" cy="262829"/>
          </a:xfrm>
          <a:prstGeom prst="rect">
            <a:avLst/>
          </a:prstGeom>
          <a:solidFill>
            <a:srgbClr val="D6A3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108" dirty="0" smtClean="0">
                <a:solidFill>
                  <a:schemeClr val="bg1"/>
                </a:solidFill>
              </a:rPr>
              <a:t>AATTCC</a:t>
            </a:r>
            <a:endParaRPr lang="ja-JP" altLang="en-US" sz="1108" dirty="0">
              <a:solidFill>
                <a:schemeClr val="bg1"/>
              </a:solidFill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2611389" y="3935046"/>
            <a:ext cx="665567" cy="26282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108" dirty="0" smtClean="0">
                <a:solidFill>
                  <a:schemeClr val="bg1"/>
                </a:solidFill>
              </a:rPr>
              <a:t>GGATCC</a:t>
            </a:r>
            <a:endParaRPr lang="ja-JP" altLang="en-US" sz="1108" dirty="0">
              <a:solidFill>
                <a:schemeClr val="bg1"/>
              </a:solidFill>
            </a:endParaRPr>
          </a:p>
        </p:txBody>
      </p:sp>
      <p:cxnSp>
        <p:nvCxnSpPr>
          <p:cNvPr id="108" name="直線コネクタ 107"/>
          <p:cNvCxnSpPr/>
          <p:nvPr/>
        </p:nvCxnSpPr>
        <p:spPr>
          <a:xfrm flipH="1">
            <a:off x="2607867" y="3097813"/>
            <a:ext cx="75693" cy="830739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/>
          <p:cNvCxnSpPr/>
          <p:nvPr/>
        </p:nvCxnSpPr>
        <p:spPr>
          <a:xfrm>
            <a:off x="2740095" y="3100418"/>
            <a:ext cx="1169913" cy="82813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テキスト ボックス 111"/>
          <p:cNvSpPr txBox="1"/>
          <p:nvPr/>
        </p:nvSpPr>
        <p:spPr>
          <a:xfrm>
            <a:off x="287794" y="1022678"/>
            <a:ext cx="473206" cy="376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46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(a)</a:t>
            </a:r>
            <a:endParaRPr lang="ja-JP" altLang="en-US" sz="1846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287794" y="3475999"/>
            <a:ext cx="473206" cy="376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46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(b)</a:t>
            </a:r>
            <a:endParaRPr lang="ja-JP" altLang="en-US" sz="1846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35" name="直線矢印コネクタ 134"/>
          <p:cNvCxnSpPr/>
          <p:nvPr/>
        </p:nvCxnSpPr>
        <p:spPr>
          <a:xfrm flipH="1">
            <a:off x="2928673" y="1964031"/>
            <a:ext cx="3323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矢印コネクタ 135"/>
          <p:cNvCxnSpPr/>
          <p:nvPr/>
        </p:nvCxnSpPr>
        <p:spPr>
          <a:xfrm>
            <a:off x="3673406" y="1964031"/>
            <a:ext cx="3323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648517" y="4494034"/>
            <a:ext cx="405880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8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WT</a:t>
            </a:r>
            <a:endParaRPr lang="ja-JP" altLang="en-US" sz="1108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5" name="正方形/長方形 104"/>
          <p:cNvSpPr/>
          <p:nvPr/>
        </p:nvSpPr>
        <p:spPr>
          <a:xfrm>
            <a:off x="4705227" y="3934160"/>
            <a:ext cx="686406" cy="26282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108" dirty="0" smtClean="0">
                <a:solidFill>
                  <a:schemeClr val="bg1"/>
                </a:solidFill>
              </a:rPr>
              <a:t>CCGAGG</a:t>
            </a:r>
            <a:endParaRPr lang="ja-JP" altLang="en-US" sz="1108" dirty="0">
              <a:solidFill>
                <a:schemeClr val="bg1"/>
              </a:solidFill>
            </a:endParaRPr>
          </a:p>
        </p:txBody>
      </p:sp>
      <p:sp>
        <p:nvSpPr>
          <p:cNvPr id="137" name="正方形/長方形 136"/>
          <p:cNvSpPr/>
          <p:nvPr/>
        </p:nvSpPr>
        <p:spPr>
          <a:xfrm>
            <a:off x="4028427" y="3934160"/>
            <a:ext cx="676800" cy="262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100" dirty="0" smtClean="0">
                <a:solidFill>
                  <a:schemeClr val="bg1"/>
                </a:solidFill>
              </a:rPr>
              <a:t>GAATTC</a:t>
            </a:r>
            <a:endParaRPr lang="ja-JP" altLang="en-US" sz="1100" dirty="0">
              <a:solidFill>
                <a:schemeClr val="bg1"/>
              </a:solidFill>
            </a:endParaRPr>
          </a:p>
        </p:txBody>
      </p:sp>
      <p:cxnSp>
        <p:nvCxnSpPr>
          <p:cNvPr id="140" name="直線コネクタ 139"/>
          <p:cNvCxnSpPr/>
          <p:nvPr/>
        </p:nvCxnSpPr>
        <p:spPr>
          <a:xfrm flipH="1">
            <a:off x="4028427" y="3110886"/>
            <a:ext cx="150897" cy="81127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線コネクタ 140"/>
          <p:cNvCxnSpPr/>
          <p:nvPr/>
        </p:nvCxnSpPr>
        <p:spPr>
          <a:xfrm>
            <a:off x="4254409" y="3104257"/>
            <a:ext cx="1137224" cy="82429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正方形/長方形 113"/>
          <p:cNvSpPr/>
          <p:nvPr/>
        </p:nvSpPr>
        <p:spPr>
          <a:xfrm>
            <a:off x="1158234" y="4245265"/>
            <a:ext cx="5699766" cy="262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8" dirty="0" smtClean="0"/>
              <a:t>CAGGGC</a:t>
            </a:r>
            <a:r>
              <a:rPr lang="ja-JP" altLang="en-US" sz="1108" dirty="0" smtClean="0"/>
              <a:t>　　</a:t>
            </a:r>
            <a:r>
              <a:rPr lang="en-US" altLang="ja-JP" sz="1108" dirty="0" smtClean="0"/>
              <a:t>CGTGTT</a:t>
            </a:r>
            <a:r>
              <a:rPr lang="ja-JP" altLang="en-US" sz="1108" dirty="0" smtClean="0"/>
              <a:t>　　    </a:t>
            </a:r>
            <a:r>
              <a:rPr lang="en-US" altLang="ja-JP" sz="1108" dirty="0" smtClean="0"/>
              <a:t>GGATCC</a:t>
            </a:r>
            <a:r>
              <a:rPr lang="ja-JP" altLang="en-US" sz="1108" dirty="0" smtClean="0"/>
              <a:t>　　</a:t>
            </a:r>
            <a:r>
              <a:rPr lang="ja-JP" altLang="en-US" sz="1108" dirty="0"/>
              <a:t>AA</a:t>
            </a:r>
            <a:r>
              <a:rPr lang="en-US" altLang="ja-JP" sz="1108" dirty="0"/>
              <a:t>TT</a:t>
            </a:r>
            <a:r>
              <a:rPr lang="ja-JP" altLang="en-US" sz="1108" dirty="0"/>
              <a:t>C</a:t>
            </a:r>
            <a:r>
              <a:rPr lang="en-US" altLang="ja-JP" sz="1108" dirty="0" smtClean="0"/>
              <a:t>C  </a:t>
            </a:r>
            <a:r>
              <a:rPr lang="ja-JP" altLang="en-US" sz="1108" dirty="0" smtClean="0"/>
              <a:t>　 　 </a:t>
            </a:r>
            <a:r>
              <a:rPr lang="en-US" altLang="ja-JP" sz="1108" dirty="0" smtClean="0"/>
              <a:t>G</a:t>
            </a:r>
            <a:r>
              <a:rPr lang="ja-JP" altLang="en-US" sz="1108" dirty="0"/>
              <a:t>AA</a:t>
            </a:r>
            <a:r>
              <a:rPr lang="en-US" altLang="ja-JP" sz="1108" dirty="0" smtClean="0"/>
              <a:t>TTC</a:t>
            </a:r>
            <a:r>
              <a:rPr lang="ja-JP" altLang="en-US" sz="1108" dirty="0" smtClean="0"/>
              <a:t>　　</a:t>
            </a:r>
            <a:r>
              <a:rPr lang="en-US" altLang="ja-JP" sz="1108" dirty="0" smtClean="0"/>
              <a:t>CCGAGG</a:t>
            </a:r>
            <a:r>
              <a:rPr lang="ja-JP" altLang="en-US" sz="1108" dirty="0" smtClean="0"/>
              <a:t>　    　</a:t>
            </a:r>
            <a:r>
              <a:rPr lang="en-US" altLang="ja-JP" sz="1108" dirty="0" smtClean="0"/>
              <a:t>GTGTGA</a:t>
            </a:r>
            <a:r>
              <a:rPr lang="ja-JP" altLang="en-US" sz="1108" dirty="0" smtClean="0"/>
              <a:t>　　</a:t>
            </a:r>
            <a:r>
              <a:rPr lang="en-US" altLang="ja-JP" sz="1108" dirty="0" smtClean="0"/>
              <a:t>CCCACA</a:t>
            </a:r>
            <a:r>
              <a:rPr lang="ja-JP" altLang="en-US" sz="1108" dirty="0" smtClean="0"/>
              <a:t>　　　　　　　　　　　　　</a:t>
            </a:r>
            <a:endParaRPr lang="ja-JP" altLang="en-US" sz="1108" dirty="0"/>
          </a:p>
        </p:txBody>
      </p:sp>
      <p:sp>
        <p:nvSpPr>
          <p:cNvPr id="115" name="正方形/長方形 114"/>
          <p:cNvSpPr/>
          <p:nvPr/>
        </p:nvSpPr>
        <p:spPr>
          <a:xfrm>
            <a:off x="1155831" y="4500135"/>
            <a:ext cx="5699766" cy="262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8" dirty="0" smtClean="0"/>
              <a:t>CAGGGC</a:t>
            </a:r>
            <a:r>
              <a:rPr lang="ja-JP" altLang="en-US" sz="1108" dirty="0" smtClean="0"/>
              <a:t>　　</a:t>
            </a:r>
            <a:r>
              <a:rPr lang="en-US" altLang="ja-JP" sz="1108" dirty="0" smtClean="0"/>
              <a:t>CGTGTT</a:t>
            </a:r>
            <a:r>
              <a:rPr lang="ja-JP" altLang="en-US" sz="1108" dirty="0" smtClean="0"/>
              <a:t>　　    </a:t>
            </a:r>
            <a:r>
              <a:rPr lang="en-US" altLang="ja-JP" sz="1108" dirty="0" smtClean="0"/>
              <a:t>GGATCC</a:t>
            </a:r>
            <a:r>
              <a:rPr lang="ja-JP" altLang="en-US" sz="1108" dirty="0" smtClean="0"/>
              <a:t>　　</a:t>
            </a:r>
            <a:r>
              <a:rPr lang="en-US" altLang="ja-JP" sz="1108" dirty="0"/>
              <a:t>- - - - - </a:t>
            </a:r>
            <a:r>
              <a:rPr lang="en-US" altLang="ja-JP" sz="1108" dirty="0" smtClean="0"/>
              <a:t>-</a:t>
            </a:r>
            <a:r>
              <a:rPr lang="ja-JP" altLang="en-US" sz="1108" dirty="0" smtClean="0"/>
              <a:t>　 　     </a:t>
            </a:r>
            <a:r>
              <a:rPr lang="en-US" altLang="ja-JP" sz="1108" dirty="0"/>
              <a:t>- - - - - </a:t>
            </a:r>
            <a:r>
              <a:rPr lang="en-US" altLang="ja-JP" sz="1108" dirty="0" smtClean="0"/>
              <a:t>-</a:t>
            </a:r>
            <a:r>
              <a:rPr lang="ja-JP" altLang="en-US" sz="1108" dirty="0"/>
              <a:t> </a:t>
            </a:r>
            <a:r>
              <a:rPr lang="ja-JP" altLang="en-US" sz="1108" dirty="0" smtClean="0"/>
              <a:t>　　</a:t>
            </a:r>
            <a:r>
              <a:rPr lang="en-US" altLang="ja-JP" sz="1108" dirty="0" smtClean="0"/>
              <a:t>CCGAGG</a:t>
            </a:r>
            <a:r>
              <a:rPr lang="ja-JP" altLang="en-US" sz="1108" dirty="0" smtClean="0"/>
              <a:t>　    　</a:t>
            </a:r>
            <a:r>
              <a:rPr lang="en-US" altLang="ja-JP" sz="1108" dirty="0" smtClean="0"/>
              <a:t>GTGTGA</a:t>
            </a:r>
            <a:r>
              <a:rPr lang="ja-JP" altLang="en-US" sz="1108" dirty="0" smtClean="0"/>
              <a:t>　　</a:t>
            </a:r>
            <a:r>
              <a:rPr lang="en-US" altLang="ja-JP" sz="1108" dirty="0" smtClean="0"/>
              <a:t>CCCACA</a:t>
            </a:r>
            <a:r>
              <a:rPr lang="ja-JP" altLang="en-US" sz="1108" dirty="0" smtClean="0"/>
              <a:t>　　　　　　　　　　　　　</a:t>
            </a:r>
            <a:endParaRPr lang="ja-JP" altLang="en-US" sz="1108" dirty="0"/>
          </a:p>
        </p:txBody>
      </p:sp>
    </p:spTree>
    <p:extLst>
      <p:ext uri="{BB962C8B-B14F-4D97-AF65-F5344CB8AC3E}">
        <p14:creationId xmlns:p14="http://schemas.microsoft.com/office/powerpoint/2010/main" val="138550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3317</TotalTime>
  <Words>49</Words>
  <Application>Microsoft Office PowerPoint</Application>
  <PresentationFormat>画面に合わせる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 Unicode MS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投稿論文Fig</dc:title>
  <dc:creator>村上悠</dc:creator>
  <cp:lastModifiedBy>村上悠</cp:lastModifiedBy>
  <cp:revision>67</cp:revision>
  <dcterms:created xsi:type="dcterms:W3CDTF">2017-03-21T09:27:35Z</dcterms:created>
  <dcterms:modified xsi:type="dcterms:W3CDTF">2017-05-10T03:24:04Z</dcterms:modified>
</cp:coreProperties>
</file>