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</p:sldMasterIdLst>
  <p:handoutMasterIdLst>
    <p:handoutMasterId r:id="rId15"/>
  </p:handoutMasterIdLst>
  <p:sldIdLst>
    <p:sldId id="266" r:id="rId7"/>
    <p:sldId id="283" r:id="rId8"/>
    <p:sldId id="284" r:id="rId9"/>
    <p:sldId id="267" r:id="rId10"/>
    <p:sldId id="268" r:id="rId11"/>
    <p:sldId id="265" r:id="rId12"/>
    <p:sldId id="269" r:id="rId13"/>
    <p:sldId id="270" r:id="rId14"/>
  </p:sldIdLst>
  <p:sldSz cx="9144000" cy="6858000" type="screen4x3"/>
  <p:notesSz cx="7010400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996633"/>
    <a:srgbClr val="FF00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21" autoAdjust="0"/>
    <p:restoredTop sz="65029" autoAdjust="0"/>
  </p:normalViewPr>
  <p:slideViewPr>
    <p:cSldViewPr>
      <p:cViewPr varScale="1">
        <p:scale>
          <a:sx n="26" d="100"/>
          <a:sy n="26" d="100"/>
        </p:scale>
        <p:origin x="18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985878924961591E-2"/>
          <c:y val="5.2652908182395569E-2"/>
          <c:w val="0.71996704791463106"/>
          <c:h val="0.89469418363520892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solidFill>
              <a:srgbClr val="0000FF"/>
            </a:solidFill>
            <a:ln w="25400"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phosphoHH3!$B$17</c:f>
                <c:numCache>
                  <c:formatCode>General</c:formatCode>
                  <c:ptCount val="1"/>
                  <c:pt idx="0">
                    <c:v>0.15017989212940591</c:v>
                  </c:pt>
                </c:numCache>
              </c:numRef>
            </c:plus>
            <c:minus>
              <c:numRef>
                <c:f>phosphoHH3!$B$17</c:f>
                <c:numCache>
                  <c:formatCode>General</c:formatCode>
                  <c:ptCount val="1"/>
                  <c:pt idx="0">
                    <c:v>0.15017989212940591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val>
            <c:numRef>
              <c:f>phosphoHH3!$B$15</c:f>
              <c:numCache>
                <c:formatCode>0.00</c:formatCode>
                <c:ptCount val="1"/>
                <c:pt idx="0">
                  <c:v>0.28799999999999998</c:v>
                </c:pt>
              </c:numCache>
            </c:numRef>
          </c:val>
        </c:ser>
        <c:ser>
          <c:idx val="1"/>
          <c:order val="1"/>
          <c:tx>
            <c:v>Hypoglycemia</c:v>
          </c:tx>
          <c:spPr>
            <a:solidFill>
              <a:srgbClr val="FF0000"/>
            </a:solidFill>
            <a:ln w="25400"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phosphoHH3!$B$13</c:f>
                <c:numCache>
                  <c:formatCode>General</c:formatCode>
                  <c:ptCount val="1"/>
                  <c:pt idx="0">
                    <c:v>0.18375103930167153</c:v>
                  </c:pt>
                </c:numCache>
              </c:numRef>
            </c:plus>
            <c:minus>
              <c:numRef>
                <c:f>phosphoHH3!$B$13</c:f>
                <c:numCache>
                  <c:formatCode>General</c:formatCode>
                  <c:ptCount val="1"/>
                  <c:pt idx="0">
                    <c:v>0.18375103930167153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val>
            <c:numRef>
              <c:f>phosphoHH3!$B$11</c:f>
              <c:numCache>
                <c:formatCode>0.00</c:formatCode>
                <c:ptCount val="1"/>
                <c:pt idx="0">
                  <c:v>0.68333333333333346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96"/>
        <c:axId val="390078536"/>
        <c:axId val="390075400"/>
      </c:barChart>
      <c:catAx>
        <c:axId val="39007853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90075400"/>
        <c:crosses val="autoZero"/>
        <c:auto val="1"/>
        <c:lblAlgn val="ctr"/>
        <c:lblOffset val="100"/>
        <c:noMultiLvlLbl val="0"/>
      </c:catAx>
      <c:valAx>
        <c:axId val="390075400"/>
        <c:scaling>
          <c:orientation val="minMax"/>
          <c:max val="1"/>
          <c:min val="0"/>
        </c:scaling>
        <c:delete val="0"/>
        <c:axPos val="l"/>
        <c:numFmt formatCode="0.0" sourceLinked="0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390078536"/>
        <c:crosses val="autoZero"/>
        <c:crossBetween val="between"/>
        <c:majorUnit val="0.2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759405074365702E-2"/>
          <c:y val="5.7060367454068242E-2"/>
          <c:w val="0.55612948381452321"/>
          <c:h val="0.88587926509186354"/>
        </c:manualLayout>
      </c:layout>
      <c:barChart>
        <c:barDir val="col"/>
        <c:grouping val="clustered"/>
        <c:varyColors val="0"/>
        <c:ser>
          <c:idx val="0"/>
          <c:order val="0"/>
          <c:tx>
            <c:v>Insulinoma</c:v>
          </c:tx>
          <c:spPr>
            <a:solidFill>
              <a:srgbClr val="0033CC"/>
            </a:solidFill>
            <a:ln w="285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9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8575">
                <a:solidFill>
                  <a:schemeClr val="tx1"/>
                </a:solidFill>
              </a:ln>
            </c:spPr>
          </c:errBars>
          <c:val>
            <c:numLit>
              <c:formatCode>General</c:formatCode>
              <c:ptCount val="1"/>
              <c:pt idx="0">
                <c:v>47.9</c:v>
              </c:pt>
            </c:numLit>
          </c:val>
        </c:ser>
        <c:ser>
          <c:idx val="1"/>
          <c:order val="1"/>
          <c:tx>
            <c:v>Peri-Tumor</c:v>
          </c:tx>
          <c:spPr>
            <a:solidFill>
              <a:srgbClr val="FF0000"/>
            </a:solidFill>
            <a:ln w="28575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Lit>
                <c:formatCode>General</c:formatCode>
                <c:ptCount val="1"/>
                <c:pt idx="0">
                  <c:v>2.48</c:v>
                </c:pt>
              </c:numLit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28575"/>
            </c:spPr>
          </c:errBars>
          <c:val>
            <c:numLit>
              <c:formatCode>General</c:formatCode>
              <c:ptCount val="1"/>
              <c:pt idx="0">
                <c:v>7.4249999999999998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51"/>
        <c:axId val="390073832"/>
        <c:axId val="390080104"/>
      </c:barChart>
      <c:catAx>
        <c:axId val="390073832"/>
        <c:scaling>
          <c:orientation val="minMax"/>
        </c:scaling>
        <c:delete val="1"/>
        <c:axPos val="b"/>
        <c:majorTickMark val="out"/>
        <c:minorTickMark val="none"/>
        <c:tickLblPos val="nextTo"/>
        <c:crossAx val="390080104"/>
        <c:crosses val="autoZero"/>
        <c:auto val="1"/>
        <c:lblAlgn val="ctr"/>
        <c:lblOffset val="100"/>
        <c:noMultiLvlLbl val="0"/>
      </c:catAx>
      <c:valAx>
        <c:axId val="390080104"/>
        <c:scaling>
          <c:orientation val="minMax"/>
          <c:max val="70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28575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390073832"/>
        <c:crosses val="autoZero"/>
        <c:crossBetween val="between"/>
        <c:majorUnit val="20"/>
      </c:valAx>
      <c:spPr>
        <a:ln w="28575">
          <a:solidFill>
            <a:schemeClr val="tx1"/>
          </a:solidFill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145" cy="461193"/>
          </a:xfrm>
          <a:prstGeom prst="rect">
            <a:avLst/>
          </a:prstGeom>
        </p:spPr>
        <p:txBody>
          <a:bodyPr vert="horz" lIns="87316" tIns="43658" rIns="87316" bIns="43658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734" y="1"/>
            <a:ext cx="3038145" cy="461193"/>
          </a:xfrm>
          <a:prstGeom prst="rect">
            <a:avLst/>
          </a:prstGeom>
        </p:spPr>
        <p:txBody>
          <a:bodyPr vert="horz" lIns="87316" tIns="43658" rIns="87316" bIns="43658" rtlCol="0"/>
          <a:lstStyle>
            <a:lvl1pPr algn="r">
              <a:defRPr sz="1100"/>
            </a:lvl1pPr>
          </a:lstStyle>
          <a:p>
            <a:fld id="{A4A1471B-F585-4CAF-8304-AC37EA7008DD}" type="datetimeFigureOut">
              <a:rPr lang="en-US" smtClean="0"/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3357"/>
            <a:ext cx="3038145" cy="461193"/>
          </a:xfrm>
          <a:prstGeom prst="rect">
            <a:avLst/>
          </a:prstGeom>
        </p:spPr>
        <p:txBody>
          <a:bodyPr vert="horz" lIns="87316" tIns="43658" rIns="87316" bIns="43658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734" y="8773357"/>
            <a:ext cx="3038145" cy="461193"/>
          </a:xfrm>
          <a:prstGeom prst="rect">
            <a:avLst/>
          </a:prstGeom>
        </p:spPr>
        <p:txBody>
          <a:bodyPr vert="horz" lIns="87316" tIns="43658" rIns="87316" bIns="43658" rtlCol="0" anchor="b"/>
          <a:lstStyle>
            <a:lvl1pPr algn="r">
              <a:defRPr sz="1100"/>
            </a:lvl1pPr>
          </a:lstStyle>
          <a:p>
            <a:fld id="{F26C718D-96D6-472F-B14F-E23D3727C1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872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D8BC8-7271-48C4-B146-A3B793EF0E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350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115D9-9C4F-4052-A5DA-196606993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031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D9837-6882-4523-8A23-08C107BEF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03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234BD-6A79-4EF5-8FFA-B556EC9873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591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234BD-6A79-4EF5-8FFA-B556EC9873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591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234BD-6A79-4EF5-8FFA-B556EC9873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591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234BD-6A79-4EF5-8FFA-B556EC9873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591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234BD-6A79-4EF5-8FFA-B556EC9873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591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C407C-5DF5-48CD-88E8-053B5158B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526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8A6FD-7AE4-4730-8C64-A8AAD47D1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59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50691-67A8-43E6-8823-A7E646449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349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5F363-E714-44A0-908D-975067421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978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18484F-F10C-4A3F-9A7A-11327A687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05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234BD-6A79-4EF5-8FFA-B556EC987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91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63C0F-D644-45E8-9BA4-87B31248F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17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65A19-72F3-4A06-98B9-E6BB31DA1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80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863F7F-B204-4388-8FCA-91D2CC24EC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863F7F-B204-4388-8FCA-91D2CC24EC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863F7F-B204-4388-8FCA-91D2CC24EC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863F7F-B204-4388-8FCA-91D2CC24EC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863F7F-B204-4388-8FCA-91D2CC24EC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F863F7F-B204-4388-8FCA-91D2CC24ECA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6.jpe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5.jpeg"/><Relationship Id="rId18" Type="http://schemas.microsoft.com/office/2007/relationships/hdphoto" Target="../media/hdphoto7.wdp"/><Relationship Id="rId26" Type="http://schemas.openxmlformats.org/officeDocument/2006/relationships/image" Target="../media/image23.jpg"/><Relationship Id="rId3" Type="http://schemas.openxmlformats.org/officeDocument/2006/relationships/image" Target="../media/image9.jpg"/><Relationship Id="rId21" Type="http://schemas.openxmlformats.org/officeDocument/2006/relationships/image" Target="../media/image19.jpeg"/><Relationship Id="rId7" Type="http://schemas.microsoft.com/office/2007/relationships/hdphoto" Target="../media/hdphoto2.wdp"/><Relationship Id="rId12" Type="http://schemas.microsoft.com/office/2007/relationships/hdphoto" Target="../media/hdphoto4.wdp"/><Relationship Id="rId17" Type="http://schemas.openxmlformats.org/officeDocument/2006/relationships/image" Target="../media/image17.jpeg"/><Relationship Id="rId25" Type="http://schemas.openxmlformats.org/officeDocument/2006/relationships/image" Target="../media/image22.jpeg"/><Relationship Id="rId2" Type="http://schemas.openxmlformats.org/officeDocument/2006/relationships/image" Target="../media/image8.jpeg"/><Relationship Id="rId16" Type="http://schemas.microsoft.com/office/2007/relationships/hdphoto" Target="../media/hdphoto6.wdp"/><Relationship Id="rId20" Type="http://schemas.microsoft.com/office/2007/relationships/hdphoto" Target="../media/hdphoto8.wdp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11" Type="http://schemas.openxmlformats.org/officeDocument/2006/relationships/image" Target="../media/image14.png"/><Relationship Id="rId24" Type="http://schemas.openxmlformats.org/officeDocument/2006/relationships/image" Target="../media/image21.jpg"/><Relationship Id="rId5" Type="http://schemas.microsoft.com/office/2007/relationships/hdphoto" Target="../media/hdphoto1.wdp"/><Relationship Id="rId15" Type="http://schemas.openxmlformats.org/officeDocument/2006/relationships/image" Target="../media/image16.jpeg"/><Relationship Id="rId23" Type="http://schemas.microsoft.com/office/2007/relationships/hdphoto" Target="../media/hdphoto9.wdp"/><Relationship Id="rId10" Type="http://schemas.microsoft.com/office/2007/relationships/hdphoto" Target="../media/hdphoto3.wdp"/><Relationship Id="rId19" Type="http://schemas.openxmlformats.org/officeDocument/2006/relationships/image" Target="../media/image18.jpeg"/><Relationship Id="rId4" Type="http://schemas.openxmlformats.org/officeDocument/2006/relationships/image" Target="../media/image10.jpeg"/><Relationship Id="rId9" Type="http://schemas.openxmlformats.org/officeDocument/2006/relationships/image" Target="../media/image13.jpeg"/><Relationship Id="rId14" Type="http://schemas.microsoft.com/office/2007/relationships/hdphoto" Target="../media/hdphoto5.wdp"/><Relationship Id="rId22" Type="http://schemas.openxmlformats.org/officeDocument/2006/relationships/image" Target="../media/image20.jpeg"/><Relationship Id="rId27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.jpeg"/><Relationship Id="rId18" Type="http://schemas.openxmlformats.org/officeDocument/2006/relationships/image" Target="../media/image40.jpeg"/><Relationship Id="rId26" Type="http://schemas.openxmlformats.org/officeDocument/2006/relationships/image" Target="../media/image48.jpeg"/><Relationship Id="rId39" Type="http://schemas.openxmlformats.org/officeDocument/2006/relationships/image" Target="../media/image59.jpeg"/><Relationship Id="rId21" Type="http://schemas.openxmlformats.org/officeDocument/2006/relationships/image" Target="../media/image43.jpeg"/><Relationship Id="rId34" Type="http://schemas.openxmlformats.org/officeDocument/2006/relationships/image" Target="../media/image55.jpeg"/><Relationship Id="rId42" Type="http://schemas.openxmlformats.org/officeDocument/2006/relationships/image" Target="../media/image62.jpeg"/><Relationship Id="rId47" Type="http://schemas.openxmlformats.org/officeDocument/2006/relationships/image" Target="../media/image67.jpeg"/><Relationship Id="rId50" Type="http://schemas.openxmlformats.org/officeDocument/2006/relationships/image" Target="../media/image69.jpeg"/><Relationship Id="rId55" Type="http://schemas.openxmlformats.org/officeDocument/2006/relationships/image" Target="../media/image74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17" Type="http://schemas.openxmlformats.org/officeDocument/2006/relationships/image" Target="../media/image39.jpeg"/><Relationship Id="rId25" Type="http://schemas.openxmlformats.org/officeDocument/2006/relationships/image" Target="../media/image47.jpeg"/><Relationship Id="rId33" Type="http://schemas.openxmlformats.org/officeDocument/2006/relationships/image" Target="../media/image54.jpeg"/><Relationship Id="rId38" Type="http://schemas.openxmlformats.org/officeDocument/2006/relationships/image" Target="../media/image58.jpeg"/><Relationship Id="rId46" Type="http://schemas.openxmlformats.org/officeDocument/2006/relationships/image" Target="../media/image66.jpg"/><Relationship Id="rId59" Type="http://schemas.openxmlformats.org/officeDocument/2006/relationships/image" Target="../media/image78.jpeg"/><Relationship Id="rId2" Type="http://schemas.openxmlformats.org/officeDocument/2006/relationships/image" Target="../media/image24.jpeg"/><Relationship Id="rId16" Type="http://schemas.openxmlformats.org/officeDocument/2006/relationships/image" Target="../media/image38.jpeg"/><Relationship Id="rId20" Type="http://schemas.openxmlformats.org/officeDocument/2006/relationships/image" Target="../media/image42.jpeg"/><Relationship Id="rId29" Type="http://schemas.openxmlformats.org/officeDocument/2006/relationships/image" Target="../media/image50.jpeg"/><Relationship Id="rId41" Type="http://schemas.openxmlformats.org/officeDocument/2006/relationships/image" Target="../media/image61.jpeg"/><Relationship Id="rId54" Type="http://schemas.openxmlformats.org/officeDocument/2006/relationships/image" Target="../media/image7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24" Type="http://schemas.openxmlformats.org/officeDocument/2006/relationships/image" Target="../media/image46.jpeg"/><Relationship Id="rId32" Type="http://schemas.openxmlformats.org/officeDocument/2006/relationships/image" Target="../media/image53.jpeg"/><Relationship Id="rId37" Type="http://schemas.openxmlformats.org/officeDocument/2006/relationships/image" Target="../media/image57.jpeg"/><Relationship Id="rId40" Type="http://schemas.openxmlformats.org/officeDocument/2006/relationships/image" Target="../media/image60.jpeg"/><Relationship Id="rId45" Type="http://schemas.openxmlformats.org/officeDocument/2006/relationships/image" Target="../media/image65.jpeg"/><Relationship Id="rId53" Type="http://schemas.openxmlformats.org/officeDocument/2006/relationships/image" Target="../media/image72.jpeg"/><Relationship Id="rId58" Type="http://schemas.openxmlformats.org/officeDocument/2006/relationships/image" Target="../media/image77.jpeg"/><Relationship Id="rId5" Type="http://schemas.openxmlformats.org/officeDocument/2006/relationships/image" Target="../media/image27.jpeg"/><Relationship Id="rId15" Type="http://schemas.openxmlformats.org/officeDocument/2006/relationships/image" Target="../media/image37.jpeg"/><Relationship Id="rId23" Type="http://schemas.openxmlformats.org/officeDocument/2006/relationships/image" Target="../media/image45.jpeg"/><Relationship Id="rId28" Type="http://schemas.microsoft.com/office/2007/relationships/hdphoto" Target="../media/hdphoto10.wdp"/><Relationship Id="rId36" Type="http://schemas.microsoft.com/office/2007/relationships/hdphoto" Target="../media/hdphoto11.wdp"/><Relationship Id="rId49" Type="http://schemas.openxmlformats.org/officeDocument/2006/relationships/image" Target="../media/image68.jpeg"/><Relationship Id="rId57" Type="http://schemas.openxmlformats.org/officeDocument/2006/relationships/image" Target="../media/image76.jpeg"/><Relationship Id="rId10" Type="http://schemas.openxmlformats.org/officeDocument/2006/relationships/image" Target="../media/image32.jpeg"/><Relationship Id="rId19" Type="http://schemas.openxmlformats.org/officeDocument/2006/relationships/image" Target="../media/image41.jpeg"/><Relationship Id="rId31" Type="http://schemas.openxmlformats.org/officeDocument/2006/relationships/image" Target="../media/image52.jpeg"/><Relationship Id="rId44" Type="http://schemas.openxmlformats.org/officeDocument/2006/relationships/image" Target="../media/image64.jpeg"/><Relationship Id="rId52" Type="http://schemas.openxmlformats.org/officeDocument/2006/relationships/image" Target="../media/image71.jpeg"/><Relationship Id="rId60" Type="http://schemas.openxmlformats.org/officeDocument/2006/relationships/image" Target="../media/image79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Relationship Id="rId22" Type="http://schemas.openxmlformats.org/officeDocument/2006/relationships/image" Target="../media/image44.jpeg"/><Relationship Id="rId27" Type="http://schemas.openxmlformats.org/officeDocument/2006/relationships/image" Target="../media/image49.jpeg"/><Relationship Id="rId30" Type="http://schemas.openxmlformats.org/officeDocument/2006/relationships/image" Target="../media/image51.jpeg"/><Relationship Id="rId35" Type="http://schemas.openxmlformats.org/officeDocument/2006/relationships/image" Target="../media/image56.jpeg"/><Relationship Id="rId43" Type="http://schemas.openxmlformats.org/officeDocument/2006/relationships/image" Target="../media/image63.jpeg"/><Relationship Id="rId48" Type="http://schemas.microsoft.com/office/2007/relationships/hdphoto" Target="../media/hdphoto12.wdp"/><Relationship Id="rId56" Type="http://schemas.openxmlformats.org/officeDocument/2006/relationships/image" Target="../media/image75.jpeg"/><Relationship Id="rId8" Type="http://schemas.openxmlformats.org/officeDocument/2006/relationships/image" Target="../media/image30.jpeg"/><Relationship Id="rId51" Type="http://schemas.openxmlformats.org/officeDocument/2006/relationships/image" Target="../media/image70.jpeg"/><Relationship Id="rId3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1.jpeg"/><Relationship Id="rId18" Type="http://schemas.openxmlformats.org/officeDocument/2006/relationships/image" Target="../media/image96.jpeg"/><Relationship Id="rId26" Type="http://schemas.openxmlformats.org/officeDocument/2006/relationships/image" Target="../media/image104.jpeg"/><Relationship Id="rId39" Type="http://schemas.openxmlformats.org/officeDocument/2006/relationships/image" Target="../media/image117.jpeg"/><Relationship Id="rId21" Type="http://schemas.openxmlformats.org/officeDocument/2006/relationships/image" Target="../media/image99.jpeg"/><Relationship Id="rId34" Type="http://schemas.openxmlformats.org/officeDocument/2006/relationships/image" Target="../media/image112.jpeg"/><Relationship Id="rId42" Type="http://schemas.openxmlformats.org/officeDocument/2006/relationships/image" Target="../media/image120.jpeg"/><Relationship Id="rId47" Type="http://schemas.openxmlformats.org/officeDocument/2006/relationships/image" Target="../media/image125.jpeg"/><Relationship Id="rId50" Type="http://schemas.openxmlformats.org/officeDocument/2006/relationships/image" Target="../media/image128.jpeg"/><Relationship Id="rId55" Type="http://schemas.openxmlformats.org/officeDocument/2006/relationships/image" Target="../media/image133.jpeg"/><Relationship Id="rId7" Type="http://schemas.openxmlformats.org/officeDocument/2006/relationships/image" Target="../media/image85.jpeg"/><Relationship Id="rId12" Type="http://schemas.openxmlformats.org/officeDocument/2006/relationships/image" Target="../media/image90.jpeg"/><Relationship Id="rId17" Type="http://schemas.openxmlformats.org/officeDocument/2006/relationships/image" Target="../media/image95.jpeg"/><Relationship Id="rId25" Type="http://schemas.openxmlformats.org/officeDocument/2006/relationships/image" Target="../media/image103.jpeg"/><Relationship Id="rId33" Type="http://schemas.openxmlformats.org/officeDocument/2006/relationships/image" Target="../media/image111.jpeg"/><Relationship Id="rId38" Type="http://schemas.openxmlformats.org/officeDocument/2006/relationships/image" Target="../media/image116.jpeg"/><Relationship Id="rId46" Type="http://schemas.openxmlformats.org/officeDocument/2006/relationships/image" Target="../media/image124.jpeg"/><Relationship Id="rId2" Type="http://schemas.openxmlformats.org/officeDocument/2006/relationships/image" Target="../media/image80.jpeg"/><Relationship Id="rId16" Type="http://schemas.openxmlformats.org/officeDocument/2006/relationships/image" Target="../media/image94.jpeg"/><Relationship Id="rId20" Type="http://schemas.openxmlformats.org/officeDocument/2006/relationships/image" Target="../media/image98.jpeg"/><Relationship Id="rId29" Type="http://schemas.openxmlformats.org/officeDocument/2006/relationships/image" Target="../media/image107.jpeg"/><Relationship Id="rId41" Type="http://schemas.openxmlformats.org/officeDocument/2006/relationships/image" Target="../media/image119.jpeg"/><Relationship Id="rId54" Type="http://schemas.openxmlformats.org/officeDocument/2006/relationships/image" Target="../media/image13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4.jpeg"/><Relationship Id="rId11" Type="http://schemas.openxmlformats.org/officeDocument/2006/relationships/image" Target="../media/image89.jpeg"/><Relationship Id="rId24" Type="http://schemas.openxmlformats.org/officeDocument/2006/relationships/image" Target="../media/image102.jpeg"/><Relationship Id="rId32" Type="http://schemas.openxmlformats.org/officeDocument/2006/relationships/image" Target="../media/image110.jpeg"/><Relationship Id="rId37" Type="http://schemas.openxmlformats.org/officeDocument/2006/relationships/image" Target="../media/image115.jpeg"/><Relationship Id="rId40" Type="http://schemas.openxmlformats.org/officeDocument/2006/relationships/image" Target="../media/image118.jpeg"/><Relationship Id="rId45" Type="http://schemas.openxmlformats.org/officeDocument/2006/relationships/image" Target="../media/image123.jpeg"/><Relationship Id="rId53" Type="http://schemas.openxmlformats.org/officeDocument/2006/relationships/image" Target="../media/image131.jpeg"/><Relationship Id="rId5" Type="http://schemas.openxmlformats.org/officeDocument/2006/relationships/image" Target="../media/image83.jpeg"/><Relationship Id="rId15" Type="http://schemas.openxmlformats.org/officeDocument/2006/relationships/image" Target="../media/image93.jpeg"/><Relationship Id="rId23" Type="http://schemas.openxmlformats.org/officeDocument/2006/relationships/image" Target="../media/image101.jpeg"/><Relationship Id="rId28" Type="http://schemas.openxmlformats.org/officeDocument/2006/relationships/image" Target="../media/image106.jpeg"/><Relationship Id="rId36" Type="http://schemas.openxmlformats.org/officeDocument/2006/relationships/image" Target="../media/image114.jpeg"/><Relationship Id="rId49" Type="http://schemas.openxmlformats.org/officeDocument/2006/relationships/image" Target="../media/image127.jpeg"/><Relationship Id="rId57" Type="http://schemas.openxmlformats.org/officeDocument/2006/relationships/image" Target="../media/image135.jpeg"/><Relationship Id="rId10" Type="http://schemas.openxmlformats.org/officeDocument/2006/relationships/image" Target="../media/image88.jpeg"/><Relationship Id="rId19" Type="http://schemas.openxmlformats.org/officeDocument/2006/relationships/image" Target="../media/image97.jpeg"/><Relationship Id="rId31" Type="http://schemas.openxmlformats.org/officeDocument/2006/relationships/image" Target="../media/image109.jpeg"/><Relationship Id="rId44" Type="http://schemas.openxmlformats.org/officeDocument/2006/relationships/image" Target="../media/image122.jpeg"/><Relationship Id="rId52" Type="http://schemas.openxmlformats.org/officeDocument/2006/relationships/image" Target="../media/image130.jpeg"/><Relationship Id="rId4" Type="http://schemas.openxmlformats.org/officeDocument/2006/relationships/image" Target="../media/image82.jpeg"/><Relationship Id="rId9" Type="http://schemas.openxmlformats.org/officeDocument/2006/relationships/image" Target="../media/image87.jpeg"/><Relationship Id="rId14" Type="http://schemas.openxmlformats.org/officeDocument/2006/relationships/image" Target="../media/image92.jpeg"/><Relationship Id="rId22" Type="http://schemas.openxmlformats.org/officeDocument/2006/relationships/image" Target="../media/image100.jpeg"/><Relationship Id="rId27" Type="http://schemas.openxmlformats.org/officeDocument/2006/relationships/image" Target="../media/image105.jpeg"/><Relationship Id="rId30" Type="http://schemas.openxmlformats.org/officeDocument/2006/relationships/image" Target="../media/image108.jpeg"/><Relationship Id="rId35" Type="http://schemas.openxmlformats.org/officeDocument/2006/relationships/image" Target="../media/image113.jpeg"/><Relationship Id="rId43" Type="http://schemas.openxmlformats.org/officeDocument/2006/relationships/image" Target="../media/image121.jpeg"/><Relationship Id="rId48" Type="http://schemas.openxmlformats.org/officeDocument/2006/relationships/image" Target="../media/image126.jpeg"/><Relationship Id="rId56" Type="http://schemas.openxmlformats.org/officeDocument/2006/relationships/image" Target="../media/image134.jpeg"/><Relationship Id="rId8" Type="http://schemas.openxmlformats.org/officeDocument/2006/relationships/image" Target="../media/image86.jpeg"/><Relationship Id="rId51" Type="http://schemas.openxmlformats.org/officeDocument/2006/relationships/image" Target="../media/image129.jpeg"/><Relationship Id="rId3" Type="http://schemas.openxmlformats.org/officeDocument/2006/relationships/image" Target="../media/image8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jpeg"/><Relationship Id="rId13" Type="http://schemas.openxmlformats.org/officeDocument/2006/relationships/image" Target="../media/image147.jpeg"/><Relationship Id="rId18" Type="http://schemas.openxmlformats.org/officeDocument/2006/relationships/image" Target="../media/image152.jpeg"/><Relationship Id="rId26" Type="http://schemas.openxmlformats.org/officeDocument/2006/relationships/image" Target="../media/image160.jpeg"/><Relationship Id="rId39" Type="http://schemas.openxmlformats.org/officeDocument/2006/relationships/image" Target="../media/image173.jpeg"/><Relationship Id="rId3" Type="http://schemas.openxmlformats.org/officeDocument/2006/relationships/image" Target="../media/image137.jpeg"/><Relationship Id="rId21" Type="http://schemas.openxmlformats.org/officeDocument/2006/relationships/image" Target="../media/image155.jpeg"/><Relationship Id="rId34" Type="http://schemas.openxmlformats.org/officeDocument/2006/relationships/image" Target="../media/image168.jpeg"/><Relationship Id="rId42" Type="http://schemas.openxmlformats.org/officeDocument/2006/relationships/image" Target="../media/image176.jpeg"/><Relationship Id="rId7" Type="http://schemas.openxmlformats.org/officeDocument/2006/relationships/image" Target="../media/image141.jpeg"/><Relationship Id="rId12" Type="http://schemas.openxmlformats.org/officeDocument/2006/relationships/image" Target="../media/image146.jpeg"/><Relationship Id="rId17" Type="http://schemas.openxmlformats.org/officeDocument/2006/relationships/image" Target="../media/image151.jpeg"/><Relationship Id="rId25" Type="http://schemas.openxmlformats.org/officeDocument/2006/relationships/image" Target="../media/image159.jpeg"/><Relationship Id="rId33" Type="http://schemas.openxmlformats.org/officeDocument/2006/relationships/image" Target="../media/image167.jpeg"/><Relationship Id="rId38" Type="http://schemas.openxmlformats.org/officeDocument/2006/relationships/image" Target="../media/image172.jpeg"/><Relationship Id="rId2" Type="http://schemas.openxmlformats.org/officeDocument/2006/relationships/image" Target="../media/image136.jpeg"/><Relationship Id="rId16" Type="http://schemas.openxmlformats.org/officeDocument/2006/relationships/image" Target="../media/image150.jpeg"/><Relationship Id="rId20" Type="http://schemas.openxmlformats.org/officeDocument/2006/relationships/image" Target="../media/image154.jpeg"/><Relationship Id="rId29" Type="http://schemas.openxmlformats.org/officeDocument/2006/relationships/image" Target="../media/image163.jpeg"/><Relationship Id="rId41" Type="http://schemas.openxmlformats.org/officeDocument/2006/relationships/image" Target="../media/image175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0.jpeg"/><Relationship Id="rId11" Type="http://schemas.openxmlformats.org/officeDocument/2006/relationships/image" Target="../media/image145.jpeg"/><Relationship Id="rId24" Type="http://schemas.openxmlformats.org/officeDocument/2006/relationships/image" Target="../media/image158.jpeg"/><Relationship Id="rId32" Type="http://schemas.openxmlformats.org/officeDocument/2006/relationships/image" Target="../media/image166.jpeg"/><Relationship Id="rId37" Type="http://schemas.openxmlformats.org/officeDocument/2006/relationships/image" Target="../media/image171.jpeg"/><Relationship Id="rId40" Type="http://schemas.openxmlformats.org/officeDocument/2006/relationships/image" Target="../media/image174.jpeg"/><Relationship Id="rId5" Type="http://schemas.openxmlformats.org/officeDocument/2006/relationships/image" Target="../media/image139.png"/><Relationship Id="rId15" Type="http://schemas.openxmlformats.org/officeDocument/2006/relationships/image" Target="../media/image149.jpeg"/><Relationship Id="rId23" Type="http://schemas.openxmlformats.org/officeDocument/2006/relationships/image" Target="../media/image157.jpeg"/><Relationship Id="rId28" Type="http://schemas.openxmlformats.org/officeDocument/2006/relationships/image" Target="../media/image162.jpeg"/><Relationship Id="rId36" Type="http://schemas.openxmlformats.org/officeDocument/2006/relationships/image" Target="../media/image170.jpeg"/><Relationship Id="rId10" Type="http://schemas.openxmlformats.org/officeDocument/2006/relationships/image" Target="../media/image144.jpeg"/><Relationship Id="rId19" Type="http://schemas.openxmlformats.org/officeDocument/2006/relationships/image" Target="../media/image153.jpeg"/><Relationship Id="rId31" Type="http://schemas.openxmlformats.org/officeDocument/2006/relationships/image" Target="../media/image165.jpeg"/><Relationship Id="rId44" Type="http://schemas.openxmlformats.org/officeDocument/2006/relationships/image" Target="../media/image178.jpeg"/><Relationship Id="rId4" Type="http://schemas.openxmlformats.org/officeDocument/2006/relationships/image" Target="../media/image138.jpeg"/><Relationship Id="rId9" Type="http://schemas.openxmlformats.org/officeDocument/2006/relationships/image" Target="../media/image143.png"/><Relationship Id="rId14" Type="http://schemas.openxmlformats.org/officeDocument/2006/relationships/image" Target="../media/image148.jpeg"/><Relationship Id="rId22" Type="http://schemas.openxmlformats.org/officeDocument/2006/relationships/image" Target="../media/image156.jpeg"/><Relationship Id="rId27" Type="http://schemas.openxmlformats.org/officeDocument/2006/relationships/image" Target="../media/image161.jpeg"/><Relationship Id="rId30" Type="http://schemas.openxmlformats.org/officeDocument/2006/relationships/image" Target="../media/image164.jpeg"/><Relationship Id="rId35" Type="http://schemas.openxmlformats.org/officeDocument/2006/relationships/image" Target="../media/image169.jpeg"/><Relationship Id="rId43" Type="http://schemas.openxmlformats.org/officeDocument/2006/relationships/image" Target="../media/image17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5.jpeg"/><Relationship Id="rId13" Type="http://schemas.openxmlformats.org/officeDocument/2006/relationships/image" Target="../media/image190.jpeg"/><Relationship Id="rId3" Type="http://schemas.openxmlformats.org/officeDocument/2006/relationships/image" Target="../media/image180.jpeg"/><Relationship Id="rId7" Type="http://schemas.openxmlformats.org/officeDocument/2006/relationships/image" Target="../media/image184.jpeg"/><Relationship Id="rId12" Type="http://schemas.openxmlformats.org/officeDocument/2006/relationships/image" Target="../media/image189.jpeg"/><Relationship Id="rId2" Type="http://schemas.openxmlformats.org/officeDocument/2006/relationships/image" Target="../media/image179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83.jpeg"/><Relationship Id="rId11" Type="http://schemas.openxmlformats.org/officeDocument/2006/relationships/image" Target="../media/image188.jpeg"/><Relationship Id="rId5" Type="http://schemas.openxmlformats.org/officeDocument/2006/relationships/image" Target="../media/image182.jpeg"/><Relationship Id="rId10" Type="http://schemas.openxmlformats.org/officeDocument/2006/relationships/image" Target="../media/image187.jpeg"/><Relationship Id="rId4" Type="http://schemas.openxmlformats.org/officeDocument/2006/relationships/image" Target="../media/image181.jpeg"/><Relationship Id="rId9" Type="http://schemas.openxmlformats.org/officeDocument/2006/relationships/image" Target="../media/image186.jpeg"/><Relationship Id="rId14" Type="http://schemas.openxmlformats.org/officeDocument/2006/relationships/image" Target="../media/image19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" name="Text Box 47"/>
          <p:cNvSpPr txBox="1">
            <a:spLocks noChangeArrowheads="1"/>
          </p:cNvSpPr>
          <p:nvPr/>
        </p:nvSpPr>
        <p:spPr bwMode="auto">
          <a:xfrm>
            <a:off x="3048000" y="2319953"/>
            <a:ext cx="13392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Post-RYGB </a:t>
            </a:r>
            <a:endParaRPr lang="en-US" altLang="en-US" sz="16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189" name="Text Box 50"/>
          <p:cNvSpPr txBox="1">
            <a:spLocks noChangeArrowheads="1"/>
          </p:cNvSpPr>
          <p:nvPr/>
        </p:nvSpPr>
        <p:spPr bwMode="auto">
          <a:xfrm>
            <a:off x="5641400" y="1500536"/>
            <a:ext cx="84670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Insulin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3333CC"/>
                </a:solidFill>
                <a:latin typeface="Arial" charset="0"/>
                <a:cs typeface="Arial" charset="0"/>
              </a:rPr>
              <a:t>DAPI</a:t>
            </a:r>
            <a:endParaRPr lang="en-US" altLang="en-US" sz="1600" b="1" dirty="0">
              <a:solidFill>
                <a:srgbClr val="3333CC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7190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042560"/>
              </p:ext>
            </p:extLst>
          </p:nvPr>
        </p:nvGraphicFramePr>
        <p:xfrm>
          <a:off x="1842513" y="1295400"/>
          <a:ext cx="11890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8" name="Image" r:id="rId3" imgW="1536508" imgH="1180952" progId="Photoshop.Image.6">
                  <p:embed/>
                </p:oleObj>
              </mc:Choice>
              <mc:Fallback>
                <p:oleObj name="Image" r:id="rId3" imgW="1536508" imgH="1180952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2513" y="1295400"/>
                        <a:ext cx="1189037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92" name="Object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8866311"/>
              </p:ext>
            </p:extLst>
          </p:nvPr>
        </p:nvGraphicFramePr>
        <p:xfrm>
          <a:off x="3089312" y="1295400"/>
          <a:ext cx="11890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89" name="Image" r:id="rId5" imgW="1536508" imgH="1180952" progId="Photoshop.Image.6">
                  <p:embed/>
                </p:oleObj>
              </mc:Choice>
              <mc:Fallback>
                <p:oleObj name="Image" r:id="rId5" imgW="1536508" imgH="1180952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9312" y="1295400"/>
                        <a:ext cx="1189037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94" name="Text Box 55"/>
          <p:cNvSpPr txBox="1">
            <a:spLocks noChangeArrowheads="1"/>
          </p:cNvSpPr>
          <p:nvPr/>
        </p:nvSpPr>
        <p:spPr bwMode="auto">
          <a:xfrm>
            <a:off x="3234622" y="977900"/>
            <a:ext cx="91403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Control</a:t>
            </a:r>
            <a:endParaRPr lang="en-US" altLang="en-US" sz="16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7197" name="Object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2654492"/>
              </p:ext>
            </p:extLst>
          </p:nvPr>
        </p:nvGraphicFramePr>
        <p:xfrm>
          <a:off x="1831400" y="2667000"/>
          <a:ext cx="11890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0" name="Image" r:id="rId7" imgW="1536508" imgH="1180952" progId="Photoshop.Image.6">
                  <p:embed/>
                </p:oleObj>
              </mc:Choice>
              <mc:Fallback>
                <p:oleObj name="Image" r:id="rId7" imgW="1536508" imgH="1180952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1400" y="2667000"/>
                        <a:ext cx="1189037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99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082343"/>
              </p:ext>
            </p:extLst>
          </p:nvPr>
        </p:nvGraphicFramePr>
        <p:xfrm>
          <a:off x="3105683" y="2667000"/>
          <a:ext cx="11890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1" name="Image" r:id="rId9" imgW="1536508" imgH="1180952" progId="Photoshop.Image.6">
                  <p:embed/>
                </p:oleObj>
              </mc:Choice>
              <mc:Fallback>
                <p:oleObj name="Image" r:id="rId9" imgW="1536508" imgH="1180952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5683" y="2667000"/>
                        <a:ext cx="1189037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01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630940"/>
              </p:ext>
            </p:extLst>
          </p:nvPr>
        </p:nvGraphicFramePr>
        <p:xfrm>
          <a:off x="4356362" y="2667000"/>
          <a:ext cx="1189037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92" name="Image" r:id="rId11" imgW="1536508" imgH="1180952" progId="Photoshop.Image.6">
                  <p:embed/>
                </p:oleObj>
              </mc:Choice>
              <mc:Fallback>
                <p:oleObj name="Image" r:id="rId11" imgW="1536508" imgH="1180952" progId="Photoshop.Image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6362" y="2667000"/>
                        <a:ext cx="1189037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07" name="Text Box 2"/>
          <p:cNvSpPr txBox="1">
            <a:spLocks noChangeArrowheads="1"/>
          </p:cNvSpPr>
          <p:nvPr/>
        </p:nvSpPr>
        <p:spPr bwMode="auto">
          <a:xfrm>
            <a:off x="178592" y="138112"/>
            <a:ext cx="30059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Supplementary Figure 1.  </a:t>
            </a:r>
            <a:endParaRPr lang="en-US" alt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27" name="Picture 1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318" y="1295400"/>
            <a:ext cx="11890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00200"/>
            <a:ext cx="5029200" cy="3646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3810000"/>
            <a:ext cx="829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=0.68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&lt;0.01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8592" y="138112"/>
            <a:ext cx="30059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Supplementary Figure 2.  </a:t>
            </a:r>
            <a:endParaRPr lang="en-US" alt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05600" y="2438400"/>
            <a:ext cx="1387457" cy="52322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●  Control</a:t>
            </a:r>
          </a:p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■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RYGB+NG</a:t>
            </a:r>
          </a:p>
        </p:txBody>
      </p:sp>
    </p:spTree>
    <p:extLst>
      <p:ext uri="{BB962C8B-B14F-4D97-AF65-F5344CB8AC3E}">
        <p14:creationId xmlns:p14="http://schemas.microsoft.com/office/powerpoint/2010/main" val="269559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18249" y="138112"/>
            <a:ext cx="30059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Supplementary Figure 3.  </a:t>
            </a:r>
            <a:endParaRPr lang="en-US" alt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881929" y="3243119"/>
            <a:ext cx="1371600" cy="1371600"/>
            <a:chOff x="3886200" y="3886200"/>
            <a:chExt cx="1371600" cy="1371600"/>
          </a:xfrm>
        </p:grpSpPr>
        <p:pic>
          <p:nvPicPr>
            <p:cNvPr id="7" name="Picture 6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3886200"/>
              <a:ext cx="1371600" cy="1371600"/>
            </a:xfrm>
            <a:prstGeom prst="rect">
              <a:avLst/>
            </a:prstGeom>
          </p:spPr>
        </p:pic>
        <p:pic>
          <p:nvPicPr>
            <p:cNvPr id="8" name="Picture 7"/>
            <p:cNvPicPr preferRelativeResize="0"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041" t="14583" r="20834" b="73750"/>
            <a:stretch/>
          </p:blipFill>
          <p:spPr>
            <a:xfrm>
              <a:off x="3886200" y="3886200"/>
              <a:ext cx="502920" cy="46634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cxnSp>
          <p:nvCxnSpPr>
            <p:cNvPr id="9" name="Straight Arrow Connector 13"/>
            <p:cNvCxnSpPr/>
            <p:nvPr/>
          </p:nvCxnSpPr>
          <p:spPr>
            <a:xfrm flipH="1">
              <a:off x="4943475" y="4123944"/>
              <a:ext cx="190500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1474470" y="3243119"/>
            <a:ext cx="1371600" cy="1371600"/>
            <a:chOff x="1981200" y="3886200"/>
            <a:chExt cx="1371600" cy="1371600"/>
          </a:xfrm>
        </p:grpSpPr>
        <p:pic>
          <p:nvPicPr>
            <p:cNvPr id="4" name="Picture 3"/>
            <p:cNvPicPr preferRelativeResize="0">
              <a:picLocks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1200" y="3886200"/>
              <a:ext cx="1371600" cy="1371600"/>
            </a:xfrm>
            <a:prstGeom prst="rect">
              <a:avLst/>
            </a:prstGeom>
          </p:spPr>
        </p:pic>
        <p:pic>
          <p:nvPicPr>
            <p:cNvPr id="11" name="Picture 10"/>
            <p:cNvPicPr preferRelativeResize="0">
              <a:picLocks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33" t="85000" r="10666" b="4800"/>
            <a:stretch/>
          </p:blipFill>
          <p:spPr>
            <a:xfrm>
              <a:off x="1981200" y="3890771"/>
              <a:ext cx="502920" cy="46634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cxnSp>
          <p:nvCxnSpPr>
            <p:cNvPr id="12" name="Straight Arrow Connector 13"/>
            <p:cNvCxnSpPr/>
            <p:nvPr/>
          </p:nvCxnSpPr>
          <p:spPr>
            <a:xfrm flipH="1">
              <a:off x="3162300" y="5105400"/>
              <a:ext cx="190500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4293870" y="3243119"/>
            <a:ext cx="1371600" cy="1371600"/>
            <a:chOff x="5638800" y="3886200"/>
            <a:chExt cx="1371600" cy="1371600"/>
          </a:xfrm>
        </p:grpSpPr>
        <p:pic>
          <p:nvPicPr>
            <p:cNvPr id="6" name="Picture 5"/>
            <p:cNvPicPr preferRelativeResize="0"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3886200"/>
              <a:ext cx="1371600" cy="1371600"/>
            </a:xfrm>
            <a:prstGeom prst="rect">
              <a:avLst/>
            </a:prstGeom>
          </p:spPr>
        </p:pic>
        <p:pic>
          <p:nvPicPr>
            <p:cNvPr id="13" name="Picture 12"/>
            <p:cNvPicPr preferRelativeResize="0">
              <a:picLocks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00" t="88025" r="44500" b="1150"/>
            <a:stretch/>
          </p:blipFill>
          <p:spPr>
            <a:xfrm>
              <a:off x="5638800" y="3900296"/>
              <a:ext cx="502920" cy="49491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cxnSp>
          <p:nvCxnSpPr>
            <p:cNvPr id="14" name="Straight Arrow Connector 13"/>
            <p:cNvCxnSpPr/>
            <p:nvPr/>
          </p:nvCxnSpPr>
          <p:spPr>
            <a:xfrm flipH="1">
              <a:off x="6400800" y="5181600"/>
              <a:ext cx="190500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Straight Arrow Connector 23"/>
          <p:cNvCxnSpPr/>
          <p:nvPr/>
        </p:nvCxnSpPr>
        <p:spPr>
          <a:xfrm flipH="1">
            <a:off x="1322070" y="4690919"/>
            <a:ext cx="190500" cy="0"/>
          </a:xfrm>
          <a:prstGeom prst="straightConnector1">
            <a:avLst/>
          </a:prstGeom>
          <a:ln w="127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474470" y="4843319"/>
            <a:ext cx="190500" cy="0"/>
          </a:xfrm>
          <a:prstGeom prst="straightConnector1">
            <a:avLst/>
          </a:prstGeom>
          <a:ln w="127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76200" y="3243118"/>
            <a:ext cx="1371600" cy="1371601"/>
            <a:chOff x="228600" y="3886199"/>
            <a:chExt cx="1371600" cy="1371601"/>
          </a:xfrm>
        </p:grpSpPr>
        <p:pic>
          <p:nvPicPr>
            <p:cNvPr id="3" name="Picture 2"/>
            <p:cNvPicPr preferRelativeResize="0">
              <a:picLocks/>
            </p:cNvPicPr>
            <p:nvPr/>
          </p:nvPicPr>
          <p:blipFill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3886200"/>
              <a:ext cx="1371600" cy="1371600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H="1">
              <a:off x="1295400" y="4953000"/>
              <a:ext cx="190500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Picture 29"/>
            <p:cNvPicPr preferRelativeResize="0">
              <a:picLocks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208" t="71667" r="19792" b="18133"/>
            <a:stretch/>
          </p:blipFill>
          <p:spPr>
            <a:xfrm>
              <a:off x="228600" y="3886199"/>
              <a:ext cx="502920" cy="46634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grpSp>
        <p:nvGrpSpPr>
          <p:cNvPr id="46" name="Group 45"/>
          <p:cNvGrpSpPr/>
          <p:nvPr/>
        </p:nvGrpSpPr>
        <p:grpSpPr>
          <a:xfrm>
            <a:off x="5701329" y="3243119"/>
            <a:ext cx="1371600" cy="1371600"/>
            <a:chOff x="7467600" y="3886200"/>
            <a:chExt cx="1371600" cy="1371600"/>
          </a:xfrm>
        </p:grpSpPr>
        <p:pic>
          <p:nvPicPr>
            <p:cNvPr id="5" name="Picture 4"/>
            <p:cNvPicPr preferRelativeResize="0">
              <a:picLocks/>
            </p:cNvPicPr>
            <p:nvPr/>
          </p:nvPicPr>
          <p:blipFill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7600" y="3886200"/>
              <a:ext cx="1371600" cy="1371600"/>
            </a:xfrm>
            <a:prstGeom prst="rect">
              <a:avLst/>
            </a:prstGeom>
          </p:spPr>
        </p:pic>
        <p:cxnSp>
          <p:nvCxnSpPr>
            <p:cNvPr id="15" name="Straight Arrow Connector 13"/>
            <p:cNvCxnSpPr/>
            <p:nvPr/>
          </p:nvCxnSpPr>
          <p:spPr>
            <a:xfrm flipH="1">
              <a:off x="8058150" y="4581525"/>
              <a:ext cx="190500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4" name="Picture 33"/>
            <p:cNvPicPr preferRelativeResize="0">
              <a:picLocks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13" t="44416" r="53437" b="42834"/>
            <a:stretch/>
          </p:blipFill>
          <p:spPr>
            <a:xfrm>
              <a:off x="7467600" y="3900296"/>
              <a:ext cx="502920" cy="46634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sp>
        <p:nvSpPr>
          <p:cNvPr id="39" name="Text Box 47"/>
          <p:cNvSpPr txBox="1">
            <a:spLocks noChangeArrowheads="1"/>
          </p:cNvSpPr>
          <p:nvPr/>
        </p:nvSpPr>
        <p:spPr bwMode="auto">
          <a:xfrm>
            <a:off x="2863999" y="2938046"/>
            <a:ext cx="133921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Post-RYGB </a:t>
            </a:r>
            <a:endParaRPr lang="en-US" altLang="en-US" sz="16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6200" y="1362075"/>
            <a:ext cx="1371600" cy="1371600"/>
            <a:chOff x="480060" y="1219200"/>
            <a:chExt cx="1371600" cy="1371600"/>
          </a:xfrm>
        </p:grpSpPr>
        <p:pic>
          <p:nvPicPr>
            <p:cNvPr id="16" name="Picture 15"/>
            <p:cNvPicPr preferRelativeResize="0">
              <a:picLocks/>
            </p:cNvPicPr>
            <p:nvPr/>
          </p:nvPicPr>
          <p:blipFill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060" y="1219200"/>
              <a:ext cx="1371600" cy="1371600"/>
            </a:xfrm>
            <a:prstGeom prst="rect">
              <a:avLst/>
            </a:prstGeom>
          </p:spPr>
        </p:pic>
        <p:pic>
          <p:nvPicPr>
            <p:cNvPr id="22" name="Picture 21"/>
            <p:cNvPicPr preferRelativeResize="0">
              <a:picLocks/>
            </p:cNvPicPr>
            <p:nvPr/>
          </p:nvPicPr>
          <p:blipFill rotWithShape="1">
            <a:blip r:embed="rId15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125" t="18333" r="30875" b="71467"/>
            <a:stretch/>
          </p:blipFill>
          <p:spPr>
            <a:xfrm>
              <a:off x="480060" y="1219200"/>
              <a:ext cx="502920" cy="46634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cxnSp>
          <p:nvCxnSpPr>
            <p:cNvPr id="26" name="Straight Arrow Connector 25"/>
            <p:cNvCxnSpPr/>
            <p:nvPr/>
          </p:nvCxnSpPr>
          <p:spPr>
            <a:xfrm>
              <a:off x="1295400" y="1295400"/>
              <a:ext cx="0" cy="156972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1474470" y="1362075"/>
            <a:ext cx="1371600" cy="1371600"/>
            <a:chOff x="2194560" y="1219200"/>
            <a:chExt cx="1371600" cy="1371600"/>
          </a:xfrm>
        </p:grpSpPr>
        <p:pic>
          <p:nvPicPr>
            <p:cNvPr id="20" name="Picture 19"/>
            <p:cNvPicPr preferRelativeResize="0">
              <a:picLocks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4560" y="1219200"/>
              <a:ext cx="1371600" cy="1371600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>
            <a:xfrm>
              <a:off x="3470910" y="1295400"/>
              <a:ext cx="0" cy="15240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Picture 30"/>
            <p:cNvPicPr preferRelativeResize="0">
              <a:picLocks/>
            </p:cNvPicPr>
            <p:nvPr/>
          </p:nvPicPr>
          <p:blipFill rotWithShape="1">
            <a:blip r:embed="rId19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000" t="17083" b="72717"/>
            <a:stretch/>
          </p:blipFill>
          <p:spPr>
            <a:xfrm>
              <a:off x="2194560" y="1219200"/>
              <a:ext cx="502920" cy="46634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grpSp>
        <p:nvGrpSpPr>
          <p:cNvPr id="50" name="Group 49"/>
          <p:cNvGrpSpPr/>
          <p:nvPr/>
        </p:nvGrpSpPr>
        <p:grpSpPr>
          <a:xfrm>
            <a:off x="4293870" y="1371600"/>
            <a:ext cx="1371600" cy="1371600"/>
            <a:chOff x="5638800" y="1228725"/>
            <a:chExt cx="1371600" cy="1371600"/>
          </a:xfrm>
        </p:grpSpPr>
        <p:pic>
          <p:nvPicPr>
            <p:cNvPr id="18" name="Picture 17"/>
            <p:cNvPicPr preferRelativeResize="0"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800" y="1228725"/>
              <a:ext cx="1371600" cy="1371600"/>
            </a:xfrm>
            <a:prstGeom prst="rect">
              <a:avLst/>
            </a:prstGeom>
          </p:spPr>
        </p:pic>
        <p:cxnSp>
          <p:nvCxnSpPr>
            <p:cNvPr id="27" name="Straight Arrow Connector 26"/>
            <p:cNvCxnSpPr/>
            <p:nvPr/>
          </p:nvCxnSpPr>
          <p:spPr>
            <a:xfrm>
              <a:off x="6400800" y="1302639"/>
              <a:ext cx="0" cy="145161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/>
            <p:cNvPicPr preferRelativeResize="0">
              <a:picLocks/>
            </p:cNvPicPr>
            <p:nvPr/>
          </p:nvPicPr>
          <p:blipFill rotWithShape="1"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19167" r="39000" b="70633"/>
            <a:stretch/>
          </p:blipFill>
          <p:spPr>
            <a:xfrm>
              <a:off x="5638800" y="1238250"/>
              <a:ext cx="502920" cy="466346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grpSp>
        <p:nvGrpSpPr>
          <p:cNvPr id="51" name="Group 50"/>
          <p:cNvGrpSpPr/>
          <p:nvPr/>
        </p:nvGrpSpPr>
        <p:grpSpPr>
          <a:xfrm>
            <a:off x="5701329" y="1363756"/>
            <a:ext cx="1371600" cy="1371600"/>
            <a:chOff x="7477125" y="1247775"/>
            <a:chExt cx="1371600" cy="1371600"/>
          </a:xfrm>
        </p:grpSpPr>
        <p:pic>
          <p:nvPicPr>
            <p:cNvPr id="17" name="Picture 16"/>
            <p:cNvPicPr preferRelativeResize="0">
              <a:picLocks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7125" y="1247775"/>
              <a:ext cx="1371600" cy="1371600"/>
            </a:xfrm>
            <a:prstGeom prst="rect">
              <a:avLst/>
            </a:prstGeom>
          </p:spPr>
        </p:pic>
        <p:cxnSp>
          <p:nvCxnSpPr>
            <p:cNvPr id="29" name="Straight Arrow Connector 28"/>
            <p:cNvCxnSpPr/>
            <p:nvPr/>
          </p:nvCxnSpPr>
          <p:spPr>
            <a:xfrm flipH="1">
              <a:off x="8534400" y="2133600"/>
              <a:ext cx="190500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Picture 32"/>
            <p:cNvPicPr preferRelativeResize="0">
              <a:picLocks/>
            </p:cNvPicPr>
            <p:nvPr/>
          </p:nvPicPr>
          <p:blipFill rotWithShape="1"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714" t="52409" r="17513" b="31654"/>
            <a:stretch/>
          </p:blipFill>
          <p:spPr>
            <a:xfrm>
              <a:off x="7477125" y="1247775"/>
              <a:ext cx="520065" cy="46634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grpSp>
        <p:nvGrpSpPr>
          <p:cNvPr id="49" name="Group 48"/>
          <p:cNvGrpSpPr/>
          <p:nvPr/>
        </p:nvGrpSpPr>
        <p:grpSpPr>
          <a:xfrm>
            <a:off x="2881929" y="1362075"/>
            <a:ext cx="1371600" cy="1371600"/>
            <a:chOff x="3886200" y="1219200"/>
            <a:chExt cx="1371600" cy="1371600"/>
          </a:xfrm>
        </p:grpSpPr>
        <p:pic>
          <p:nvPicPr>
            <p:cNvPr id="19" name="Picture 18"/>
            <p:cNvPicPr preferRelativeResize="0">
              <a:picLocks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6200" y="1219200"/>
              <a:ext cx="1371600" cy="1371600"/>
            </a:xfrm>
            <a:prstGeom prst="rect">
              <a:avLst/>
            </a:prstGeom>
          </p:spPr>
        </p:pic>
        <p:cxnSp>
          <p:nvCxnSpPr>
            <p:cNvPr id="28" name="Straight Arrow Connector 27"/>
            <p:cNvCxnSpPr/>
            <p:nvPr/>
          </p:nvCxnSpPr>
          <p:spPr>
            <a:xfrm flipH="1">
              <a:off x="4876800" y="1752600"/>
              <a:ext cx="190500" cy="0"/>
            </a:xfrm>
            <a:prstGeom prst="straightConnector1">
              <a:avLst/>
            </a:prstGeom>
            <a:ln w="12700">
              <a:solidFill>
                <a:schemeClr val="accent3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Picture 34"/>
            <p:cNvPicPr preferRelativeResize="0">
              <a:picLocks/>
            </p:cNvPicPr>
            <p:nvPr/>
          </p:nvPicPr>
          <p:blipFill rotWithShape="1"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855" t="34646" r="27395" b="52604"/>
            <a:stretch/>
          </p:blipFill>
          <p:spPr>
            <a:xfrm>
              <a:off x="3899535" y="1238250"/>
              <a:ext cx="502920" cy="46634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  <p:sp>
        <p:nvSpPr>
          <p:cNvPr id="40" name="Text Box 55"/>
          <p:cNvSpPr txBox="1">
            <a:spLocks noChangeArrowheads="1"/>
          </p:cNvSpPr>
          <p:nvPr/>
        </p:nvSpPr>
        <p:spPr bwMode="auto">
          <a:xfrm>
            <a:off x="3076589" y="999120"/>
            <a:ext cx="91403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Control</a:t>
            </a:r>
            <a:endParaRPr lang="en-US" altLang="en-US" sz="16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53" name="Chart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108138"/>
              </p:ext>
            </p:extLst>
          </p:nvPr>
        </p:nvGraphicFramePr>
        <p:xfrm>
          <a:off x="7467600" y="1206543"/>
          <a:ext cx="1676400" cy="2757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7"/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149035" y="557321"/>
            <a:ext cx="56460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A.  </a:t>
            </a:r>
            <a:r>
              <a:rPr lang="en-US" sz="1600" b="1" dirty="0" err="1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Phospho</a:t>
            </a:r>
            <a:r>
              <a:rPr lang="en-US" sz="1600" b="1" dirty="0" smtClean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-Histone H3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Insulin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Co-Immunostaining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256945" y="557321"/>
            <a:ext cx="1887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 Quantification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595426" y="3915472"/>
            <a:ext cx="946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CONTROL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469450" y="3915472"/>
            <a:ext cx="6229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RYGB</a:t>
            </a:r>
          </a:p>
          <a:p>
            <a:pPr algn="ctr"/>
            <a:r>
              <a:rPr lang="en-US" sz="1200" b="1" dirty="0" smtClean="0">
                <a:latin typeface="Arial" pitchFamily="34" charset="0"/>
                <a:cs typeface="Arial" pitchFamily="34" charset="0"/>
              </a:rPr>
              <a:t>+ NG 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5899682" y="2512042"/>
            <a:ext cx="2991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% PHH3 Positive Insulin Positive Cells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9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6304" y="0"/>
            <a:ext cx="30059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Supplementary Figure 4.  </a:t>
            </a:r>
            <a:endParaRPr lang="en-US" alt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3"/>
          <p:cNvPicPr preferRelativeResize="0"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4312" y="5045869"/>
            <a:ext cx="1143000" cy="1143000"/>
          </a:xfrm>
          <a:prstGeom prst="rect">
            <a:avLst/>
          </a:prstGeom>
        </p:spPr>
      </p:pic>
      <p:pic>
        <p:nvPicPr>
          <p:cNvPr id="5" name="Picture 4"/>
          <p:cNvPicPr preferRelativeResize="0"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3771900"/>
            <a:ext cx="1143000" cy="1143000"/>
          </a:xfrm>
          <a:prstGeom prst="rect">
            <a:avLst/>
          </a:prstGeom>
        </p:spPr>
      </p:pic>
      <p:pic>
        <p:nvPicPr>
          <p:cNvPr id="6" name="Picture 5"/>
          <p:cNvPicPr preferRelativeResize="0"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672264" y="3748880"/>
            <a:ext cx="1143000" cy="1143000"/>
          </a:xfrm>
          <a:prstGeom prst="rect">
            <a:avLst/>
          </a:prstGeom>
        </p:spPr>
      </p:pic>
      <p:pic>
        <p:nvPicPr>
          <p:cNvPr id="7" name="Picture 6"/>
          <p:cNvPicPr preferRelativeResize="0"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475" y="3756025"/>
            <a:ext cx="1143000" cy="1143000"/>
          </a:xfrm>
          <a:prstGeom prst="rect">
            <a:avLst/>
          </a:prstGeom>
        </p:spPr>
      </p:pic>
      <p:pic>
        <p:nvPicPr>
          <p:cNvPr id="8" name="Picture 17"/>
          <p:cNvPicPr preferRelativeResize="0">
            <a:picLocks/>
          </p:cNvPicPr>
          <p:nvPr/>
        </p:nvPicPr>
        <p:blipFill>
          <a:blip r:embed="rId6">
            <a:lum bright="12000"/>
          </a:blip>
          <a:srcRect/>
          <a:stretch>
            <a:fillRect/>
          </a:stretch>
        </p:blipFill>
        <p:spPr bwMode="auto">
          <a:xfrm>
            <a:off x="4250119" y="2122488"/>
            <a:ext cx="1143000" cy="117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8"/>
          <p:cNvPicPr preferRelativeResize="0"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29482" y="841375"/>
            <a:ext cx="114300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9"/>
          <p:cNvPicPr preferRelativeResize="0"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59794" y="2139950"/>
            <a:ext cx="114300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0"/>
          <p:cNvPicPr preferRelativeResize="0"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10582" y="86677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1"/>
          <p:cNvPicPr preferRelativeResize="0">
            <a:picLocks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29782" y="2133599"/>
            <a:ext cx="1152144" cy="117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2"/>
          <p:cNvPicPr preferRelativeResize="0">
            <a:picLocks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607557" y="877888"/>
            <a:ext cx="1146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3"/>
          <p:cNvPicPr preferRelativeResize="0">
            <a:picLocks/>
          </p:cNvPicPr>
          <p:nvPr/>
        </p:nvPicPr>
        <p:blipFill>
          <a:blip r:embed="rId12">
            <a:lum bright="6000"/>
          </a:blip>
          <a:srcRect/>
          <a:stretch>
            <a:fillRect/>
          </a:stretch>
        </p:blipFill>
        <p:spPr bwMode="auto">
          <a:xfrm>
            <a:off x="7825169" y="2133599"/>
            <a:ext cx="1152144" cy="1179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4"/>
          <p:cNvPicPr preferRelativeResize="0">
            <a:picLocks/>
          </p:cNvPicPr>
          <p:nvPr/>
        </p:nvPicPr>
        <p:blipFill>
          <a:blip r:embed="rId13">
            <a:lum bright="6000"/>
          </a:blip>
          <a:srcRect/>
          <a:stretch>
            <a:fillRect/>
          </a:stretch>
        </p:blipFill>
        <p:spPr bwMode="auto">
          <a:xfrm>
            <a:off x="7809294" y="8842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4223132" y="858838"/>
            <a:ext cx="1155700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407407" y="858838"/>
            <a:ext cx="1155700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604382" y="860425"/>
            <a:ext cx="1155700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09294" y="852488"/>
            <a:ext cx="1155700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40594" y="2122488"/>
            <a:ext cx="1152144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428044" y="2122488"/>
            <a:ext cx="1152144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13907" y="2122488"/>
            <a:ext cx="1155700" cy="118586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795007" y="2116138"/>
            <a:ext cx="1155700" cy="118586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24" name="Straight Arrow Connector 67"/>
          <p:cNvCxnSpPr>
            <a:cxnSpLocks noChangeShapeType="1"/>
          </p:cNvCxnSpPr>
          <p:nvPr/>
        </p:nvCxnSpPr>
        <p:spPr bwMode="auto">
          <a:xfrm rot="5400000" flipV="1">
            <a:off x="4469194" y="1219200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5" name="Straight Arrow Connector 69"/>
          <p:cNvCxnSpPr>
            <a:cxnSpLocks noChangeShapeType="1"/>
          </p:cNvCxnSpPr>
          <p:nvPr/>
        </p:nvCxnSpPr>
        <p:spPr bwMode="auto">
          <a:xfrm flipH="1" flipV="1">
            <a:off x="5840794" y="1304925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6" name="Straight Arrow Connector 71"/>
          <p:cNvCxnSpPr>
            <a:cxnSpLocks noChangeShapeType="1"/>
          </p:cNvCxnSpPr>
          <p:nvPr/>
        </p:nvCxnSpPr>
        <p:spPr bwMode="auto">
          <a:xfrm flipV="1">
            <a:off x="6731382" y="1530350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" name="Straight Arrow Connector 73"/>
          <p:cNvCxnSpPr>
            <a:cxnSpLocks noChangeShapeType="1"/>
          </p:cNvCxnSpPr>
          <p:nvPr/>
        </p:nvCxnSpPr>
        <p:spPr bwMode="auto">
          <a:xfrm flipV="1">
            <a:off x="8110919" y="1452563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8" name="Straight Arrow Connector 81"/>
          <p:cNvCxnSpPr>
            <a:cxnSpLocks noChangeShapeType="1"/>
          </p:cNvCxnSpPr>
          <p:nvPr/>
        </p:nvCxnSpPr>
        <p:spPr bwMode="auto">
          <a:xfrm flipV="1">
            <a:off x="4373944" y="2389188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9" name="Straight Arrow Connector 84"/>
          <p:cNvCxnSpPr>
            <a:cxnSpLocks noChangeShapeType="1"/>
          </p:cNvCxnSpPr>
          <p:nvPr/>
        </p:nvCxnSpPr>
        <p:spPr bwMode="auto">
          <a:xfrm flipV="1">
            <a:off x="5540757" y="3048000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0" name="Straight Arrow Connector 86"/>
          <p:cNvCxnSpPr>
            <a:cxnSpLocks noChangeShapeType="1"/>
          </p:cNvCxnSpPr>
          <p:nvPr/>
        </p:nvCxnSpPr>
        <p:spPr bwMode="auto">
          <a:xfrm rot="5400000" flipV="1">
            <a:off x="6907594" y="2855913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1" name="Straight Arrow Connector 30"/>
          <p:cNvCxnSpPr>
            <a:cxnSpLocks noChangeShapeType="1"/>
          </p:cNvCxnSpPr>
          <p:nvPr/>
        </p:nvCxnSpPr>
        <p:spPr bwMode="auto">
          <a:xfrm rot="5400000" flipV="1">
            <a:off x="7974394" y="2509838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32" name="Picture 99"/>
          <p:cNvPicPr preferRelativeResize="0">
            <a:picLocks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270375" y="375602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Straight Arrow Connector 97"/>
          <p:cNvCxnSpPr>
            <a:cxnSpLocks noChangeShapeType="1"/>
          </p:cNvCxnSpPr>
          <p:nvPr/>
        </p:nvCxnSpPr>
        <p:spPr bwMode="auto">
          <a:xfrm flipH="1" flipV="1">
            <a:off x="4883150" y="4506913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pic>
        <p:nvPicPr>
          <p:cNvPr id="34" name="Picture 33"/>
          <p:cNvPicPr preferRelativeResize="0">
            <a:picLocks/>
          </p:cNvPicPr>
          <p:nvPr/>
        </p:nvPicPr>
        <p:blipFill rotWithShape="1">
          <a:blip r:embed="rId15"/>
          <a:srcRect l="41060" t="61459" r="45225" b="25911"/>
          <a:stretch/>
        </p:blipFill>
        <p:spPr>
          <a:xfrm>
            <a:off x="4922837" y="3769352"/>
            <a:ext cx="501650" cy="461962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35" name="Picture 16"/>
          <p:cNvPicPr preferRelativeResize="0">
            <a:picLocks/>
          </p:cNvPicPr>
          <p:nvPr/>
        </p:nvPicPr>
        <p:blipFill>
          <a:blip r:embed="rId16">
            <a:lum bright="6000"/>
          </a:blip>
          <a:srcRect/>
          <a:stretch>
            <a:fillRect/>
          </a:stretch>
        </p:blipFill>
        <p:spPr bwMode="auto">
          <a:xfrm>
            <a:off x="4241800" y="507206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17"/>
          <p:cNvPicPr preferRelativeResize="0">
            <a:picLocks/>
          </p:cNvPicPr>
          <p:nvPr/>
        </p:nvPicPr>
        <p:blipFill>
          <a:blip r:embed="rId17">
            <a:lum bright="6000"/>
          </a:blip>
          <a:srcRect/>
          <a:stretch>
            <a:fillRect/>
          </a:stretch>
        </p:blipFill>
        <p:spPr bwMode="auto">
          <a:xfrm>
            <a:off x="5432425" y="504666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8"/>
          <p:cNvPicPr preferRelativeResize="0">
            <a:picLocks/>
          </p:cNvPicPr>
          <p:nvPr/>
        </p:nvPicPr>
        <p:blipFill>
          <a:blip r:embed="rId18">
            <a:lum bright="6000"/>
          </a:blip>
          <a:srcRect/>
          <a:stretch>
            <a:fillRect/>
          </a:stretch>
        </p:blipFill>
        <p:spPr bwMode="auto">
          <a:xfrm>
            <a:off x="6594475" y="5046663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Straight Arrow Connector 97"/>
          <p:cNvCxnSpPr>
            <a:cxnSpLocks noChangeShapeType="1"/>
          </p:cNvCxnSpPr>
          <p:nvPr/>
        </p:nvCxnSpPr>
        <p:spPr bwMode="auto">
          <a:xfrm flipH="1" flipV="1">
            <a:off x="5970587" y="4405312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cxnSp>
        <p:nvCxnSpPr>
          <p:cNvPr id="39" name="Straight Arrow Connector 97"/>
          <p:cNvCxnSpPr>
            <a:cxnSpLocks noChangeShapeType="1"/>
          </p:cNvCxnSpPr>
          <p:nvPr/>
        </p:nvCxnSpPr>
        <p:spPr bwMode="auto">
          <a:xfrm flipH="1" flipV="1">
            <a:off x="7496175" y="4648200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cxnSp>
        <p:nvCxnSpPr>
          <p:cNvPr id="40" name="Straight Arrow Connector 97"/>
          <p:cNvCxnSpPr>
            <a:cxnSpLocks noChangeShapeType="1"/>
          </p:cNvCxnSpPr>
          <p:nvPr/>
        </p:nvCxnSpPr>
        <p:spPr bwMode="auto">
          <a:xfrm flipH="1" flipV="1">
            <a:off x="8437562" y="4295775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cxnSp>
        <p:nvCxnSpPr>
          <p:cNvPr id="41" name="Straight Arrow Connector 81"/>
          <p:cNvCxnSpPr>
            <a:cxnSpLocks noChangeShapeType="1"/>
          </p:cNvCxnSpPr>
          <p:nvPr/>
        </p:nvCxnSpPr>
        <p:spPr bwMode="auto">
          <a:xfrm flipV="1">
            <a:off x="6719887" y="5638800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cxnSp>
        <p:nvCxnSpPr>
          <p:cNvPr id="42" name="Straight Arrow Connector 97"/>
          <p:cNvCxnSpPr>
            <a:cxnSpLocks noChangeShapeType="1"/>
          </p:cNvCxnSpPr>
          <p:nvPr/>
        </p:nvCxnSpPr>
        <p:spPr bwMode="auto">
          <a:xfrm flipH="1" flipV="1">
            <a:off x="4691062" y="5867400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cxnSp>
        <p:nvCxnSpPr>
          <p:cNvPr id="43" name="Straight Arrow Connector 97"/>
          <p:cNvCxnSpPr>
            <a:cxnSpLocks noChangeShapeType="1"/>
          </p:cNvCxnSpPr>
          <p:nvPr/>
        </p:nvCxnSpPr>
        <p:spPr bwMode="auto">
          <a:xfrm flipH="1" flipV="1">
            <a:off x="5957887" y="5486400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cxnSp>
        <p:nvCxnSpPr>
          <p:cNvPr id="44" name="Straight Arrow Connector 97"/>
          <p:cNvCxnSpPr>
            <a:cxnSpLocks noChangeShapeType="1"/>
          </p:cNvCxnSpPr>
          <p:nvPr/>
        </p:nvCxnSpPr>
        <p:spPr bwMode="auto">
          <a:xfrm flipH="1" flipV="1">
            <a:off x="8574087" y="5341143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pic>
        <p:nvPicPr>
          <p:cNvPr id="45" name="Picture 44"/>
          <p:cNvPicPr preferRelativeResize="0">
            <a:picLocks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7" t="50000" r="52138" b="37370"/>
          <a:stretch/>
        </p:blipFill>
        <p:spPr>
          <a:xfrm>
            <a:off x="6102350" y="3769352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46" name="Picture 45"/>
          <p:cNvPicPr preferRelativeResize="0">
            <a:picLocks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66" t="11848" r="32118" b="75521"/>
          <a:stretch/>
        </p:blipFill>
        <p:spPr>
          <a:xfrm rot="16200000">
            <a:off x="7312819" y="3789196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47" name="Picture 46"/>
          <p:cNvPicPr preferRelativeResize="0">
            <a:picLocks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5" t="41275" r="50488" b="46095"/>
          <a:stretch/>
        </p:blipFill>
        <p:spPr>
          <a:xfrm>
            <a:off x="8507809" y="3769352"/>
            <a:ext cx="483791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48" name="Picture 47"/>
          <p:cNvPicPr preferRelativeResize="0">
            <a:picLocks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1" t="61457" r="62294" b="25913"/>
          <a:stretch/>
        </p:blipFill>
        <p:spPr>
          <a:xfrm>
            <a:off x="4854575" y="5100637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49" name="Picture 48"/>
          <p:cNvPicPr preferRelativeResize="0">
            <a:picLocks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86" t="35482" r="53298" b="51888"/>
          <a:stretch/>
        </p:blipFill>
        <p:spPr>
          <a:xfrm>
            <a:off x="6072187" y="5100637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0" name="Picture 49"/>
          <p:cNvPicPr preferRelativeResize="0">
            <a:picLocks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7" t="43946" r="64367" b="43424"/>
          <a:stretch/>
        </p:blipFill>
        <p:spPr>
          <a:xfrm>
            <a:off x="7229475" y="5100637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1" name="Picture 50"/>
          <p:cNvPicPr preferRelativeResize="0">
            <a:picLocks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24" t="21589" r="37761" b="65781"/>
          <a:stretch/>
        </p:blipFill>
        <p:spPr>
          <a:xfrm>
            <a:off x="7834312" y="5100637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2" name="Picture 51"/>
          <p:cNvPicPr preferRelativeResize="0">
            <a:picLocks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0" t="34583" r="62285" b="52787"/>
          <a:stretch/>
        </p:blipFill>
        <p:spPr>
          <a:xfrm>
            <a:off x="4870832" y="869948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3" name="Picture 52"/>
          <p:cNvPicPr preferRelativeResize="0">
            <a:picLocks/>
          </p:cNvPicPr>
          <p:nvPr/>
        </p:nvPicPr>
        <p:blipFill rotWithShape="1">
          <a:blip r:embed="rId27" cstate="print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917" t="20768" r="63368" b="66602"/>
          <a:stretch/>
        </p:blipFill>
        <p:spPr>
          <a:xfrm>
            <a:off x="4862895" y="2139950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4" name="Picture 53"/>
          <p:cNvPicPr preferRelativeResize="0">
            <a:picLocks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50" t="30676" r="56035" b="56694"/>
          <a:stretch/>
        </p:blipFill>
        <p:spPr>
          <a:xfrm>
            <a:off x="6069394" y="858043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5" name="Picture 54"/>
          <p:cNvPicPr preferRelativeResize="0">
            <a:picLocks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71876" r="67535" b="15494"/>
          <a:stretch/>
        </p:blipFill>
        <p:spPr>
          <a:xfrm>
            <a:off x="6078919" y="2139949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6" name="Picture 55"/>
          <p:cNvPicPr preferRelativeResize="0">
            <a:picLocks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70" t="21917" r="50000" b="64367"/>
          <a:stretch/>
        </p:blipFill>
        <p:spPr>
          <a:xfrm rot="16200000">
            <a:off x="7300501" y="846932"/>
            <a:ext cx="461963" cy="50165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7" name="Picture 56"/>
          <p:cNvPicPr preferRelativeResize="0">
            <a:picLocks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40" t="69010" r="61545" b="18360"/>
          <a:stretch/>
        </p:blipFill>
        <p:spPr>
          <a:xfrm>
            <a:off x="7267957" y="2139948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8" name="Picture 57"/>
          <p:cNvPicPr preferRelativeResize="0">
            <a:picLocks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2" t="43685" r="53733" b="43685"/>
          <a:stretch/>
        </p:blipFill>
        <p:spPr>
          <a:xfrm>
            <a:off x="8450644" y="876300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59" name="Picture 58"/>
          <p:cNvPicPr preferRelativeResize="0">
            <a:picLocks/>
          </p:cNvPicPr>
          <p:nvPr/>
        </p:nvPicPr>
        <p:blipFill rotWithShape="1"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2" t="37370" r="74003" b="50000"/>
          <a:stretch/>
        </p:blipFill>
        <p:spPr>
          <a:xfrm>
            <a:off x="8466916" y="2124075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60" name="TextBox 4"/>
          <p:cNvSpPr txBox="1">
            <a:spLocks noChangeArrowheads="1"/>
          </p:cNvSpPr>
          <p:nvPr/>
        </p:nvSpPr>
        <p:spPr bwMode="auto">
          <a:xfrm>
            <a:off x="4610396" y="597198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INS4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1" name="TextBox 4"/>
          <p:cNvSpPr txBox="1">
            <a:spLocks noChangeArrowheads="1"/>
          </p:cNvSpPr>
          <p:nvPr/>
        </p:nvSpPr>
        <p:spPr bwMode="auto">
          <a:xfrm>
            <a:off x="5753396" y="597198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INS5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2" name="TextBox 4"/>
          <p:cNvSpPr txBox="1">
            <a:spLocks noChangeArrowheads="1"/>
          </p:cNvSpPr>
          <p:nvPr/>
        </p:nvSpPr>
        <p:spPr bwMode="auto">
          <a:xfrm>
            <a:off x="7048796" y="597198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INS6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3" name="TextBox 4"/>
          <p:cNvSpPr txBox="1">
            <a:spLocks noChangeArrowheads="1"/>
          </p:cNvSpPr>
          <p:nvPr/>
        </p:nvSpPr>
        <p:spPr bwMode="auto">
          <a:xfrm>
            <a:off x="8126794" y="597198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INS7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4" name="TextBox 25"/>
          <p:cNvSpPr txBox="1">
            <a:spLocks noChangeArrowheads="1"/>
          </p:cNvSpPr>
          <p:nvPr/>
        </p:nvSpPr>
        <p:spPr bwMode="auto">
          <a:xfrm>
            <a:off x="16304" y="416379"/>
            <a:ext cx="9236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A. PCNA</a:t>
            </a:r>
          </a:p>
        </p:txBody>
      </p:sp>
      <p:pic>
        <p:nvPicPr>
          <p:cNvPr id="70" name="Picture 69"/>
          <p:cNvPicPr preferRelativeResize="0">
            <a:picLocks/>
          </p:cNvPicPr>
          <p:nvPr/>
        </p:nvPicPr>
        <p:blipFill>
          <a:blip r:embed="rId35" cstate="print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3400" y="858838"/>
            <a:ext cx="1143000" cy="114300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71" name="TextBox 4"/>
          <p:cNvSpPr txBox="1">
            <a:spLocks noChangeArrowheads="1"/>
          </p:cNvSpPr>
          <p:nvPr/>
        </p:nvSpPr>
        <p:spPr bwMode="auto">
          <a:xfrm>
            <a:off x="983223" y="597198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latin typeface="Arial" charset="0"/>
                <a:cs typeface="Arial" charset="0"/>
              </a:rPr>
              <a:t>INS1</a:t>
            </a:r>
            <a:endParaRPr lang="en-US" altLang="en-US" sz="1050" b="1" dirty="0">
              <a:latin typeface="Arial" charset="0"/>
              <a:cs typeface="Arial" charset="0"/>
            </a:endParaRPr>
          </a:p>
        </p:txBody>
      </p:sp>
      <p:pic>
        <p:nvPicPr>
          <p:cNvPr id="72" name="Picture 11"/>
          <p:cNvPicPr preferRelativeResize="0">
            <a:picLocks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682626" y="843757"/>
            <a:ext cx="1143000" cy="1143000"/>
          </a:xfrm>
          <a:prstGeom prst="rect">
            <a:avLst/>
          </a:prstGeom>
          <a:solidFill>
            <a:schemeClr val="accent3"/>
          </a:solidFill>
          <a:ln>
            <a:noFill/>
          </a:ln>
          <a:extLst/>
        </p:spPr>
      </p:pic>
      <p:pic>
        <p:nvPicPr>
          <p:cNvPr id="73" name="Picture 12"/>
          <p:cNvPicPr preferRelativeResize="0">
            <a:picLocks/>
          </p:cNvPicPr>
          <p:nvPr/>
        </p:nvPicPr>
        <p:blipFill>
          <a:blip r:embed="rId38">
            <a:lum bright="6000"/>
          </a:blip>
          <a:srcRect/>
          <a:stretch>
            <a:fillRect/>
          </a:stretch>
        </p:blipFill>
        <p:spPr bwMode="auto">
          <a:xfrm>
            <a:off x="641350" y="2157412"/>
            <a:ext cx="114300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13"/>
          <p:cNvPicPr preferRelativeResize="0">
            <a:picLocks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1870075" y="855663"/>
            <a:ext cx="11430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14"/>
          <p:cNvPicPr preferRelativeResize="0">
            <a:picLocks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1870075" y="2133600"/>
            <a:ext cx="1143000" cy="116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16"/>
          <p:cNvPicPr preferRelativeResize="0">
            <a:picLocks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3068638" y="2155825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TextBox 27"/>
          <p:cNvSpPr txBox="1">
            <a:spLocks noChangeArrowheads="1"/>
          </p:cNvSpPr>
          <p:nvPr/>
        </p:nvSpPr>
        <p:spPr bwMode="auto">
          <a:xfrm>
            <a:off x="-31765" y="2357735"/>
            <a:ext cx="669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en-US" sz="1200" b="1" dirty="0">
                <a:latin typeface="Arial" charset="0"/>
                <a:cs typeface="Arial" charset="0"/>
              </a:rPr>
              <a:t>Tumor</a:t>
            </a:r>
          </a:p>
          <a:p>
            <a:pPr algn="r"/>
            <a:r>
              <a:rPr lang="en-US" altLang="en-US" sz="1200" b="1" dirty="0"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78" name="TextBox 47"/>
          <p:cNvSpPr txBox="1">
            <a:spLocks noChangeArrowheads="1"/>
          </p:cNvSpPr>
          <p:nvPr/>
        </p:nvSpPr>
        <p:spPr bwMode="auto">
          <a:xfrm>
            <a:off x="-76200" y="1090910"/>
            <a:ext cx="7136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en-US" sz="1200" b="1" dirty="0">
                <a:latin typeface="Arial" charset="0"/>
                <a:cs typeface="Arial" charset="0"/>
              </a:rPr>
              <a:t>Normal</a:t>
            </a:r>
          </a:p>
          <a:p>
            <a:pPr algn="r"/>
            <a:r>
              <a:rPr lang="en-US" altLang="en-US" sz="1200" b="1" dirty="0"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79" name="Rectangle 78"/>
          <p:cNvSpPr/>
          <p:nvPr/>
        </p:nvSpPr>
        <p:spPr>
          <a:xfrm>
            <a:off x="652463" y="838200"/>
            <a:ext cx="1155700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" name="Rectangle 79"/>
          <p:cNvSpPr/>
          <p:nvPr/>
        </p:nvSpPr>
        <p:spPr>
          <a:xfrm>
            <a:off x="1858963" y="841375"/>
            <a:ext cx="1155700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3051175" y="839788"/>
            <a:ext cx="1155700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641350" y="2124075"/>
            <a:ext cx="1152144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1862138" y="2133600"/>
            <a:ext cx="1152144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060700" y="2135188"/>
            <a:ext cx="1152144" cy="117957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5" name="Straight Arrow Connector 2"/>
          <p:cNvCxnSpPr>
            <a:cxnSpLocks noChangeShapeType="1"/>
          </p:cNvCxnSpPr>
          <p:nvPr/>
        </p:nvCxnSpPr>
        <p:spPr bwMode="auto">
          <a:xfrm flipV="1">
            <a:off x="762000" y="1524000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86" name="Straight Arrow Connector 63"/>
          <p:cNvCxnSpPr>
            <a:cxnSpLocks noChangeShapeType="1"/>
          </p:cNvCxnSpPr>
          <p:nvPr/>
        </p:nvCxnSpPr>
        <p:spPr bwMode="auto">
          <a:xfrm flipH="1" flipV="1">
            <a:off x="2530475" y="1524000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87" name="Straight Arrow Connector 65"/>
          <p:cNvCxnSpPr>
            <a:cxnSpLocks noChangeShapeType="1"/>
          </p:cNvCxnSpPr>
          <p:nvPr/>
        </p:nvCxnSpPr>
        <p:spPr bwMode="auto">
          <a:xfrm flipV="1">
            <a:off x="3409950" y="1752600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88" name="Straight Arrow Connector 75"/>
          <p:cNvCxnSpPr>
            <a:cxnSpLocks noChangeShapeType="1"/>
          </p:cNvCxnSpPr>
          <p:nvPr/>
        </p:nvCxnSpPr>
        <p:spPr bwMode="auto">
          <a:xfrm flipH="1" flipV="1">
            <a:off x="1470025" y="2779713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89" name="Straight Arrow Connector 77"/>
          <p:cNvCxnSpPr>
            <a:cxnSpLocks noChangeShapeType="1"/>
          </p:cNvCxnSpPr>
          <p:nvPr/>
        </p:nvCxnSpPr>
        <p:spPr bwMode="auto">
          <a:xfrm flipH="1" flipV="1">
            <a:off x="2581276" y="2895600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90" name="Straight Arrow Connector 79"/>
          <p:cNvCxnSpPr>
            <a:cxnSpLocks noChangeShapeType="1"/>
          </p:cNvCxnSpPr>
          <p:nvPr/>
        </p:nvCxnSpPr>
        <p:spPr bwMode="auto">
          <a:xfrm flipH="1" flipV="1">
            <a:off x="3627438" y="2932113"/>
            <a:ext cx="152400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</p:spPr>
      </p:cxnSp>
      <p:pic>
        <p:nvPicPr>
          <p:cNvPr id="91" name="Picture 90"/>
          <p:cNvPicPr preferRelativeResize="0">
            <a:picLocks/>
          </p:cNvPicPr>
          <p:nvPr/>
        </p:nvPicPr>
        <p:blipFill rotWithShape="1"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50" t="53334" r="68535" b="34036"/>
          <a:stretch/>
        </p:blipFill>
        <p:spPr>
          <a:xfrm>
            <a:off x="1325563" y="833437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92" name="Picture 91"/>
          <p:cNvPicPr preferRelativeResize="0">
            <a:picLocks/>
          </p:cNvPicPr>
          <p:nvPr/>
        </p:nvPicPr>
        <p:blipFill rotWithShape="1"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7" t="45791" r="25347" b="41579"/>
          <a:stretch/>
        </p:blipFill>
        <p:spPr>
          <a:xfrm>
            <a:off x="1273175" y="2158206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93" name="Picture 92"/>
          <p:cNvPicPr preferRelativeResize="0">
            <a:picLocks/>
          </p:cNvPicPr>
          <p:nvPr/>
        </p:nvPicPr>
        <p:blipFill rotWithShape="1"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66" t="58802" r="41319" b="28568"/>
          <a:stretch/>
        </p:blipFill>
        <p:spPr>
          <a:xfrm>
            <a:off x="2514600" y="2133599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94" name="Picture 93"/>
          <p:cNvPicPr preferRelativeResize="0">
            <a:picLocks/>
          </p:cNvPicPr>
          <p:nvPr/>
        </p:nvPicPr>
        <p:blipFill rotWithShape="1"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15" t="50000" r="38670" b="37370"/>
          <a:stretch/>
        </p:blipFill>
        <p:spPr>
          <a:xfrm>
            <a:off x="2514600" y="838200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95" name="Picture 94"/>
          <p:cNvPicPr preferRelativeResize="0">
            <a:picLocks/>
          </p:cNvPicPr>
          <p:nvPr/>
        </p:nvPicPr>
        <p:blipFill rotWithShape="1"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5" t="64596" r="50000" b="22774"/>
          <a:stretch/>
        </p:blipFill>
        <p:spPr>
          <a:xfrm>
            <a:off x="3705225" y="2139950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96" name="Picture 95"/>
          <p:cNvPicPr preferRelativeResize="0">
            <a:picLocks/>
          </p:cNvPicPr>
          <p:nvPr/>
        </p:nvPicPr>
        <p:blipFill rotWithShape="1">
          <a:blip r:embed="rId47" cstate="print">
            <a:extLst>
              <a:ext uri="{BEBA8EAE-BF5A-486C-A8C5-ECC9F3942E4B}">
                <a14:imgProps xmlns:a14="http://schemas.microsoft.com/office/drawing/2010/main">
                  <a14:imgLayer r:embed="rId48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285" t="68750" r="50000" b="18620"/>
          <a:stretch/>
        </p:blipFill>
        <p:spPr>
          <a:xfrm>
            <a:off x="3712369" y="860425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97" name="TextBox 4"/>
          <p:cNvSpPr txBox="1">
            <a:spLocks noChangeArrowheads="1"/>
          </p:cNvSpPr>
          <p:nvPr/>
        </p:nvSpPr>
        <p:spPr bwMode="auto">
          <a:xfrm>
            <a:off x="2198602" y="597198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latin typeface="Arial" charset="0"/>
                <a:cs typeface="Arial" charset="0"/>
              </a:rPr>
              <a:t>INS2</a:t>
            </a:r>
            <a:endParaRPr lang="en-US" altLang="en-US" sz="1050" b="1" dirty="0">
              <a:latin typeface="Arial" charset="0"/>
              <a:cs typeface="Arial" charset="0"/>
            </a:endParaRPr>
          </a:p>
        </p:txBody>
      </p:sp>
      <p:sp>
        <p:nvSpPr>
          <p:cNvPr id="98" name="TextBox 4"/>
          <p:cNvSpPr txBox="1">
            <a:spLocks noChangeArrowheads="1"/>
          </p:cNvSpPr>
          <p:nvPr/>
        </p:nvSpPr>
        <p:spPr bwMode="auto">
          <a:xfrm>
            <a:off x="3417802" y="597198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latin typeface="Arial" charset="0"/>
                <a:cs typeface="Arial" charset="0"/>
              </a:rPr>
              <a:t>INS3</a:t>
            </a:r>
            <a:endParaRPr lang="en-US" altLang="en-US" sz="1050" b="1" dirty="0">
              <a:latin typeface="Arial" charset="0"/>
              <a:cs typeface="Arial" charset="0"/>
            </a:endParaRPr>
          </a:p>
        </p:txBody>
      </p:sp>
      <p:pic>
        <p:nvPicPr>
          <p:cNvPr id="99" name="Picture 98"/>
          <p:cNvPicPr preferRelativeResize="0">
            <a:picLocks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825" y="5067301"/>
            <a:ext cx="1143000" cy="1143000"/>
          </a:xfrm>
          <a:prstGeom prst="rect">
            <a:avLst/>
          </a:prstGeom>
        </p:spPr>
      </p:pic>
      <p:pic>
        <p:nvPicPr>
          <p:cNvPr id="100" name="Picture 99"/>
          <p:cNvPicPr preferRelativeResize="0">
            <a:picLocks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75" y="5084763"/>
            <a:ext cx="1143000" cy="1143000"/>
          </a:xfrm>
          <a:prstGeom prst="rect">
            <a:avLst/>
          </a:prstGeom>
        </p:spPr>
      </p:pic>
      <p:pic>
        <p:nvPicPr>
          <p:cNvPr id="101" name="Picture 100"/>
          <p:cNvPicPr preferRelativeResize="0">
            <a:picLocks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38" y="5084763"/>
            <a:ext cx="1143000" cy="1143000"/>
          </a:xfrm>
          <a:prstGeom prst="rect">
            <a:avLst/>
          </a:prstGeom>
        </p:spPr>
      </p:pic>
      <p:pic>
        <p:nvPicPr>
          <p:cNvPr id="102" name="Picture 101"/>
          <p:cNvPicPr preferRelativeResize="0">
            <a:picLocks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300" y="3739354"/>
            <a:ext cx="1143000" cy="1143000"/>
          </a:xfrm>
          <a:prstGeom prst="rect">
            <a:avLst/>
          </a:prstGeom>
        </p:spPr>
      </p:pic>
      <p:pic>
        <p:nvPicPr>
          <p:cNvPr id="103" name="Picture 102"/>
          <p:cNvPicPr preferRelativeResize="0">
            <a:picLocks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57376" y="3739354"/>
            <a:ext cx="1143000" cy="1143000"/>
          </a:xfrm>
          <a:prstGeom prst="rect">
            <a:avLst/>
          </a:prstGeom>
        </p:spPr>
      </p:pic>
      <p:sp>
        <p:nvSpPr>
          <p:cNvPr id="104" name="TextBox 39"/>
          <p:cNvSpPr txBox="1">
            <a:spLocks noChangeArrowheads="1"/>
          </p:cNvSpPr>
          <p:nvPr/>
        </p:nvSpPr>
        <p:spPr bwMode="auto">
          <a:xfrm>
            <a:off x="-30162" y="3397250"/>
            <a:ext cx="7922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400" b="1" dirty="0">
                <a:latin typeface="Arial" charset="0"/>
                <a:ea typeface="宋体" pitchFamily="2" charset="-122"/>
                <a:cs typeface="Arial" charset="0"/>
              </a:rPr>
              <a:t>B. Ki67</a:t>
            </a:r>
          </a:p>
        </p:txBody>
      </p:sp>
      <p:sp>
        <p:nvSpPr>
          <p:cNvPr id="105" name="TextBox 48"/>
          <p:cNvSpPr txBox="1">
            <a:spLocks noChangeArrowheads="1"/>
          </p:cNvSpPr>
          <p:nvPr/>
        </p:nvSpPr>
        <p:spPr bwMode="auto">
          <a:xfrm>
            <a:off x="-76200" y="4054773"/>
            <a:ext cx="7136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en-US" sz="1200" b="1" dirty="0">
                <a:latin typeface="Arial" charset="0"/>
                <a:cs typeface="Arial" charset="0"/>
              </a:rPr>
              <a:t>Normal</a:t>
            </a:r>
          </a:p>
          <a:p>
            <a:pPr algn="r"/>
            <a:r>
              <a:rPr lang="en-US" altLang="en-US" sz="1200" b="1" dirty="0"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106" name="TextBox 49"/>
          <p:cNvSpPr txBox="1">
            <a:spLocks noChangeArrowheads="1"/>
          </p:cNvSpPr>
          <p:nvPr/>
        </p:nvSpPr>
        <p:spPr bwMode="auto">
          <a:xfrm>
            <a:off x="-31765" y="5329535"/>
            <a:ext cx="669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en-US" sz="1200" b="1">
                <a:latin typeface="Arial" charset="0"/>
                <a:cs typeface="Arial" charset="0"/>
              </a:rPr>
              <a:t>Tumor</a:t>
            </a:r>
          </a:p>
          <a:p>
            <a:pPr algn="r"/>
            <a:r>
              <a:rPr lang="en-US" altLang="en-US" sz="1200" b="1">
                <a:latin typeface="Arial" charset="0"/>
                <a:cs typeface="Arial" charset="0"/>
              </a:rPr>
              <a:t>Tissue</a:t>
            </a:r>
          </a:p>
        </p:txBody>
      </p:sp>
      <p:cxnSp>
        <p:nvCxnSpPr>
          <p:cNvPr id="107" name="Straight Arrow Connector 95"/>
          <p:cNvCxnSpPr>
            <a:cxnSpLocks noChangeShapeType="1"/>
          </p:cNvCxnSpPr>
          <p:nvPr/>
        </p:nvCxnSpPr>
        <p:spPr bwMode="auto">
          <a:xfrm flipV="1">
            <a:off x="4038600" y="4405312"/>
            <a:ext cx="0" cy="15240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cxnSp>
        <p:nvCxnSpPr>
          <p:cNvPr id="108" name="Straight Arrow Connector 81"/>
          <p:cNvCxnSpPr>
            <a:cxnSpLocks noChangeShapeType="1"/>
          </p:cNvCxnSpPr>
          <p:nvPr/>
        </p:nvCxnSpPr>
        <p:spPr bwMode="auto">
          <a:xfrm rot="16200000" flipV="1">
            <a:off x="2352675" y="4648200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cxnSp>
        <p:nvCxnSpPr>
          <p:cNvPr id="109" name="Straight Arrow Connector 81"/>
          <p:cNvCxnSpPr>
            <a:cxnSpLocks noChangeShapeType="1"/>
          </p:cNvCxnSpPr>
          <p:nvPr/>
        </p:nvCxnSpPr>
        <p:spPr bwMode="auto">
          <a:xfrm flipV="1">
            <a:off x="2242344" y="5675313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cxnSp>
        <p:nvCxnSpPr>
          <p:cNvPr id="110" name="Straight Arrow Connector 97"/>
          <p:cNvCxnSpPr>
            <a:cxnSpLocks noChangeShapeType="1"/>
          </p:cNvCxnSpPr>
          <p:nvPr/>
        </p:nvCxnSpPr>
        <p:spPr bwMode="auto">
          <a:xfrm flipH="1" flipV="1">
            <a:off x="3333750" y="5524500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pic>
        <p:nvPicPr>
          <p:cNvPr id="111" name="Picture 110"/>
          <p:cNvPicPr preferRelativeResize="0">
            <a:picLocks/>
          </p:cNvPicPr>
          <p:nvPr/>
        </p:nvPicPr>
        <p:blipFill rotWithShape="1"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95" t="40625" r="59375" b="45660"/>
          <a:stretch/>
        </p:blipFill>
        <p:spPr>
          <a:xfrm rot="16200000">
            <a:off x="2502695" y="3749510"/>
            <a:ext cx="461965" cy="50165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12" name="Picture 111"/>
          <p:cNvPicPr preferRelativeResize="0">
            <a:picLocks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2" y="3743325"/>
            <a:ext cx="1143000" cy="1143000"/>
          </a:xfrm>
          <a:prstGeom prst="rect">
            <a:avLst/>
          </a:prstGeom>
          <a:ln>
            <a:noFill/>
          </a:ln>
        </p:spPr>
      </p:pic>
      <p:pic>
        <p:nvPicPr>
          <p:cNvPr id="113" name="Picture 112"/>
          <p:cNvPicPr preferRelativeResize="0">
            <a:picLocks/>
          </p:cNvPicPr>
          <p:nvPr/>
        </p:nvPicPr>
        <p:blipFill rotWithShape="1"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50000" r="36285" b="37370"/>
          <a:stretch/>
        </p:blipFill>
        <p:spPr>
          <a:xfrm>
            <a:off x="1266825" y="3769352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114" name="Straight Arrow Connector 81"/>
          <p:cNvCxnSpPr>
            <a:cxnSpLocks noChangeShapeType="1"/>
          </p:cNvCxnSpPr>
          <p:nvPr/>
        </p:nvCxnSpPr>
        <p:spPr bwMode="auto">
          <a:xfrm flipV="1">
            <a:off x="1096963" y="4506913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pic>
        <p:nvPicPr>
          <p:cNvPr id="115" name="Picture 114"/>
          <p:cNvPicPr preferRelativeResize="0">
            <a:picLocks/>
          </p:cNvPicPr>
          <p:nvPr/>
        </p:nvPicPr>
        <p:blipFill rotWithShape="1"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3" t="43685" r="2952" b="43685"/>
          <a:stretch/>
        </p:blipFill>
        <p:spPr>
          <a:xfrm>
            <a:off x="3648869" y="3769352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16" name="Picture 115"/>
          <p:cNvPicPr preferRelativeResize="0">
            <a:picLocks/>
          </p:cNvPicPr>
          <p:nvPr/>
        </p:nvPicPr>
        <p:blipFill rotWithShape="1"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9" t="71353" r="58646" b="16017"/>
          <a:stretch/>
        </p:blipFill>
        <p:spPr>
          <a:xfrm>
            <a:off x="1282702" y="5100637"/>
            <a:ext cx="501649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117" name="Straight Arrow Connector 81"/>
          <p:cNvCxnSpPr>
            <a:cxnSpLocks noChangeShapeType="1"/>
          </p:cNvCxnSpPr>
          <p:nvPr/>
        </p:nvCxnSpPr>
        <p:spPr bwMode="auto">
          <a:xfrm rot="5400000" flipV="1">
            <a:off x="1020763" y="5819775"/>
            <a:ext cx="152400" cy="0"/>
          </a:xfrm>
          <a:prstGeom prst="straightConnector1">
            <a:avLst/>
          </a:prstGeom>
          <a:noFill/>
          <a:ln w="12700" algn="ctr">
            <a:solidFill>
              <a:srgbClr val="FFFFFF"/>
            </a:solidFill>
            <a:round/>
            <a:headEnd/>
            <a:tailEnd type="arrow" w="med" len="med"/>
          </a:ln>
        </p:spPr>
      </p:cxnSp>
      <p:pic>
        <p:nvPicPr>
          <p:cNvPr id="118" name="Picture 117"/>
          <p:cNvPicPr preferRelativeResize="0">
            <a:picLocks/>
          </p:cNvPicPr>
          <p:nvPr/>
        </p:nvPicPr>
        <p:blipFill rotWithShape="1"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32" t="44465" r="40453" b="42905"/>
          <a:stretch/>
        </p:blipFill>
        <p:spPr>
          <a:xfrm>
            <a:off x="2501901" y="5100637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119" name="Picture 118"/>
          <p:cNvPicPr preferRelativeResize="0">
            <a:picLocks/>
          </p:cNvPicPr>
          <p:nvPr/>
        </p:nvPicPr>
        <p:blipFill rotWithShape="1"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2" t="37370" r="74013" b="50000"/>
          <a:stretch/>
        </p:blipFill>
        <p:spPr>
          <a:xfrm>
            <a:off x="3670300" y="5100637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</p:spTree>
    <p:extLst>
      <p:ext uri="{BB962C8B-B14F-4D97-AF65-F5344CB8AC3E}">
        <p14:creationId xmlns:p14="http://schemas.microsoft.com/office/powerpoint/2010/main" val="383677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265612" y="505758"/>
            <a:ext cx="4802188" cy="5685556"/>
            <a:chOff x="4232275" y="505758"/>
            <a:chExt cx="4802188" cy="5685556"/>
          </a:xfrm>
        </p:grpSpPr>
        <p:pic>
          <p:nvPicPr>
            <p:cNvPr id="3" name="Picture 2"/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7868603" y="3651822"/>
              <a:ext cx="1152144" cy="1179576"/>
            </a:xfrm>
            <a:prstGeom prst="rect">
              <a:avLst/>
            </a:prstGeom>
          </p:spPr>
        </p:pic>
        <p:pic>
          <p:nvPicPr>
            <p:cNvPr id="4" name="Picture 16"/>
            <p:cNvPicPr preferRelativeResize="0">
              <a:picLocks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60850" y="750888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17"/>
            <p:cNvPicPr preferRelativeResize="0">
              <a:picLocks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98950" y="2038350"/>
              <a:ext cx="1143000" cy="1158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9"/>
            <p:cNvPicPr preferRelativeResize="0">
              <a:picLocks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5400000">
              <a:off x="5467350" y="753269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0"/>
            <p:cNvPicPr preferRelativeResize="0">
              <a:picLocks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86400" y="2057400"/>
              <a:ext cx="1143000" cy="11430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</p:pic>
        <p:pic>
          <p:nvPicPr>
            <p:cNvPr id="8" name="Picture 22"/>
            <p:cNvPicPr preferRelativeResize="0">
              <a:picLocks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5400000">
              <a:off x="6662738" y="773113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3"/>
            <p:cNvPicPr preferRelativeResize="0">
              <a:picLocks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688138" y="2039938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5"/>
            <p:cNvPicPr preferRelativeResize="0">
              <a:picLocks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848600" y="763588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26"/>
            <p:cNvPicPr preferRelativeResize="0">
              <a:picLocks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888288" y="2039938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029"/>
            <p:cNvPicPr preferRelativeResize="0">
              <a:picLocks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259263" y="3660775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2"/>
            <p:cNvSpPr/>
            <p:nvPr/>
          </p:nvSpPr>
          <p:spPr>
            <a:xfrm>
              <a:off x="4257675" y="750888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454650" y="750888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661150" y="750888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847013" y="750888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289425" y="2032000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475288" y="2027238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680200" y="2016125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878763" y="2011363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8125" y="3643313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654800" y="3643313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457825" y="3644900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256088" y="3635375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232275" y="5011738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35600" y="5002213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632575" y="5003800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835900" y="5008563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29" name="Straight Arrow Connector 81"/>
            <p:cNvCxnSpPr>
              <a:cxnSpLocks noChangeShapeType="1"/>
            </p:cNvCxnSpPr>
            <p:nvPr/>
          </p:nvCxnSpPr>
          <p:spPr bwMode="auto">
            <a:xfrm flipV="1">
              <a:off x="4495800" y="12954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0" name="Straight Arrow Connector 97"/>
            <p:cNvCxnSpPr>
              <a:cxnSpLocks noChangeShapeType="1"/>
            </p:cNvCxnSpPr>
            <p:nvPr/>
          </p:nvCxnSpPr>
          <p:spPr bwMode="auto">
            <a:xfrm flipV="1">
              <a:off x="5734050" y="16764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31" name="Line 98"/>
            <p:cNvSpPr>
              <a:spLocks noChangeShapeType="1"/>
            </p:cNvSpPr>
            <p:nvPr/>
          </p:nvSpPr>
          <p:spPr bwMode="auto">
            <a:xfrm rot="5400000" flipV="1">
              <a:off x="7304088" y="1600200"/>
              <a:ext cx="0" cy="152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Line 99"/>
            <p:cNvSpPr>
              <a:spLocks noChangeShapeType="1"/>
            </p:cNvSpPr>
            <p:nvPr/>
          </p:nvSpPr>
          <p:spPr bwMode="auto">
            <a:xfrm>
              <a:off x="7543800" y="1219200"/>
              <a:ext cx="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33" name="Straight Arrow Connector 81"/>
            <p:cNvCxnSpPr>
              <a:cxnSpLocks noChangeShapeType="1"/>
            </p:cNvCxnSpPr>
            <p:nvPr/>
          </p:nvCxnSpPr>
          <p:spPr bwMode="auto">
            <a:xfrm flipV="1">
              <a:off x="7924800" y="13716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34" name="Straight Arrow Connector 81"/>
            <p:cNvCxnSpPr>
              <a:cxnSpLocks noChangeShapeType="1"/>
            </p:cNvCxnSpPr>
            <p:nvPr/>
          </p:nvCxnSpPr>
          <p:spPr bwMode="auto">
            <a:xfrm flipV="1">
              <a:off x="4267200" y="23622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pic>
          <p:nvPicPr>
            <p:cNvPr id="35" name="Picture 1028"/>
            <p:cNvPicPr preferRelativeResize="0">
              <a:picLocks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4238625" y="5011738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1031"/>
            <p:cNvPicPr preferRelativeResize="0">
              <a:picLocks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445125" y="5014913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7" name="Straight Arrow Connector 36"/>
            <p:cNvCxnSpPr>
              <a:cxnSpLocks noChangeShapeType="1"/>
            </p:cNvCxnSpPr>
            <p:nvPr/>
          </p:nvCxnSpPr>
          <p:spPr bwMode="auto">
            <a:xfrm rot="16200000" flipV="1">
              <a:off x="4648200" y="603885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38" name="Straight Arrow Connector 37"/>
            <p:cNvCxnSpPr>
              <a:cxnSpLocks noChangeShapeType="1"/>
            </p:cNvCxnSpPr>
            <p:nvPr/>
          </p:nvCxnSpPr>
          <p:spPr bwMode="auto">
            <a:xfrm flipV="1">
              <a:off x="5715000" y="53340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39" name="Picture 1033"/>
            <p:cNvPicPr preferRelativeResize="0">
              <a:picLocks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6641719" y="5007039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1034"/>
            <p:cNvPicPr preferRelativeResize="0">
              <a:picLocks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7848600" y="5024438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1" name="Straight Arrow Connector 40"/>
            <p:cNvCxnSpPr>
              <a:cxnSpLocks noChangeShapeType="1"/>
            </p:cNvCxnSpPr>
            <p:nvPr/>
          </p:nvCxnSpPr>
          <p:spPr bwMode="auto">
            <a:xfrm rot="5400000">
              <a:off x="7010400" y="59436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42" name="Straight Arrow Connector 41"/>
            <p:cNvCxnSpPr>
              <a:cxnSpLocks noChangeShapeType="1"/>
            </p:cNvCxnSpPr>
            <p:nvPr/>
          </p:nvCxnSpPr>
          <p:spPr bwMode="auto">
            <a:xfrm flipH="1" flipV="1">
              <a:off x="8839200" y="5776913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43" name="Picture 1030"/>
            <p:cNvPicPr preferRelativeResize="0">
              <a:picLocks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 flipV="1">
              <a:off x="5467350" y="3667125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032"/>
            <p:cNvPicPr preferRelativeResize="0">
              <a:picLocks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6667500" y="3657600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5" name="Straight Arrow Connector 44"/>
            <p:cNvCxnSpPr>
              <a:cxnSpLocks noChangeShapeType="1"/>
            </p:cNvCxnSpPr>
            <p:nvPr/>
          </p:nvCxnSpPr>
          <p:spPr bwMode="auto">
            <a:xfrm flipH="1" flipV="1">
              <a:off x="8658226" y="43434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46" name="Straight Arrow Connector 45"/>
            <p:cNvCxnSpPr>
              <a:cxnSpLocks noChangeShapeType="1"/>
            </p:cNvCxnSpPr>
            <p:nvPr/>
          </p:nvCxnSpPr>
          <p:spPr bwMode="auto">
            <a:xfrm flipH="1" flipV="1">
              <a:off x="7413625" y="4208463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47" name="Straight Arrow Connector 46"/>
            <p:cNvCxnSpPr>
              <a:cxnSpLocks noChangeShapeType="1"/>
            </p:cNvCxnSpPr>
            <p:nvPr/>
          </p:nvCxnSpPr>
          <p:spPr bwMode="auto">
            <a:xfrm flipV="1">
              <a:off x="5861050" y="44196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cxnSp>
          <p:nvCxnSpPr>
            <p:cNvPr id="48" name="Straight Arrow Connector 94"/>
            <p:cNvCxnSpPr>
              <a:cxnSpLocks noChangeShapeType="1"/>
            </p:cNvCxnSpPr>
            <p:nvPr/>
          </p:nvCxnSpPr>
          <p:spPr bwMode="auto">
            <a:xfrm flipH="1" flipV="1">
              <a:off x="4724400" y="41910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49" name="Line 98"/>
            <p:cNvSpPr>
              <a:spLocks noChangeShapeType="1"/>
            </p:cNvSpPr>
            <p:nvPr/>
          </p:nvSpPr>
          <p:spPr bwMode="auto">
            <a:xfrm flipV="1">
              <a:off x="5867400" y="3048000"/>
              <a:ext cx="0" cy="152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0" name="Line 98"/>
            <p:cNvSpPr>
              <a:spLocks noChangeShapeType="1"/>
            </p:cNvSpPr>
            <p:nvPr/>
          </p:nvSpPr>
          <p:spPr bwMode="auto">
            <a:xfrm flipV="1">
              <a:off x="6858000" y="2209800"/>
              <a:ext cx="0" cy="1524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cxnSp>
          <p:nvCxnSpPr>
            <p:cNvPr id="51" name="Straight Arrow Connector 81"/>
            <p:cNvCxnSpPr>
              <a:cxnSpLocks noChangeShapeType="1"/>
            </p:cNvCxnSpPr>
            <p:nvPr/>
          </p:nvCxnSpPr>
          <p:spPr bwMode="auto">
            <a:xfrm flipV="1">
              <a:off x="8382000" y="28194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pic>
          <p:nvPicPr>
            <p:cNvPr id="52" name="Picture 51"/>
            <p:cNvPicPr preferRelativeResize="0">
              <a:picLocks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250" t="39583" r="55035" b="47787"/>
            <a:stretch/>
          </p:blipFill>
          <p:spPr>
            <a:xfrm>
              <a:off x="4900613" y="762000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53" name="Picture 52"/>
            <p:cNvPicPr preferRelativeResize="0">
              <a:picLocks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12" t="22865" r="79473" b="64505"/>
            <a:stretch/>
          </p:blipFill>
          <p:spPr>
            <a:xfrm>
              <a:off x="4927600" y="2038350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54" name="Picture 53"/>
            <p:cNvPicPr preferRelativeResize="0">
              <a:picLocks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44" t="50000" r="20140" b="37370"/>
            <a:stretch/>
          </p:blipFill>
          <p:spPr>
            <a:xfrm rot="5400000">
              <a:off x="6106318" y="792957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55" name="Picture 54"/>
            <p:cNvPicPr preferRelativeResize="0">
              <a:picLocks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50" t="80417" r="56035" b="6953"/>
            <a:stretch/>
          </p:blipFill>
          <p:spPr>
            <a:xfrm>
              <a:off x="6108700" y="2057400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56" name="Picture 55"/>
            <p:cNvPicPr preferRelativeResize="0">
              <a:picLocks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355" t="21042" r="15929" b="66328"/>
            <a:stretch/>
          </p:blipFill>
          <p:spPr>
            <a:xfrm rot="5400000">
              <a:off x="7324724" y="799307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57" name="Picture 56"/>
            <p:cNvPicPr preferRelativeResize="0">
              <a:picLocks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33" t="781" r="78951" b="86589"/>
            <a:stretch/>
          </p:blipFill>
          <p:spPr>
            <a:xfrm>
              <a:off x="7334250" y="2027238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58" name="Picture 57"/>
            <p:cNvPicPr preferRelativeResize="0">
              <a:picLocks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73" t="48060" r="66712" b="39310"/>
            <a:stretch/>
          </p:blipFill>
          <p:spPr>
            <a:xfrm>
              <a:off x="8488363" y="773113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59" name="Picture 58"/>
            <p:cNvPicPr preferRelativeResize="0">
              <a:picLocks/>
            </p:cNvPicPr>
            <p:nvPr/>
          </p:nvPicPr>
          <p:blipFill rotWithShape="1"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49" t="59584" r="31035" b="27786"/>
            <a:stretch/>
          </p:blipFill>
          <p:spPr>
            <a:xfrm>
              <a:off x="8521700" y="2011363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60" name="Picture 59"/>
            <p:cNvPicPr preferRelativeResize="0">
              <a:picLocks/>
            </p:cNvPicPr>
            <p:nvPr/>
          </p:nvPicPr>
          <p:blipFill rotWithShape="1"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48" t="37370" r="56337" b="50000"/>
            <a:stretch/>
          </p:blipFill>
          <p:spPr>
            <a:xfrm>
              <a:off x="4911725" y="3643313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61" name="Picture 60"/>
            <p:cNvPicPr preferRelativeResize="0">
              <a:picLocks/>
            </p:cNvPicPr>
            <p:nvPr/>
          </p:nvPicPr>
          <p:blipFill rotWithShape="1"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92" t="73176" r="50000" b="14194"/>
            <a:stretch/>
          </p:blipFill>
          <p:spPr>
            <a:xfrm>
              <a:off x="4884738" y="5000625"/>
              <a:ext cx="479425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62" name="Picture 61"/>
            <p:cNvPicPr preferRelativeResize="0">
              <a:picLocks/>
            </p:cNvPicPr>
            <p:nvPr/>
          </p:nvPicPr>
          <p:blipFill rotWithShape="1"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143" t="29167" r="43142" b="58203"/>
            <a:stretch/>
          </p:blipFill>
          <p:spPr>
            <a:xfrm flipV="1">
              <a:off x="6127750" y="3652837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63" name="Picture 62"/>
            <p:cNvPicPr preferRelativeResize="0">
              <a:picLocks/>
            </p:cNvPicPr>
            <p:nvPr/>
          </p:nvPicPr>
          <p:blipFill rotWithShape="1"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847" t="22917" r="48438" b="64453"/>
            <a:stretch/>
          </p:blipFill>
          <p:spPr>
            <a:xfrm>
              <a:off x="6092825" y="5008563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64" name="Picture 63"/>
            <p:cNvPicPr preferRelativeResize="0">
              <a:picLocks/>
            </p:cNvPicPr>
            <p:nvPr/>
          </p:nvPicPr>
          <p:blipFill rotWithShape="1"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167" t="83334" r="57118" b="4036"/>
            <a:stretch/>
          </p:blipFill>
          <p:spPr>
            <a:xfrm>
              <a:off x="7288213" y="5015706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65" name="Picture 64"/>
            <p:cNvPicPr preferRelativeResize="0">
              <a:picLocks/>
            </p:cNvPicPr>
            <p:nvPr/>
          </p:nvPicPr>
          <p:blipFill rotWithShape="1"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688" t="41667" r="31597" b="45703"/>
            <a:stretch/>
          </p:blipFill>
          <p:spPr>
            <a:xfrm>
              <a:off x="7292975" y="3649663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66" name="Picture 65"/>
            <p:cNvPicPr preferRelativeResize="0">
              <a:picLocks/>
            </p:cNvPicPr>
            <p:nvPr/>
          </p:nvPicPr>
          <p:blipFill rotWithShape="1"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167" t="33333" r="32118" b="54037"/>
            <a:stretch/>
          </p:blipFill>
          <p:spPr>
            <a:xfrm rot="5400000">
              <a:off x="8517732" y="3677444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67" name="Picture 66"/>
            <p:cNvPicPr preferRelativeResize="0">
              <a:picLocks/>
            </p:cNvPicPr>
            <p:nvPr/>
          </p:nvPicPr>
          <p:blipFill rotWithShape="1"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436" t="57291" r="12849" b="30079"/>
            <a:stretch/>
          </p:blipFill>
          <p:spPr>
            <a:xfrm>
              <a:off x="8488363" y="5014913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sp>
          <p:nvSpPr>
            <p:cNvPr id="68" name="TextBox 4"/>
            <p:cNvSpPr txBox="1">
              <a:spLocks noChangeArrowheads="1"/>
            </p:cNvSpPr>
            <p:nvPr/>
          </p:nvSpPr>
          <p:spPr bwMode="auto">
            <a:xfrm>
              <a:off x="4713202" y="505758"/>
              <a:ext cx="484428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050" b="1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INS4</a:t>
              </a:r>
              <a:endParaRPr lang="en-US" altLang="en-US" sz="1050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9" name="TextBox 4"/>
            <p:cNvSpPr txBox="1">
              <a:spLocks noChangeArrowheads="1"/>
            </p:cNvSpPr>
            <p:nvPr/>
          </p:nvSpPr>
          <p:spPr bwMode="auto">
            <a:xfrm>
              <a:off x="5856202" y="505758"/>
              <a:ext cx="484428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050" b="1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INS5</a:t>
              </a:r>
              <a:endParaRPr lang="en-US" altLang="en-US" sz="1050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0" name="TextBox 4"/>
            <p:cNvSpPr txBox="1">
              <a:spLocks noChangeArrowheads="1"/>
            </p:cNvSpPr>
            <p:nvPr/>
          </p:nvSpPr>
          <p:spPr bwMode="auto">
            <a:xfrm>
              <a:off x="7151602" y="505758"/>
              <a:ext cx="484428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050" b="1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INS6</a:t>
              </a:r>
              <a:endParaRPr lang="en-US" altLang="en-US" sz="1050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1" name="TextBox 4"/>
            <p:cNvSpPr txBox="1">
              <a:spLocks noChangeArrowheads="1"/>
            </p:cNvSpPr>
            <p:nvPr/>
          </p:nvSpPr>
          <p:spPr bwMode="auto">
            <a:xfrm>
              <a:off x="8229600" y="505758"/>
              <a:ext cx="484428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050" b="1" dirty="0" smtClean="0">
                  <a:solidFill>
                    <a:srgbClr val="000000"/>
                  </a:solidFill>
                  <a:latin typeface="Arial" charset="0"/>
                  <a:cs typeface="Arial" charset="0"/>
                </a:rPr>
                <a:t>INS7</a:t>
              </a:r>
              <a:endParaRPr lang="en-US" altLang="en-US" sz="1050" b="1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72" name="Text Box 2"/>
          <p:cNvSpPr txBox="1">
            <a:spLocks noChangeArrowheads="1"/>
          </p:cNvSpPr>
          <p:nvPr/>
        </p:nvSpPr>
        <p:spPr bwMode="auto">
          <a:xfrm>
            <a:off x="45384" y="25969"/>
            <a:ext cx="30059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Supplementary Figure 5.  </a:t>
            </a:r>
            <a:endParaRPr lang="en-US" alt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4" name="TextBox 27"/>
          <p:cNvSpPr txBox="1">
            <a:spLocks noChangeArrowheads="1"/>
          </p:cNvSpPr>
          <p:nvPr/>
        </p:nvSpPr>
        <p:spPr bwMode="auto">
          <a:xfrm>
            <a:off x="3563904" y="2433935"/>
            <a:ext cx="669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Tumor</a:t>
            </a:r>
          </a:p>
          <a:p>
            <a:pPr algn="r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76" name="TextBox 47"/>
          <p:cNvSpPr txBox="1">
            <a:spLocks noChangeArrowheads="1"/>
          </p:cNvSpPr>
          <p:nvPr/>
        </p:nvSpPr>
        <p:spPr bwMode="auto">
          <a:xfrm>
            <a:off x="3519469" y="1167110"/>
            <a:ext cx="7136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Normal</a:t>
            </a:r>
          </a:p>
          <a:p>
            <a:pPr algn="r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77" name="TextBox 48"/>
          <p:cNvSpPr txBox="1">
            <a:spLocks noChangeArrowheads="1"/>
          </p:cNvSpPr>
          <p:nvPr/>
        </p:nvSpPr>
        <p:spPr bwMode="auto">
          <a:xfrm>
            <a:off x="3519469" y="4130973"/>
            <a:ext cx="7136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Normal</a:t>
            </a:r>
          </a:p>
          <a:p>
            <a:pPr algn="r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78" name="TextBox 49"/>
          <p:cNvSpPr txBox="1">
            <a:spLocks noChangeArrowheads="1"/>
          </p:cNvSpPr>
          <p:nvPr/>
        </p:nvSpPr>
        <p:spPr bwMode="auto">
          <a:xfrm>
            <a:off x="3563904" y="5405735"/>
            <a:ext cx="6692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altLang="en-US" sz="1200" b="1">
                <a:solidFill>
                  <a:srgbClr val="000000"/>
                </a:solidFill>
                <a:latin typeface="Arial" charset="0"/>
                <a:cs typeface="Arial" charset="0"/>
              </a:rPr>
              <a:t>Tumor</a:t>
            </a:r>
          </a:p>
          <a:p>
            <a:pPr algn="r"/>
            <a:r>
              <a:rPr lang="en-US" altLang="en-US" sz="1200" b="1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-1588" y="457200"/>
            <a:ext cx="4273627" cy="5723001"/>
            <a:chOff x="533400" y="457200"/>
            <a:chExt cx="4273627" cy="5723001"/>
          </a:xfrm>
        </p:grpSpPr>
        <p:pic>
          <p:nvPicPr>
            <p:cNvPr id="80" name="Picture 6"/>
            <p:cNvPicPr preferRelativeResize="0">
              <a:picLocks/>
            </p:cNvPicPr>
            <p:nvPr/>
          </p:nvPicPr>
          <p:blipFill>
            <a:blip r:embed="rId34">
              <a:lum bright="-12000"/>
            </a:blip>
            <a:srcRect/>
            <a:stretch>
              <a:fillRect/>
            </a:stretch>
          </p:blipFill>
          <p:spPr bwMode="auto">
            <a:xfrm>
              <a:off x="1262933" y="779463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1" name="Picture 7"/>
            <p:cNvPicPr preferRelativeResize="0">
              <a:picLocks/>
            </p:cNvPicPr>
            <p:nvPr/>
          </p:nvPicPr>
          <p:blipFill>
            <a:blip r:embed="rId35"/>
            <a:srcRect/>
            <a:stretch>
              <a:fillRect/>
            </a:stretch>
          </p:blipFill>
          <p:spPr bwMode="auto">
            <a:xfrm>
              <a:off x="1224833" y="2076450"/>
              <a:ext cx="1143000" cy="1150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" name="TextBox 9"/>
            <p:cNvSpPr txBox="1">
              <a:spLocks noChangeArrowheads="1"/>
            </p:cNvSpPr>
            <p:nvPr/>
          </p:nvSpPr>
          <p:spPr bwMode="auto">
            <a:xfrm>
              <a:off x="661271" y="457200"/>
              <a:ext cx="73289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4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A. P27</a:t>
              </a:r>
            </a:p>
          </p:txBody>
        </p:sp>
        <p:pic>
          <p:nvPicPr>
            <p:cNvPr id="83" name="Picture 10"/>
            <p:cNvPicPr preferRelativeResize="0">
              <a:picLocks/>
            </p:cNvPicPr>
            <p:nvPr/>
          </p:nvPicPr>
          <p:blipFill>
            <a:blip r:embed="rId36"/>
            <a:srcRect/>
            <a:stretch>
              <a:fillRect/>
            </a:stretch>
          </p:blipFill>
          <p:spPr bwMode="auto">
            <a:xfrm flipV="1">
              <a:off x="2472608" y="757238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" name="Picture 11"/>
            <p:cNvPicPr preferRelativeResize="0">
              <a:picLocks/>
            </p:cNvPicPr>
            <p:nvPr/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2456733" y="2025650"/>
              <a:ext cx="1143000" cy="1176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5" name="Picture 13"/>
            <p:cNvPicPr preferRelativeResize="0">
              <a:picLocks/>
            </p:cNvPicPr>
            <p:nvPr/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3658471" y="2027238"/>
              <a:ext cx="1143000" cy="1174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6" name="Picture 14"/>
            <p:cNvPicPr preferRelativeResize="0">
              <a:picLocks/>
            </p:cNvPicPr>
            <p:nvPr/>
          </p:nvPicPr>
          <p:blipFill>
            <a:blip r:embed="rId39"/>
            <a:srcRect/>
            <a:stretch>
              <a:fillRect/>
            </a:stretch>
          </p:blipFill>
          <p:spPr bwMode="auto">
            <a:xfrm flipH="1">
              <a:off x="3615608" y="762000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" name="Picture 29"/>
            <p:cNvPicPr preferRelativeResize="0">
              <a:picLocks/>
            </p:cNvPicPr>
            <p:nvPr/>
          </p:nvPicPr>
          <p:blipFill>
            <a:blip r:embed="rId40"/>
            <a:srcRect/>
            <a:stretch>
              <a:fillRect/>
            </a:stretch>
          </p:blipFill>
          <p:spPr bwMode="auto">
            <a:xfrm>
              <a:off x="1245471" y="3657600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8" name="Picture 1023"/>
            <p:cNvPicPr preferRelativeResize="0">
              <a:picLocks/>
            </p:cNvPicPr>
            <p:nvPr/>
          </p:nvPicPr>
          <p:blipFill>
            <a:blip r:embed="rId41"/>
            <a:srcRect/>
            <a:stretch>
              <a:fillRect/>
            </a:stretch>
          </p:blipFill>
          <p:spPr bwMode="auto">
            <a:xfrm>
              <a:off x="2440858" y="3657600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" name="TextBox 1036"/>
            <p:cNvSpPr txBox="1">
              <a:spLocks noChangeArrowheads="1"/>
            </p:cNvSpPr>
            <p:nvPr/>
          </p:nvSpPr>
          <p:spPr bwMode="auto">
            <a:xfrm>
              <a:off x="656508" y="3302000"/>
              <a:ext cx="732893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4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B. P21</a:t>
              </a:r>
            </a:p>
          </p:txBody>
        </p:sp>
        <p:sp>
          <p:nvSpPr>
            <p:cNvPr id="90" name="TextBox 42"/>
            <p:cNvSpPr txBox="1">
              <a:spLocks noChangeArrowheads="1"/>
            </p:cNvSpPr>
            <p:nvPr/>
          </p:nvSpPr>
          <p:spPr bwMode="auto">
            <a:xfrm>
              <a:off x="577836" y="2298700"/>
              <a:ext cx="66922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12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Tumor</a:t>
              </a:r>
            </a:p>
            <a:p>
              <a:pPr algn="r"/>
              <a:r>
                <a:rPr lang="en-US" altLang="en-US" sz="12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Tissue</a:t>
              </a:r>
            </a:p>
          </p:txBody>
        </p:sp>
        <p:sp>
          <p:nvSpPr>
            <p:cNvPr id="91" name="TextBox 43"/>
            <p:cNvSpPr txBox="1">
              <a:spLocks noChangeArrowheads="1"/>
            </p:cNvSpPr>
            <p:nvPr/>
          </p:nvSpPr>
          <p:spPr bwMode="auto">
            <a:xfrm>
              <a:off x="533401" y="1069975"/>
              <a:ext cx="71365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12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Normal</a:t>
              </a:r>
            </a:p>
            <a:p>
              <a:pPr algn="r"/>
              <a:r>
                <a:rPr lang="en-US" altLang="en-US" sz="1200" b="1" dirty="0">
                  <a:solidFill>
                    <a:srgbClr val="000000"/>
                  </a:solidFill>
                  <a:latin typeface="Arial" charset="0"/>
                  <a:cs typeface="Arial" charset="0"/>
                </a:rPr>
                <a:t>Tissue</a:t>
              </a:r>
            </a:p>
          </p:txBody>
        </p:sp>
        <p:sp>
          <p:nvSpPr>
            <p:cNvPr id="92" name="TextBox 44"/>
            <p:cNvSpPr txBox="1">
              <a:spLocks noChangeArrowheads="1"/>
            </p:cNvSpPr>
            <p:nvPr/>
          </p:nvSpPr>
          <p:spPr bwMode="auto">
            <a:xfrm>
              <a:off x="577836" y="5253038"/>
              <a:ext cx="66922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12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Tumor</a:t>
              </a:r>
            </a:p>
            <a:p>
              <a:pPr algn="r"/>
              <a:r>
                <a:rPr lang="en-US" altLang="en-US" sz="12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Tissue</a:t>
              </a:r>
            </a:p>
          </p:txBody>
        </p:sp>
        <p:sp>
          <p:nvSpPr>
            <p:cNvPr id="93" name="TextBox 45"/>
            <p:cNvSpPr txBox="1">
              <a:spLocks noChangeArrowheads="1"/>
            </p:cNvSpPr>
            <p:nvPr/>
          </p:nvSpPr>
          <p:spPr bwMode="auto">
            <a:xfrm>
              <a:off x="533400" y="3933825"/>
              <a:ext cx="71365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en-US" altLang="en-US" sz="12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Normal</a:t>
              </a:r>
            </a:p>
            <a:p>
              <a:pPr algn="r"/>
              <a:r>
                <a:rPr lang="en-US" altLang="en-US" sz="1200" b="1">
                  <a:solidFill>
                    <a:srgbClr val="000000"/>
                  </a:solidFill>
                  <a:latin typeface="Arial" charset="0"/>
                  <a:cs typeface="Arial" charset="0"/>
                </a:rPr>
                <a:t>Tissue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1250233" y="762000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459908" y="754031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628308" y="752475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253408" y="2025650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448796" y="2025650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648946" y="2027238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242296" y="3636963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2431333" y="3635375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629896" y="3643313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1215308" y="4970463"/>
              <a:ext cx="1155700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405933" y="4983163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598146" y="5000625"/>
              <a:ext cx="1152144" cy="1179576"/>
            </a:xfrm>
            <a:prstGeom prst="rect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106" name="Straight Arrow Connector 97"/>
            <p:cNvCxnSpPr>
              <a:cxnSpLocks noChangeShapeType="1"/>
            </p:cNvCxnSpPr>
            <p:nvPr/>
          </p:nvCxnSpPr>
          <p:spPr bwMode="auto">
            <a:xfrm flipV="1">
              <a:off x="3782296" y="1228725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07" name="Straight Arrow Connector 97"/>
            <p:cNvCxnSpPr>
              <a:cxnSpLocks noChangeShapeType="1"/>
            </p:cNvCxnSpPr>
            <p:nvPr/>
          </p:nvCxnSpPr>
          <p:spPr bwMode="auto">
            <a:xfrm flipH="1" flipV="1">
              <a:off x="1863008" y="16002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08" name="Straight Arrow Connector 67"/>
            <p:cNvCxnSpPr>
              <a:cxnSpLocks noChangeShapeType="1"/>
            </p:cNvCxnSpPr>
            <p:nvPr/>
          </p:nvCxnSpPr>
          <p:spPr bwMode="auto">
            <a:xfrm rot="16200000">
              <a:off x="3158408" y="1752601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09" name="Straight Arrow Connector 81"/>
            <p:cNvCxnSpPr>
              <a:cxnSpLocks noChangeShapeType="1"/>
            </p:cNvCxnSpPr>
            <p:nvPr/>
          </p:nvCxnSpPr>
          <p:spPr bwMode="auto">
            <a:xfrm flipV="1">
              <a:off x="1405808" y="44196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10" name="Straight Arrow Connector 97"/>
            <p:cNvCxnSpPr>
              <a:cxnSpLocks noChangeShapeType="1"/>
            </p:cNvCxnSpPr>
            <p:nvPr/>
          </p:nvCxnSpPr>
          <p:spPr bwMode="auto">
            <a:xfrm flipH="1" flipV="1">
              <a:off x="1786808" y="30480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11" name="Straight Arrow Connector 81"/>
            <p:cNvCxnSpPr>
              <a:cxnSpLocks noChangeShapeType="1"/>
            </p:cNvCxnSpPr>
            <p:nvPr/>
          </p:nvCxnSpPr>
          <p:spPr bwMode="auto">
            <a:xfrm flipV="1">
              <a:off x="3012358" y="29718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112" name="Straight Arrow Connector 97"/>
            <p:cNvCxnSpPr>
              <a:cxnSpLocks noChangeShapeType="1"/>
            </p:cNvCxnSpPr>
            <p:nvPr/>
          </p:nvCxnSpPr>
          <p:spPr bwMode="auto">
            <a:xfrm flipH="1" flipV="1">
              <a:off x="4301408" y="27432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pic>
          <p:nvPicPr>
            <p:cNvPr id="113" name="Picture 30"/>
            <p:cNvPicPr preferRelativeResize="0">
              <a:picLocks/>
            </p:cNvPicPr>
            <p:nvPr/>
          </p:nvPicPr>
          <p:blipFill>
            <a:blip r:embed="rId42"/>
            <a:srcRect/>
            <a:stretch>
              <a:fillRect/>
            </a:stretch>
          </p:blipFill>
          <p:spPr bwMode="auto">
            <a:xfrm>
              <a:off x="1215308" y="4983163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4" name="Picture 113"/>
            <p:cNvPicPr preferRelativeResize="0">
              <a:picLocks/>
            </p:cNvPicPr>
            <p:nvPr/>
          </p:nvPicPr>
          <p:blipFill rotWithShape="1">
            <a:blip r:embed="rId42"/>
            <a:srcRect l="16406" t="35157" r="69878" b="52213"/>
            <a:stretch/>
          </p:blipFill>
          <p:spPr bwMode="auto">
            <a:xfrm>
              <a:off x="2456733" y="5545932"/>
              <a:ext cx="501650" cy="461962"/>
            </a:xfrm>
            <a:prstGeom prst="rect">
              <a:avLst/>
            </a:prstGeom>
            <a:noFill/>
            <a:ln w="9525">
              <a:solidFill>
                <a:schemeClr val="accent3"/>
              </a:solidFill>
              <a:miter lim="800000"/>
              <a:headEnd/>
              <a:tailEnd/>
            </a:ln>
            <a:extLst/>
          </p:spPr>
        </p:pic>
        <p:cxnSp>
          <p:nvCxnSpPr>
            <p:cNvPr id="115" name="Straight Arrow Connector 114"/>
            <p:cNvCxnSpPr>
              <a:cxnSpLocks noChangeShapeType="1"/>
            </p:cNvCxnSpPr>
            <p:nvPr/>
          </p:nvCxnSpPr>
          <p:spPr bwMode="auto">
            <a:xfrm flipV="1">
              <a:off x="1313733" y="5500688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16" name="Picture 1024"/>
            <p:cNvPicPr preferRelativeResize="0">
              <a:picLocks/>
            </p:cNvPicPr>
            <p:nvPr/>
          </p:nvPicPr>
          <p:blipFill>
            <a:blip r:embed="rId43"/>
            <a:srcRect/>
            <a:stretch>
              <a:fillRect/>
            </a:stretch>
          </p:blipFill>
          <p:spPr bwMode="auto">
            <a:xfrm>
              <a:off x="2417046" y="4994275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7" name="Straight Arrow Connector 116"/>
            <p:cNvCxnSpPr>
              <a:cxnSpLocks noChangeShapeType="1"/>
            </p:cNvCxnSpPr>
            <p:nvPr/>
          </p:nvCxnSpPr>
          <p:spPr bwMode="auto">
            <a:xfrm flipV="1">
              <a:off x="2947271" y="5857875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18" name="Picture 1026"/>
            <p:cNvPicPr preferRelativeResize="0">
              <a:picLocks/>
            </p:cNvPicPr>
            <p:nvPr/>
          </p:nvPicPr>
          <p:blipFill>
            <a:blip r:embed="rId44"/>
            <a:srcRect/>
            <a:stretch>
              <a:fillRect/>
            </a:stretch>
          </p:blipFill>
          <p:spPr bwMode="auto">
            <a:xfrm>
              <a:off x="3607671" y="4995863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9" name="Straight Arrow Connector 118"/>
            <p:cNvCxnSpPr>
              <a:cxnSpLocks noChangeShapeType="1"/>
            </p:cNvCxnSpPr>
            <p:nvPr/>
          </p:nvCxnSpPr>
          <p:spPr bwMode="auto">
            <a:xfrm rot="16200000" flipV="1">
              <a:off x="3648946" y="60960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20" name="Picture 1027"/>
            <p:cNvPicPr preferRelativeResize="0">
              <a:picLocks/>
            </p:cNvPicPr>
            <p:nvPr/>
          </p:nvPicPr>
          <p:blipFill>
            <a:blip r:embed="rId45"/>
            <a:srcRect/>
            <a:stretch>
              <a:fillRect/>
            </a:stretch>
          </p:blipFill>
          <p:spPr bwMode="auto">
            <a:xfrm>
              <a:off x="3615608" y="3657600"/>
              <a:ext cx="11430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1" name="Straight Arrow Connector 120"/>
            <p:cNvCxnSpPr>
              <a:cxnSpLocks noChangeShapeType="1"/>
            </p:cNvCxnSpPr>
            <p:nvPr/>
          </p:nvCxnSpPr>
          <p:spPr bwMode="auto">
            <a:xfrm flipH="1" flipV="1">
              <a:off x="4201396" y="44958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22" name="Picture 121"/>
            <p:cNvPicPr preferRelativeResize="0">
              <a:picLocks/>
            </p:cNvPicPr>
            <p:nvPr/>
          </p:nvPicPr>
          <p:blipFill rotWithShape="1">
            <a:blip r:embed="rId4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38" t="68229" r="45247" b="19140"/>
            <a:stretch/>
          </p:blipFill>
          <p:spPr>
            <a:xfrm>
              <a:off x="1904283" y="779463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23" name="Picture 122"/>
            <p:cNvPicPr preferRelativeResize="0">
              <a:picLocks/>
            </p:cNvPicPr>
            <p:nvPr/>
          </p:nvPicPr>
          <p:blipFill rotWithShape="1">
            <a:blip r:embed="rId4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06" t="77487" r="45879" b="9882"/>
            <a:stretch/>
          </p:blipFill>
          <p:spPr>
            <a:xfrm>
              <a:off x="1882059" y="2059780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24" name="Picture 123"/>
            <p:cNvPicPr preferRelativeResize="0">
              <a:picLocks/>
            </p:cNvPicPr>
            <p:nvPr/>
          </p:nvPicPr>
          <p:blipFill rotWithShape="1">
            <a:blip r:embed="rId4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33" t="15833" r="27952" b="71536"/>
            <a:stretch/>
          </p:blipFill>
          <p:spPr>
            <a:xfrm flipV="1">
              <a:off x="3080621" y="750888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25" name="Picture 124"/>
            <p:cNvPicPr preferRelativeResize="0">
              <a:picLocks/>
            </p:cNvPicPr>
            <p:nvPr/>
          </p:nvPicPr>
          <p:blipFill rotWithShape="1">
            <a:blip r:embed="rId4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615" t="76510" r="15670" b="10860"/>
            <a:stretch/>
          </p:blipFill>
          <p:spPr>
            <a:xfrm>
              <a:off x="3106021" y="2047875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26" name="Picture 125"/>
            <p:cNvPicPr preferRelativeResize="0">
              <a:picLocks/>
            </p:cNvPicPr>
            <p:nvPr/>
          </p:nvPicPr>
          <p:blipFill rotWithShape="1">
            <a:blip r:embed="rId5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918" t="56458" r="38367" b="30911"/>
            <a:stretch/>
          </p:blipFill>
          <p:spPr>
            <a:xfrm>
              <a:off x="4305377" y="2052637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27" name="Picture 126"/>
            <p:cNvPicPr preferRelativeResize="0">
              <a:picLocks/>
            </p:cNvPicPr>
            <p:nvPr/>
          </p:nvPicPr>
          <p:blipFill rotWithShape="1">
            <a:blip r:embed="rId5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00" t="37370" r="24785" b="50000"/>
            <a:stretch/>
          </p:blipFill>
          <p:spPr>
            <a:xfrm flipH="1">
              <a:off x="4268071" y="757237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28" name="Picture 127"/>
            <p:cNvPicPr preferRelativeResize="0">
              <a:picLocks/>
            </p:cNvPicPr>
            <p:nvPr/>
          </p:nvPicPr>
          <p:blipFill rotWithShape="1">
            <a:blip r:embed="rId5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59" t="60417" r="62326" b="26953"/>
            <a:stretch/>
          </p:blipFill>
          <p:spPr>
            <a:xfrm>
              <a:off x="1866183" y="3635375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29" name="Picture 128"/>
            <p:cNvPicPr preferRelativeResize="0">
              <a:picLocks/>
            </p:cNvPicPr>
            <p:nvPr/>
          </p:nvPicPr>
          <p:blipFill rotWithShape="1">
            <a:blip r:embed="rId5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45" t="37369" r="70139" b="50000"/>
            <a:stretch/>
          </p:blipFill>
          <p:spPr>
            <a:xfrm>
              <a:off x="1853483" y="4970463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30" name="Picture 129"/>
            <p:cNvPicPr preferRelativeResize="0">
              <a:picLocks/>
            </p:cNvPicPr>
            <p:nvPr/>
          </p:nvPicPr>
          <p:blipFill rotWithShape="1">
            <a:blip r:embed="rId5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285" t="66667" r="50000" b="20703"/>
            <a:stretch/>
          </p:blipFill>
          <p:spPr>
            <a:xfrm>
              <a:off x="3071096" y="3657600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cxnSp>
          <p:nvCxnSpPr>
            <p:cNvPr id="131" name="Straight Arrow Connector 130"/>
            <p:cNvCxnSpPr>
              <a:cxnSpLocks noChangeShapeType="1"/>
            </p:cNvCxnSpPr>
            <p:nvPr/>
          </p:nvCxnSpPr>
          <p:spPr bwMode="auto">
            <a:xfrm flipH="1" flipV="1">
              <a:off x="2983783" y="4495800"/>
              <a:ext cx="152400" cy="0"/>
            </a:xfrm>
            <a:prstGeom prst="straightConnector1">
              <a:avLst/>
            </a:prstGeom>
            <a:noFill/>
            <a:ln w="19050" algn="ctr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pic>
          <p:nvPicPr>
            <p:cNvPr id="132" name="Picture 131"/>
            <p:cNvPicPr preferRelativeResize="0">
              <a:picLocks/>
            </p:cNvPicPr>
            <p:nvPr/>
          </p:nvPicPr>
          <p:blipFill rotWithShape="1">
            <a:blip r:embed="rId5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12" t="64714" r="28473" b="22656"/>
            <a:stretch/>
          </p:blipFill>
          <p:spPr>
            <a:xfrm>
              <a:off x="3044108" y="4999038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33" name="Picture 132"/>
            <p:cNvPicPr preferRelativeResize="0">
              <a:picLocks/>
            </p:cNvPicPr>
            <p:nvPr/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667" t="67774" r="44618" b="19596"/>
            <a:stretch/>
          </p:blipFill>
          <p:spPr>
            <a:xfrm>
              <a:off x="4252196" y="3667125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pic>
          <p:nvPicPr>
            <p:cNvPr id="134" name="Picture 133"/>
            <p:cNvPicPr preferRelativeResize="0">
              <a:picLocks/>
            </p:cNvPicPr>
            <p:nvPr/>
          </p:nvPicPr>
          <p:blipFill rotWithShape="1">
            <a:blip r:embed="rId5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27" t="75260" r="81858" b="12110"/>
            <a:stretch/>
          </p:blipFill>
          <p:spPr>
            <a:xfrm>
              <a:off x="4263308" y="4994275"/>
              <a:ext cx="501650" cy="461963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sp>
          <p:nvSpPr>
            <p:cNvPr id="135" name="TextBox 4"/>
            <p:cNvSpPr txBox="1">
              <a:spLocks noChangeArrowheads="1"/>
            </p:cNvSpPr>
            <p:nvPr/>
          </p:nvSpPr>
          <p:spPr bwMode="auto">
            <a:xfrm>
              <a:off x="1627031" y="505758"/>
              <a:ext cx="484428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050" b="1" dirty="0" smtClean="0">
                  <a:latin typeface="Arial" charset="0"/>
                  <a:cs typeface="Arial" charset="0"/>
                </a:rPr>
                <a:t>INS1</a:t>
              </a:r>
              <a:endParaRPr lang="en-US" altLang="en-US" sz="1050" b="1" dirty="0">
                <a:latin typeface="Arial" charset="0"/>
                <a:cs typeface="Arial" charset="0"/>
              </a:endParaRPr>
            </a:p>
          </p:txBody>
        </p:sp>
        <p:sp>
          <p:nvSpPr>
            <p:cNvPr id="136" name="TextBox 4"/>
            <p:cNvSpPr txBox="1">
              <a:spLocks noChangeArrowheads="1"/>
            </p:cNvSpPr>
            <p:nvPr/>
          </p:nvSpPr>
          <p:spPr bwMode="auto">
            <a:xfrm>
              <a:off x="2842410" y="505758"/>
              <a:ext cx="484428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050" b="1" dirty="0" smtClean="0">
                  <a:latin typeface="Arial" charset="0"/>
                  <a:cs typeface="Arial" charset="0"/>
                </a:rPr>
                <a:t>INS2</a:t>
              </a:r>
              <a:endParaRPr lang="en-US" altLang="en-US" sz="1050" b="1" dirty="0">
                <a:latin typeface="Arial" charset="0"/>
                <a:cs typeface="Arial" charset="0"/>
              </a:endParaRPr>
            </a:p>
          </p:txBody>
        </p:sp>
        <p:sp>
          <p:nvSpPr>
            <p:cNvPr id="137" name="TextBox 4"/>
            <p:cNvSpPr txBox="1">
              <a:spLocks noChangeArrowheads="1"/>
            </p:cNvSpPr>
            <p:nvPr/>
          </p:nvSpPr>
          <p:spPr bwMode="auto">
            <a:xfrm>
              <a:off x="4061610" y="505758"/>
              <a:ext cx="484428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en-US" sz="1050" b="1" dirty="0" smtClean="0">
                  <a:latin typeface="Arial" charset="0"/>
                  <a:cs typeface="Arial" charset="0"/>
                </a:rPr>
                <a:t>INS3</a:t>
              </a:r>
              <a:endParaRPr lang="en-US" altLang="en-US" sz="1050" b="1" dirty="0"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60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4" name="Text Box 2"/>
          <p:cNvSpPr txBox="1">
            <a:spLocks noChangeArrowheads="1"/>
          </p:cNvSpPr>
          <p:nvPr/>
        </p:nvSpPr>
        <p:spPr bwMode="auto">
          <a:xfrm>
            <a:off x="65088" y="36513"/>
            <a:ext cx="300595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Supplementary Figure </a:t>
            </a:r>
            <a:r>
              <a:rPr lang="en-US" alt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5</a:t>
            </a:r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  </a:t>
            </a:r>
            <a:endParaRPr lang="en-US" alt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60" name="TextBox 25"/>
          <p:cNvSpPr txBox="1">
            <a:spLocks noChangeArrowheads="1"/>
          </p:cNvSpPr>
          <p:nvPr/>
        </p:nvSpPr>
        <p:spPr bwMode="auto">
          <a:xfrm>
            <a:off x="1178212" y="809944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latin typeface="Arial" charset="0"/>
                <a:cs typeface="Arial" charset="0"/>
              </a:rPr>
              <a:t>C.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3657600" y="3915489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Peri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-Tumor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438400" y="3918102"/>
            <a:ext cx="12723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Insulinoma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3" name="Group 162"/>
          <p:cNvGrpSpPr/>
          <p:nvPr/>
        </p:nvGrpSpPr>
        <p:grpSpPr>
          <a:xfrm>
            <a:off x="3156222" y="1570911"/>
            <a:ext cx="747782" cy="369332"/>
            <a:chOff x="2177102" y="2130941"/>
            <a:chExt cx="747782" cy="369332"/>
          </a:xfrm>
        </p:grpSpPr>
        <p:cxnSp>
          <p:nvCxnSpPr>
            <p:cNvPr id="165" name="Straight Connector 164"/>
            <p:cNvCxnSpPr/>
            <p:nvPr/>
          </p:nvCxnSpPr>
          <p:spPr>
            <a:xfrm flipV="1">
              <a:off x="2177102" y="2280682"/>
              <a:ext cx="747782" cy="265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5"/>
            <p:cNvSpPr txBox="1"/>
            <p:nvPr/>
          </p:nvSpPr>
          <p:spPr>
            <a:xfrm>
              <a:off x="2280041" y="2130941"/>
              <a:ext cx="4924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91440" tIns="0" rIns="91440" bIns="0" rtlCol="0" anchor="ctr"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1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000" kern="120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defRPr>
              </a:lvl9pPr>
            </a:lstStyle>
            <a:p>
              <a:r>
                <a:rPr lang="en-US" sz="2400" b="1" dirty="0" smtClean="0"/>
                <a:t>**</a:t>
              </a:r>
              <a:endParaRPr lang="en-US" sz="2400" b="1" dirty="0"/>
            </a:p>
          </p:txBody>
        </p:sp>
      </p:grp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5693853"/>
              </p:ext>
            </p:extLst>
          </p:nvPr>
        </p:nvGraphicFramePr>
        <p:xfrm>
          <a:off x="1911935" y="12837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210415" y="2500647"/>
            <a:ext cx="3023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% p21+ Beta Cells or Tumor Cells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88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9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713" y="33845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Arrow Connector 66"/>
          <p:cNvCxnSpPr/>
          <p:nvPr/>
        </p:nvCxnSpPr>
        <p:spPr>
          <a:xfrm rot="16200000">
            <a:off x="4466432" y="3975894"/>
            <a:ext cx="90487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6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25" y="698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2" name="Straight Arrow Connector 101"/>
          <p:cNvCxnSpPr/>
          <p:nvPr/>
        </p:nvCxnSpPr>
        <p:spPr>
          <a:xfrm rot="5400000">
            <a:off x="4901406" y="1113632"/>
            <a:ext cx="92075" cy="12223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5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98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4" name="Straight Arrow Connector 93"/>
          <p:cNvCxnSpPr/>
          <p:nvPr/>
        </p:nvCxnSpPr>
        <p:spPr>
          <a:xfrm flipV="1">
            <a:off x="2346325" y="1566863"/>
            <a:ext cx="9207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6" name="Picture 42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150" y="4572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38"/>
          <p:cNvPicPr preferRelativeResize="0"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8" y="4572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4" name="Straight Arrow Connector 83"/>
          <p:cNvCxnSpPr/>
          <p:nvPr/>
        </p:nvCxnSpPr>
        <p:spPr>
          <a:xfrm flipV="1">
            <a:off x="4924425" y="5589587"/>
            <a:ext cx="90488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9" name="Picture 61"/>
          <p:cNvPicPr preferRelativeResize="0"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6375" y="33845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4" name="Straight Arrow Connector 73"/>
          <p:cNvCxnSpPr/>
          <p:nvPr/>
        </p:nvCxnSpPr>
        <p:spPr>
          <a:xfrm flipH="1">
            <a:off x="8366125" y="3657600"/>
            <a:ext cx="9207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1" name="Picture 41"/>
          <p:cNvPicPr preferRelativeResize="0"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50" y="33845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9" name="Straight Arrow Connector 68"/>
          <p:cNvCxnSpPr/>
          <p:nvPr/>
        </p:nvCxnSpPr>
        <p:spPr>
          <a:xfrm flipV="1">
            <a:off x="5638800" y="4046538"/>
            <a:ext cx="92075" cy="122237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3" name="Picture 43"/>
          <p:cNvPicPr preferRelativeResize="0"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613" y="33845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4" name="TextBox 1"/>
          <p:cNvSpPr txBox="1">
            <a:spLocks noChangeArrowheads="1"/>
          </p:cNvSpPr>
          <p:nvPr/>
        </p:nvSpPr>
        <p:spPr bwMode="auto">
          <a:xfrm>
            <a:off x="57150" y="420688"/>
            <a:ext cx="88357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A. </a:t>
            </a:r>
            <a:r>
              <a:rPr lang="en-US" altLang="en-US" sz="1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PDX1</a:t>
            </a:r>
            <a:endParaRPr lang="en-US" altLang="en-US" sz="1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065" name="TextBox 2"/>
          <p:cNvSpPr txBox="1">
            <a:spLocks noChangeArrowheads="1"/>
          </p:cNvSpPr>
          <p:nvPr/>
        </p:nvSpPr>
        <p:spPr bwMode="auto">
          <a:xfrm>
            <a:off x="33338" y="3045023"/>
            <a:ext cx="970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B. FoxO1</a:t>
            </a:r>
          </a:p>
        </p:txBody>
      </p:sp>
      <p:pic>
        <p:nvPicPr>
          <p:cNvPr id="2073" name="Picture 15"/>
          <p:cNvPicPr preferRelativeResize="0"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38" y="190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4" name="Picture 32"/>
          <p:cNvPicPr preferRelativeResize="0"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3" y="4572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5" name="Picture 33"/>
          <p:cNvPicPr preferRelativeResize="0"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" y="33845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6" name="Picture 34"/>
          <p:cNvPicPr preferRelativeResize="0"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4572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7" name="Picture 35"/>
          <p:cNvPicPr preferRelativeResize="0"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213" y="33845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8" name="Picture 36"/>
          <p:cNvPicPr preferRelativeResize="0">
            <a:picLocks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663" y="4572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79" name="Picture 37"/>
          <p:cNvPicPr preferRelativeResize="0">
            <a:picLocks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075" y="33845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0" name="Picture 40"/>
          <p:cNvPicPr preferRelativeResize="0">
            <a:picLocks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25" y="4572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1" name="Picture 62"/>
          <p:cNvPicPr preferRelativeResize="0">
            <a:picLocks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313" y="4572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82" name="Text Box 2"/>
          <p:cNvSpPr txBox="1">
            <a:spLocks noChangeArrowheads="1"/>
          </p:cNvSpPr>
          <p:nvPr/>
        </p:nvSpPr>
        <p:spPr bwMode="auto">
          <a:xfrm>
            <a:off x="119063" y="0"/>
            <a:ext cx="300595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Supplementary Figure </a:t>
            </a:r>
            <a:r>
              <a:rPr lang="en-US" altLang="en-US" sz="1800" b="1" dirty="0">
                <a:solidFill>
                  <a:srgbClr val="000000"/>
                </a:solidFill>
                <a:latin typeface="Arial" charset="0"/>
                <a:cs typeface="Arial" charset="0"/>
              </a:rPr>
              <a:t>6</a:t>
            </a:r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.  </a:t>
            </a:r>
            <a:endParaRPr lang="en-US" alt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2083" name="TextBox 38"/>
          <p:cNvSpPr txBox="1">
            <a:spLocks noChangeArrowheads="1"/>
          </p:cNvSpPr>
          <p:nvPr/>
        </p:nvSpPr>
        <p:spPr bwMode="auto">
          <a:xfrm>
            <a:off x="168316" y="2149474"/>
            <a:ext cx="669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Tumor</a:t>
            </a:r>
          </a:p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2084" name="TextBox 39"/>
          <p:cNvSpPr txBox="1">
            <a:spLocks noChangeArrowheads="1"/>
          </p:cNvSpPr>
          <p:nvPr/>
        </p:nvSpPr>
        <p:spPr bwMode="auto">
          <a:xfrm>
            <a:off x="123880" y="984250"/>
            <a:ext cx="7136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Normal</a:t>
            </a:r>
          </a:p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2085" name="TextBox 40"/>
          <p:cNvSpPr txBox="1">
            <a:spLocks noChangeArrowheads="1"/>
          </p:cNvSpPr>
          <p:nvPr/>
        </p:nvSpPr>
        <p:spPr bwMode="auto">
          <a:xfrm>
            <a:off x="168316" y="4896147"/>
            <a:ext cx="669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Tumor</a:t>
            </a:r>
          </a:p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2086" name="TextBox 41"/>
          <p:cNvSpPr txBox="1">
            <a:spLocks noChangeArrowheads="1"/>
          </p:cNvSpPr>
          <p:nvPr/>
        </p:nvSpPr>
        <p:spPr bwMode="auto">
          <a:xfrm>
            <a:off x="123880" y="3653135"/>
            <a:ext cx="7136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Normal</a:t>
            </a:r>
          </a:p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565525" y="3762375"/>
            <a:ext cx="9207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37"/>
          <p:cNvPicPr preferRelativeResize="0">
            <a:picLocks noChangeAspect="1"/>
          </p:cNvPicPr>
          <p:nvPr/>
        </p:nvPicPr>
        <p:blipFill rotWithShape="1">
          <a:blip r:embed="rId16"/>
          <a:srcRect l="43144" t="37355" r="43144" b="50000"/>
          <a:stretch/>
        </p:blipFill>
        <p:spPr bwMode="auto">
          <a:xfrm>
            <a:off x="3765550" y="3408363"/>
            <a:ext cx="501650" cy="461962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33"/>
          <p:cNvPicPr preferRelativeResize="0">
            <a:picLocks noChangeAspect="1"/>
          </p:cNvPicPr>
          <p:nvPr/>
        </p:nvPicPr>
        <p:blipFill rotWithShape="1">
          <a:blip r:embed="rId12"/>
          <a:srcRect l="43144" t="31510" r="43144" b="55844"/>
          <a:stretch/>
        </p:blipFill>
        <p:spPr bwMode="auto">
          <a:xfrm>
            <a:off x="1436688" y="3389313"/>
            <a:ext cx="501650" cy="463550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3" name="Straight Arrow Connector 62"/>
          <p:cNvCxnSpPr/>
          <p:nvPr/>
        </p:nvCxnSpPr>
        <p:spPr>
          <a:xfrm>
            <a:off x="1258888" y="3640138"/>
            <a:ext cx="92075" cy="122237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91" name="Picture 35"/>
          <p:cNvPicPr preferRelativeResize="0"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45" t="54523" r="32645" b="33115"/>
          <a:stretch>
            <a:fillRect/>
          </a:stretch>
        </p:blipFill>
        <p:spPr bwMode="auto">
          <a:xfrm>
            <a:off x="2578100" y="3389313"/>
            <a:ext cx="501650" cy="45243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5" name="Straight Arrow Connector 64"/>
          <p:cNvCxnSpPr/>
          <p:nvPr/>
        </p:nvCxnSpPr>
        <p:spPr>
          <a:xfrm rot="5400000">
            <a:off x="2712244" y="3918744"/>
            <a:ext cx="90487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39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16" t="42883" r="64439" b="42883"/>
          <a:stretch>
            <a:fillRect/>
          </a:stretch>
        </p:blipFill>
        <p:spPr bwMode="auto">
          <a:xfrm>
            <a:off x="4983163" y="3403600"/>
            <a:ext cx="463550" cy="5207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1"/>
          <p:cNvPicPr preferRelativeResize="0"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t="46989" r="64413" b="40366"/>
          <a:stretch>
            <a:fillRect/>
          </a:stretch>
        </p:blipFill>
        <p:spPr bwMode="auto">
          <a:xfrm>
            <a:off x="6108700" y="3414713"/>
            <a:ext cx="501650" cy="4619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43"/>
          <p:cNvPicPr preferRelativeResize="0"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8" t="57408" r="50000" b="29945"/>
          <a:stretch>
            <a:fillRect/>
          </a:stretch>
        </p:blipFill>
        <p:spPr bwMode="auto">
          <a:xfrm>
            <a:off x="7312025" y="3424238"/>
            <a:ext cx="501650" cy="4619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2" name="Straight Arrow Connector 71"/>
          <p:cNvCxnSpPr/>
          <p:nvPr/>
        </p:nvCxnSpPr>
        <p:spPr>
          <a:xfrm rot="5400000" flipH="1">
            <a:off x="7204869" y="4182269"/>
            <a:ext cx="92075" cy="122237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Picture 61"/>
          <p:cNvPicPr preferRelativeResize="0"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0" t="29427" r="46960" b="57927"/>
          <a:stretch>
            <a:fillRect/>
          </a:stretch>
        </p:blipFill>
        <p:spPr bwMode="auto">
          <a:xfrm>
            <a:off x="8470900" y="3397250"/>
            <a:ext cx="5016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32"/>
          <p:cNvPicPr preferRelativeResize="0">
            <a:picLocks noChangeAspect="1"/>
          </p:cNvPicPr>
          <p:nvPr/>
        </p:nvPicPr>
        <p:blipFill rotWithShape="1">
          <a:blip r:embed="rId11"/>
          <a:srcRect l="11022" t="19568" r="75872" b="67895"/>
          <a:stretch/>
        </p:blipFill>
        <p:spPr bwMode="auto">
          <a:xfrm>
            <a:off x="1447800" y="4583112"/>
            <a:ext cx="479425" cy="458788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7" name="Straight Arrow Connector 76"/>
          <p:cNvCxnSpPr/>
          <p:nvPr/>
        </p:nvCxnSpPr>
        <p:spPr>
          <a:xfrm>
            <a:off x="831850" y="4776787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Picture 34"/>
          <p:cNvPicPr preferRelativeResize="0">
            <a:picLocks noChangeAspect="1"/>
          </p:cNvPicPr>
          <p:nvPr/>
        </p:nvPicPr>
        <p:blipFill rotWithShape="1">
          <a:blip r:embed="rId13"/>
          <a:srcRect l="51824" t="50000" r="34465" b="37354"/>
          <a:stretch/>
        </p:blipFill>
        <p:spPr bwMode="auto">
          <a:xfrm>
            <a:off x="2590800" y="4586287"/>
            <a:ext cx="501650" cy="463550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0" name="Straight Arrow Connector 79"/>
          <p:cNvCxnSpPr/>
          <p:nvPr/>
        </p:nvCxnSpPr>
        <p:spPr>
          <a:xfrm>
            <a:off x="2438400" y="5005387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Picture 36"/>
          <p:cNvPicPr preferRelativeResize="0">
            <a:picLocks noChangeAspect="1"/>
          </p:cNvPicPr>
          <p:nvPr/>
        </p:nvPicPr>
        <p:blipFill rotWithShape="1">
          <a:blip r:embed="rId15"/>
          <a:srcRect l="24740" t="50000" r="61549" b="37354"/>
          <a:stretch/>
        </p:blipFill>
        <p:spPr bwMode="auto">
          <a:xfrm>
            <a:off x="3789363" y="4576762"/>
            <a:ext cx="501650" cy="463550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2" name="Straight Arrow Connector 81"/>
          <p:cNvCxnSpPr/>
          <p:nvPr/>
        </p:nvCxnSpPr>
        <p:spPr>
          <a:xfrm>
            <a:off x="3352800" y="5005387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38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48" t="77719" r="31342" b="9636"/>
          <a:stretch>
            <a:fillRect/>
          </a:stretch>
        </p:blipFill>
        <p:spPr bwMode="auto">
          <a:xfrm>
            <a:off x="4978400" y="4579937"/>
            <a:ext cx="5016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5" name="Picture 40"/>
          <p:cNvPicPr preferRelativeResize="0">
            <a:picLocks noChangeAspect="1"/>
          </p:cNvPicPr>
          <p:nvPr/>
        </p:nvPicPr>
        <p:blipFill rotWithShape="1">
          <a:blip r:embed="rId17"/>
          <a:srcRect l="65365" t="58001" r="20924" b="29354"/>
          <a:stretch/>
        </p:blipFill>
        <p:spPr bwMode="auto">
          <a:xfrm>
            <a:off x="6140450" y="4572000"/>
            <a:ext cx="501650" cy="461962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6" name="Straight Arrow Connector 85"/>
          <p:cNvCxnSpPr/>
          <p:nvPr/>
        </p:nvCxnSpPr>
        <p:spPr>
          <a:xfrm rot="5400000">
            <a:off x="6414294" y="5198268"/>
            <a:ext cx="96838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42"/>
          <p:cNvPicPr preferRelativeResize="0"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1" t="36491" r="74219" b="50864"/>
          <a:stretch>
            <a:fillRect/>
          </a:stretch>
        </p:blipFill>
        <p:spPr bwMode="auto">
          <a:xfrm>
            <a:off x="7289800" y="4587875"/>
            <a:ext cx="501650" cy="4619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Arrow Connector 89"/>
          <p:cNvCxnSpPr/>
          <p:nvPr/>
        </p:nvCxnSpPr>
        <p:spPr>
          <a:xfrm flipH="1">
            <a:off x="6907213" y="4926012"/>
            <a:ext cx="9207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1" name="Picture 62"/>
          <p:cNvPicPr preferRelativeResize="0">
            <a:picLocks noChangeAspect="1"/>
          </p:cNvPicPr>
          <p:nvPr/>
        </p:nvPicPr>
        <p:blipFill rotWithShape="1">
          <a:blip r:embed="rId18"/>
          <a:srcRect l="64064" t="54760" r="22225" b="32595"/>
          <a:stretch/>
        </p:blipFill>
        <p:spPr bwMode="auto">
          <a:xfrm>
            <a:off x="8483600" y="4581525"/>
            <a:ext cx="501650" cy="461962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2" name="Straight Arrow Connector 91"/>
          <p:cNvCxnSpPr/>
          <p:nvPr/>
        </p:nvCxnSpPr>
        <p:spPr>
          <a:xfrm rot="5400000">
            <a:off x="8626475" y="5113337"/>
            <a:ext cx="9207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11" name="Picture 1"/>
          <p:cNvPicPr preferRelativeResize="0">
            <a:picLocks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225" y="698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74"/>
          <p:cNvPicPr preferRelativeResize="0">
            <a:picLocks noChangeAspect="1"/>
          </p:cNvPicPr>
          <p:nvPr/>
        </p:nvPicPr>
        <p:blipFill rotWithShape="1">
          <a:blip r:embed="rId22"/>
          <a:srcRect l="34640" t="47635" r="51645" b="39735"/>
          <a:stretch/>
        </p:blipFill>
        <p:spPr>
          <a:xfrm>
            <a:off x="1425575" y="706438"/>
            <a:ext cx="501650" cy="461962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79" name="Straight Arrow Connector 78"/>
          <p:cNvCxnSpPr/>
          <p:nvPr/>
        </p:nvCxnSpPr>
        <p:spPr>
          <a:xfrm>
            <a:off x="1143000" y="1220788"/>
            <a:ext cx="9207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15"/>
          <p:cNvPicPr preferRelativeResize="0">
            <a:picLocks noChangeAspect="1"/>
          </p:cNvPicPr>
          <p:nvPr/>
        </p:nvPicPr>
        <p:blipFill rotWithShape="1">
          <a:blip r:embed="rId10"/>
          <a:srcRect l="37500" t="8333" r="48785" b="79036"/>
          <a:stretch/>
        </p:blipFill>
        <p:spPr bwMode="auto">
          <a:xfrm>
            <a:off x="1425575" y="1927225"/>
            <a:ext cx="501650" cy="461963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8" name="Straight Arrow Connector 87"/>
          <p:cNvCxnSpPr/>
          <p:nvPr/>
        </p:nvCxnSpPr>
        <p:spPr>
          <a:xfrm>
            <a:off x="1138238" y="1936750"/>
            <a:ext cx="92075" cy="12223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16" name="Picture 4"/>
          <p:cNvPicPr preferRelativeResize="0">
            <a:picLocks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338" y="190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" name="Picture 92"/>
          <p:cNvPicPr preferRelativeResize="0"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85" t="69971" r="51601" b="17400"/>
          <a:stretch>
            <a:fillRect/>
          </a:stretch>
        </p:blipFill>
        <p:spPr bwMode="auto">
          <a:xfrm>
            <a:off x="2622550" y="715963"/>
            <a:ext cx="501650" cy="461962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94"/>
          <p:cNvPicPr preferRelativeResize="0">
            <a:picLocks noChangeAspect="1"/>
          </p:cNvPicPr>
          <p:nvPr/>
        </p:nvPicPr>
        <p:blipFill rotWithShape="1">
          <a:blip r:embed="rId25"/>
          <a:srcRect l="36341" t="52356" r="50000" b="35014"/>
          <a:stretch/>
        </p:blipFill>
        <p:spPr>
          <a:xfrm>
            <a:off x="2582863" y="1947863"/>
            <a:ext cx="500062" cy="461962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96" name="Straight Arrow Connector 95"/>
          <p:cNvCxnSpPr/>
          <p:nvPr/>
        </p:nvCxnSpPr>
        <p:spPr>
          <a:xfrm>
            <a:off x="2298700" y="2446338"/>
            <a:ext cx="92075" cy="122237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20" name="Picture 1"/>
          <p:cNvPicPr preferRelativeResize="0">
            <a:picLocks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13" y="698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21" name="Picture 3"/>
          <p:cNvPicPr preferRelativeResize="0">
            <a:picLocks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90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Picture 96"/>
          <p:cNvPicPr preferRelativeResize="0">
            <a:picLocks noChangeAspect="1"/>
          </p:cNvPicPr>
          <p:nvPr/>
        </p:nvPicPr>
        <p:blipFill rotWithShape="1">
          <a:blip r:embed="rId28"/>
          <a:srcRect l="54690" t="67277" r="31595" b="20093"/>
          <a:stretch/>
        </p:blipFill>
        <p:spPr>
          <a:xfrm>
            <a:off x="3778250" y="698500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98" name="Straight Arrow Connector 97"/>
          <p:cNvCxnSpPr/>
          <p:nvPr/>
        </p:nvCxnSpPr>
        <p:spPr>
          <a:xfrm rot="5400000">
            <a:off x="3896519" y="1431131"/>
            <a:ext cx="90488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98"/>
          <p:cNvPicPr preferRelativeResize="0">
            <a:picLocks noChangeAspect="1"/>
          </p:cNvPicPr>
          <p:nvPr/>
        </p:nvPicPr>
        <p:blipFill rotWithShape="1">
          <a:blip r:embed="rId29"/>
          <a:srcRect l="43750" t="37491" r="42535" b="50000"/>
          <a:stretch/>
        </p:blipFill>
        <p:spPr>
          <a:xfrm>
            <a:off x="3773488" y="1954213"/>
            <a:ext cx="501650" cy="457200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100" name="Straight Arrow Connector 99"/>
          <p:cNvCxnSpPr/>
          <p:nvPr/>
        </p:nvCxnSpPr>
        <p:spPr>
          <a:xfrm>
            <a:off x="3568700" y="2276475"/>
            <a:ext cx="92075" cy="12223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26" name="Picture 5"/>
          <p:cNvPicPr preferRelativeResize="0">
            <a:picLocks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1175" y="190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100"/>
          <p:cNvPicPr preferRelativeResize="0"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84" t="41916" r="43684" b="44368"/>
          <a:stretch>
            <a:fillRect/>
          </a:stretch>
        </p:blipFill>
        <p:spPr bwMode="auto">
          <a:xfrm>
            <a:off x="4959350" y="695325"/>
            <a:ext cx="461963" cy="5016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103"/>
          <p:cNvPicPr preferRelativeResize="0">
            <a:picLocks noChangeAspect="1"/>
          </p:cNvPicPr>
          <p:nvPr/>
        </p:nvPicPr>
        <p:blipFill rotWithShape="1">
          <a:blip r:embed="rId32"/>
          <a:srcRect l="72917" t="60200" r="13368" b="27170"/>
          <a:stretch/>
        </p:blipFill>
        <p:spPr>
          <a:xfrm>
            <a:off x="4953000" y="1947863"/>
            <a:ext cx="501650" cy="461962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105" name="Straight Arrow Connector 104"/>
          <p:cNvCxnSpPr/>
          <p:nvPr/>
        </p:nvCxnSpPr>
        <p:spPr>
          <a:xfrm rot="5400000">
            <a:off x="5276057" y="2574131"/>
            <a:ext cx="90488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30" name="Picture 7"/>
          <p:cNvPicPr preferRelativeResize="0">
            <a:picLocks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088" y="190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1" name="Picture 8"/>
          <p:cNvPicPr preferRelativeResize="0">
            <a:picLocks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575" y="698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Picture 105"/>
          <p:cNvPicPr preferRelativeResize="0">
            <a:picLocks noChangeAspect="1"/>
          </p:cNvPicPr>
          <p:nvPr/>
        </p:nvPicPr>
        <p:blipFill rotWithShape="1">
          <a:blip r:embed="rId35"/>
          <a:srcRect l="52140" t="60417" r="34145" b="26953"/>
          <a:stretch/>
        </p:blipFill>
        <p:spPr>
          <a:xfrm>
            <a:off x="6121400" y="733425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107" name="Straight Arrow Connector 106"/>
          <p:cNvCxnSpPr/>
          <p:nvPr/>
        </p:nvCxnSpPr>
        <p:spPr>
          <a:xfrm rot="10800000">
            <a:off x="6172200" y="1501775"/>
            <a:ext cx="92075" cy="12223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107"/>
          <p:cNvPicPr preferRelativeResize="0">
            <a:picLocks noChangeAspect="1"/>
          </p:cNvPicPr>
          <p:nvPr/>
        </p:nvPicPr>
        <p:blipFill rotWithShape="1">
          <a:blip r:embed="rId36"/>
          <a:srcRect l="58897" t="75264" r="27388" b="12105"/>
          <a:stretch/>
        </p:blipFill>
        <p:spPr>
          <a:xfrm>
            <a:off x="6137275" y="1966913"/>
            <a:ext cx="501650" cy="461962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109" name="Straight Arrow Connector 108"/>
          <p:cNvCxnSpPr/>
          <p:nvPr/>
        </p:nvCxnSpPr>
        <p:spPr>
          <a:xfrm rot="5400000">
            <a:off x="6333332" y="2802731"/>
            <a:ext cx="90488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36" name="Picture 9"/>
          <p:cNvPicPr preferRelativeResize="0">
            <a:picLocks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375" y="190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37" name="Picture 10"/>
          <p:cNvPicPr preferRelativeResize="0">
            <a:picLocks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8450" y="698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" name="Picture 109"/>
          <p:cNvPicPr preferRelativeResize="0">
            <a:picLocks noChangeAspect="1"/>
          </p:cNvPicPr>
          <p:nvPr/>
        </p:nvPicPr>
        <p:blipFill rotWithShape="1">
          <a:blip r:embed="rId39"/>
          <a:srcRect l="33333" t="42285" r="52952" b="45085"/>
          <a:stretch/>
        </p:blipFill>
        <p:spPr>
          <a:xfrm>
            <a:off x="7285038" y="738188"/>
            <a:ext cx="503237" cy="461962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111" name="Straight Arrow Connector 110"/>
          <p:cNvCxnSpPr/>
          <p:nvPr/>
        </p:nvCxnSpPr>
        <p:spPr>
          <a:xfrm>
            <a:off x="7010400" y="1125538"/>
            <a:ext cx="9207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111"/>
          <p:cNvPicPr preferRelativeResize="0">
            <a:picLocks noChangeAspect="1"/>
          </p:cNvPicPr>
          <p:nvPr/>
        </p:nvPicPr>
        <p:blipFill rotWithShape="1">
          <a:blip r:embed="rId40"/>
          <a:srcRect l="81250" t="58333" r="5035" b="29037"/>
          <a:stretch/>
        </p:blipFill>
        <p:spPr>
          <a:xfrm>
            <a:off x="7316788" y="1963738"/>
            <a:ext cx="501650" cy="461962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2141" name="Picture 14"/>
          <p:cNvPicPr preferRelativeResize="0">
            <a:picLocks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13" y="1905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42" name="Picture 15"/>
          <p:cNvPicPr preferRelativeResize="0">
            <a:picLocks/>
          </p:cNvPicPr>
          <p:nvPr/>
        </p:nvPicPr>
        <p:blipFill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238" y="6985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Picture 112"/>
          <p:cNvPicPr preferRelativeResize="0"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5703" r="36285" b="41667"/>
          <a:stretch>
            <a:fillRect/>
          </a:stretch>
        </p:blipFill>
        <p:spPr bwMode="auto">
          <a:xfrm>
            <a:off x="8510588" y="723900"/>
            <a:ext cx="501650" cy="461963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4" name="Straight Arrow Connector 113"/>
          <p:cNvCxnSpPr/>
          <p:nvPr/>
        </p:nvCxnSpPr>
        <p:spPr>
          <a:xfrm rot="10800000">
            <a:off x="8534400" y="1325563"/>
            <a:ext cx="92075" cy="122237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5" name="Picture 114"/>
          <p:cNvPicPr preferRelativeResize="0">
            <a:picLocks noChangeAspect="1"/>
          </p:cNvPicPr>
          <p:nvPr/>
        </p:nvPicPr>
        <p:blipFill rotWithShape="1">
          <a:blip r:embed="rId44"/>
          <a:srcRect l="17900" t="63500" r="68385" b="23870"/>
          <a:stretch/>
        </p:blipFill>
        <p:spPr>
          <a:xfrm>
            <a:off x="8509000" y="1927225"/>
            <a:ext cx="501650" cy="461963"/>
          </a:xfrm>
          <a:prstGeom prst="rect">
            <a:avLst/>
          </a:prstGeom>
          <a:ln>
            <a:solidFill>
              <a:schemeClr val="accent3"/>
            </a:solidFill>
          </a:ln>
        </p:spPr>
      </p:pic>
      <p:cxnSp>
        <p:nvCxnSpPr>
          <p:cNvPr id="116" name="Straight Arrow Connector 115"/>
          <p:cNvCxnSpPr/>
          <p:nvPr/>
        </p:nvCxnSpPr>
        <p:spPr>
          <a:xfrm>
            <a:off x="8067675" y="2576513"/>
            <a:ext cx="66675" cy="90487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4"/>
          <p:cNvSpPr txBox="1">
            <a:spLocks noChangeArrowheads="1"/>
          </p:cNvSpPr>
          <p:nvPr/>
        </p:nvSpPr>
        <p:spPr bwMode="auto">
          <a:xfrm>
            <a:off x="1059423" y="479509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INS1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7" name="TextBox 4"/>
          <p:cNvSpPr txBox="1">
            <a:spLocks noChangeArrowheads="1"/>
          </p:cNvSpPr>
          <p:nvPr/>
        </p:nvSpPr>
        <p:spPr bwMode="auto">
          <a:xfrm>
            <a:off x="2274802" y="479509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INS2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8" name="TextBox 4"/>
          <p:cNvSpPr txBox="1">
            <a:spLocks noChangeArrowheads="1"/>
          </p:cNvSpPr>
          <p:nvPr/>
        </p:nvSpPr>
        <p:spPr bwMode="auto">
          <a:xfrm>
            <a:off x="3494002" y="479509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INS3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9" name="TextBox 4"/>
          <p:cNvSpPr txBox="1">
            <a:spLocks noChangeArrowheads="1"/>
          </p:cNvSpPr>
          <p:nvPr/>
        </p:nvSpPr>
        <p:spPr bwMode="auto">
          <a:xfrm>
            <a:off x="4713202" y="479509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INS4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0" name="TextBox 4"/>
          <p:cNvSpPr txBox="1">
            <a:spLocks noChangeArrowheads="1"/>
          </p:cNvSpPr>
          <p:nvPr/>
        </p:nvSpPr>
        <p:spPr bwMode="auto">
          <a:xfrm>
            <a:off x="5856202" y="479509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INS5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1" name="TextBox 4"/>
          <p:cNvSpPr txBox="1">
            <a:spLocks noChangeArrowheads="1"/>
          </p:cNvSpPr>
          <p:nvPr/>
        </p:nvSpPr>
        <p:spPr bwMode="auto">
          <a:xfrm>
            <a:off x="7151602" y="479509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INS6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2" name="TextBox 4"/>
          <p:cNvSpPr txBox="1">
            <a:spLocks noChangeArrowheads="1"/>
          </p:cNvSpPr>
          <p:nvPr/>
        </p:nvSpPr>
        <p:spPr bwMode="auto">
          <a:xfrm>
            <a:off x="8229600" y="479509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INS7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99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1"/>
          <p:cNvPicPr preferRelativeResize="0"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413" y="147637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" name="Straight Arrow Connector 37"/>
          <p:cNvCxnSpPr/>
          <p:nvPr/>
        </p:nvCxnSpPr>
        <p:spPr>
          <a:xfrm>
            <a:off x="5532438" y="1763713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1"/>
          <p:cNvSpPr txBox="1">
            <a:spLocks noChangeArrowheads="1"/>
          </p:cNvSpPr>
          <p:nvPr/>
        </p:nvSpPr>
        <p:spPr bwMode="auto">
          <a:xfrm>
            <a:off x="204893" y="871042"/>
            <a:ext cx="9300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C. </a:t>
            </a:r>
            <a:r>
              <a:rPr lang="en-US" altLang="en-US" sz="1400" b="1" dirty="0" err="1">
                <a:solidFill>
                  <a:srgbClr val="000000"/>
                </a:solidFill>
                <a:latin typeface="Arial" charset="0"/>
                <a:cs typeface="Arial" charset="0"/>
              </a:rPr>
              <a:t>Menin</a:t>
            </a:r>
            <a:endParaRPr lang="en-US" altLang="en-US" sz="1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3077" name="Picture 3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" y="144621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4"/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3" y="279717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5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275" y="28067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6"/>
          <p:cNvPicPr preferRelativeResize="0"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44621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7"/>
          <p:cNvPicPr preferRelativeResize="0"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613" y="28003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8"/>
          <p:cNvPicPr preferRelativeResize="0"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363" y="27940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9"/>
          <p:cNvPicPr preferRelativeResize="0"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13" y="146685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0"/>
          <p:cNvPicPr preferRelativeResize="0"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75" y="279241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12"/>
          <p:cNvPicPr preferRelativeResize="0"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913" y="281940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13"/>
          <p:cNvPicPr preferRelativeResize="0"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0" y="147637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4"/>
          <p:cNvPicPr preferRelativeResize="0"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476375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15"/>
          <p:cNvPicPr preferRelativeResize="0">
            <a:picLocks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925" y="2805113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6" name="TextBox 30"/>
          <p:cNvSpPr txBox="1">
            <a:spLocks noChangeArrowheads="1"/>
          </p:cNvSpPr>
          <p:nvPr/>
        </p:nvSpPr>
        <p:spPr bwMode="auto">
          <a:xfrm>
            <a:off x="37216" y="3183235"/>
            <a:ext cx="6692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200" b="1">
                <a:solidFill>
                  <a:srgbClr val="000000"/>
                </a:solidFill>
                <a:latin typeface="Arial" charset="0"/>
                <a:cs typeface="Arial" charset="0"/>
              </a:rPr>
              <a:t>Tumor</a:t>
            </a:r>
          </a:p>
          <a:p>
            <a:pPr algn="r" eaLnBrk="1" hangingPunct="1"/>
            <a:r>
              <a:rPr lang="en-US" altLang="en-US" sz="1200" b="1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3097" name="TextBox 31"/>
          <p:cNvSpPr txBox="1">
            <a:spLocks noChangeArrowheads="1"/>
          </p:cNvSpPr>
          <p:nvPr/>
        </p:nvSpPr>
        <p:spPr bwMode="auto">
          <a:xfrm>
            <a:off x="717" y="1800522"/>
            <a:ext cx="7136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Normal</a:t>
            </a:r>
          </a:p>
          <a:p>
            <a:pPr algn="r" eaLnBrk="1" hangingPunct="1"/>
            <a:r>
              <a:rPr lang="en-US" altLang="en-US" sz="1200" b="1" dirty="0">
                <a:solidFill>
                  <a:srgbClr val="000000"/>
                </a:solidFill>
                <a:latin typeface="Arial" charset="0"/>
                <a:cs typeface="Arial" charset="0"/>
              </a:rPr>
              <a:t>Tissue</a:t>
            </a:r>
          </a:p>
        </p:txBody>
      </p:sp>
      <p:sp>
        <p:nvSpPr>
          <p:cNvPr id="3098" name="TextBox 1"/>
          <p:cNvSpPr txBox="1">
            <a:spLocks noChangeArrowheads="1"/>
          </p:cNvSpPr>
          <p:nvPr/>
        </p:nvSpPr>
        <p:spPr bwMode="auto">
          <a:xfrm>
            <a:off x="3168650" y="1766888"/>
            <a:ext cx="76041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/>
            <a:r>
              <a:rPr lang="en-US" altLang="en-US" sz="1100">
                <a:solidFill>
                  <a:srgbClr val="000000"/>
                </a:solidFill>
                <a:latin typeface="Arial" charset="0"/>
                <a:cs typeface="Arial" charset="0"/>
              </a:rPr>
              <a:t>Not </a:t>
            </a:r>
          </a:p>
          <a:p>
            <a:pPr algn="ctr" eaLnBrk="1" hangingPunct="1"/>
            <a:r>
              <a:rPr lang="en-US" altLang="en-US" sz="1100">
                <a:solidFill>
                  <a:srgbClr val="000000"/>
                </a:solidFill>
                <a:latin typeface="Arial" charset="0"/>
                <a:cs typeface="Arial" charset="0"/>
              </a:rPr>
              <a:t>Available</a:t>
            </a:r>
          </a:p>
        </p:txBody>
      </p:sp>
      <p:pic>
        <p:nvPicPr>
          <p:cNvPr id="26" name="Picture 3"/>
          <p:cNvPicPr preferRelativeResize="0">
            <a:picLocks noChangeAspect="1"/>
          </p:cNvPicPr>
          <p:nvPr/>
        </p:nvPicPr>
        <p:blipFill rotWithShape="1">
          <a:blip r:embed="rId3"/>
          <a:srcRect l="43143" t="28862" r="43143" b="58507"/>
          <a:stretch/>
        </p:blipFill>
        <p:spPr bwMode="auto">
          <a:xfrm>
            <a:off x="1295400" y="1458913"/>
            <a:ext cx="501650" cy="461962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Arrow Connector 26"/>
          <p:cNvCxnSpPr/>
          <p:nvPr/>
        </p:nvCxnSpPr>
        <p:spPr>
          <a:xfrm>
            <a:off x="1119188" y="1616075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6"/>
          <p:cNvPicPr preferRelativeResize="0">
            <a:picLocks noChangeAspect="1"/>
          </p:cNvPicPr>
          <p:nvPr/>
        </p:nvPicPr>
        <p:blipFill rotWithShape="1">
          <a:blip r:embed="rId6"/>
          <a:srcRect l="54687" t="80207" r="31598" b="7162"/>
          <a:stretch/>
        </p:blipFill>
        <p:spPr bwMode="auto">
          <a:xfrm>
            <a:off x="2460625" y="1458913"/>
            <a:ext cx="501650" cy="461962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 rot="5400000">
            <a:off x="2603500" y="2314575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9"/>
          <p:cNvPicPr preferRelativeResize="0">
            <a:picLocks noChangeAspect="1"/>
          </p:cNvPicPr>
          <p:nvPr/>
        </p:nvPicPr>
        <p:blipFill rotWithShape="1">
          <a:blip r:embed="rId9"/>
          <a:srcRect l="54080" t="52081" r="32205" b="35288"/>
          <a:stretch/>
        </p:blipFill>
        <p:spPr bwMode="auto">
          <a:xfrm>
            <a:off x="4772025" y="1463675"/>
            <a:ext cx="501650" cy="461963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Arrow Connector 31"/>
          <p:cNvCxnSpPr/>
          <p:nvPr/>
        </p:nvCxnSpPr>
        <p:spPr>
          <a:xfrm flipH="1">
            <a:off x="4876800" y="2071688"/>
            <a:ext cx="123825" cy="49212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11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1" t="30035" r="64018" b="56250"/>
          <a:stretch>
            <a:fillRect/>
          </a:stretch>
        </p:blipFill>
        <p:spPr bwMode="auto">
          <a:xfrm>
            <a:off x="5991225" y="1463675"/>
            <a:ext cx="461963" cy="5016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4"/>
          <p:cNvPicPr preferRelativeResize="0">
            <a:picLocks noChangeAspect="1"/>
          </p:cNvPicPr>
          <p:nvPr/>
        </p:nvPicPr>
        <p:blipFill rotWithShape="1">
          <a:blip r:embed="rId13"/>
          <a:srcRect l="27084" t="20834" r="59201" b="66536"/>
          <a:stretch/>
        </p:blipFill>
        <p:spPr bwMode="auto">
          <a:xfrm>
            <a:off x="7126288" y="1466850"/>
            <a:ext cx="501650" cy="461963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0" name="Straight Arrow Connector 39"/>
          <p:cNvCxnSpPr/>
          <p:nvPr/>
        </p:nvCxnSpPr>
        <p:spPr>
          <a:xfrm>
            <a:off x="6781800" y="1581150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13"/>
          <p:cNvPicPr preferRelativeResize="0">
            <a:picLocks noChangeAspect="1"/>
          </p:cNvPicPr>
          <p:nvPr/>
        </p:nvPicPr>
        <p:blipFill rotWithShape="1">
          <a:blip r:embed="rId12"/>
          <a:srcRect l="40539" t="46875" r="45746" b="40494"/>
          <a:stretch/>
        </p:blipFill>
        <p:spPr bwMode="auto">
          <a:xfrm>
            <a:off x="8323263" y="1495425"/>
            <a:ext cx="501650" cy="461963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2" name="Straight Arrow Connector 41"/>
          <p:cNvCxnSpPr/>
          <p:nvPr/>
        </p:nvCxnSpPr>
        <p:spPr>
          <a:xfrm flipH="1">
            <a:off x="8261350" y="2024063"/>
            <a:ext cx="123825" cy="476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4"/>
          <p:cNvPicPr preferRelativeResize="0">
            <a:picLocks noChangeAspect="1"/>
          </p:cNvPicPr>
          <p:nvPr/>
        </p:nvPicPr>
        <p:blipFill rotWithShape="1">
          <a:blip r:embed="rId4"/>
          <a:srcRect l="57335" t="82291" r="28950" b="5078"/>
          <a:stretch/>
        </p:blipFill>
        <p:spPr bwMode="auto">
          <a:xfrm>
            <a:off x="1274763" y="2792413"/>
            <a:ext cx="501650" cy="461962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Straight Arrow Connector 44"/>
          <p:cNvCxnSpPr/>
          <p:nvPr/>
        </p:nvCxnSpPr>
        <p:spPr>
          <a:xfrm rot="5400000">
            <a:off x="1435100" y="3708400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5"/>
          <p:cNvPicPr preferRelativeResize="0">
            <a:picLocks noChangeAspect="1"/>
          </p:cNvPicPr>
          <p:nvPr/>
        </p:nvPicPr>
        <p:blipFill rotWithShape="1">
          <a:blip r:embed="rId5"/>
          <a:srcRect l="27605" t="8334" r="58680" b="79036"/>
          <a:stretch/>
        </p:blipFill>
        <p:spPr bwMode="auto">
          <a:xfrm>
            <a:off x="2443163" y="2816225"/>
            <a:ext cx="501650" cy="461963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Arrow Connector 46"/>
          <p:cNvCxnSpPr/>
          <p:nvPr/>
        </p:nvCxnSpPr>
        <p:spPr>
          <a:xfrm>
            <a:off x="2057400" y="2828925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7"/>
          <p:cNvPicPr preferRelativeResize="0">
            <a:picLocks noChangeAspect="1"/>
          </p:cNvPicPr>
          <p:nvPr/>
        </p:nvPicPr>
        <p:blipFill rotWithShape="1">
          <a:blip r:embed="rId7"/>
          <a:srcRect l="31250" t="43685" r="55035" b="43685"/>
          <a:stretch/>
        </p:blipFill>
        <p:spPr bwMode="auto">
          <a:xfrm>
            <a:off x="3649663" y="2800350"/>
            <a:ext cx="501650" cy="461963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9" name="Straight Arrow Connector 48"/>
          <p:cNvCxnSpPr/>
          <p:nvPr/>
        </p:nvCxnSpPr>
        <p:spPr>
          <a:xfrm rot="5400000">
            <a:off x="3498850" y="3241675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8"/>
          <p:cNvPicPr preferRelativeResize="0">
            <a:picLocks noChangeAspect="1"/>
          </p:cNvPicPr>
          <p:nvPr/>
        </p:nvPicPr>
        <p:blipFill rotWithShape="1">
          <a:blip r:embed="rId8"/>
          <a:srcRect l="29427" t="33111" r="56858" b="54259"/>
          <a:stretch/>
        </p:blipFill>
        <p:spPr bwMode="auto">
          <a:xfrm>
            <a:off x="4811713" y="2792413"/>
            <a:ext cx="501650" cy="461962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Straight Arrow Connector 50"/>
          <p:cNvCxnSpPr/>
          <p:nvPr/>
        </p:nvCxnSpPr>
        <p:spPr>
          <a:xfrm>
            <a:off x="4397375" y="3111500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10"/>
          <p:cNvPicPr preferRelativeResize="0">
            <a:picLocks noChangeAspect="1"/>
          </p:cNvPicPr>
          <p:nvPr/>
        </p:nvPicPr>
        <p:blipFill rotWithShape="1">
          <a:blip r:embed="rId10"/>
          <a:srcRect l="7533" t="37370" r="78751" b="50000"/>
          <a:stretch/>
        </p:blipFill>
        <p:spPr bwMode="auto">
          <a:xfrm>
            <a:off x="5978525" y="2781300"/>
            <a:ext cx="501650" cy="461963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Arrow Connector 52"/>
          <p:cNvCxnSpPr/>
          <p:nvPr/>
        </p:nvCxnSpPr>
        <p:spPr>
          <a:xfrm>
            <a:off x="5416550" y="3105150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15"/>
          <p:cNvPicPr preferRelativeResize="0">
            <a:picLocks noChangeAspect="1"/>
          </p:cNvPicPr>
          <p:nvPr/>
        </p:nvPicPr>
        <p:blipFill rotWithShape="1">
          <a:blip r:embed="rId14"/>
          <a:srcRect l="18150" t="60434" r="68135" b="26936"/>
          <a:stretch/>
        </p:blipFill>
        <p:spPr bwMode="auto">
          <a:xfrm>
            <a:off x="7142163" y="2800350"/>
            <a:ext cx="501650" cy="461963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5" name="Straight Arrow Connector 54"/>
          <p:cNvCxnSpPr/>
          <p:nvPr/>
        </p:nvCxnSpPr>
        <p:spPr>
          <a:xfrm>
            <a:off x="6683375" y="3403600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6" name="Picture 12"/>
          <p:cNvPicPr preferRelativeResize="0">
            <a:picLocks noChangeAspect="1"/>
          </p:cNvPicPr>
          <p:nvPr/>
        </p:nvPicPr>
        <p:blipFill rotWithShape="1">
          <a:blip r:embed="rId11"/>
          <a:srcRect l="61383" t="67136" r="24901" b="20234"/>
          <a:stretch/>
        </p:blipFill>
        <p:spPr bwMode="auto">
          <a:xfrm>
            <a:off x="8323263" y="2824163"/>
            <a:ext cx="501650" cy="461962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7" name="Straight Arrow Connector 56"/>
          <p:cNvCxnSpPr/>
          <p:nvPr/>
        </p:nvCxnSpPr>
        <p:spPr>
          <a:xfrm rot="10800000">
            <a:off x="8497888" y="3662363"/>
            <a:ext cx="98425" cy="123825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Box 2"/>
          <p:cNvSpPr txBox="1">
            <a:spLocks noChangeArrowheads="1"/>
          </p:cNvSpPr>
          <p:nvPr/>
        </p:nvSpPr>
        <p:spPr bwMode="auto">
          <a:xfrm>
            <a:off x="119063" y="0"/>
            <a:ext cx="432682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altLang="en-US" sz="18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Supplementary Figure 6 (continued).  </a:t>
            </a:r>
            <a:endParaRPr lang="en-US" altLang="en-US" sz="18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9" name="TextBox 4"/>
          <p:cNvSpPr txBox="1">
            <a:spLocks noChangeArrowheads="1"/>
          </p:cNvSpPr>
          <p:nvPr/>
        </p:nvSpPr>
        <p:spPr bwMode="auto">
          <a:xfrm>
            <a:off x="914400" y="1193884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INS1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0" name="TextBox 4"/>
          <p:cNvSpPr txBox="1">
            <a:spLocks noChangeArrowheads="1"/>
          </p:cNvSpPr>
          <p:nvPr/>
        </p:nvSpPr>
        <p:spPr bwMode="auto">
          <a:xfrm>
            <a:off x="2129779" y="1193884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INS2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1" name="TextBox 4"/>
          <p:cNvSpPr txBox="1">
            <a:spLocks noChangeArrowheads="1"/>
          </p:cNvSpPr>
          <p:nvPr/>
        </p:nvSpPr>
        <p:spPr bwMode="auto">
          <a:xfrm>
            <a:off x="3348979" y="1193884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INS3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2" name="TextBox 4"/>
          <p:cNvSpPr txBox="1">
            <a:spLocks noChangeArrowheads="1"/>
          </p:cNvSpPr>
          <p:nvPr/>
        </p:nvSpPr>
        <p:spPr bwMode="auto">
          <a:xfrm>
            <a:off x="4568179" y="1193884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INS4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3" name="TextBox 4"/>
          <p:cNvSpPr txBox="1">
            <a:spLocks noChangeArrowheads="1"/>
          </p:cNvSpPr>
          <p:nvPr/>
        </p:nvSpPr>
        <p:spPr bwMode="auto">
          <a:xfrm>
            <a:off x="5711179" y="1193884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INS5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4" name="TextBox 4"/>
          <p:cNvSpPr txBox="1">
            <a:spLocks noChangeArrowheads="1"/>
          </p:cNvSpPr>
          <p:nvPr/>
        </p:nvSpPr>
        <p:spPr bwMode="auto">
          <a:xfrm>
            <a:off x="7006579" y="1193884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INS6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5" name="TextBox 4"/>
          <p:cNvSpPr txBox="1">
            <a:spLocks noChangeArrowheads="1"/>
          </p:cNvSpPr>
          <p:nvPr/>
        </p:nvSpPr>
        <p:spPr bwMode="auto">
          <a:xfrm>
            <a:off x="8084577" y="1193884"/>
            <a:ext cx="48442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05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INS7</a:t>
            </a:r>
            <a:endParaRPr lang="en-US" altLang="en-US" sz="105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93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11237</TotalTime>
  <Words>166</Words>
  <Application>Microsoft Office PowerPoint</Application>
  <PresentationFormat>On-screen Show (4:3)</PresentationFormat>
  <Paragraphs>102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8" baseType="lpstr">
      <vt:lpstr>宋体</vt:lpstr>
      <vt:lpstr>Arial</vt:lpstr>
      <vt:lpstr>Times New Roman</vt:lpstr>
      <vt:lpstr>Default Design</vt:lpstr>
      <vt:lpstr>1_Default Design</vt:lpstr>
      <vt:lpstr>2_Default Design</vt:lpstr>
      <vt:lpstr>3_Default Design</vt:lpstr>
      <vt:lpstr>4_Default Design</vt:lpstr>
      <vt:lpstr>5_Default Design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JDC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huj</dc:creator>
  <cp:lastModifiedBy>Mary Patti</cp:lastModifiedBy>
  <cp:revision>176</cp:revision>
  <cp:lastPrinted>2016-07-05T23:51:52Z</cp:lastPrinted>
  <dcterms:created xsi:type="dcterms:W3CDTF">2008-04-03T19:47:52Z</dcterms:created>
  <dcterms:modified xsi:type="dcterms:W3CDTF">2017-02-13T03:06:32Z</dcterms:modified>
</cp:coreProperties>
</file>