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1" r:id="rId2"/>
    <p:sldId id="262" r:id="rId3"/>
    <p:sldId id="265" r:id="rId4"/>
    <p:sldId id="263" r:id="rId5"/>
    <p:sldId id="266" r:id="rId6"/>
    <p:sldId id="264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14" autoAdjust="0"/>
  </p:normalViewPr>
  <p:slideViewPr>
    <p:cSldViewPr>
      <p:cViewPr varScale="1">
        <p:scale>
          <a:sx n="112" d="100"/>
          <a:sy n="112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6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6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B59F-E79A-42AA-9992-B9A3D9F4618D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1B97E-6CEB-4C30-88A0-B0E717CA3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0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1B97E-6CEB-4C30-88A0-B0E717CA36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77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1B97E-6CEB-4C30-88A0-B0E717CA364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11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7.emf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52.emf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7.emf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62.emf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67.emf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72.emf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image" Target="../media/image77.emf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82.emf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5.emf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7.emf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image" Target="../media/image92.emf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5.emf"/><Relationship Id="rId5" Type="http://schemas.openxmlformats.org/officeDocument/2006/relationships/image" Target="../media/image94.emf"/><Relationship Id="rId4" Type="http://schemas.openxmlformats.org/officeDocument/2006/relationships/image" Target="../media/image9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2.bin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emf"/><Relationship Id="rId3" Type="http://schemas.openxmlformats.org/officeDocument/2006/relationships/image" Target="../media/image97.emf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0.emf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102.emf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5.emf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emf"/><Relationship Id="rId3" Type="http://schemas.openxmlformats.org/officeDocument/2006/relationships/image" Target="../media/image107.emf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0.emf"/><Relationship Id="rId5" Type="http://schemas.openxmlformats.org/officeDocument/2006/relationships/image" Target="../media/image109.emf"/><Relationship Id="rId4" Type="http://schemas.openxmlformats.org/officeDocument/2006/relationships/image" Target="../media/image108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emf"/><Relationship Id="rId3" Type="http://schemas.openxmlformats.org/officeDocument/2006/relationships/image" Target="../media/image112.emf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5.emf"/><Relationship Id="rId5" Type="http://schemas.openxmlformats.org/officeDocument/2006/relationships/image" Target="../media/image114.emf"/><Relationship Id="rId4" Type="http://schemas.openxmlformats.org/officeDocument/2006/relationships/image" Target="../media/image11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emf"/><Relationship Id="rId3" Type="http://schemas.openxmlformats.org/officeDocument/2006/relationships/image" Target="../media/image117.emf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0.emf"/><Relationship Id="rId5" Type="http://schemas.openxmlformats.org/officeDocument/2006/relationships/image" Target="../media/image119.emf"/><Relationship Id="rId4" Type="http://schemas.openxmlformats.org/officeDocument/2006/relationships/image" Target="../media/image118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emf"/><Relationship Id="rId3" Type="http://schemas.openxmlformats.org/officeDocument/2006/relationships/image" Target="../media/image122.emf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25.emf"/><Relationship Id="rId5" Type="http://schemas.openxmlformats.org/officeDocument/2006/relationships/image" Target="../media/image124.emf"/><Relationship Id="rId4" Type="http://schemas.openxmlformats.org/officeDocument/2006/relationships/image" Target="../media/image12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emf"/><Relationship Id="rId3" Type="http://schemas.openxmlformats.org/officeDocument/2006/relationships/image" Target="../media/image127.emf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30.emf"/><Relationship Id="rId5" Type="http://schemas.openxmlformats.org/officeDocument/2006/relationships/image" Target="../media/image129.emf"/><Relationship Id="rId4" Type="http://schemas.openxmlformats.org/officeDocument/2006/relationships/image" Target="../media/image128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emf"/><Relationship Id="rId3" Type="http://schemas.openxmlformats.org/officeDocument/2006/relationships/image" Target="../media/image132.emf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35.emf"/><Relationship Id="rId5" Type="http://schemas.openxmlformats.org/officeDocument/2006/relationships/image" Target="../media/image134.emf"/><Relationship Id="rId4" Type="http://schemas.openxmlformats.org/officeDocument/2006/relationships/image" Target="../media/image133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emf"/><Relationship Id="rId3" Type="http://schemas.openxmlformats.org/officeDocument/2006/relationships/image" Target="../media/image137.emf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40.emf"/><Relationship Id="rId5" Type="http://schemas.openxmlformats.org/officeDocument/2006/relationships/image" Target="../media/image139.emf"/><Relationship Id="rId4" Type="http://schemas.openxmlformats.org/officeDocument/2006/relationships/image" Target="../media/image138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emf"/><Relationship Id="rId3" Type="http://schemas.openxmlformats.org/officeDocument/2006/relationships/image" Target="../media/image142.emf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45.emf"/><Relationship Id="rId5" Type="http://schemas.openxmlformats.org/officeDocument/2006/relationships/image" Target="../media/image144.emf"/><Relationship Id="rId4" Type="http://schemas.openxmlformats.org/officeDocument/2006/relationships/image" Target="../media/image14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12.em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emf"/><Relationship Id="rId3" Type="http://schemas.openxmlformats.org/officeDocument/2006/relationships/image" Target="../media/image147.emf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50.emf"/><Relationship Id="rId5" Type="http://schemas.openxmlformats.org/officeDocument/2006/relationships/image" Target="../media/image149.emf"/><Relationship Id="rId4" Type="http://schemas.openxmlformats.org/officeDocument/2006/relationships/image" Target="../media/image148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54.emf"/><Relationship Id="rId5" Type="http://schemas.openxmlformats.org/officeDocument/2006/relationships/image" Target="../media/image153.emf"/><Relationship Id="rId4" Type="http://schemas.openxmlformats.org/officeDocument/2006/relationships/image" Target="../media/image152.emf"/><Relationship Id="rId9" Type="http://schemas.openxmlformats.org/officeDocument/2006/relationships/image" Target="../media/image15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7.emf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22.emf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7.emf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32.emf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7.emf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42.emf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489018"/>
            <a:ext cx="3124200" cy="133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722" y="2265521"/>
            <a:ext cx="3048000" cy="156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122" y="3921811"/>
            <a:ext cx="2619375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135330"/>
            <a:ext cx="2714625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57800" y="22837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246.5 nm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25146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394.3</a:t>
            </a:r>
            <a:endParaRPr lang="en-US" sz="900" dirty="0"/>
          </a:p>
        </p:txBody>
      </p:sp>
      <p:sp>
        <p:nvSpPr>
          <p:cNvPr id="12" name="Rectangle 11"/>
          <p:cNvSpPr/>
          <p:nvPr/>
        </p:nvSpPr>
        <p:spPr>
          <a:xfrm>
            <a:off x="152400" y="247597"/>
            <a:ext cx="2875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Erlotinib</a:t>
            </a:r>
            <a:r>
              <a:rPr lang="en-US" b="1" dirty="0"/>
              <a:t>, Hydrochloride Salt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954814"/>
              </p:ext>
            </p:extLst>
          </p:nvPr>
        </p:nvGraphicFramePr>
        <p:xfrm>
          <a:off x="1787525" y="845019"/>
          <a:ext cx="2174875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CS ChemDraw Drawing" r:id="rId8" imgW="2174300" imgH="1038960" progId="ChemDraw.Document.6.0">
                  <p:embed/>
                </p:oleObj>
              </mc:Choice>
              <mc:Fallback>
                <p:oleObj name="CS ChemDraw Drawing" r:id="rId8" imgW="2174300" imgH="10389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87525" y="845019"/>
                        <a:ext cx="2174875" cy="103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4760222" y="948634"/>
            <a:ext cx="3429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Erlotinib</a:t>
            </a:r>
            <a:endParaRPr lang="en-US" sz="1200" dirty="0" smtClean="0"/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22</a:t>
            </a:r>
            <a:r>
              <a:rPr lang="en-US" sz="1200" dirty="0"/>
              <a:t>H</a:t>
            </a:r>
            <a:r>
              <a:rPr lang="en-US" sz="1200" baseline="-25000" dirty="0"/>
              <a:t>23</a:t>
            </a:r>
            <a:r>
              <a:rPr lang="en-US" sz="1200" dirty="0"/>
              <a:t>N</a:t>
            </a:r>
            <a:r>
              <a:rPr lang="en-US" sz="1200" baseline="-25000" dirty="0"/>
              <a:t>3</a:t>
            </a:r>
            <a:r>
              <a:rPr lang="en-US" sz="1200" dirty="0"/>
              <a:t>O</a:t>
            </a:r>
            <a:r>
              <a:rPr lang="en-US" sz="1200" baseline="-25000" dirty="0"/>
              <a:t>4</a:t>
            </a:r>
          </a:p>
          <a:p>
            <a:r>
              <a:rPr lang="en-US" sz="1200" dirty="0"/>
              <a:t>Exact Mass: 393.17</a:t>
            </a:r>
          </a:p>
          <a:p>
            <a:r>
              <a:rPr lang="en-US" sz="1200" dirty="0"/>
              <a:t>Molecular Weight: 393.44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49284" y="42495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32632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3230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Pazopanib</a:t>
            </a:r>
            <a:r>
              <a:rPr lang="en-US" b="1" dirty="0" smtClean="0"/>
              <a:t> HCl (GW786034 HCl)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17" y="1864183"/>
            <a:ext cx="3595141" cy="1741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41" y="3657600"/>
            <a:ext cx="3445659" cy="308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99" y="1981200"/>
            <a:ext cx="3253485" cy="162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067" y="3852333"/>
            <a:ext cx="2985569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24400" y="990600"/>
            <a:ext cx="2667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Pazopanib</a:t>
            </a:r>
            <a:endParaRPr lang="en-US" sz="1200" dirty="0" smtClean="0"/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21</a:t>
            </a:r>
            <a:r>
              <a:rPr lang="en-US" sz="1200" dirty="0"/>
              <a:t>H</a:t>
            </a:r>
            <a:r>
              <a:rPr lang="en-US" sz="1200" baseline="-25000" dirty="0"/>
              <a:t>23</a:t>
            </a:r>
            <a:r>
              <a:rPr lang="en-US" sz="1200" dirty="0"/>
              <a:t>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  <a:r>
              <a:rPr lang="en-US" sz="1200" dirty="0"/>
              <a:t>S</a:t>
            </a:r>
          </a:p>
          <a:p>
            <a:r>
              <a:rPr lang="en-US" sz="1200" dirty="0"/>
              <a:t>Exact Mass: 437.16</a:t>
            </a:r>
          </a:p>
          <a:p>
            <a:r>
              <a:rPr lang="en-US" sz="1200" dirty="0"/>
              <a:t>Molecular Weight: 437.52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389332"/>
              </p:ext>
            </p:extLst>
          </p:nvPr>
        </p:nvGraphicFramePr>
        <p:xfrm>
          <a:off x="1524000" y="914400"/>
          <a:ext cx="2695575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0" name="CS ChemDraw Drawing" r:id="rId7" imgW="2695386" imgH="853200" progId="ChemDraw.Document.6.0">
                  <p:embed/>
                </p:oleObj>
              </mc:Choice>
              <mc:Fallback>
                <p:oleObj name="CS ChemDraw Drawing" r:id="rId7" imgW="2695386" imgH="8532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24000" y="914400"/>
                        <a:ext cx="2695575" cy="852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577255" y="38100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77255" y="52578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87518" y="19050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438.2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2018184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270.2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1412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Vemurafenib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67" y="2283768"/>
            <a:ext cx="3200400" cy="1641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05"/>
          <a:stretch/>
        </p:blipFill>
        <p:spPr bwMode="auto">
          <a:xfrm>
            <a:off x="668867" y="4267200"/>
            <a:ext cx="3810000" cy="18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2317240"/>
            <a:ext cx="3581400" cy="171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303" y="4038600"/>
            <a:ext cx="2768994" cy="270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784077"/>
              </p:ext>
            </p:extLst>
          </p:nvPr>
        </p:nvGraphicFramePr>
        <p:xfrm>
          <a:off x="1385513" y="905094"/>
          <a:ext cx="2703513" cy="111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1" name="CS ChemDraw Drawing" r:id="rId7" imgW="2703220" imgH="1112130" progId="ChemDraw.Document.6.0">
                  <p:embed/>
                </p:oleObj>
              </mc:Choice>
              <mc:Fallback>
                <p:oleObj name="CS ChemDraw Drawing" r:id="rId7" imgW="2703220" imgH="111213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85513" y="905094"/>
                        <a:ext cx="2703513" cy="1112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648200" y="1048434"/>
            <a:ext cx="2607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23</a:t>
            </a:r>
            <a:r>
              <a:rPr lang="en-US" sz="1200" dirty="0"/>
              <a:t>H</a:t>
            </a:r>
            <a:r>
              <a:rPr lang="en-US" sz="1200" baseline="-25000" dirty="0"/>
              <a:t>18</a:t>
            </a:r>
            <a:r>
              <a:rPr lang="en-US" sz="1200" dirty="0"/>
              <a:t>ClF</a:t>
            </a:r>
            <a:r>
              <a:rPr lang="en-US" sz="1200" baseline="-25000" dirty="0"/>
              <a:t>2</a:t>
            </a:r>
            <a:r>
              <a:rPr lang="en-US" sz="1200" dirty="0"/>
              <a:t>N</a:t>
            </a:r>
            <a:r>
              <a:rPr lang="en-US" sz="1200" baseline="-25000" dirty="0"/>
              <a:t>3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  <a:r>
              <a:rPr lang="en-US" sz="1200" dirty="0"/>
              <a:t>S</a:t>
            </a:r>
          </a:p>
          <a:p>
            <a:r>
              <a:rPr lang="en-US" sz="1200" dirty="0"/>
              <a:t>Exact Mass: 489.07</a:t>
            </a:r>
          </a:p>
          <a:p>
            <a:r>
              <a:rPr lang="en-US" sz="1200" dirty="0"/>
              <a:t>Molecular Weight: 489.92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63798" y="44196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71125" y="2283768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490.1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22837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252.4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879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Vandetanib</a:t>
            </a:r>
            <a:r>
              <a:rPr lang="en-US" b="1" dirty="0" smtClean="0"/>
              <a:t>, Free Base &gt;99%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55" y="2514600"/>
            <a:ext cx="3505200" cy="154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090"/>
          <a:stretch/>
        </p:blipFill>
        <p:spPr bwMode="auto">
          <a:xfrm>
            <a:off x="558800" y="4419600"/>
            <a:ext cx="4495800" cy="160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270" y="1981200"/>
            <a:ext cx="3262530" cy="167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3846252"/>
            <a:ext cx="2919631" cy="274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1874348"/>
              </p:ext>
            </p:extLst>
          </p:nvPr>
        </p:nvGraphicFramePr>
        <p:xfrm>
          <a:off x="1643062" y="785714"/>
          <a:ext cx="2276475" cy="134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4" name="CS ChemDraw Drawing" r:id="rId7" imgW="2276410" imgH="1345140" progId="ChemDraw.Document.6.0">
                  <p:embed/>
                </p:oleObj>
              </mc:Choice>
              <mc:Fallback>
                <p:oleObj name="CS ChemDraw Drawing" r:id="rId7" imgW="2276410" imgH="13451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43062" y="785714"/>
                        <a:ext cx="2276475" cy="1344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800600" y="9144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22</a:t>
            </a:r>
            <a:r>
              <a:rPr lang="en-US" sz="1200" dirty="0"/>
              <a:t>H</a:t>
            </a:r>
            <a:r>
              <a:rPr lang="en-US" sz="1200" baseline="-25000" dirty="0"/>
              <a:t>24</a:t>
            </a:r>
            <a:r>
              <a:rPr lang="en-US" sz="1200" dirty="0"/>
              <a:t>BrFN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474.11</a:t>
            </a:r>
          </a:p>
          <a:p>
            <a:r>
              <a:rPr lang="en-US" sz="1200" dirty="0"/>
              <a:t>Molecular Weight: 475.36</a:t>
            </a:r>
          </a:p>
        </p:txBody>
      </p:sp>
      <p:sp>
        <p:nvSpPr>
          <p:cNvPr id="9" name="Rectangle 8"/>
          <p:cNvSpPr/>
          <p:nvPr/>
        </p:nvSpPr>
        <p:spPr>
          <a:xfrm>
            <a:off x="2653455" y="45720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80329" y="25146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477.2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782693" y="2014911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329.7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725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Regorafenib (BAY 73-4506)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3657600" cy="183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46"/>
          <a:stretch/>
        </p:blipFill>
        <p:spPr bwMode="auto">
          <a:xfrm>
            <a:off x="855133" y="4426681"/>
            <a:ext cx="4021667" cy="197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930" y="3783214"/>
            <a:ext cx="2781122" cy="2757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791" y="2003836"/>
            <a:ext cx="3375609" cy="162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58267" y="9906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21</a:t>
            </a:r>
            <a:r>
              <a:rPr lang="en-US" sz="1200" dirty="0"/>
              <a:t>H</a:t>
            </a:r>
            <a:r>
              <a:rPr lang="en-US" sz="1200" baseline="-25000" dirty="0"/>
              <a:t>15</a:t>
            </a:r>
            <a:r>
              <a:rPr lang="en-US" sz="1200" dirty="0"/>
              <a:t>ClF</a:t>
            </a:r>
            <a:r>
              <a:rPr lang="en-US" sz="1200" baseline="-25000" dirty="0"/>
              <a:t>4</a:t>
            </a:r>
            <a:r>
              <a:rPr lang="en-US" sz="1200" dirty="0"/>
              <a:t>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</a:p>
          <a:p>
            <a:r>
              <a:rPr lang="en-US" sz="1200" dirty="0"/>
              <a:t>Exact Mass: 482.08</a:t>
            </a:r>
          </a:p>
          <a:p>
            <a:r>
              <a:rPr lang="en-US" sz="1200" dirty="0"/>
              <a:t>Molecular Weight: 482.82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622828"/>
              </p:ext>
            </p:extLst>
          </p:nvPr>
        </p:nvGraphicFramePr>
        <p:xfrm>
          <a:off x="1450975" y="1091023"/>
          <a:ext cx="288925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7" name="CS ChemDraw Drawing" r:id="rId7" imgW="2889072" imgH="912600" progId="ChemDraw.Document.6.0">
                  <p:embed/>
                </p:oleObj>
              </mc:Choice>
              <mc:Fallback>
                <p:oleObj name="CS ChemDraw Drawing" r:id="rId7" imgW="2889072" imgH="9126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50975" y="1091023"/>
                        <a:ext cx="2889250" cy="91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729655" y="4568108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58031" y="2379453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483.1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410200" y="2053579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260.7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471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Axitinib</a:t>
            </a:r>
            <a:r>
              <a:rPr lang="en-US" b="1" dirty="0" smtClean="0"/>
              <a:t>, Free Base, 99%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0879"/>
            <a:ext cx="3733800" cy="150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04"/>
          <a:stretch/>
        </p:blipFill>
        <p:spPr bwMode="auto">
          <a:xfrm>
            <a:off x="533400" y="4648200"/>
            <a:ext cx="4343400" cy="1708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67" y="1765759"/>
            <a:ext cx="3429000" cy="179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47533"/>
            <a:ext cx="330833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00044"/>
              </p:ext>
            </p:extLst>
          </p:nvPr>
        </p:nvGraphicFramePr>
        <p:xfrm>
          <a:off x="1794668" y="743168"/>
          <a:ext cx="1820863" cy="163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00" name="CS ChemDraw Drawing" r:id="rId7" imgW="1820966" imgH="1634850" progId="ChemDraw.Document.6.0">
                  <p:embed/>
                </p:oleObj>
              </mc:Choice>
              <mc:Fallback>
                <p:oleObj name="CS ChemDraw Drawing" r:id="rId7" imgW="1820966" imgH="163485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94668" y="743168"/>
                        <a:ext cx="1820863" cy="163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724400" y="905933"/>
            <a:ext cx="25569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/>
              <a:t>Chemical Formula: C</a:t>
            </a:r>
            <a:r>
              <a:rPr lang="pt-BR" sz="1200" baseline="-25000" dirty="0"/>
              <a:t>22</a:t>
            </a:r>
            <a:r>
              <a:rPr lang="pt-BR" sz="1200" dirty="0"/>
              <a:t>H</a:t>
            </a:r>
            <a:r>
              <a:rPr lang="pt-BR" sz="1200" baseline="-25000" dirty="0"/>
              <a:t>18</a:t>
            </a:r>
            <a:r>
              <a:rPr lang="pt-BR" sz="1200" dirty="0"/>
              <a:t>N</a:t>
            </a:r>
            <a:r>
              <a:rPr lang="pt-BR" sz="1200" baseline="-25000" dirty="0"/>
              <a:t>4</a:t>
            </a:r>
            <a:r>
              <a:rPr lang="pt-BR" sz="1200" dirty="0"/>
              <a:t>OS</a:t>
            </a:r>
          </a:p>
          <a:p>
            <a:r>
              <a:rPr lang="pt-BR" sz="1200" dirty="0"/>
              <a:t>Exact Mass: 386.12</a:t>
            </a:r>
          </a:p>
          <a:p>
            <a:r>
              <a:rPr lang="pt-BR" sz="1200" dirty="0"/>
              <a:t>Molecular Weight: 386.47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2190015" y="48768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58307" y="27432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387.2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460979" y="1828800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329.7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753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Bosutinib</a:t>
            </a:r>
            <a:r>
              <a:rPr lang="en-US" b="1" dirty="0" smtClean="0"/>
              <a:t>, Free Base, &gt;99%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678635"/>
            <a:ext cx="2971800" cy="165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60"/>
          <a:stretch/>
        </p:blipFill>
        <p:spPr bwMode="auto">
          <a:xfrm>
            <a:off x="685800" y="4572000"/>
            <a:ext cx="4191000" cy="176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030" y="1815669"/>
            <a:ext cx="3352800" cy="166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030" y="3505200"/>
            <a:ext cx="3132571" cy="297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909565"/>
              </p:ext>
            </p:extLst>
          </p:nvPr>
        </p:nvGraphicFramePr>
        <p:xfrm>
          <a:off x="1503363" y="1014034"/>
          <a:ext cx="2687637" cy="1341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3" name="CS ChemDraw Drawing" r:id="rId7" imgW="2688093" imgH="1340820" progId="ChemDraw.Document.6.0">
                  <p:embed/>
                </p:oleObj>
              </mc:Choice>
              <mc:Fallback>
                <p:oleObj name="CS ChemDraw Drawing" r:id="rId7" imgW="2688093" imgH="13408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03363" y="1014034"/>
                        <a:ext cx="2687637" cy="1341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876800" y="982133"/>
            <a:ext cx="2739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26</a:t>
            </a:r>
            <a:r>
              <a:rPr lang="en-US" sz="1200" dirty="0"/>
              <a:t>H</a:t>
            </a:r>
            <a:r>
              <a:rPr lang="en-US" sz="1200" baseline="-25000" dirty="0"/>
              <a:t>29</a:t>
            </a:r>
            <a:r>
              <a:rPr lang="en-US" sz="1200" dirty="0"/>
              <a:t>Cl</a:t>
            </a:r>
            <a:r>
              <a:rPr lang="en-US" sz="1200" baseline="-25000" dirty="0"/>
              <a:t>2</a:t>
            </a:r>
            <a:r>
              <a:rPr lang="en-US" sz="1200" dirty="0"/>
              <a:t>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</a:p>
          <a:p>
            <a:r>
              <a:rPr lang="en-US" sz="1200" dirty="0"/>
              <a:t>Exact Mass: 529.16</a:t>
            </a:r>
          </a:p>
          <a:p>
            <a:r>
              <a:rPr lang="en-US" sz="1200" dirty="0"/>
              <a:t>Molecular Weight: 530.45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9400" y="4728981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0200" y="2712213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530.2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655274" y="1822063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267.8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3380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Ruxolitinib</a:t>
            </a:r>
            <a:r>
              <a:rPr lang="en-US" b="1" dirty="0" smtClean="0"/>
              <a:t>, Phosphate Salt, &gt;99%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52" y="2819400"/>
            <a:ext cx="3899601" cy="156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7"/>
          <a:stretch/>
        </p:blipFill>
        <p:spPr bwMode="auto">
          <a:xfrm>
            <a:off x="457200" y="4495800"/>
            <a:ext cx="4495800" cy="1660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467" y="2250643"/>
            <a:ext cx="3212960" cy="155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760" y="3810000"/>
            <a:ext cx="2971800" cy="281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382910"/>
              </p:ext>
            </p:extLst>
          </p:nvPr>
        </p:nvGraphicFramePr>
        <p:xfrm>
          <a:off x="2392177" y="925453"/>
          <a:ext cx="1747837" cy="148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6" name="CS ChemDraw Drawing" r:id="rId7" imgW="1747760" imgH="1487160" progId="ChemDraw.Document.6.0">
                  <p:embed/>
                </p:oleObj>
              </mc:Choice>
              <mc:Fallback>
                <p:oleObj name="CS ChemDraw Drawing" r:id="rId7" imgW="1747760" imgH="14871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92177" y="925453"/>
                        <a:ext cx="1747837" cy="1487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974027" y="1066800"/>
            <a:ext cx="24829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/>
              <a:t>Ruxolitinib</a:t>
            </a:r>
            <a:endParaRPr lang="en-US" sz="1200" dirty="0" smtClean="0"/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17</a:t>
            </a:r>
            <a:r>
              <a:rPr lang="en-US" sz="1200" dirty="0"/>
              <a:t>H</a:t>
            </a:r>
            <a:r>
              <a:rPr lang="en-US" sz="1200" baseline="-25000" dirty="0"/>
              <a:t>18</a:t>
            </a:r>
            <a:r>
              <a:rPr lang="en-US" sz="1200" dirty="0"/>
              <a:t>N</a:t>
            </a:r>
            <a:r>
              <a:rPr lang="en-US" sz="1200" baseline="-25000" dirty="0"/>
              <a:t>6</a:t>
            </a:r>
          </a:p>
          <a:p>
            <a:r>
              <a:rPr lang="en-US" sz="1200" dirty="0"/>
              <a:t>Exact Mass: 306.16</a:t>
            </a:r>
          </a:p>
          <a:p>
            <a:r>
              <a:rPr lang="en-US" sz="1200" dirty="0"/>
              <a:t>Molecular Weight: 306.37</a:t>
            </a:r>
          </a:p>
        </p:txBody>
      </p:sp>
      <p:sp>
        <p:nvSpPr>
          <p:cNvPr id="9" name="Rectangle 8"/>
          <p:cNvSpPr/>
          <p:nvPr/>
        </p:nvSpPr>
        <p:spPr>
          <a:xfrm>
            <a:off x="1803396" y="470746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6351" y="2864613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307.1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2267159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252.4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91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Cabozantinib</a:t>
            </a:r>
            <a:r>
              <a:rPr lang="en-US" b="1" dirty="0" smtClean="0"/>
              <a:t> malate (XL184)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3357563" cy="170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98"/>
          <a:stretch/>
        </p:blipFill>
        <p:spPr bwMode="auto">
          <a:xfrm>
            <a:off x="840807" y="4495800"/>
            <a:ext cx="3657148" cy="183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153" y="2141309"/>
            <a:ext cx="3124200" cy="157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2855753" cy="272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283288"/>
              </p:ext>
            </p:extLst>
          </p:nvPr>
        </p:nvGraphicFramePr>
        <p:xfrm>
          <a:off x="914400" y="914400"/>
          <a:ext cx="4025900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9" name="CS ChemDraw Drawing" r:id="rId7" imgW="4025791" imgH="1301130" progId="ChemDraw.Document.6.0">
                  <p:embed/>
                </p:oleObj>
              </mc:Choice>
              <mc:Fallback>
                <p:oleObj name="CS ChemDraw Drawing" r:id="rId7" imgW="4025791" imgH="130113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4400" y="914400"/>
                        <a:ext cx="4025900" cy="1301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105399" y="1134810"/>
            <a:ext cx="2754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</a:t>
            </a:r>
            <a:r>
              <a:rPr lang="en-US" sz="1200" dirty="0" smtClean="0"/>
              <a:t>C</a:t>
            </a:r>
            <a:r>
              <a:rPr lang="en-US" sz="1200" baseline="-25000" dirty="0" smtClean="0"/>
              <a:t>28</a:t>
            </a:r>
            <a:r>
              <a:rPr lang="en-US" sz="1200" dirty="0" smtClean="0"/>
              <a:t>H</a:t>
            </a:r>
            <a:r>
              <a:rPr lang="en-US" sz="1200" baseline="-25000" dirty="0" smtClean="0"/>
              <a:t>24</a:t>
            </a:r>
            <a:r>
              <a:rPr lang="en-US" sz="1200" dirty="0" smtClean="0"/>
              <a:t>FN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O</a:t>
            </a:r>
            <a:r>
              <a:rPr lang="en-US" sz="1200" baseline="-25000" dirty="0" smtClean="0"/>
              <a:t>5</a:t>
            </a:r>
            <a:endParaRPr lang="en-US" sz="1200" baseline="-25000" dirty="0"/>
          </a:p>
          <a:p>
            <a:r>
              <a:rPr lang="en-US" sz="1200" dirty="0"/>
              <a:t>Exact Mass: 501.17</a:t>
            </a:r>
          </a:p>
          <a:p>
            <a:r>
              <a:rPr lang="en-US" sz="1200" dirty="0"/>
              <a:t>Molecular Weight: 501.51</a:t>
            </a:r>
          </a:p>
        </p:txBody>
      </p:sp>
      <p:sp>
        <p:nvSpPr>
          <p:cNvPr id="9" name="Rectangle 8"/>
          <p:cNvSpPr/>
          <p:nvPr/>
        </p:nvSpPr>
        <p:spPr>
          <a:xfrm>
            <a:off x="2602653" y="4661245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1574" y="25146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502.2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569789" y="2174746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244.1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3084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Tofacitinib</a:t>
            </a:r>
            <a:r>
              <a:rPr lang="en-US" b="1" dirty="0" smtClean="0"/>
              <a:t> (CP-690550) Citrate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02933"/>
            <a:ext cx="3505200" cy="19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35"/>
          <a:stretch/>
        </p:blipFill>
        <p:spPr bwMode="auto">
          <a:xfrm>
            <a:off x="762000" y="4343400"/>
            <a:ext cx="4038600" cy="190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867" y="1961209"/>
            <a:ext cx="3352800" cy="166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828" y="3810000"/>
            <a:ext cx="2881572" cy="273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282322"/>
              </p:ext>
            </p:extLst>
          </p:nvPr>
        </p:nvGraphicFramePr>
        <p:xfrm>
          <a:off x="2286000" y="804451"/>
          <a:ext cx="1455737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1" name="CS ChemDraw Drawing" r:id="rId7" imgW="1455206" imgH="1191240" progId="ChemDraw.Document.6.0">
                  <p:embed/>
                </p:oleObj>
              </mc:Choice>
              <mc:Fallback>
                <p:oleObj name="CS ChemDraw Drawing" r:id="rId7" imgW="1455206" imgH="11912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86000" y="804451"/>
                        <a:ext cx="1455737" cy="1190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792133" y="1066800"/>
            <a:ext cx="281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16</a:t>
            </a:r>
            <a:r>
              <a:rPr lang="en-US" sz="1200" dirty="0"/>
              <a:t>H</a:t>
            </a:r>
            <a:r>
              <a:rPr lang="en-US" sz="1200" baseline="-25000" dirty="0"/>
              <a:t>20</a:t>
            </a:r>
            <a:r>
              <a:rPr lang="en-US" sz="1200" dirty="0"/>
              <a:t>N</a:t>
            </a:r>
            <a:r>
              <a:rPr lang="en-US" sz="1200" baseline="-25000" dirty="0"/>
              <a:t>6</a:t>
            </a:r>
            <a:r>
              <a:rPr lang="en-US" sz="1200" dirty="0"/>
              <a:t>O</a:t>
            </a:r>
          </a:p>
          <a:p>
            <a:r>
              <a:rPr lang="en-US" sz="1200" dirty="0"/>
              <a:t>Exact Mass: 312.17</a:t>
            </a:r>
          </a:p>
          <a:p>
            <a:r>
              <a:rPr lang="en-US" sz="1200" dirty="0"/>
              <a:t>Molecular Weight: 312.38</a:t>
            </a:r>
          </a:p>
        </p:txBody>
      </p:sp>
      <p:sp>
        <p:nvSpPr>
          <p:cNvPr id="9" name="Rectangle 8"/>
          <p:cNvSpPr/>
          <p:nvPr/>
        </p:nvSpPr>
        <p:spPr>
          <a:xfrm>
            <a:off x="1972736" y="4512047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2884" y="237147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313.1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408892" y="1963765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285.6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208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Afatinib</a:t>
            </a:r>
            <a:r>
              <a:rPr lang="en-US" b="1" dirty="0" smtClean="0"/>
              <a:t> (BIBW-2992)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43200"/>
            <a:ext cx="3450394" cy="175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69"/>
          <a:stretch/>
        </p:blipFill>
        <p:spPr bwMode="auto">
          <a:xfrm>
            <a:off x="990600" y="4648200"/>
            <a:ext cx="3712124" cy="1845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010" y="2086274"/>
            <a:ext cx="3508924" cy="170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0"/>
            <a:ext cx="3048000" cy="291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498333"/>
              </p:ext>
            </p:extLst>
          </p:nvPr>
        </p:nvGraphicFramePr>
        <p:xfrm>
          <a:off x="2113510" y="914400"/>
          <a:ext cx="1906587" cy="158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3" name="CS ChemDraw Drawing" r:id="rId7" imgW="1906328" imgH="1586250" progId="ChemDraw.Document.6.0">
                  <p:embed/>
                </p:oleObj>
              </mc:Choice>
              <mc:Fallback>
                <p:oleObj name="CS ChemDraw Drawing" r:id="rId7" imgW="1906328" imgH="158625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13510" y="914400"/>
                        <a:ext cx="1906587" cy="158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4702724" y="1143644"/>
            <a:ext cx="2812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24</a:t>
            </a:r>
            <a:r>
              <a:rPr lang="en-US" sz="1200" dirty="0"/>
              <a:t>H</a:t>
            </a:r>
            <a:r>
              <a:rPr lang="en-US" sz="1200" baseline="-25000" dirty="0"/>
              <a:t>25</a:t>
            </a:r>
            <a:r>
              <a:rPr lang="en-US" sz="1200" dirty="0"/>
              <a:t>ClFN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</a:p>
          <a:p>
            <a:r>
              <a:rPr lang="en-US" sz="1200" dirty="0"/>
              <a:t>Exact Mass: 485.16</a:t>
            </a:r>
          </a:p>
          <a:p>
            <a:r>
              <a:rPr lang="en-US" sz="1200" dirty="0"/>
              <a:t>Molecular Weight: 485.94</a:t>
            </a:r>
          </a:p>
        </p:txBody>
      </p:sp>
      <p:sp>
        <p:nvSpPr>
          <p:cNvPr id="9" name="Rectangle 8"/>
          <p:cNvSpPr/>
          <p:nvPr/>
        </p:nvSpPr>
        <p:spPr>
          <a:xfrm>
            <a:off x="2709335" y="4799916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5631" y="2766204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486.2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7799" y="20926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342.9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669" y="321365"/>
            <a:ext cx="2046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Gefitinib</a:t>
            </a:r>
            <a:r>
              <a:rPr lang="en-US" b="1" dirty="0"/>
              <a:t>, Free Base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722494"/>
              </p:ext>
            </p:extLst>
          </p:nvPr>
        </p:nvGraphicFramePr>
        <p:xfrm>
          <a:off x="1836587" y="838636"/>
          <a:ext cx="2020887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8" name="CS ChemDraw Drawing" r:id="rId3" imgW="2020324" imgH="1416690" progId="ChemDraw.Document.6.0">
                  <p:embed/>
                </p:oleObj>
              </mc:Choice>
              <mc:Fallback>
                <p:oleObj name="CS ChemDraw Drawing" r:id="rId3" imgW="2020324" imgH="141669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6587" y="838636"/>
                        <a:ext cx="2020887" cy="141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01" y="2589193"/>
            <a:ext cx="4206935" cy="156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39"/>
          <a:stretch/>
        </p:blipFill>
        <p:spPr bwMode="auto">
          <a:xfrm>
            <a:off x="323669" y="4340641"/>
            <a:ext cx="4495800" cy="1972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533" y="2423105"/>
            <a:ext cx="3048000" cy="173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083" y="4182533"/>
            <a:ext cx="2628900" cy="245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12267" y="1066800"/>
            <a:ext cx="2700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22</a:t>
            </a:r>
            <a:r>
              <a:rPr lang="en-US" sz="1200" dirty="0"/>
              <a:t>H</a:t>
            </a:r>
            <a:r>
              <a:rPr lang="en-US" sz="1200" baseline="-25000" dirty="0"/>
              <a:t>24</a:t>
            </a:r>
            <a:r>
              <a:rPr lang="en-US" sz="1200" dirty="0"/>
              <a:t>ClFN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</a:p>
          <a:p>
            <a:r>
              <a:rPr lang="en-US" sz="1200" dirty="0"/>
              <a:t>Exact Mass: 446.15</a:t>
            </a:r>
          </a:p>
          <a:p>
            <a:r>
              <a:rPr lang="en-US" sz="1200" dirty="0"/>
              <a:t>Molecular Weight: 446.91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00086" y="45720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7928" y="260236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447.2</a:t>
            </a:r>
            <a:endParaRPr lang="en-US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3562" y="2447635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329.7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855384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1847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Trametinib</a:t>
            </a:r>
            <a:r>
              <a:rPr lang="en-US" b="1" dirty="0" smtClean="0"/>
              <a:t>, &gt;99%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103" y="2895600"/>
            <a:ext cx="3157538" cy="163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28"/>
          <a:stretch/>
        </p:blipFill>
        <p:spPr bwMode="auto">
          <a:xfrm>
            <a:off x="838200" y="4605970"/>
            <a:ext cx="3801533" cy="182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148155"/>
            <a:ext cx="3611217" cy="175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1" y="3906217"/>
            <a:ext cx="2888520" cy="283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377291"/>
              </p:ext>
            </p:extLst>
          </p:nvPr>
        </p:nvGraphicFramePr>
        <p:xfrm>
          <a:off x="2086351" y="762000"/>
          <a:ext cx="1714500" cy="177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5" name="CS ChemDraw Drawing" r:id="rId7" imgW="1713994" imgH="1778220" progId="ChemDraw.Document.6.0">
                  <p:embed/>
                </p:oleObj>
              </mc:Choice>
              <mc:Fallback>
                <p:oleObj name="CS ChemDraw Drawing" r:id="rId7" imgW="1713994" imgH="17782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86351" y="762000"/>
                        <a:ext cx="1714500" cy="177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817494" y="1066800"/>
            <a:ext cx="2726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26</a:t>
            </a:r>
            <a:r>
              <a:rPr lang="en-US" sz="1200" dirty="0"/>
              <a:t>H</a:t>
            </a:r>
            <a:r>
              <a:rPr lang="en-US" sz="1200" baseline="-25000" dirty="0"/>
              <a:t>23</a:t>
            </a:r>
            <a:r>
              <a:rPr lang="en-US" sz="1200" dirty="0"/>
              <a:t>FIN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  <a:r>
              <a:rPr lang="en-US" sz="1200" baseline="-25000" dirty="0"/>
              <a:t>4</a:t>
            </a:r>
          </a:p>
          <a:p>
            <a:r>
              <a:rPr lang="en-US" sz="1200" dirty="0"/>
              <a:t>Exact Mass: 615.08</a:t>
            </a:r>
          </a:p>
          <a:p>
            <a:r>
              <a:rPr lang="en-US" sz="1200" dirty="0"/>
              <a:t>Molecular Weight: 615.40</a:t>
            </a:r>
          </a:p>
        </p:txBody>
      </p:sp>
      <p:sp>
        <p:nvSpPr>
          <p:cNvPr id="9" name="Rectangle 8"/>
          <p:cNvSpPr/>
          <p:nvPr/>
        </p:nvSpPr>
        <p:spPr>
          <a:xfrm>
            <a:off x="3110655" y="47829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63100" y="291177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616.2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2174746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247.7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644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Dabrafenib</a:t>
            </a:r>
            <a:r>
              <a:rPr lang="en-US" b="1" dirty="0" smtClean="0"/>
              <a:t> (GSK2118436)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20" y="2624572"/>
            <a:ext cx="3324225" cy="168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02"/>
          <a:stretch/>
        </p:blipFill>
        <p:spPr bwMode="auto">
          <a:xfrm>
            <a:off x="977348" y="4419600"/>
            <a:ext cx="3747052" cy="185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124200" cy="1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3820588"/>
            <a:ext cx="2667000" cy="262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16645"/>
              </p:ext>
            </p:extLst>
          </p:nvPr>
        </p:nvGraphicFramePr>
        <p:xfrm>
          <a:off x="2209800" y="917794"/>
          <a:ext cx="1841500" cy="1404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8" name="CS ChemDraw Drawing" r:id="rId7" imgW="1842037" imgH="1404810" progId="ChemDraw.Document.6.0">
                  <p:embed/>
                </p:oleObj>
              </mc:Choice>
              <mc:Fallback>
                <p:oleObj name="CS ChemDraw Drawing" r:id="rId7" imgW="1842037" imgH="140481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09800" y="917794"/>
                        <a:ext cx="1841500" cy="1404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724400" y="1202267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23</a:t>
            </a:r>
            <a:r>
              <a:rPr lang="en-US" sz="1200" dirty="0"/>
              <a:t>H</a:t>
            </a:r>
            <a:r>
              <a:rPr lang="en-US" sz="1200" baseline="-25000" dirty="0"/>
              <a:t>20</a:t>
            </a:r>
            <a:r>
              <a:rPr lang="en-US" sz="1200" dirty="0"/>
              <a:t>F</a:t>
            </a:r>
            <a:r>
              <a:rPr lang="en-US" sz="1200" baseline="-25000" dirty="0"/>
              <a:t>3</a:t>
            </a:r>
            <a:r>
              <a:rPr lang="en-US" sz="1200" dirty="0"/>
              <a:t>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  <a:r>
              <a:rPr lang="en-US" sz="1200" dirty="0"/>
              <a:t>S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519.10</a:t>
            </a:r>
          </a:p>
          <a:p>
            <a:r>
              <a:rPr lang="en-US" sz="1200" dirty="0"/>
              <a:t>Molecular Weight: 519.56</a:t>
            </a:r>
          </a:p>
        </p:txBody>
      </p:sp>
      <p:sp>
        <p:nvSpPr>
          <p:cNvPr id="9" name="Rectangle 8"/>
          <p:cNvSpPr/>
          <p:nvPr/>
        </p:nvSpPr>
        <p:spPr>
          <a:xfrm>
            <a:off x="2882055" y="4610443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2619555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520.1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22837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278.5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147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Ponatinib</a:t>
            </a:r>
            <a:r>
              <a:rPr lang="en-US" b="1" dirty="0" smtClean="0"/>
              <a:t> (AP24534)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52814"/>
            <a:ext cx="2971800" cy="179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0" y="4047067"/>
            <a:ext cx="3078010" cy="272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52814"/>
            <a:ext cx="3200400" cy="1645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49700"/>
            <a:ext cx="2857488" cy="2713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55606"/>
              </p:ext>
            </p:extLst>
          </p:nvPr>
        </p:nvGraphicFramePr>
        <p:xfrm>
          <a:off x="2378868" y="540693"/>
          <a:ext cx="2557463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1" name="CS ChemDraw Drawing" r:id="rId7" imgW="2556808" imgH="1743120" progId="ChemDraw.Document.6.0">
                  <p:embed/>
                </p:oleObj>
              </mc:Choice>
              <mc:Fallback>
                <p:oleObj name="CS ChemDraw Drawing" r:id="rId7" imgW="2556808" imgH="17431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78868" y="540693"/>
                        <a:ext cx="2557463" cy="174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5181600" y="990600"/>
            <a:ext cx="2571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29</a:t>
            </a:r>
            <a:r>
              <a:rPr lang="en-US" sz="1200" dirty="0"/>
              <a:t>H</a:t>
            </a:r>
            <a:r>
              <a:rPr lang="en-US" sz="1200" baseline="-25000" dirty="0"/>
              <a:t>27</a:t>
            </a:r>
            <a:r>
              <a:rPr lang="en-US" sz="1200" dirty="0"/>
              <a:t>F</a:t>
            </a:r>
            <a:r>
              <a:rPr lang="en-US" sz="1200" baseline="-25000" dirty="0"/>
              <a:t>3</a:t>
            </a:r>
            <a:r>
              <a:rPr lang="en-US" sz="1200" dirty="0"/>
              <a:t>N</a:t>
            </a:r>
            <a:r>
              <a:rPr lang="en-US" sz="1200" baseline="-25000" dirty="0"/>
              <a:t>6</a:t>
            </a:r>
            <a:r>
              <a:rPr lang="en-US" sz="1200" dirty="0"/>
              <a:t>O</a:t>
            </a:r>
          </a:p>
          <a:p>
            <a:r>
              <a:rPr lang="en-US" sz="1200" dirty="0"/>
              <a:t>Exact Mass: 532.22</a:t>
            </a:r>
          </a:p>
          <a:p>
            <a:r>
              <a:rPr lang="en-US" sz="1200" dirty="0"/>
              <a:t>Molecular Weight: 532.57</a:t>
            </a:r>
          </a:p>
        </p:txBody>
      </p:sp>
      <p:sp>
        <p:nvSpPr>
          <p:cNvPr id="9" name="Rectangle 8"/>
          <p:cNvSpPr/>
          <p:nvPr/>
        </p:nvSpPr>
        <p:spPr>
          <a:xfrm>
            <a:off x="2225511" y="4140201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17038" y="5427134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22860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533.3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257800" y="22837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289.2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Ibrutinib</a:t>
            </a:r>
            <a:r>
              <a:rPr lang="en-US" b="1" dirty="0" smtClean="0"/>
              <a:t> (PCI-32765)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787446"/>
            <a:ext cx="3124200" cy="186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05"/>
          <a:stretch/>
        </p:blipFill>
        <p:spPr bwMode="auto">
          <a:xfrm>
            <a:off x="996242" y="4724400"/>
            <a:ext cx="3657600" cy="173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3505614" cy="169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52" y="3962400"/>
            <a:ext cx="2746310" cy="271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054492"/>
              </p:ext>
            </p:extLst>
          </p:nvPr>
        </p:nvGraphicFramePr>
        <p:xfrm>
          <a:off x="2370932" y="680758"/>
          <a:ext cx="1404937" cy="202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4" name="CS ChemDraw Drawing" r:id="rId7" imgW="1404691" imgH="2023650" progId="ChemDraw.Document.6.0">
                  <p:embed/>
                </p:oleObj>
              </mc:Choice>
              <mc:Fallback>
                <p:oleObj name="CS ChemDraw Drawing" r:id="rId7" imgW="1404691" imgH="202365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70932" y="680758"/>
                        <a:ext cx="1404937" cy="202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732907" y="1210733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25</a:t>
            </a:r>
            <a:r>
              <a:rPr lang="en-US" sz="1200" dirty="0"/>
              <a:t>H</a:t>
            </a:r>
            <a:r>
              <a:rPr lang="en-US" sz="1200" baseline="-25000" dirty="0"/>
              <a:t>24</a:t>
            </a:r>
            <a:r>
              <a:rPr lang="en-US" sz="1200" dirty="0"/>
              <a:t>N</a:t>
            </a:r>
            <a:r>
              <a:rPr lang="en-US" sz="1200" baseline="-25000" dirty="0"/>
              <a:t>6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440.20</a:t>
            </a:r>
          </a:p>
          <a:p>
            <a:r>
              <a:rPr lang="en-US" sz="1200" dirty="0"/>
              <a:t>Molecular Weight: 440.51</a:t>
            </a:r>
          </a:p>
        </p:txBody>
      </p:sp>
      <p:sp>
        <p:nvSpPr>
          <p:cNvPr id="9" name="Rectangle 8"/>
          <p:cNvSpPr/>
          <p:nvPr/>
        </p:nvSpPr>
        <p:spPr>
          <a:xfrm>
            <a:off x="2526456" y="48591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58031" y="2859657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441.3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325493" y="22837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258.3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1917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Ceritinib (LDK378)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3276600" cy="163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02"/>
          <a:stretch/>
        </p:blipFill>
        <p:spPr bwMode="auto">
          <a:xfrm>
            <a:off x="533399" y="4605068"/>
            <a:ext cx="3810001" cy="188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438400"/>
            <a:ext cx="3048000" cy="150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4038600"/>
            <a:ext cx="2641707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286961"/>
              </p:ext>
            </p:extLst>
          </p:nvPr>
        </p:nvGraphicFramePr>
        <p:xfrm>
          <a:off x="1453788" y="873030"/>
          <a:ext cx="2401887" cy="119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27" name="CS ChemDraw Drawing" r:id="rId7" imgW="2401482" imgH="1199070" progId="ChemDraw.Document.6.0">
                  <p:embed/>
                </p:oleObj>
              </mc:Choice>
              <mc:Fallback>
                <p:oleObj name="CS ChemDraw Drawing" r:id="rId7" imgW="2401482" imgH="119907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53788" y="873030"/>
                        <a:ext cx="2401887" cy="1198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466207" y="1142998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28</a:t>
            </a:r>
            <a:r>
              <a:rPr lang="en-US" sz="1200" dirty="0"/>
              <a:t>H</a:t>
            </a:r>
            <a:r>
              <a:rPr lang="en-US" sz="1200" baseline="-25000" dirty="0"/>
              <a:t>36</a:t>
            </a:r>
            <a:r>
              <a:rPr lang="en-US" sz="1200" dirty="0"/>
              <a:t>ClN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  <a:r>
              <a:rPr lang="en-US" sz="1200" dirty="0"/>
              <a:t>S</a:t>
            </a:r>
          </a:p>
          <a:p>
            <a:r>
              <a:rPr lang="en-US" sz="1200" dirty="0"/>
              <a:t>Exact Mass: 557.22</a:t>
            </a:r>
          </a:p>
          <a:p>
            <a:r>
              <a:rPr lang="en-US" sz="1200" dirty="0"/>
              <a:t>Molecular Weight: 558.14</a:t>
            </a:r>
          </a:p>
        </p:txBody>
      </p:sp>
      <p:sp>
        <p:nvSpPr>
          <p:cNvPr id="9" name="Rectangle 8"/>
          <p:cNvSpPr/>
          <p:nvPr/>
        </p:nvSpPr>
        <p:spPr>
          <a:xfrm>
            <a:off x="2577255" y="47829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604" y="2670519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558.3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2438400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276.1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4285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Osimertinib</a:t>
            </a:r>
            <a:r>
              <a:rPr lang="en-US" b="1" dirty="0" smtClean="0"/>
              <a:t> </a:t>
            </a:r>
            <a:r>
              <a:rPr lang="en-US" b="1" dirty="0" err="1" smtClean="0"/>
              <a:t>mesylate</a:t>
            </a:r>
            <a:r>
              <a:rPr lang="en-US" b="1" dirty="0" smtClean="0"/>
              <a:t> (AXD-9291 </a:t>
            </a:r>
            <a:r>
              <a:rPr lang="en-US" b="1" dirty="0" err="1" smtClean="0"/>
              <a:t>mesylate</a:t>
            </a:r>
            <a:r>
              <a:rPr lang="en-US" b="1" dirty="0" smtClean="0"/>
              <a:t>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50" y="2202993"/>
            <a:ext cx="3048000" cy="157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420" y="3891651"/>
            <a:ext cx="2802397" cy="27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2993"/>
            <a:ext cx="3200400" cy="1596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58533"/>
            <a:ext cx="2830907" cy="277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3467288"/>
              </p:ext>
            </p:extLst>
          </p:nvPr>
        </p:nvGraphicFramePr>
        <p:xfrm>
          <a:off x="1764287" y="732189"/>
          <a:ext cx="2695575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0" name="CS ChemDraw Drawing" r:id="rId7" imgW="2695657" imgH="1458000" progId="ChemDraw.Document.6.0">
                  <p:embed/>
                </p:oleObj>
              </mc:Choice>
              <mc:Fallback>
                <p:oleObj name="CS ChemDraw Drawing" r:id="rId7" imgW="2695657" imgH="145800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64287" y="732189"/>
                        <a:ext cx="2695575" cy="1457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876800" y="838200"/>
            <a:ext cx="24048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 smtClean="0"/>
              <a:t>Osimertinib</a:t>
            </a:r>
            <a:r>
              <a:rPr lang="en-US" sz="1200" b="1" dirty="0" smtClean="0"/>
              <a:t> </a:t>
            </a:r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28</a:t>
            </a:r>
            <a:r>
              <a:rPr lang="en-US" sz="1200" dirty="0"/>
              <a:t>H</a:t>
            </a:r>
            <a:r>
              <a:rPr lang="en-US" sz="1200" baseline="-25000" dirty="0"/>
              <a:t>33</a:t>
            </a:r>
            <a:r>
              <a:rPr lang="en-US" sz="1200" dirty="0"/>
              <a:t>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499.27</a:t>
            </a:r>
          </a:p>
          <a:p>
            <a:r>
              <a:rPr lang="en-US" sz="1200" dirty="0"/>
              <a:t>Molecular Weight: 499.62</a:t>
            </a:r>
          </a:p>
        </p:txBody>
      </p:sp>
      <p:sp>
        <p:nvSpPr>
          <p:cNvPr id="9" name="Rectangle 8"/>
          <p:cNvSpPr/>
          <p:nvPr/>
        </p:nvSpPr>
        <p:spPr>
          <a:xfrm>
            <a:off x="3039536" y="3970867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34455" y="5284386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62831" y="2262996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500.3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22075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273.7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3356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Cobimetinib</a:t>
            </a:r>
            <a:r>
              <a:rPr lang="en-US" b="1" dirty="0" smtClean="0"/>
              <a:t> </a:t>
            </a:r>
            <a:r>
              <a:rPr lang="en-US" b="1" dirty="0"/>
              <a:t>(GDC-0973, </a:t>
            </a:r>
            <a:r>
              <a:rPr lang="en-US" b="1" dirty="0" smtClean="0"/>
              <a:t>RG7420)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19" y="2473326"/>
            <a:ext cx="2888974" cy="1434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13" y="3946257"/>
            <a:ext cx="3042787" cy="292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9373"/>
            <a:ext cx="3027348" cy="148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743" y="4117974"/>
            <a:ext cx="2609061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306207"/>
              </p:ext>
            </p:extLst>
          </p:nvPr>
        </p:nvGraphicFramePr>
        <p:xfrm>
          <a:off x="1708307" y="838200"/>
          <a:ext cx="1719263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3" name="CS ChemDraw Drawing" r:id="rId7" imgW="1718586" imgH="1483920" progId="ChemDraw.Document.6.0">
                  <p:embed/>
                </p:oleObj>
              </mc:Choice>
              <mc:Fallback>
                <p:oleObj name="CS ChemDraw Drawing" r:id="rId7" imgW="1718586" imgH="14839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08307" y="838200"/>
                        <a:ext cx="1719263" cy="1484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572000" y="1058333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21</a:t>
            </a:r>
            <a:r>
              <a:rPr lang="en-US" sz="1200" dirty="0"/>
              <a:t>H</a:t>
            </a:r>
            <a:r>
              <a:rPr lang="en-US" sz="1200" baseline="-25000" dirty="0"/>
              <a:t>21</a:t>
            </a:r>
            <a:r>
              <a:rPr lang="en-US" sz="1200" dirty="0"/>
              <a:t>F</a:t>
            </a:r>
            <a:r>
              <a:rPr lang="en-US" sz="1200" baseline="-25000" dirty="0"/>
              <a:t>3</a:t>
            </a:r>
            <a:r>
              <a:rPr lang="en-US" sz="1200" dirty="0"/>
              <a:t>IN</a:t>
            </a:r>
            <a:r>
              <a:rPr lang="en-US" sz="1200" baseline="-25000" dirty="0"/>
              <a:t>3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531.06</a:t>
            </a:r>
          </a:p>
          <a:p>
            <a:r>
              <a:rPr lang="en-US" sz="1200" dirty="0"/>
              <a:t>Molecular Weight: 531.32</a:t>
            </a:r>
          </a:p>
        </p:txBody>
      </p:sp>
      <p:sp>
        <p:nvSpPr>
          <p:cNvPr id="9" name="Rectangle 8"/>
          <p:cNvSpPr/>
          <p:nvPr/>
        </p:nvSpPr>
        <p:spPr>
          <a:xfrm>
            <a:off x="2300086" y="40386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4467" y="5451845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77031" y="2461404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532.1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105400" y="2435060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274.9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922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Idelalisib</a:t>
            </a:r>
            <a:r>
              <a:rPr lang="en-US" b="1" dirty="0" smtClean="0"/>
              <a:t> (CAL-101, GS-1101)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67" y="2538333"/>
            <a:ext cx="3352800" cy="177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01"/>
          <a:stretch/>
        </p:blipFill>
        <p:spPr bwMode="auto">
          <a:xfrm>
            <a:off x="517894" y="4572000"/>
            <a:ext cx="4114800" cy="197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219"/>
            <a:ext cx="3429000" cy="172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31672"/>
            <a:ext cx="2743200" cy="261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5121185"/>
              </p:ext>
            </p:extLst>
          </p:nvPr>
        </p:nvGraphicFramePr>
        <p:xfrm>
          <a:off x="2017720" y="856565"/>
          <a:ext cx="120967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96" name="CS ChemDraw Drawing" r:id="rId7" imgW="1209655" imgH="1523610" progId="ChemDraw.Document.6.0">
                  <p:embed/>
                </p:oleObj>
              </mc:Choice>
              <mc:Fallback>
                <p:oleObj name="CS ChemDraw Drawing" r:id="rId7" imgW="1209655" imgH="152361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17720" y="856565"/>
                        <a:ext cx="1209675" cy="15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641180" y="1066800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22</a:t>
            </a:r>
            <a:r>
              <a:rPr lang="en-US" sz="1200" dirty="0"/>
              <a:t>H</a:t>
            </a:r>
            <a:r>
              <a:rPr lang="en-US" sz="1200" baseline="-25000" dirty="0"/>
              <a:t>18</a:t>
            </a:r>
            <a:r>
              <a:rPr lang="en-US" sz="1200" dirty="0"/>
              <a:t>FN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</a:p>
          <a:p>
            <a:r>
              <a:rPr lang="en-US" sz="1200" dirty="0"/>
              <a:t>Exact Mass: 415.16</a:t>
            </a:r>
          </a:p>
          <a:p>
            <a:r>
              <a:rPr lang="en-US" sz="1200" dirty="0"/>
              <a:t>Molecular Weight: 415.43</a:t>
            </a:r>
          </a:p>
        </p:txBody>
      </p:sp>
      <p:sp>
        <p:nvSpPr>
          <p:cNvPr id="9" name="Rectangle 8"/>
          <p:cNvSpPr/>
          <p:nvPr/>
        </p:nvSpPr>
        <p:spPr>
          <a:xfrm>
            <a:off x="2196255" y="4749111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1831" y="254518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416.2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029200" y="2209219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267.8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124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Nintedanib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90" y="2330511"/>
            <a:ext cx="3012410" cy="1605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90" y="3915170"/>
            <a:ext cx="3253503" cy="294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30511"/>
            <a:ext cx="2971800" cy="14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98237"/>
            <a:ext cx="2854979" cy="278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476054"/>
              </p:ext>
            </p:extLst>
          </p:nvPr>
        </p:nvGraphicFramePr>
        <p:xfrm>
          <a:off x="1761918" y="311426"/>
          <a:ext cx="2593975" cy="185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19" name="CS ChemDraw Drawing" r:id="rId7" imgW="2593546" imgH="1852740" progId="ChemDraw.Document.6.0">
                  <p:embed/>
                </p:oleObj>
              </mc:Choice>
              <mc:Fallback>
                <p:oleObj name="CS ChemDraw Drawing" r:id="rId7" imgW="2593546" imgH="185274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61918" y="311426"/>
                        <a:ext cx="2593975" cy="185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751957" y="1049867"/>
            <a:ext cx="2705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31</a:t>
            </a:r>
            <a:r>
              <a:rPr lang="en-US" sz="1200" dirty="0"/>
              <a:t>H</a:t>
            </a:r>
            <a:r>
              <a:rPr lang="en-US" sz="1200" baseline="-25000" dirty="0"/>
              <a:t>33</a:t>
            </a:r>
            <a:r>
              <a:rPr lang="en-US" sz="1200" dirty="0"/>
              <a:t>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  <a:r>
              <a:rPr lang="en-US" sz="1200" baseline="-25000" dirty="0"/>
              <a:t>4</a:t>
            </a:r>
          </a:p>
          <a:p>
            <a:r>
              <a:rPr lang="en-US" sz="1200" dirty="0"/>
              <a:t>Exact Mass: 539.25</a:t>
            </a:r>
          </a:p>
          <a:p>
            <a:r>
              <a:rPr lang="en-US" sz="1200" dirty="0"/>
              <a:t>Molecular Weight: 539.64</a:t>
            </a:r>
          </a:p>
        </p:txBody>
      </p:sp>
      <p:sp>
        <p:nvSpPr>
          <p:cNvPr id="9" name="Rectangle 8"/>
          <p:cNvSpPr/>
          <p:nvPr/>
        </p:nvSpPr>
        <p:spPr>
          <a:xfrm>
            <a:off x="2770828" y="40386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51667" y="54102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2359968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540.3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23599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285.6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061697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937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Palbociclib</a:t>
            </a:r>
            <a:r>
              <a:rPr lang="en-US" b="1" dirty="0" smtClean="0"/>
              <a:t> </a:t>
            </a:r>
            <a:r>
              <a:rPr lang="en-US" b="1" dirty="0"/>
              <a:t>(PD-0332991) </a:t>
            </a:r>
            <a:r>
              <a:rPr lang="en-US" b="1" dirty="0" smtClean="0"/>
              <a:t>HCl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0952"/>
            <a:ext cx="3277475" cy="160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36" y="3999147"/>
            <a:ext cx="2971800" cy="285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3124200" cy="15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39880"/>
            <a:ext cx="2667000" cy="256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930286"/>
              </p:ext>
            </p:extLst>
          </p:nvPr>
        </p:nvGraphicFramePr>
        <p:xfrm>
          <a:off x="1773471" y="838200"/>
          <a:ext cx="23288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2" name="CS ChemDraw Drawing" r:id="rId7" imgW="2328276" imgH="1206630" progId="ChemDraw.Document.6.0">
                  <p:embed/>
                </p:oleObj>
              </mc:Choice>
              <mc:Fallback>
                <p:oleObj name="CS ChemDraw Drawing" r:id="rId7" imgW="2328276" imgH="120663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73471" y="838200"/>
                        <a:ext cx="2328863" cy="12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876800" y="1066800"/>
            <a:ext cx="2479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24</a:t>
            </a:r>
            <a:r>
              <a:rPr lang="en-US" sz="1200" dirty="0"/>
              <a:t>H</a:t>
            </a:r>
            <a:r>
              <a:rPr lang="en-US" sz="1200" baseline="-25000" dirty="0"/>
              <a:t>29</a:t>
            </a:r>
            <a:r>
              <a:rPr lang="en-US" sz="1200" dirty="0"/>
              <a:t>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447.24</a:t>
            </a:r>
          </a:p>
          <a:p>
            <a:r>
              <a:rPr lang="en-US" sz="1200" dirty="0"/>
              <a:t>Molecular Weight: 447.54</a:t>
            </a:r>
          </a:p>
        </p:txBody>
      </p:sp>
      <p:sp>
        <p:nvSpPr>
          <p:cNvPr id="9" name="Rectangle 8"/>
          <p:cNvSpPr/>
          <p:nvPr/>
        </p:nvSpPr>
        <p:spPr>
          <a:xfrm>
            <a:off x="2590800" y="41148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90800" y="54864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7800" y="23622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448.3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221123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264.3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06169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767" y="311426"/>
            <a:ext cx="3255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Imatinib</a:t>
            </a:r>
            <a:r>
              <a:rPr lang="en-US" b="1" dirty="0" smtClean="0"/>
              <a:t>, </a:t>
            </a:r>
            <a:r>
              <a:rPr lang="en-US" b="1" dirty="0" err="1" smtClean="0"/>
              <a:t>Methanesulfonate</a:t>
            </a:r>
            <a:r>
              <a:rPr lang="en-US" b="1" dirty="0" smtClean="0"/>
              <a:t> salt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95" y="2237296"/>
            <a:ext cx="3577457" cy="154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74" y="3986944"/>
            <a:ext cx="3009900" cy="274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892" y="2133600"/>
            <a:ext cx="3200400" cy="164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008" y="3970011"/>
            <a:ext cx="2890184" cy="269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839465"/>
              </p:ext>
            </p:extLst>
          </p:nvPr>
        </p:nvGraphicFramePr>
        <p:xfrm>
          <a:off x="838200" y="946516"/>
          <a:ext cx="3894137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" name="CS ChemDraw Drawing" r:id="rId7" imgW="3893696" imgH="766260" progId="ChemDraw.Document.6.0">
                  <p:embed/>
                </p:oleObj>
              </mc:Choice>
              <mc:Fallback>
                <p:oleObj name="CS ChemDraw Drawing" r:id="rId7" imgW="3893696" imgH="7662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8200" y="946516"/>
                        <a:ext cx="3894137" cy="766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953000" y="914400"/>
            <a:ext cx="312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Imatinib</a:t>
            </a:r>
            <a:endParaRPr lang="en-US" sz="1200" dirty="0" smtClean="0"/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29</a:t>
            </a:r>
            <a:r>
              <a:rPr lang="en-US" sz="1200" dirty="0"/>
              <a:t>H</a:t>
            </a:r>
            <a:r>
              <a:rPr lang="en-US" sz="1200" baseline="-25000" dirty="0"/>
              <a:t>31</a:t>
            </a:r>
            <a:r>
              <a:rPr lang="en-US" sz="1200" dirty="0"/>
              <a:t>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</a:p>
          <a:p>
            <a:r>
              <a:rPr lang="en-US" sz="1200" dirty="0"/>
              <a:t>Exact Mass: 493.26</a:t>
            </a:r>
          </a:p>
          <a:p>
            <a:r>
              <a:rPr lang="en-US" sz="1200" dirty="0"/>
              <a:t>Molecular Weight: 493.62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9514" y="2313699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494.3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6657" y="2133600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271.4 nm</a:t>
            </a:r>
            <a:endParaRPr lang="en-US" sz="900" dirty="0"/>
          </a:p>
        </p:txBody>
      </p:sp>
      <p:sp>
        <p:nvSpPr>
          <p:cNvPr id="12" name="Rectangle 11"/>
          <p:cNvSpPr/>
          <p:nvPr/>
        </p:nvSpPr>
        <p:spPr>
          <a:xfrm>
            <a:off x="2350888" y="4106333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50888" y="5415276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049584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1952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Lenvatinib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smtClean="0"/>
              <a:t>E7080)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667000"/>
            <a:ext cx="3657600" cy="160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2"/>
          <a:stretch/>
        </p:blipFill>
        <p:spPr bwMode="auto">
          <a:xfrm>
            <a:off x="609600" y="4648200"/>
            <a:ext cx="3792299" cy="162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99538"/>
            <a:ext cx="3266455" cy="158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23" y="3944112"/>
            <a:ext cx="3011407" cy="28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228459"/>
              </p:ext>
            </p:extLst>
          </p:nvPr>
        </p:nvGraphicFramePr>
        <p:xfrm>
          <a:off x="1371600" y="966051"/>
          <a:ext cx="2413000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6" name="CS ChemDraw Drawing" r:id="rId7" imgW="2413638" imgH="1207980" progId="ChemDraw.Document.6.0">
                  <p:embed/>
                </p:oleObj>
              </mc:Choice>
              <mc:Fallback>
                <p:oleObj name="CS ChemDraw Drawing" r:id="rId7" imgW="2413638" imgH="120798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71600" y="966051"/>
                        <a:ext cx="2413000" cy="1208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444232" y="1033060"/>
            <a:ext cx="327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21</a:t>
            </a:r>
            <a:r>
              <a:rPr lang="en-US" sz="1200" dirty="0"/>
              <a:t>H</a:t>
            </a:r>
            <a:r>
              <a:rPr lang="en-US" sz="1200" baseline="-25000" dirty="0"/>
              <a:t>19</a:t>
            </a:r>
            <a:r>
              <a:rPr lang="en-US" sz="1200" dirty="0"/>
              <a:t>ClN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4</a:t>
            </a:r>
          </a:p>
          <a:p>
            <a:r>
              <a:rPr lang="en-US" sz="1200" dirty="0"/>
              <a:t>Exact Mass: 426.11</a:t>
            </a:r>
          </a:p>
          <a:p>
            <a:r>
              <a:rPr lang="en-US" sz="1200" dirty="0"/>
              <a:t>Molecular Weight: 426.86</a:t>
            </a:r>
          </a:p>
        </p:txBody>
      </p:sp>
      <p:sp>
        <p:nvSpPr>
          <p:cNvPr id="9" name="Rectangle 8"/>
          <p:cNvSpPr/>
          <p:nvPr/>
        </p:nvSpPr>
        <p:spPr>
          <a:xfrm>
            <a:off x="2196255" y="47829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6800" y="26670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427.2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219953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243.0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06169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1895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Alectinib</a:t>
            </a:r>
            <a:r>
              <a:rPr lang="en-US" b="1" dirty="0" smtClean="0"/>
              <a:t> (AF-802)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0"/>
            <a:ext cx="3124200" cy="155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067" y="3951356"/>
            <a:ext cx="2751418" cy="270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56112"/>
            <a:ext cx="3200400" cy="1556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61975"/>
            <a:ext cx="2595355" cy="2568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210653"/>
              </p:ext>
            </p:extLst>
          </p:nvPr>
        </p:nvGraphicFramePr>
        <p:xfrm>
          <a:off x="1252335" y="767664"/>
          <a:ext cx="2725737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0" name="CS ChemDraw Drawing" r:id="rId8" imgW="2725911" imgH="1244970" progId="ChemDraw.Document.6.0">
                  <p:embed/>
                </p:oleObj>
              </mc:Choice>
              <mc:Fallback>
                <p:oleObj name="CS ChemDraw Drawing" r:id="rId8" imgW="2725911" imgH="124497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52335" y="767664"/>
                        <a:ext cx="2725737" cy="124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648200" y="1066799"/>
            <a:ext cx="312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30</a:t>
            </a:r>
            <a:r>
              <a:rPr lang="en-US" sz="1200" dirty="0"/>
              <a:t>H</a:t>
            </a:r>
            <a:r>
              <a:rPr lang="en-US" sz="1200" baseline="-25000" dirty="0"/>
              <a:t>34</a:t>
            </a:r>
            <a:r>
              <a:rPr lang="en-US" sz="1200" dirty="0"/>
              <a:t>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482.27</a:t>
            </a:r>
          </a:p>
          <a:p>
            <a:r>
              <a:rPr lang="en-US" sz="1200" dirty="0"/>
              <a:t>Molecular Weight: 482.63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14600" y="40386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4600" y="53340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9200" y="22860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483.3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2177773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263.1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0616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2218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Sunitinib</a:t>
            </a:r>
            <a:r>
              <a:rPr lang="en-US" b="1" dirty="0" smtClean="0"/>
              <a:t>, Malate salt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31" y="2514132"/>
            <a:ext cx="3958343" cy="130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29" y="3931338"/>
            <a:ext cx="3594945" cy="265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523" y="2209800"/>
            <a:ext cx="2895600" cy="144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523" y="3817965"/>
            <a:ext cx="3002538" cy="281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59114"/>
              </p:ext>
            </p:extLst>
          </p:nvPr>
        </p:nvGraphicFramePr>
        <p:xfrm>
          <a:off x="1116418" y="944929"/>
          <a:ext cx="3662363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8" name="CS ChemDraw Drawing" r:id="rId7" imgW="3661922" imgH="1075410" progId="ChemDraw.Document.6.0">
                  <p:embed/>
                </p:oleObj>
              </mc:Choice>
              <mc:Fallback>
                <p:oleObj name="CS ChemDraw Drawing" r:id="rId7" imgW="3661922" imgH="107541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16418" y="944929"/>
                        <a:ext cx="3662363" cy="1074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005591" y="1066800"/>
            <a:ext cx="27668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/>
              <a:t>Sunitinib</a:t>
            </a:r>
            <a:endParaRPr lang="en-US" sz="1200" dirty="0" smtClean="0"/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22</a:t>
            </a:r>
            <a:r>
              <a:rPr lang="en-US" sz="1200" dirty="0"/>
              <a:t>H</a:t>
            </a:r>
            <a:r>
              <a:rPr lang="en-US" sz="1200" baseline="-25000" dirty="0"/>
              <a:t>27</a:t>
            </a:r>
            <a:r>
              <a:rPr lang="en-US" sz="1200" dirty="0"/>
              <a:t>FN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</a:p>
          <a:p>
            <a:r>
              <a:rPr lang="en-US" sz="1200" dirty="0"/>
              <a:t>Exact Mass: 398.21</a:t>
            </a:r>
          </a:p>
          <a:p>
            <a:r>
              <a:rPr lang="en-US" sz="1200" dirty="0"/>
              <a:t>Molecular Weight: 398.48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3152" y="4055534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3152" y="5326722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91831" y="254518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399.3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410200" y="2216521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265.4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88593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6665" y="304800"/>
            <a:ext cx="10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Dasatinib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52" y="1806103"/>
            <a:ext cx="3400425" cy="166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34" y="3538291"/>
            <a:ext cx="3501887" cy="290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75379"/>
            <a:ext cx="3153135" cy="166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01" y="3648299"/>
            <a:ext cx="3174999" cy="297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89500" y="838200"/>
            <a:ext cx="2349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22</a:t>
            </a:r>
            <a:r>
              <a:rPr lang="en-US" sz="1200" dirty="0"/>
              <a:t>H</a:t>
            </a:r>
            <a:r>
              <a:rPr lang="en-US" sz="1200" baseline="-25000" dirty="0"/>
              <a:t>26</a:t>
            </a:r>
            <a:r>
              <a:rPr lang="en-US" sz="1200" dirty="0"/>
              <a:t>ClN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  <a:r>
              <a:rPr lang="en-US" sz="1200" baseline="-25000" dirty="0"/>
              <a:t>2</a:t>
            </a:r>
            <a:r>
              <a:rPr lang="en-US" sz="1200" dirty="0"/>
              <a:t>S</a:t>
            </a:r>
          </a:p>
          <a:p>
            <a:r>
              <a:rPr lang="en-US" sz="1200" dirty="0"/>
              <a:t>Exact Mass: 487.16</a:t>
            </a:r>
          </a:p>
          <a:p>
            <a:r>
              <a:rPr lang="en-US" sz="1200" dirty="0"/>
              <a:t>Molecular Weight: 488.01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584268"/>
              </p:ext>
            </p:extLst>
          </p:nvPr>
        </p:nvGraphicFramePr>
        <p:xfrm>
          <a:off x="1363309" y="674132"/>
          <a:ext cx="2911475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" name="CS ChemDraw Drawing" r:id="rId7" imgW="2910682" imgH="944460" progId="ChemDraw.Document.6.0">
                  <p:embed/>
                </p:oleObj>
              </mc:Choice>
              <mc:Fallback>
                <p:oleObj name="CS ChemDraw Drawing" r:id="rId7" imgW="2910682" imgH="94446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63309" y="674132"/>
                        <a:ext cx="2911475" cy="944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2514600" y="3682998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4600" y="50292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1600" y="18288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488.2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1939109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317.8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884780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5043" y="304800"/>
            <a:ext cx="1906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Sorafenib</a:t>
            </a:r>
            <a:r>
              <a:rPr lang="en-US" b="1" dirty="0" smtClean="0"/>
              <a:t> </a:t>
            </a:r>
            <a:r>
              <a:rPr lang="en-US" b="1" dirty="0" err="1"/>
              <a:t>tosylate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209800"/>
            <a:ext cx="3733800" cy="179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13"/>
          <a:stretch/>
        </p:blipFill>
        <p:spPr bwMode="auto">
          <a:xfrm>
            <a:off x="770466" y="4268924"/>
            <a:ext cx="4038600" cy="201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09800"/>
            <a:ext cx="335393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70867"/>
            <a:ext cx="2736488" cy="267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517575"/>
              </p:ext>
            </p:extLst>
          </p:nvPr>
        </p:nvGraphicFramePr>
        <p:xfrm>
          <a:off x="799570" y="990600"/>
          <a:ext cx="4043363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" name="CS ChemDraw Drawing" r:id="rId7" imgW="4042810" imgH="912330" progId="ChemDraw.Document.6.0">
                  <p:embed/>
                </p:oleObj>
              </mc:Choice>
              <mc:Fallback>
                <p:oleObj name="CS ChemDraw Drawing" r:id="rId7" imgW="4042810" imgH="91233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99570" y="990600"/>
                        <a:ext cx="4043363" cy="91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5257800" y="990600"/>
            <a:ext cx="274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err="1"/>
              <a:t>Sorafenib</a:t>
            </a:r>
            <a:endParaRPr lang="en-US" sz="1200" dirty="0" smtClean="0"/>
          </a:p>
          <a:p>
            <a:r>
              <a:rPr lang="en-US" sz="1200" dirty="0" smtClean="0"/>
              <a:t>Chemical </a:t>
            </a:r>
            <a:r>
              <a:rPr lang="en-US" sz="1200" dirty="0"/>
              <a:t>Formula: C</a:t>
            </a:r>
            <a:r>
              <a:rPr lang="en-US" sz="1200" baseline="-25000" dirty="0"/>
              <a:t>21</a:t>
            </a:r>
            <a:r>
              <a:rPr lang="en-US" sz="1200" dirty="0"/>
              <a:t>H</a:t>
            </a:r>
            <a:r>
              <a:rPr lang="en-US" sz="1200" baseline="-25000" dirty="0"/>
              <a:t>16</a:t>
            </a:r>
            <a:r>
              <a:rPr lang="en-US" sz="1200" dirty="0"/>
              <a:t>ClF</a:t>
            </a:r>
            <a:r>
              <a:rPr lang="en-US" sz="1200" baseline="-25000" dirty="0"/>
              <a:t>3</a:t>
            </a:r>
            <a:r>
              <a:rPr lang="en-US" sz="1200" dirty="0"/>
              <a:t>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3</a:t>
            </a:r>
          </a:p>
          <a:p>
            <a:r>
              <a:rPr lang="en-US" sz="1200" dirty="0"/>
              <a:t>Exact Mass: 464.09</a:t>
            </a:r>
          </a:p>
          <a:p>
            <a:r>
              <a:rPr lang="en-US" sz="1200" dirty="0"/>
              <a:t>Molecular Weight: 464.83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90800" y="44781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91831" y="22098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465.2</a:t>
            </a:r>
            <a:endParaRPr lang="en-US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401693" y="2209800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264.3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0495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8722" y="196334"/>
            <a:ext cx="2640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Crizotinib, Free Base, 99%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34" y="1959369"/>
            <a:ext cx="4111583" cy="180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76"/>
          <a:stretch/>
        </p:blipFill>
        <p:spPr bwMode="auto">
          <a:xfrm>
            <a:off x="417491" y="3950359"/>
            <a:ext cx="4038600" cy="257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33" y="1828800"/>
            <a:ext cx="3581400" cy="182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24437"/>
            <a:ext cx="3301188" cy="302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7108603"/>
              </p:ext>
            </p:extLst>
          </p:nvPr>
        </p:nvGraphicFramePr>
        <p:xfrm>
          <a:off x="1790301" y="890696"/>
          <a:ext cx="2573337" cy="84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7" name="CS ChemDraw Drawing" r:id="rId7" imgW="2573557" imgH="845370" progId="ChemDraw.Document.6.0">
                  <p:embed/>
                </p:oleObj>
              </mc:Choice>
              <mc:Fallback>
                <p:oleObj name="CS ChemDraw Drawing" r:id="rId7" imgW="2573557" imgH="84537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90301" y="890696"/>
                        <a:ext cx="2573337" cy="846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953000" y="982133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21</a:t>
            </a:r>
            <a:r>
              <a:rPr lang="en-US" sz="1200" dirty="0"/>
              <a:t>H</a:t>
            </a:r>
            <a:r>
              <a:rPr lang="en-US" sz="1200" baseline="-25000" dirty="0"/>
              <a:t>22</a:t>
            </a:r>
            <a:r>
              <a:rPr lang="en-US" sz="1200" dirty="0"/>
              <a:t>Cl</a:t>
            </a:r>
            <a:r>
              <a:rPr lang="en-US" sz="1200" baseline="-25000" dirty="0"/>
              <a:t>2</a:t>
            </a:r>
            <a:r>
              <a:rPr lang="en-US" sz="1200" dirty="0"/>
              <a:t>FN</a:t>
            </a:r>
            <a:r>
              <a:rPr lang="en-US" sz="1200" baseline="-25000" dirty="0"/>
              <a:t>5</a:t>
            </a:r>
            <a:r>
              <a:rPr lang="en-US" sz="1200" dirty="0"/>
              <a:t>O</a:t>
            </a:r>
          </a:p>
          <a:p>
            <a:r>
              <a:rPr lang="en-US" sz="1200" dirty="0"/>
              <a:t>Exact Mass: 449.12</a:t>
            </a:r>
          </a:p>
          <a:p>
            <a:r>
              <a:rPr lang="en-US" sz="1200" dirty="0"/>
              <a:t>Molecular Weight: 450.34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38587" y="4191000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8200" y="19812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450.2</a:t>
            </a:r>
            <a:endParaRPr lang="en-US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1843953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269.0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55256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4315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Lapatinib</a:t>
            </a:r>
            <a:r>
              <a:rPr lang="en-US" b="1" dirty="0" smtClean="0"/>
              <a:t>, Di-</a:t>
            </a:r>
            <a:r>
              <a:rPr lang="en-US" b="1" i="1" dirty="0" smtClean="0"/>
              <a:t>p</a:t>
            </a:r>
            <a:r>
              <a:rPr lang="en-US" b="1" dirty="0" smtClean="0"/>
              <a:t>-</a:t>
            </a:r>
            <a:r>
              <a:rPr lang="en-US" b="1" dirty="0" err="1" smtClean="0"/>
              <a:t>Toluenesulfonate</a:t>
            </a:r>
            <a:r>
              <a:rPr lang="en-US" b="1" dirty="0" smtClean="0"/>
              <a:t> salt, &gt;99%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39" y="2399758"/>
            <a:ext cx="3876261" cy="175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90"/>
          <a:stretch/>
        </p:blipFill>
        <p:spPr bwMode="auto">
          <a:xfrm>
            <a:off x="467139" y="4495799"/>
            <a:ext cx="4011712" cy="189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738" y="1731659"/>
            <a:ext cx="3682125" cy="184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482" y="3581400"/>
            <a:ext cx="3322981" cy="312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33148" y="914399"/>
            <a:ext cx="2790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29</a:t>
            </a:r>
            <a:r>
              <a:rPr lang="en-US" sz="1200" dirty="0"/>
              <a:t>H</a:t>
            </a:r>
            <a:r>
              <a:rPr lang="en-US" sz="1200" baseline="-25000" dirty="0"/>
              <a:t>26</a:t>
            </a:r>
            <a:r>
              <a:rPr lang="en-US" sz="1200" dirty="0"/>
              <a:t>ClFN</a:t>
            </a:r>
            <a:r>
              <a:rPr lang="en-US" sz="1200" baseline="-25000" dirty="0"/>
              <a:t>4</a:t>
            </a:r>
            <a:r>
              <a:rPr lang="en-US" sz="1200" dirty="0"/>
              <a:t>O</a:t>
            </a:r>
            <a:r>
              <a:rPr lang="en-US" sz="1200" baseline="-25000" dirty="0"/>
              <a:t>4</a:t>
            </a:r>
            <a:r>
              <a:rPr lang="en-US" sz="1200" dirty="0"/>
              <a:t>S</a:t>
            </a:r>
          </a:p>
          <a:p>
            <a:r>
              <a:rPr lang="en-US" sz="1200" dirty="0"/>
              <a:t>Exact Mass: 580.13</a:t>
            </a:r>
          </a:p>
          <a:p>
            <a:r>
              <a:rPr lang="en-US" sz="1200" dirty="0"/>
              <a:t>Molecular Weight: 581.06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040933"/>
              </p:ext>
            </p:extLst>
          </p:nvPr>
        </p:nvGraphicFramePr>
        <p:xfrm>
          <a:off x="1635125" y="838200"/>
          <a:ext cx="2216150" cy="130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6" name="CS ChemDraw Drawing" r:id="rId7" imgW="2215630" imgH="1305720" progId="ChemDraw.Document.6.0">
                  <p:embed/>
                </p:oleObj>
              </mc:Choice>
              <mc:Fallback>
                <p:oleObj name="CS ChemDraw Drawing" r:id="rId7" imgW="2215630" imgH="130572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35125" y="838200"/>
                        <a:ext cx="2216150" cy="1306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743200" y="4730351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0600" y="2444529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581.2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181600" y="175036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328.5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55256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11426"/>
            <a:ext cx="2726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Nilotinib</a:t>
            </a:r>
            <a:r>
              <a:rPr lang="en-US" b="1" dirty="0" smtClean="0"/>
              <a:t>, Free Base, &gt;99%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7" y="2438400"/>
            <a:ext cx="3657600" cy="181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34"/>
          <a:stretch/>
        </p:blipFill>
        <p:spPr bwMode="auto">
          <a:xfrm>
            <a:off x="363265" y="4363076"/>
            <a:ext cx="4361135" cy="195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329" y="2012310"/>
            <a:ext cx="3497471" cy="177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687" y="3783420"/>
            <a:ext cx="3094113" cy="290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567225"/>
              </p:ext>
            </p:extLst>
          </p:nvPr>
        </p:nvGraphicFramePr>
        <p:xfrm>
          <a:off x="941861" y="1009731"/>
          <a:ext cx="3055937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9" name="CS ChemDraw Drawing" r:id="rId7" imgW="3055474" imgH="1147230" progId="ChemDraw.Document.6.0">
                  <p:embed/>
                </p:oleObj>
              </mc:Choice>
              <mc:Fallback>
                <p:oleObj name="CS ChemDraw Drawing" r:id="rId7" imgW="3055474" imgH="1147230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41861" y="1009731"/>
                        <a:ext cx="3055937" cy="1147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683815" y="1024408"/>
            <a:ext cx="27837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Chemical Formula: C</a:t>
            </a:r>
            <a:r>
              <a:rPr lang="en-US" sz="1200" baseline="-25000" dirty="0"/>
              <a:t>28</a:t>
            </a:r>
            <a:r>
              <a:rPr lang="en-US" sz="1200" dirty="0"/>
              <a:t>H</a:t>
            </a:r>
            <a:r>
              <a:rPr lang="en-US" sz="1200" baseline="-25000" dirty="0"/>
              <a:t>22</a:t>
            </a:r>
            <a:r>
              <a:rPr lang="en-US" sz="1200" dirty="0"/>
              <a:t>F</a:t>
            </a:r>
            <a:r>
              <a:rPr lang="en-US" sz="1200" baseline="-25000" dirty="0"/>
              <a:t>3</a:t>
            </a:r>
            <a:r>
              <a:rPr lang="en-US" sz="1200" dirty="0"/>
              <a:t>N</a:t>
            </a:r>
            <a:r>
              <a:rPr lang="en-US" sz="1200" baseline="-25000" dirty="0"/>
              <a:t>7</a:t>
            </a:r>
            <a:r>
              <a:rPr lang="en-US" sz="1200" dirty="0"/>
              <a:t>O</a:t>
            </a:r>
          </a:p>
          <a:p>
            <a:r>
              <a:rPr lang="en-US" sz="1200" dirty="0"/>
              <a:t>Exact Mass: 529.18</a:t>
            </a:r>
          </a:p>
          <a:p>
            <a:r>
              <a:rPr lang="en-US" sz="1200" dirty="0"/>
              <a:t>Molecular Weight: 529.53</a:t>
            </a:r>
          </a:p>
        </p:txBody>
      </p:sp>
      <p:sp>
        <p:nvSpPr>
          <p:cNvPr id="9" name="Rectangle 8"/>
          <p:cNvSpPr/>
          <p:nvPr/>
        </p:nvSpPr>
        <p:spPr>
          <a:xfrm>
            <a:off x="2590800" y="4554379"/>
            <a:ext cx="5469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[M+1]</a:t>
            </a:r>
            <a:r>
              <a:rPr lang="en-US" sz="1000" baseline="30000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54962" y="243840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QDa m/z 530.2</a:t>
            </a:r>
            <a:endParaRPr 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5105400" y="2042078"/>
            <a:ext cx="8467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PDA 263.1 nm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8221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842</Words>
  <Application>Microsoft Office PowerPoint</Application>
  <PresentationFormat>On-screen Show (4:3)</PresentationFormat>
  <Paragraphs>237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Wu, Qiangen</dc:creator>
  <cp:lastModifiedBy>Wu, Qiangen</cp:lastModifiedBy>
  <cp:revision>300</cp:revision>
  <dcterms:created xsi:type="dcterms:W3CDTF">2006-08-16T00:00:00Z</dcterms:created>
  <dcterms:modified xsi:type="dcterms:W3CDTF">2016-08-01T15:50:26Z</dcterms:modified>
</cp:coreProperties>
</file>