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07" autoAdjust="0"/>
    <p:restoredTop sz="94622" autoAdjust="0"/>
  </p:normalViewPr>
  <p:slideViewPr>
    <p:cSldViewPr>
      <p:cViewPr>
        <p:scale>
          <a:sx n="96" d="100"/>
          <a:sy n="96" d="100"/>
        </p:scale>
        <p:origin x="-666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26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32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116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96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3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70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38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27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2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14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005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499B3-A8F6-40A7-A766-5757998B075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E6BD1-F79D-45E5-9402-19476DEB4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2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yphoon\Typhoon scans\Маша\160614_Cy5.g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7015"/>
            <a:ext cx="2879725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yphoon\Typhoon scans\Маша\160614_fam.g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951" y="347014"/>
            <a:ext cx="2879725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Typhoon\Typhoon scans\Маша\1606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534" y="402307"/>
            <a:ext cx="2824432" cy="282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513395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N35/</a:t>
            </a:r>
          </a:p>
          <a:p>
            <a:r>
              <a:rPr lang="en-US" sz="900" dirty="0" smtClean="0"/>
              <a:t>112</a:t>
            </a:r>
            <a:endParaRPr lang="ru-RU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464480" y="51339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N13/</a:t>
            </a:r>
          </a:p>
          <a:p>
            <a:r>
              <a:rPr lang="en-US" sz="900" dirty="0" smtClean="0"/>
              <a:t>91</a:t>
            </a:r>
            <a:endParaRPr lang="ru-RU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1035584" y="51339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N57/</a:t>
            </a:r>
          </a:p>
          <a:p>
            <a:r>
              <a:rPr lang="en-US" sz="900" dirty="0" smtClean="0"/>
              <a:t>135</a:t>
            </a:r>
            <a:endParaRPr lang="ru-RU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1610110" y="491434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N35/</a:t>
            </a:r>
          </a:p>
          <a:p>
            <a:r>
              <a:rPr lang="en-US" sz="900" dirty="0" smtClean="0"/>
              <a:t>112</a:t>
            </a:r>
            <a:endParaRPr lang="ru-RU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1319014" y="4914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N13/</a:t>
            </a:r>
          </a:p>
          <a:p>
            <a:r>
              <a:rPr lang="en-US" sz="900" dirty="0" smtClean="0"/>
              <a:t>91</a:t>
            </a:r>
            <a:endParaRPr lang="ru-RU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1890118" y="4914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N57/</a:t>
            </a:r>
          </a:p>
          <a:p>
            <a:r>
              <a:rPr lang="en-US" sz="900" dirty="0" smtClean="0"/>
              <a:t>135</a:t>
            </a:r>
            <a:endParaRPr lang="ru-RU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2175088" y="491434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N35/</a:t>
            </a:r>
          </a:p>
          <a:p>
            <a:r>
              <a:rPr lang="en-US" sz="900" dirty="0" smtClean="0"/>
              <a:t>112</a:t>
            </a:r>
            <a:endParaRPr lang="ru-RU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2455096" y="4914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N57/</a:t>
            </a:r>
          </a:p>
          <a:p>
            <a:r>
              <a:rPr lang="en-US" sz="900" dirty="0" smtClean="0"/>
              <a:t>135</a:t>
            </a:r>
            <a:endParaRPr lang="ru-RU" sz="9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92956" y="3007405"/>
            <a:ext cx="7804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7877" y="2984418"/>
            <a:ext cx="12153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After reconstitution</a:t>
            </a:r>
            <a:endParaRPr lang="ru-RU" sz="10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363274" y="3007405"/>
            <a:ext cx="14085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97864" y="2980517"/>
            <a:ext cx="10759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After purification</a:t>
            </a:r>
            <a:endParaRPr lang="ru-RU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559120" y="460015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N35/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112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68024" y="46001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N13/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91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39128" y="46001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N57/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135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13654" y="438054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N35/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112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22558" y="43805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N13/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91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93662" y="43805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N57/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135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978632" y="438054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N35/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112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58640" y="43805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N57/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135</a:t>
            </a:r>
            <a:endParaRPr lang="ru-RU" sz="900" dirty="0">
              <a:solidFill>
                <a:schemeClr val="bg1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296500" y="2954025"/>
            <a:ext cx="7804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948891" y="2927136"/>
            <a:ext cx="12153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After reconstitution</a:t>
            </a:r>
            <a:endParaRPr lang="ru-RU" sz="1000" dirty="0">
              <a:solidFill>
                <a:schemeClr val="bg1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7166818" y="2954025"/>
            <a:ext cx="140852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601408" y="2927137"/>
            <a:ext cx="10759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After purification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12973" y="202440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145</a:t>
            </a:r>
            <a:endParaRPr lang="ru-RU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5612973" y="177695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280</a:t>
            </a:r>
            <a:endParaRPr lang="ru-RU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5612973" y="1421756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500</a:t>
            </a:r>
            <a:endParaRPr lang="ru-RU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580112" y="112474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1000</a:t>
            </a:r>
            <a:endParaRPr lang="ru-RU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8477783" y="202440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145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77783" y="177695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280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77783" y="1421756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500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44922" y="112474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1000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80692" y="3254787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Cy5 (</a:t>
            </a:r>
            <a:r>
              <a:rPr lang="en-US" sz="1000" dirty="0" err="1" smtClean="0"/>
              <a:t>nucleosomal</a:t>
            </a:r>
            <a:r>
              <a:rPr lang="en-US" sz="1000" dirty="0" smtClean="0"/>
              <a:t> templates)</a:t>
            </a:r>
            <a:endParaRPr lang="ru-RU" sz="1000" dirty="0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179512" y="3254787"/>
            <a:ext cx="2879725" cy="0"/>
          </a:xfrm>
          <a:prstGeom prst="line">
            <a:avLst/>
          </a:prstGeom>
          <a:ln w="19050">
            <a:solidFill>
              <a:srgbClr val="CC00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098676" y="3257980"/>
            <a:ext cx="2879725" cy="0"/>
          </a:xfrm>
          <a:prstGeom prst="line">
            <a:avLst/>
          </a:prstGeom>
          <a:ln w="19050">
            <a:solidFill>
              <a:srgbClr val="33CC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350025" y="3242314"/>
            <a:ext cx="12153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FAM (DNA markers)</a:t>
            </a:r>
            <a:endParaRPr lang="ru-RU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7183316" y="3249262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Merge </a:t>
            </a:r>
            <a:endParaRPr lang="ru-RU" sz="1000" dirty="0"/>
          </a:p>
        </p:txBody>
      </p:sp>
      <p:pic>
        <p:nvPicPr>
          <p:cNvPr id="43" name="Picture 5" descr="C:\Users\Typhoon\Typhoon scans\Маша\1504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842" y="3501008"/>
            <a:ext cx="1439863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 descr="C:\Users\Typhoon\Typhoon scans\Маша\150413_fam.ge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979" y="3501008"/>
            <a:ext cx="1439863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7" descr="C:\Users\Typhoon\Typhoon scans\Маша\150413_cy5.ge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16" y="3501009"/>
            <a:ext cx="1439863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Прямая соединительная линия 48"/>
          <p:cNvCxnSpPr/>
          <p:nvPr/>
        </p:nvCxnSpPr>
        <p:spPr>
          <a:xfrm>
            <a:off x="147877" y="6453336"/>
            <a:ext cx="1439862" cy="0"/>
          </a:xfrm>
          <a:prstGeom prst="line">
            <a:avLst/>
          </a:prstGeom>
          <a:ln w="19050">
            <a:solidFill>
              <a:srgbClr val="CC00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587739" y="6453336"/>
            <a:ext cx="1439862" cy="0"/>
          </a:xfrm>
          <a:prstGeom prst="line">
            <a:avLst/>
          </a:prstGeom>
          <a:ln w="19050">
            <a:solidFill>
              <a:srgbClr val="33CC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553521" y="6453336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Merge </a:t>
            </a:r>
            <a:endParaRPr lang="ru-RU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3429253" y="462666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500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19872" y="4804417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4</a:t>
            </a:r>
            <a:r>
              <a:rPr lang="en-US" sz="1000" dirty="0" smtClean="0">
                <a:solidFill>
                  <a:schemeClr val="bg1"/>
                </a:solidFill>
              </a:rPr>
              <a:t>00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19872" y="4958055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3</a:t>
            </a:r>
            <a:r>
              <a:rPr lang="en-US" sz="1000" dirty="0" smtClean="0">
                <a:solidFill>
                  <a:schemeClr val="bg1"/>
                </a:solidFill>
              </a:rPr>
              <a:t>00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429253" y="5126995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200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59866" y="462126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500</a:t>
            </a:r>
            <a:endParaRPr lang="ru-RU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1950485" y="4799022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</a:t>
            </a:r>
            <a:r>
              <a:rPr lang="en-US" sz="1000" dirty="0" smtClean="0"/>
              <a:t>00</a:t>
            </a:r>
            <a:endParaRPr lang="ru-RU" sz="1000" dirty="0"/>
          </a:p>
        </p:txBody>
      </p:sp>
      <p:sp>
        <p:nvSpPr>
          <p:cNvPr id="60" name="TextBox 59"/>
          <p:cNvSpPr txBox="1"/>
          <p:nvPr/>
        </p:nvSpPr>
        <p:spPr>
          <a:xfrm>
            <a:off x="1950485" y="495266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</a:t>
            </a:r>
            <a:r>
              <a:rPr lang="en-US" sz="1000" dirty="0" smtClean="0"/>
              <a:t>00</a:t>
            </a:r>
            <a:endParaRPr lang="ru-RU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1959866" y="512160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200</a:t>
            </a:r>
            <a:endParaRPr lang="ru-RU" sz="1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7868" y="23849"/>
            <a:ext cx="72833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Uncropped </a:t>
            </a:r>
            <a:r>
              <a:rPr lang="en-US" dirty="0" smtClean="0"/>
              <a:t>gel </a:t>
            </a:r>
            <a:r>
              <a:rPr lang="en-US" dirty="0"/>
              <a:t>images </a:t>
            </a:r>
            <a:r>
              <a:rPr lang="en-US" dirty="0" smtClean="0"/>
              <a:t>for Fig. 1b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056846" y="3645024"/>
            <a:ext cx="4331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DNA</a:t>
            </a:r>
            <a:endParaRPr lang="ru-RU" sz="1050" dirty="0"/>
          </a:p>
        </p:txBody>
      </p:sp>
      <p:sp>
        <p:nvSpPr>
          <p:cNvPr id="62" name="TextBox 61"/>
          <p:cNvSpPr txBox="1"/>
          <p:nvPr/>
        </p:nvSpPr>
        <p:spPr>
          <a:xfrm>
            <a:off x="3994852" y="3645024"/>
            <a:ext cx="4331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DNA</a:t>
            </a:r>
            <a:endParaRPr lang="ru-RU" sz="105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63516" y="249294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M, </a:t>
            </a:r>
            <a:r>
              <a:rPr lang="en-US" sz="1200" dirty="0" err="1" smtClean="0"/>
              <a:t>bp</a:t>
            </a:r>
            <a:endParaRPr lang="ru-RU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1866958" y="3621262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M, </a:t>
            </a:r>
            <a:r>
              <a:rPr lang="en-US" sz="1200" dirty="0" err="1" smtClean="0"/>
              <a:t>bp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19014" y="1423639"/>
            <a:ext cx="901676" cy="79725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1029106" y="4690545"/>
            <a:ext cx="431660" cy="101667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19160" y="3506061"/>
            <a:ext cx="40808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1200" dirty="0" smtClean="0"/>
              <a:t>Upper panel</a:t>
            </a:r>
            <a:r>
              <a:rPr lang="ru-RU" sz="1200" dirty="0" smtClean="0"/>
              <a:t>: </a:t>
            </a:r>
            <a:r>
              <a:rPr lang="en-US" sz="1200" dirty="0" smtClean="0"/>
              <a:t>Analysis </a:t>
            </a:r>
            <a:r>
              <a:rPr lang="en-US" sz="1200" dirty="0"/>
              <a:t>of </a:t>
            </a:r>
            <a:r>
              <a:rPr lang="en-US" sz="1200" dirty="0" smtClean="0"/>
              <a:t>assembled nucleosomes before and after gel-purification by </a:t>
            </a:r>
            <a:r>
              <a:rPr lang="en-US" sz="1200" dirty="0"/>
              <a:t>native PAGE. Fluorescence of Cy5 </a:t>
            </a:r>
            <a:r>
              <a:rPr lang="en-US" sz="1200" dirty="0" smtClean="0"/>
              <a:t>(DNA-labeled nucleosomes, on the left), FAM </a:t>
            </a:r>
            <a:r>
              <a:rPr lang="en-US" sz="1200" dirty="0"/>
              <a:t>(DNA markers, </a:t>
            </a:r>
            <a:r>
              <a:rPr lang="en-US" sz="1200" dirty="0" smtClean="0"/>
              <a:t>M, in the middle) or combined signals (on the right) were </a:t>
            </a:r>
            <a:r>
              <a:rPr lang="en-US" sz="1200" dirty="0"/>
              <a:t>detected using a </a:t>
            </a:r>
            <a:r>
              <a:rPr lang="en-US" sz="1200" dirty="0" err="1"/>
              <a:t>PhosphorImager</a:t>
            </a:r>
            <a:r>
              <a:rPr lang="en-US" sz="1200" dirty="0" smtClean="0"/>
              <a:t>. The </a:t>
            </a:r>
            <a:r>
              <a:rPr lang="en-US" sz="1200" dirty="0" smtClean="0"/>
              <a:t>part of the gel </a:t>
            </a:r>
            <a:r>
              <a:rPr lang="en-US" sz="1200" dirty="0"/>
              <a:t>s</a:t>
            </a:r>
            <a:r>
              <a:rPr lang="en-US" sz="1200" dirty="0" smtClean="0"/>
              <a:t>hown in fig. 1b is indicated by the red rectangle.</a:t>
            </a:r>
          </a:p>
          <a:p>
            <a:pPr lvl="0" algn="just"/>
            <a:endParaRPr lang="en-US" sz="1200" dirty="0" smtClean="0"/>
          </a:p>
          <a:p>
            <a:pPr algn="just"/>
            <a:r>
              <a:rPr lang="en-US" sz="1200" dirty="0" smtClean="0"/>
              <a:t>Lower panel</a:t>
            </a:r>
            <a:r>
              <a:rPr lang="ru-RU" sz="1200" dirty="0" smtClean="0"/>
              <a:t>: </a:t>
            </a:r>
            <a:r>
              <a:rPr lang="en-US" sz="1200" dirty="0" smtClean="0"/>
              <a:t>Analysis of </a:t>
            </a:r>
            <a:r>
              <a:rPr lang="en-US" sz="1200" dirty="0" smtClean="0"/>
              <a:t>histone-free DNA </a:t>
            </a:r>
            <a:r>
              <a:rPr lang="en-US" sz="1200" dirty="0"/>
              <a:t>by native </a:t>
            </a:r>
            <a:r>
              <a:rPr lang="en-US" sz="1200" dirty="0" smtClean="0"/>
              <a:t>PAGE. Fluorescence </a:t>
            </a:r>
            <a:r>
              <a:rPr lang="en-US" sz="1200" dirty="0"/>
              <a:t>of Cy5 </a:t>
            </a:r>
            <a:r>
              <a:rPr lang="en-US" sz="1200" dirty="0" smtClean="0"/>
              <a:t>(</a:t>
            </a:r>
            <a:r>
              <a:rPr lang="en-US" sz="1200" dirty="0" smtClean="0"/>
              <a:t>DNA, </a:t>
            </a:r>
            <a:r>
              <a:rPr lang="en-US" sz="1200" dirty="0"/>
              <a:t>on the left</a:t>
            </a:r>
            <a:r>
              <a:rPr lang="en-US" sz="1200" dirty="0" smtClean="0"/>
              <a:t>), </a:t>
            </a:r>
            <a:r>
              <a:rPr lang="en-US" sz="1200" dirty="0" smtClean="0"/>
              <a:t>FAM </a:t>
            </a:r>
            <a:r>
              <a:rPr lang="en-US" sz="1200" dirty="0"/>
              <a:t>(DNA markers, </a:t>
            </a:r>
            <a:r>
              <a:rPr lang="en-US" sz="1200" dirty="0" smtClean="0"/>
              <a:t>M, </a:t>
            </a:r>
            <a:r>
              <a:rPr lang="en-US" sz="1200" dirty="0"/>
              <a:t>in the middle) or combined signals (on the right) were detected using a </a:t>
            </a:r>
            <a:r>
              <a:rPr lang="en-US" sz="1200" dirty="0" err="1"/>
              <a:t>PhosphorImager</a:t>
            </a:r>
            <a:r>
              <a:rPr lang="en-US" sz="1200" dirty="0"/>
              <a:t>. The part of the gel shown in fig. 1b is indicated by the red rectangle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0" y="6453336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Cy5 (DNA)</a:t>
            </a:r>
            <a:endParaRPr lang="ru-RU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1658403" y="6453336"/>
            <a:ext cx="12153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FAM (DNA markers)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522999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yphoon\Typhoon scans\Маша\20150702Cy5_1 - копия.g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979" y="1597755"/>
            <a:ext cx="2160587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yphoon\Typhoon scans\Маша\20150702FAM_1.g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31" y="1597756"/>
            <a:ext cx="2160587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yphoon\Typhoon scans\Маша\20150702_1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227" y="1597756"/>
            <a:ext cx="216024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6732527" y="4603191"/>
            <a:ext cx="7804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84918" y="4576302"/>
            <a:ext cx="12153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After reconstitution</a:t>
            </a:r>
            <a:endParaRPr lang="ru-RU" sz="1000" dirty="0">
              <a:solidFill>
                <a:schemeClr val="bg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602845" y="4027127"/>
            <a:ext cx="140852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37435" y="4000239"/>
            <a:ext cx="10759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After purification</a:t>
            </a:r>
            <a:endParaRPr lang="ru-RU" sz="1000" dirty="0">
              <a:solidFill>
                <a:schemeClr val="bg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2954999" y="4591846"/>
            <a:ext cx="1878545" cy="3193"/>
          </a:xfrm>
          <a:prstGeom prst="line">
            <a:avLst/>
          </a:prstGeom>
          <a:ln w="19050">
            <a:solidFill>
              <a:srgbClr val="CC00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36081" y="4591846"/>
            <a:ext cx="1851885" cy="0"/>
          </a:xfrm>
          <a:prstGeom prst="line">
            <a:avLst/>
          </a:prstGeom>
          <a:ln w="19050">
            <a:solidFill>
              <a:srgbClr val="33CC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59025" y="4553138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Merge </a:t>
            </a:r>
            <a:endParaRPr lang="ru-RU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536122" y="2981480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 smtClean="0"/>
              <a:t>400</a:t>
            </a:r>
            <a:endParaRPr lang="ru-RU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545163" y="2837760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500</a:t>
            </a:r>
            <a:endParaRPr lang="ru-RU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510070" y="2440080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1000</a:t>
            </a:r>
            <a:endParaRPr lang="ru-RU" sz="900" dirty="0"/>
          </a:p>
        </p:txBody>
      </p:sp>
      <p:sp>
        <p:nvSpPr>
          <p:cNvPr id="25" name="TextBox 24"/>
          <p:cNvSpPr txBox="1"/>
          <p:nvPr/>
        </p:nvSpPr>
        <p:spPr>
          <a:xfrm>
            <a:off x="529006" y="3144562"/>
            <a:ext cx="4286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3</a:t>
            </a:r>
            <a:r>
              <a:rPr lang="ru-RU" sz="900" dirty="0" smtClean="0"/>
              <a:t>00</a:t>
            </a:r>
            <a:endParaRPr lang="ru-RU" sz="900" dirty="0"/>
          </a:p>
        </p:txBody>
      </p:sp>
      <p:sp>
        <p:nvSpPr>
          <p:cNvPr id="26" name="TextBox 25"/>
          <p:cNvSpPr txBox="1"/>
          <p:nvPr/>
        </p:nvSpPr>
        <p:spPr>
          <a:xfrm>
            <a:off x="512729" y="3336224"/>
            <a:ext cx="4286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200</a:t>
            </a:r>
            <a:endParaRPr lang="ru-RU" sz="900" dirty="0"/>
          </a:p>
        </p:txBody>
      </p:sp>
      <p:sp>
        <p:nvSpPr>
          <p:cNvPr id="27" name="TextBox 26"/>
          <p:cNvSpPr txBox="1"/>
          <p:nvPr/>
        </p:nvSpPr>
        <p:spPr>
          <a:xfrm>
            <a:off x="4997959" y="2981480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400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07000" y="2837760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500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71907" y="2440080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1000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90843" y="3144562"/>
            <a:ext cx="4286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bg1"/>
                </a:solidFill>
              </a:rPr>
              <a:t>3</a:t>
            </a:r>
            <a:r>
              <a:rPr lang="ru-RU" sz="900" dirty="0" smtClean="0">
                <a:solidFill>
                  <a:schemeClr val="bg1"/>
                </a:solidFill>
              </a:rPr>
              <a:t>00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74566" y="3336224"/>
            <a:ext cx="4286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200</a:t>
            </a:r>
            <a:endParaRPr lang="ru-RU" sz="900" dirty="0">
              <a:solidFill>
                <a:schemeClr val="bg1"/>
              </a:solidFill>
            </a:endParaRPr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087712"/>
              </p:ext>
            </p:extLst>
          </p:nvPr>
        </p:nvGraphicFramePr>
        <p:xfrm>
          <a:off x="3014649" y="438062"/>
          <a:ext cx="2037390" cy="115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394"/>
                <a:gridCol w="288032"/>
                <a:gridCol w="288032"/>
                <a:gridCol w="360040"/>
                <a:gridCol w="270538"/>
                <a:gridCol w="455354"/>
              </a:tblGrid>
              <a:tr h="384043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84043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</a:tr>
              <a:tr h="384043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88846"/>
              </p:ext>
            </p:extLst>
          </p:nvPr>
        </p:nvGraphicFramePr>
        <p:xfrm>
          <a:off x="5262250" y="404664"/>
          <a:ext cx="2161996" cy="115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1"/>
                <a:gridCol w="360040"/>
                <a:gridCol w="288032"/>
                <a:gridCol w="327084"/>
                <a:gridCol w="275041"/>
                <a:gridCol w="551758"/>
              </a:tblGrid>
              <a:tr h="384043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84043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</a:tr>
              <a:tr h="384043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+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305563"/>
              </p:ext>
            </p:extLst>
          </p:nvPr>
        </p:nvGraphicFramePr>
        <p:xfrm>
          <a:off x="7202073" y="457191"/>
          <a:ext cx="1156522" cy="1137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522"/>
              </a:tblGrid>
              <a:tr h="415471"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Spt16/Pob3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64008" marB="0">
                    <a:noFill/>
                  </a:tcPr>
                </a:tc>
              </a:tr>
              <a:tr h="361058"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Nhp6</a:t>
                      </a:r>
                      <a:endParaRPr lang="ru-RU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64008" marB="0">
                    <a:noFill/>
                  </a:tcPr>
                </a:tc>
              </a:tr>
              <a:tr h="361058"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</a:t>
                      </a:r>
                      <a:endParaRPr lang="ru-RU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64008" marB="0">
                    <a:noFill/>
                  </a:tcPr>
                </a:tc>
              </a:tr>
            </a:tbl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907868" y="23849"/>
            <a:ext cx="72833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Uncropped </a:t>
            </a:r>
            <a:r>
              <a:rPr lang="en-US" dirty="0" smtClean="0"/>
              <a:t>gel </a:t>
            </a:r>
            <a:r>
              <a:rPr lang="en-US" dirty="0"/>
              <a:t>images </a:t>
            </a:r>
            <a:r>
              <a:rPr lang="en-US" dirty="0" smtClean="0"/>
              <a:t>for Fig. 2a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07475" y="1658612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M, </a:t>
            </a:r>
            <a:r>
              <a:rPr lang="en-US" sz="1200" dirty="0" err="1" smtClean="0"/>
              <a:t>bp</a:t>
            </a:r>
            <a:endParaRPr lang="ru-RU" sz="1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53739" y="5114910"/>
            <a:ext cx="65870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/>
              <a:t>Binding </a:t>
            </a:r>
            <a:r>
              <a:rPr lang="en-US" sz="1200" dirty="0"/>
              <a:t>of FACT and different combinations of its subunits to fluorescently labeled N35/112 nucleosomes analyzed by native PAGE. Fluorescence of </a:t>
            </a:r>
            <a:r>
              <a:rPr lang="en-US" sz="1200" dirty="0" smtClean="0"/>
              <a:t>FAM </a:t>
            </a:r>
            <a:r>
              <a:rPr lang="en-US" sz="1200" dirty="0"/>
              <a:t>(DNA markers, </a:t>
            </a:r>
            <a:r>
              <a:rPr lang="en-US" sz="1200" dirty="0" smtClean="0"/>
              <a:t>M</a:t>
            </a:r>
            <a:r>
              <a:rPr lang="en-US" sz="1200" dirty="0" smtClean="0">
                <a:solidFill>
                  <a:prstClr val="black"/>
                </a:solidFill>
              </a:rPr>
              <a:t>, </a:t>
            </a:r>
            <a:r>
              <a:rPr lang="en-US" sz="1200" dirty="0">
                <a:solidFill>
                  <a:prstClr val="black"/>
                </a:solidFill>
              </a:rPr>
              <a:t>on the left</a:t>
            </a:r>
            <a:r>
              <a:rPr lang="en-US" sz="1200" dirty="0" smtClean="0"/>
              <a:t>), </a:t>
            </a:r>
            <a:r>
              <a:rPr lang="en-US" sz="1200" dirty="0"/>
              <a:t>Cy5 </a:t>
            </a:r>
            <a:r>
              <a:rPr lang="en-US" sz="1200" dirty="0" smtClean="0"/>
              <a:t>(DNA-labeled nucleosomes</a:t>
            </a:r>
            <a:r>
              <a:rPr lang="en-US" sz="1200" dirty="0" smtClean="0">
                <a:solidFill>
                  <a:prstClr val="black"/>
                </a:solidFill>
              </a:rPr>
              <a:t>, </a:t>
            </a:r>
            <a:r>
              <a:rPr lang="en-US" sz="1200" dirty="0">
                <a:solidFill>
                  <a:prstClr val="black"/>
                </a:solidFill>
              </a:rPr>
              <a:t>in the </a:t>
            </a:r>
            <a:r>
              <a:rPr lang="en-US" sz="1200" dirty="0" smtClean="0">
                <a:solidFill>
                  <a:prstClr val="black"/>
                </a:solidFill>
              </a:rPr>
              <a:t>middle</a:t>
            </a:r>
            <a:r>
              <a:rPr lang="en-US" sz="1200" dirty="0" smtClean="0"/>
              <a:t>) </a:t>
            </a:r>
            <a:r>
              <a:rPr lang="en-US" sz="1200" dirty="0"/>
              <a:t>or </a:t>
            </a:r>
            <a:r>
              <a:rPr lang="en-US" sz="1200" dirty="0">
                <a:solidFill>
                  <a:prstClr val="black"/>
                </a:solidFill>
              </a:rPr>
              <a:t>combined signals (on the right) were detected using a </a:t>
            </a:r>
            <a:r>
              <a:rPr lang="en-US" sz="1200" dirty="0" err="1">
                <a:solidFill>
                  <a:prstClr val="black"/>
                </a:solidFill>
              </a:rPr>
              <a:t>PhosphorImager</a:t>
            </a:r>
            <a:r>
              <a:rPr lang="en-US" sz="1200" dirty="0" smtClean="0"/>
              <a:t>. </a:t>
            </a:r>
            <a:r>
              <a:rPr lang="en-US" sz="1200" dirty="0"/>
              <a:t>An excess of competitor DNA was added to remove FACT from FACT-nucleosome complexes.</a:t>
            </a:r>
            <a:endParaRPr lang="ru-RU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774396" y="4603191"/>
            <a:ext cx="12153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FAM (DNA markers)</a:t>
            </a:r>
            <a:endParaRPr lang="ru-RU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3046924" y="4595039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Cy5 (</a:t>
            </a:r>
            <a:r>
              <a:rPr lang="en-US" sz="1000" dirty="0" err="1" smtClean="0"/>
              <a:t>nucleosomal</a:t>
            </a:r>
            <a:r>
              <a:rPr lang="en-US" sz="1000" dirty="0" smtClean="0"/>
              <a:t> templates)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302085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Typhoon\Typhoon scans\Маша\151208fam_700.g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346" y="1390945"/>
            <a:ext cx="1439862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Typhoon\Typhoon scans\Маша\151208cy5_700.g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726" y="1390947"/>
            <a:ext cx="1439862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Typhoon\Typhoon scans\Маша\1512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106" y="1390946"/>
            <a:ext cx="144039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99490" y="2317352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 smtClean="0"/>
              <a:t>400</a:t>
            </a:r>
            <a:endParaRPr lang="ru-RU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2409760" y="2159233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500</a:t>
            </a:r>
            <a:endParaRPr lang="ru-RU" sz="900" dirty="0"/>
          </a:p>
        </p:txBody>
      </p:sp>
      <p:sp>
        <p:nvSpPr>
          <p:cNvPr id="7" name="TextBox 6"/>
          <p:cNvSpPr txBox="1"/>
          <p:nvPr/>
        </p:nvSpPr>
        <p:spPr>
          <a:xfrm>
            <a:off x="2399490" y="1658365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1000</a:t>
            </a:r>
            <a:endParaRPr lang="ru-RU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2405626" y="2541859"/>
            <a:ext cx="4286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3</a:t>
            </a:r>
            <a:r>
              <a:rPr lang="ru-RU" sz="900" dirty="0" smtClean="0"/>
              <a:t>00</a:t>
            </a:r>
            <a:endParaRPr lang="ru-RU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2386367" y="2759099"/>
            <a:ext cx="4286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200</a:t>
            </a:r>
            <a:endParaRPr lang="ru-RU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5312017" y="2317352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400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22287" y="2159233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500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12017" y="1658365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1000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18153" y="2541859"/>
            <a:ext cx="4286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bg1"/>
                </a:solidFill>
              </a:rPr>
              <a:t>3</a:t>
            </a:r>
            <a:r>
              <a:rPr lang="ru-RU" sz="900" dirty="0" smtClean="0">
                <a:solidFill>
                  <a:schemeClr val="bg1"/>
                </a:solidFill>
              </a:rPr>
              <a:t>00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98894" y="2759099"/>
            <a:ext cx="4286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200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32196" y="1049402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H2A-</a:t>
            </a:r>
          </a:p>
          <a:p>
            <a:r>
              <a:rPr lang="en-US" sz="900" dirty="0" smtClean="0"/>
              <a:t>V101I</a:t>
            </a:r>
            <a:endParaRPr lang="ru-RU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4421635" y="1118652"/>
            <a:ext cx="3433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WT</a:t>
            </a:r>
            <a:endParaRPr lang="ru-RU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5560649" y="1071793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H2A-</a:t>
            </a:r>
          </a:p>
          <a:p>
            <a:r>
              <a:rPr lang="en-US" sz="900" dirty="0" smtClean="0"/>
              <a:t>V101I</a:t>
            </a:r>
            <a:endParaRPr lang="ru-RU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5901774" y="1159436"/>
            <a:ext cx="3433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WT</a:t>
            </a:r>
            <a:endParaRPr lang="ru-RU" sz="9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57292" y="116632"/>
            <a:ext cx="72833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Uncropped </a:t>
            </a:r>
            <a:r>
              <a:rPr lang="en-US" dirty="0" smtClean="0"/>
              <a:t>gel </a:t>
            </a:r>
            <a:r>
              <a:rPr lang="en-US" dirty="0"/>
              <a:t>images </a:t>
            </a:r>
            <a:r>
              <a:rPr lang="en-US" dirty="0" smtClean="0"/>
              <a:t>for Fig. 5b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332163" y="1349484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M, </a:t>
            </a:r>
            <a:r>
              <a:rPr lang="en-US" sz="1200" dirty="0" err="1" smtClean="0"/>
              <a:t>bp</a:t>
            </a:r>
            <a:endParaRPr lang="ru-RU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659309" y="3695203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Cy5 (</a:t>
            </a:r>
            <a:r>
              <a:rPr lang="en-US" sz="1000" dirty="0" err="1" smtClean="0"/>
              <a:t>nucleosomal</a:t>
            </a:r>
            <a:r>
              <a:rPr lang="en-US" sz="1000" dirty="0" smtClean="0"/>
              <a:t> templates)</a:t>
            </a:r>
            <a:endParaRPr lang="ru-RU" sz="10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V="1">
            <a:off x="3786726" y="3623195"/>
            <a:ext cx="1439862" cy="3194"/>
          </a:xfrm>
          <a:prstGeom prst="line">
            <a:avLst/>
          </a:prstGeom>
          <a:ln w="19050">
            <a:solidFill>
              <a:srgbClr val="CC00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324346" y="3626389"/>
            <a:ext cx="1439862" cy="0"/>
          </a:xfrm>
          <a:prstGeom prst="line">
            <a:avLst/>
          </a:prstGeom>
          <a:ln w="19050">
            <a:solidFill>
              <a:srgbClr val="33CC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12215" y="3696570"/>
            <a:ext cx="12153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FAM (DNA markers)</a:t>
            </a:r>
            <a:endParaRPr lang="ru-RU" sz="1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307317" y="394279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1200" dirty="0"/>
              <a:t>Analysis of gel-purified nucleosomes N35/112 (WT) or the nucleosomes containing the suppressor mutation H2A-V101I by native PAGE. Fluorescence </a:t>
            </a:r>
            <a:r>
              <a:rPr lang="en-US" sz="1200" dirty="0"/>
              <a:t>of FAM (DNA markers, </a:t>
            </a:r>
            <a:r>
              <a:rPr lang="en-US" sz="1200" dirty="0" smtClean="0"/>
              <a:t>M</a:t>
            </a:r>
            <a:r>
              <a:rPr lang="en-US" sz="1200" dirty="0">
                <a:solidFill>
                  <a:prstClr val="black"/>
                </a:solidFill>
              </a:rPr>
              <a:t> , on the left</a:t>
            </a:r>
            <a:r>
              <a:rPr lang="en-US" sz="1200" dirty="0" smtClean="0"/>
              <a:t>), </a:t>
            </a:r>
            <a:r>
              <a:rPr lang="en-US" sz="1200" dirty="0"/>
              <a:t>Cy5 </a:t>
            </a:r>
            <a:r>
              <a:rPr lang="en-US" sz="1200" dirty="0"/>
              <a:t>(DNA-labeled nucleosomes</a:t>
            </a:r>
            <a:r>
              <a:rPr lang="en-US" sz="1200" dirty="0">
                <a:solidFill>
                  <a:prstClr val="black"/>
                </a:solidFill>
              </a:rPr>
              <a:t>, in the middle</a:t>
            </a:r>
            <a:r>
              <a:rPr lang="en-US" sz="1200" dirty="0" smtClean="0"/>
              <a:t>) </a:t>
            </a:r>
            <a:r>
              <a:rPr lang="en-US" sz="1200" dirty="0"/>
              <a:t>or </a:t>
            </a:r>
            <a:r>
              <a:rPr lang="en-US" sz="1200" dirty="0">
                <a:solidFill>
                  <a:prstClr val="black"/>
                </a:solidFill>
              </a:rPr>
              <a:t>combined signals (on the right) were detected using a </a:t>
            </a:r>
            <a:r>
              <a:rPr lang="en-US" sz="1200" dirty="0" err="1">
                <a:solidFill>
                  <a:prstClr val="black"/>
                </a:solidFill>
              </a:rPr>
              <a:t>PhosphorImager</a:t>
            </a:r>
            <a:r>
              <a:rPr lang="en-US" sz="1200" dirty="0" smtClean="0"/>
              <a:t>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7507730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474</Words>
  <Application>Microsoft Office PowerPoint</Application>
  <PresentationFormat>On-screen Show (4:3)</PresentationFormat>
  <Paragraphs>144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Тема Office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Валиева</dc:creator>
  <cp:lastModifiedBy>Studitsky, Vasily</cp:lastModifiedBy>
  <cp:revision>6</cp:revision>
  <dcterms:created xsi:type="dcterms:W3CDTF">2016-10-03T12:40:39Z</dcterms:created>
  <dcterms:modified xsi:type="dcterms:W3CDTF">2016-10-03T15:48:29Z</dcterms:modified>
</cp:coreProperties>
</file>