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6" r:id="rId2"/>
    <p:sldId id="269" r:id="rId3"/>
    <p:sldId id="278" r:id="rId4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646" y="-21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notesMaster" Target="notesMasters/notesMaster1.xml"/>
   <Relationship Id="rId6" Type="http://schemas.openxmlformats.org/officeDocument/2006/relationships/presProps" Target="presProps.xml"/>
   <Relationship Id="rId7" Type="http://schemas.openxmlformats.org/officeDocument/2006/relationships/viewProps" Target="viewProps.xml"/>
   <Relationship Id="rId8" Type="http://schemas.openxmlformats.org/officeDocument/2006/relationships/theme" Target="theme/theme1.xml"/>
   <Relationship Id="rId9" Type="http://schemas.openxmlformats.org/officeDocument/2006/relationships/tableStyles" Target="tableStyles.xml"/>
</Relationships>
</file>

<file path=ppt/charts/_rels/chart1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file:///D:/Min%20Yao/experimental%20data/Osmotic%20pump/3-23-17-CCL2-Ab-ELISa-tumor.xlsx"/>
</Relationships>
</file>

<file path=ppt/charts/_rels/chart2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file:///D:/Min%20Yao/experimental%20data/Osmotic%20pump/3-30-17-ccl2-elisa-tumor%20interstital%20CCL2.xlsx"/>
</Relationships>
</file>

<file path=ppt/charts/_rels/chart3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file:///D:/Min%20Yao/Images/Min%20Yao/Mice%20samples/1189-1198/CK5-G-F4-80-R/quantificaition.xlsx"/>
</Relationships>
</file>

<file path=ppt/charts/_rels/chart4.xml.rels><?xml version = '1.0' encoding = 'UTF-8' standalone = 'yes'?>
<Relationships xmlns="http://schemas.openxmlformats.org/package/2006/relationships">
   <Relationship Id="rId1" Type="http://schemas.openxmlformats.org/officeDocument/2006/relationships/oleObject" TargetMode="External" Target="file:///D:/Min%20Yao/experimental%20data/Osmotic%20pump/4-19-17-CCL2-ELISA-CCL2%20blocking%20study%20in%20vitro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Sheet1!$H$56:$I$56</c:f>
                <c:numCache>
                  <c:formatCode>General</c:formatCode>
                  <c:ptCount val="2"/>
                  <c:pt idx="0">
                    <c:v>0.71570353610076354</c:v>
                  </c:pt>
                  <c:pt idx="1">
                    <c:v>0.21975029589075187</c:v>
                  </c:pt>
                </c:numCache>
              </c:numRef>
            </c:plus>
            <c:minus>
              <c:numRef>
                <c:f>Sheet1!$H$56:$I$56</c:f>
                <c:numCache>
                  <c:formatCode>General</c:formatCode>
                  <c:ptCount val="2"/>
                  <c:pt idx="0">
                    <c:v>0.71570353610076354</c:v>
                  </c:pt>
                  <c:pt idx="1">
                    <c:v>0.21975029589075187</c:v>
                  </c:pt>
                </c:numCache>
              </c:numRef>
            </c:minus>
          </c:errBars>
          <c:cat>
            <c:strRef>
              <c:f>Sheet1!$H$50:$I$50</c:f>
              <c:strCache>
                <c:ptCount val="2"/>
                <c:pt idx="0">
                  <c:v>Left tumor</c:v>
                </c:pt>
                <c:pt idx="1">
                  <c:v>Right tumor</c:v>
                </c:pt>
              </c:strCache>
            </c:strRef>
          </c:cat>
          <c:val>
            <c:numRef>
              <c:f>Sheet1!$H$54:$I$54</c:f>
              <c:numCache>
                <c:formatCode>General</c:formatCode>
                <c:ptCount val="2"/>
                <c:pt idx="0">
                  <c:v>1.7469836666666669</c:v>
                </c:pt>
                <c:pt idx="1">
                  <c:v>2.7280486666666675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568512"/>
        <c:axId val="149578496"/>
      </c:barChart>
      <c:catAx>
        <c:axId val="149568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crossAx val="149578496"/>
        <c:crosses val="autoZero"/>
        <c:auto val="1"/>
        <c:lblAlgn val="ctr"/>
        <c:lblOffset val="100"/>
        <c:noMultiLvlLbl val="0"/>
      </c:catAx>
      <c:valAx>
        <c:axId val="14957849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/>
                  <a:t>Tumor </a:t>
                </a:r>
                <a:r>
                  <a:rPr lang="en-US" b="0" dirty="0" err="1"/>
                  <a:t>interstital</a:t>
                </a:r>
                <a:r>
                  <a:rPr lang="en-US" b="0" dirty="0"/>
                  <a:t> CCL2 Ab </a:t>
                </a:r>
                <a:r>
                  <a:rPr lang="en-US" b="0" dirty="0" smtClean="0"/>
                  <a:t>(</a:t>
                </a:r>
                <a:r>
                  <a:rPr lang="en-US" b="0" dirty="0" smtClean="0">
                    <a:latin typeface="Symbol" panose="05050102010706020507" pitchFamily="18" charset="2"/>
                  </a:rPr>
                  <a:t>m</a:t>
                </a:r>
                <a:r>
                  <a:rPr lang="en-US" b="0" dirty="0" smtClean="0"/>
                  <a:t>g/ml</a:t>
                </a:r>
                <a:r>
                  <a:rPr lang="en-US" b="0" dirty="0"/>
                  <a:t>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495685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Sheet1!$K$110:$L$110</c:f>
                <c:numCache>
                  <c:formatCode>General</c:formatCode>
                  <c:ptCount val="2"/>
                  <c:pt idx="0">
                    <c:v>0.94843336765064667</c:v>
                  </c:pt>
                  <c:pt idx="1">
                    <c:v>0.33753071842698712</c:v>
                  </c:pt>
                </c:numCache>
              </c:numRef>
            </c:plus>
            <c:minus>
              <c:numRef>
                <c:f>Sheet1!$K$110:$L$110</c:f>
                <c:numCache>
                  <c:formatCode>General</c:formatCode>
                  <c:ptCount val="2"/>
                  <c:pt idx="0">
                    <c:v>0.94843336765064667</c:v>
                  </c:pt>
                  <c:pt idx="1">
                    <c:v>0.33753071842698712</c:v>
                  </c:pt>
                </c:numCache>
              </c:numRef>
            </c:minus>
          </c:errBars>
          <c:cat>
            <c:strRef>
              <c:f>Sheet1!$K$104:$L$104</c:f>
              <c:strCache>
                <c:ptCount val="2"/>
                <c:pt idx="0">
                  <c:v>Left tumor</c:v>
                </c:pt>
                <c:pt idx="1">
                  <c:v>Right tumor</c:v>
                </c:pt>
              </c:strCache>
            </c:strRef>
          </c:cat>
          <c:val>
            <c:numRef>
              <c:f>Sheet1!$K$108:$L$108</c:f>
              <c:numCache>
                <c:formatCode>General</c:formatCode>
                <c:ptCount val="2"/>
                <c:pt idx="0">
                  <c:v>3.9059493333333335</c:v>
                </c:pt>
                <c:pt idx="1">
                  <c:v>3.3656079999999999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603072"/>
        <c:axId val="149604608"/>
      </c:barChart>
      <c:catAx>
        <c:axId val="14960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crossAx val="149604608"/>
        <c:crosses val="autoZero"/>
        <c:auto val="1"/>
        <c:lblAlgn val="ctr"/>
        <c:lblOffset val="100"/>
        <c:noMultiLvlLbl val="0"/>
      </c:catAx>
      <c:valAx>
        <c:axId val="1496046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Tumor interstitial huCCL2 (ng/ml)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496030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490744577980383"/>
          <c:y val="5.1400554097404488E-2"/>
          <c:w val="0.7174542984758483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tx>
            <c:v>Control Ab</c:v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(summary!$J$45,summary!$K$45)</c:f>
                <c:numCache>
                  <c:formatCode>General</c:formatCode>
                  <c:ptCount val="2"/>
                  <c:pt idx="0">
                    <c:v>0.38925086819410182</c:v>
                  </c:pt>
                  <c:pt idx="1">
                    <c:v>0.1228396626185875</c:v>
                  </c:pt>
                </c:numCache>
              </c:numRef>
            </c:plus>
            <c:minus>
              <c:numRef>
                <c:f>(summary!$J$45,summary!$K$45)</c:f>
                <c:numCache>
                  <c:formatCode>General</c:formatCode>
                  <c:ptCount val="2"/>
                  <c:pt idx="0">
                    <c:v>0.38925086819410182</c:v>
                  </c:pt>
                  <c:pt idx="1">
                    <c:v>0.1228396626185875</c:v>
                  </c:pt>
                </c:numCache>
              </c:numRef>
            </c:minus>
          </c:errBars>
          <c:cat>
            <c:strRef>
              <c:f>summary!$J$34:$K$34</c:f>
              <c:strCache>
                <c:ptCount val="2"/>
                <c:pt idx="0">
                  <c:v>Invasive edge</c:v>
                </c:pt>
                <c:pt idx="1">
                  <c:v>Tumor core</c:v>
                </c:pt>
              </c:strCache>
            </c:strRef>
          </c:cat>
          <c:val>
            <c:numRef>
              <c:f>summary!$J$43:$K$43</c:f>
              <c:numCache>
                <c:formatCode>General</c:formatCode>
                <c:ptCount val="2"/>
                <c:pt idx="0">
                  <c:v>1.7881686897375353</c:v>
                </c:pt>
                <c:pt idx="1">
                  <c:v>0.27192627061571373</c:v>
                </c:pt>
              </c:numCache>
            </c:numRef>
          </c:val>
        </c:ser>
        <c:ser>
          <c:idx val="1"/>
          <c:order val="1"/>
          <c:tx>
            <c:v>CCL2 Ab</c:v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(summary!$N$46,summary!$O$46)</c:f>
                <c:numCache>
                  <c:formatCode>General</c:formatCode>
                  <c:ptCount val="2"/>
                  <c:pt idx="0">
                    <c:v>0.85825099373867264</c:v>
                  </c:pt>
                  <c:pt idx="1">
                    <c:v>6.1295026917677582E-2</c:v>
                  </c:pt>
                </c:numCache>
              </c:numRef>
            </c:plus>
            <c:minus>
              <c:numRef>
                <c:f>(summary!$N$46,summary!$O$46)</c:f>
                <c:numCache>
                  <c:formatCode>General</c:formatCode>
                  <c:ptCount val="2"/>
                  <c:pt idx="0">
                    <c:v>0.85825099373867264</c:v>
                  </c:pt>
                  <c:pt idx="1">
                    <c:v>6.1295026917677582E-2</c:v>
                  </c:pt>
                </c:numCache>
              </c:numRef>
            </c:minus>
          </c:errBars>
          <c:val>
            <c:numRef>
              <c:f>summary!$N$44:$O$44</c:f>
              <c:numCache>
                <c:formatCode>General</c:formatCode>
                <c:ptCount val="2"/>
                <c:pt idx="0">
                  <c:v>2.1729645547185377</c:v>
                </c:pt>
                <c:pt idx="1">
                  <c:v>0.25838775578944712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642048"/>
        <c:axId val="139400320"/>
      </c:barChart>
      <c:catAx>
        <c:axId val="150642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400320"/>
        <c:crosses val="autoZero"/>
        <c:auto val="1"/>
        <c:lblAlgn val="ctr"/>
        <c:lblOffset val="100"/>
        <c:noMultiLvlLbl val="0"/>
      </c:catAx>
      <c:valAx>
        <c:axId val="1394003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 err="1"/>
                  <a:t>Numher</a:t>
                </a:r>
                <a:r>
                  <a:rPr lang="en-US" b="0" dirty="0"/>
                  <a:t> of F4/80 cells per </a:t>
                </a:r>
                <a:r>
                  <a:rPr lang="en-US" b="0" dirty="0" smtClean="0"/>
                  <a:t>mm</a:t>
                </a:r>
                <a:r>
                  <a:rPr lang="en-US" b="0" baseline="30000" dirty="0" smtClean="0"/>
                  <a:t>3</a:t>
                </a:r>
                <a:r>
                  <a:rPr lang="en-US" b="0" dirty="0" smtClean="0"/>
                  <a:t> </a:t>
                </a:r>
                <a:r>
                  <a:rPr lang="en-US" b="0" dirty="0"/>
                  <a:t>(*</a:t>
                </a:r>
                <a:r>
                  <a:rPr lang="en-US" b="0" dirty="0" smtClean="0"/>
                  <a:t>10</a:t>
                </a:r>
                <a:r>
                  <a:rPr lang="en-US" b="0" baseline="30000" dirty="0" smtClean="0"/>
                  <a:t>6</a:t>
                </a:r>
                <a:r>
                  <a:rPr lang="en-US" b="0" dirty="0"/>
                  <a:t>)</a:t>
                </a:r>
              </a:p>
            </c:rich>
          </c:tx>
          <c:layout>
            <c:manualLayout>
              <c:xMode val="edge"/>
              <c:yMode val="edge"/>
              <c:x val="4.6783625730994149E-2"/>
              <c:y val="0.1131414607656801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506420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84728553667634"/>
          <c:y val="0.20284098108426105"/>
          <c:w val="0.27660312197817377"/>
          <c:h val="0.1674343832020997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(Sheet1!$G$27,Sheet1!$G$28)</c:f>
                <c:numCache>
                  <c:formatCode>General</c:formatCode>
                  <c:ptCount val="2"/>
                  <c:pt idx="0">
                    <c:v>1.1501736893416246E-2</c:v>
                  </c:pt>
                  <c:pt idx="1">
                    <c:v>1.5002265513151659E-3</c:v>
                  </c:pt>
                </c:numCache>
              </c:numRef>
            </c:plus>
            <c:minus>
              <c:numRef>
                <c:f>(Sheet1!$G$27,Sheet1!$G$28)</c:f>
                <c:numCache>
                  <c:formatCode>General</c:formatCode>
                  <c:ptCount val="2"/>
                  <c:pt idx="0">
                    <c:v>1.1501736893416246E-2</c:v>
                  </c:pt>
                  <c:pt idx="1">
                    <c:v>1.5002265513151659E-3</c:v>
                  </c:pt>
                </c:numCache>
              </c:numRef>
            </c:minus>
          </c:errBars>
          <c:cat>
            <c:strRef>
              <c:f>Sheet1!$A$27:$A$28</c:f>
              <c:strCache>
                <c:ptCount val="2"/>
                <c:pt idx="0">
                  <c:v>IgG Control</c:v>
                </c:pt>
                <c:pt idx="1">
                  <c:v>CCL2 Ab </c:v>
                </c:pt>
              </c:strCache>
            </c:strRef>
          </c:cat>
          <c:val>
            <c:numRef>
              <c:f>Sheet1!$E$27:$E$28</c:f>
              <c:numCache>
                <c:formatCode>General</c:formatCode>
                <c:ptCount val="2"/>
                <c:pt idx="0">
                  <c:v>0.47150000000000003</c:v>
                </c:pt>
                <c:pt idx="1">
                  <c:v>0.2535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7209600"/>
        <c:axId val="227211136"/>
      </c:barChart>
      <c:catAx>
        <c:axId val="227209600"/>
        <c:scaling>
          <c:orientation val="minMax"/>
        </c:scaling>
        <c:delete val="0"/>
        <c:axPos val="b"/>
        <c:majorTickMark val="out"/>
        <c:minorTickMark val="none"/>
        <c:tickLblPos val="nextTo"/>
        <c:crossAx val="227211136"/>
        <c:crosses val="autoZero"/>
        <c:auto val="1"/>
        <c:lblAlgn val="ctr"/>
        <c:lblOffset val="100"/>
        <c:noMultiLvlLbl val="0"/>
      </c:catAx>
      <c:valAx>
        <c:axId val="22721113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OD490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272096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0FBD20-697F-4E22-849E-8E9720BE8BC3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03FA2B-B0EC-4384-AF7B-B9C5E84A0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046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52C4B-AF95-4270-B1DF-2B776A1EF2C5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F76E-2F1C-4569-94B8-D7FF93EC2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22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52C4B-AF95-4270-B1DF-2B776A1EF2C5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F76E-2F1C-4569-94B8-D7FF93EC2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61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52C4B-AF95-4270-B1DF-2B776A1EF2C5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F76E-2F1C-4569-94B8-D7FF93EC2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24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52C4B-AF95-4270-B1DF-2B776A1EF2C5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F76E-2F1C-4569-94B8-D7FF93EC2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53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52C4B-AF95-4270-B1DF-2B776A1EF2C5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F76E-2F1C-4569-94B8-D7FF93EC2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177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52C4B-AF95-4270-B1DF-2B776A1EF2C5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F76E-2F1C-4569-94B8-D7FF93EC2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68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52C4B-AF95-4270-B1DF-2B776A1EF2C5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F76E-2F1C-4569-94B8-D7FF93EC2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833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52C4B-AF95-4270-B1DF-2B776A1EF2C5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F76E-2F1C-4569-94B8-D7FF93EC2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851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52C4B-AF95-4270-B1DF-2B776A1EF2C5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F76E-2F1C-4569-94B8-D7FF93EC2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082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52C4B-AF95-4270-B1DF-2B776A1EF2C5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F76E-2F1C-4569-94B8-D7FF93EC2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675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52C4B-AF95-4270-B1DF-2B776A1EF2C5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3F76E-2F1C-4569-94B8-D7FF93EC2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288393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52C4B-AF95-4270-B1DF-2B776A1EF2C5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3F76E-2F1C-4569-94B8-D7FF93EC2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53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chart" Target="../charts/chart1.xml"/>
   <Relationship Id="rId3" Type="http://schemas.openxmlformats.org/officeDocument/2006/relationships/chart" Target="../charts/chart2.xml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7.xml"/>
   <Relationship Id="rId2" Type="http://schemas.openxmlformats.org/officeDocument/2006/relationships/image" Target="../media/image1.png"/>
   <Relationship Id="rId3" Type="http://schemas.microsoft.com/office/2007/relationships/hdphoto" Target="../media/hdphoto1.wdp"/>
   <Relationship Id="rId4" Type="http://schemas.openxmlformats.org/officeDocument/2006/relationships/chart" Target="../charts/chart3.xml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chart" Target="../charts/chart4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7947236"/>
              </p:ext>
            </p:extLst>
          </p:nvPr>
        </p:nvGraphicFramePr>
        <p:xfrm>
          <a:off x="152400" y="2212419"/>
          <a:ext cx="3162300" cy="2283381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152400" y="5029200"/>
            <a:ext cx="6324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Location of breast tumor xenografts is not a factor in CCL2 antibody uptake or CCL2 levels.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MCF10CA1d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breast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tumors were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grafted into the #4-5 and #9-10 inguinal mammary glands.  Tumor tissues from anti-CCL2 treated animals were analyzed for levels of 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CCL2 antibodies and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human CCL2 by ELISA. Statistical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analysis was performed using Two Tailed Student T test. Statistical significance was determined by p&lt;0.05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n.s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=not significant.</a:t>
            </a:r>
            <a:endParaRPr lang="en-US" sz="12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3325670"/>
              </p:ext>
            </p:extLst>
          </p:nvPr>
        </p:nvGraphicFramePr>
        <p:xfrm>
          <a:off x="3381375" y="2328862"/>
          <a:ext cx="3019425" cy="2166938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1828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0" y="1828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8400" y="2313801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n.s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2600" y="2819400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n.s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27598" y="4309586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#4-5 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18198" y="4309586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#9-10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7658" y="4327772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#4-5 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99548" y="4332832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#9-10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548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672" y="7447086"/>
            <a:ext cx="6705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Quantification of F4/80 macrophage infiltration in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MCF10CA1d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primary tumor tissues. A.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Primary breast tumor xenografts were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co-immunofluorescent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stained for Cytokeratin 5 (CK5) and F4/80. F4/80+ cells were localized at the invasive edge (IE) and within the tumor core (TC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). Representative image is shown.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Scale bar=200 microns.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B. 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F4/80 cells were quantified at the invasive edge and tumor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core per mm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using Image J software. Statistical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analysis was performed using Two Tailed Student T test. Statistical significance was determined by p&lt;0.05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n.s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=not significant.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en-US" sz="12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are shown.</a:t>
            </a:r>
            <a:endParaRPr lang="en-US" sz="1200" dirty="0"/>
          </a:p>
        </p:txBody>
      </p:sp>
      <p:pic>
        <p:nvPicPr>
          <p:cNvPr id="1026" name="Picture 2" descr="D:\Min Yao\Images\Min Yao\Mice samples\1189-1198\CK5-G-F4-80-R\file \new channel seperate-1191 copy.tif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3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72" y="156949"/>
            <a:ext cx="6483096" cy="490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25672" y="233149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F4/80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5272" y="2623150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CK5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25672" y="2595349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87472" y="285175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54072" y="2671549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472" y="4549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6136357"/>
              </p:ext>
            </p:extLst>
          </p:nvPr>
        </p:nvGraphicFramePr>
        <p:xfrm>
          <a:off x="706272" y="5186149"/>
          <a:ext cx="4343400" cy="220980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34772" y="5034371"/>
            <a:ext cx="41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5272" y="233149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Merge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73172" y="5276249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n.s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35272" y="6677198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n.s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94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095375" y="3557516"/>
            <a:ext cx="31051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3.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Human recombinant CCL2 bound to neutralizin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 antibodies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can not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 detected by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ELISA.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Recombinant human CCL2  at 1 ng/ml wer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 incubated with 10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ug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/ml of control IgG or CCL2 neutralizing antibodies and analyzed for binding to CCL2 capture and detection antibodies by ELISA.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Statistical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analysis was performed using Two Tailed Student T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test 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Statistical significance was determined by p&lt;0.05.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p&lt;0.01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1004743"/>
              </p:ext>
            </p:extLst>
          </p:nvPr>
        </p:nvGraphicFramePr>
        <p:xfrm>
          <a:off x="1066800" y="1066800"/>
          <a:ext cx="2209800" cy="2362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647950" y="1752600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043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3484</TotalTime>
  <Words>307</Words>
  <Application>Microsoft Office PowerPoint</Application>
  <PresentationFormat>On-screen Show (4:3)</PresentationFormat>
  <Paragraphs>26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