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0" r:id="rId2"/>
    <p:sldId id="258" r:id="rId3"/>
    <p:sldId id="261" r:id="rId4"/>
    <p:sldId id="266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373" autoAdjust="0"/>
    <p:restoredTop sz="79383" autoAdjust="0"/>
  </p:normalViewPr>
  <p:slideViewPr>
    <p:cSldViewPr snapToGrid="0" snapToObjects="1">
      <p:cViewPr>
        <p:scale>
          <a:sx n="150" d="100"/>
          <a:sy n="150" d="100"/>
        </p:scale>
        <p:origin x="-80" y="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B0DB4-09FE-E84A-B889-611395D9AE64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477F1-8FFC-5E4E-A774-4366E04A5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2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82CE5-8B4F-0C41-B912-57BA789F10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82CE5-8B4F-0C41-B912-57BA789F10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7DA25-1A6B-D943-8420-05582DCE5190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77F1-8FFC-5E4E-A774-4366E04A5E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82CE5-8B4F-0C41-B912-57BA789F10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4FF51-A93C-154D-9FF7-DA26A78AD901}" type="datetimeFigureOut">
              <a:rPr lang="en-US" smtClean="0"/>
              <a:pPr/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A0DC6-D3C5-0041-AAA7-E06B38070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png"/><Relationship Id="rId5" Type="http://schemas.openxmlformats.org/officeDocument/2006/relationships/image" Target="../media/image5.tiff"/><Relationship Id="rId6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jpeg"/><Relationship Id="rId1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jpeg"/><Relationship Id="rId9" Type="http://schemas.openxmlformats.org/officeDocument/2006/relationships/image" Target="../media/image16.jpeg"/><Relationship Id="rId10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581041" y="556970"/>
            <a:ext cx="8181211" cy="327048"/>
            <a:chOff x="716768" y="1902893"/>
            <a:chExt cx="8181211" cy="327048"/>
          </a:xfrm>
        </p:grpSpPr>
        <p:sp>
          <p:nvSpPr>
            <p:cNvPr id="120" name="Rectangle 119"/>
            <p:cNvSpPr/>
            <p:nvPr/>
          </p:nvSpPr>
          <p:spPr>
            <a:xfrm>
              <a:off x="716768" y="1906052"/>
              <a:ext cx="481430" cy="323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198197" y="1906053"/>
              <a:ext cx="625337" cy="3238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7264488" y="1906052"/>
              <a:ext cx="504779" cy="323889"/>
            </a:xfrm>
            <a:prstGeom prst="rect">
              <a:avLst/>
            </a:prstGeom>
            <a:solidFill>
              <a:srgbClr val="BFBFBF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Rectangle 118"/>
            <p:cNvSpPr/>
            <p:nvPr/>
          </p:nvSpPr>
          <p:spPr>
            <a:xfrm flipH="1">
              <a:off x="8762250" y="1902893"/>
              <a:ext cx="135729" cy="32388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823534" y="1906052"/>
              <a:ext cx="5457625" cy="323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Dfi1-HA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7769268" y="1906052"/>
              <a:ext cx="992984" cy="323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8430033" y="18763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419022" y="-86201"/>
            <a:ext cx="2008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N-terminal</a:t>
            </a:r>
          </a:p>
          <a:p>
            <a:pPr algn="ctr"/>
            <a:r>
              <a:rPr lang="en-US" dirty="0" smtClean="0"/>
              <a:t>hydrophobic region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6375915" y="-91294"/>
            <a:ext cx="2008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C-terminal</a:t>
            </a:r>
          </a:p>
          <a:p>
            <a:pPr algn="ctr"/>
            <a:r>
              <a:rPr lang="en-US" dirty="0" smtClean="0"/>
              <a:t>hydrophobic region</a:t>
            </a:r>
            <a:endParaRPr lang="en-US" dirty="0"/>
          </a:p>
        </p:txBody>
      </p:sp>
      <p:grpSp>
        <p:nvGrpSpPr>
          <p:cNvPr id="199" name="Group 198"/>
          <p:cNvGrpSpPr/>
          <p:nvPr/>
        </p:nvGrpSpPr>
        <p:grpSpPr>
          <a:xfrm>
            <a:off x="579453" y="1696994"/>
            <a:ext cx="8182799" cy="451902"/>
            <a:chOff x="579453" y="3453192"/>
            <a:chExt cx="8182799" cy="451902"/>
          </a:xfrm>
        </p:grpSpPr>
        <p:grpSp>
          <p:nvGrpSpPr>
            <p:cNvPr id="135" name="Group 134"/>
            <p:cNvGrpSpPr/>
            <p:nvPr/>
          </p:nvGrpSpPr>
          <p:grpSpPr>
            <a:xfrm>
              <a:off x="1687807" y="3574885"/>
              <a:ext cx="7074445" cy="327048"/>
              <a:chOff x="1823534" y="1902893"/>
              <a:chExt cx="7074445" cy="327048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7264488" y="1906052"/>
                <a:ext cx="504779" cy="323889"/>
              </a:xfrm>
              <a:prstGeom prst="rect">
                <a:avLst/>
              </a:prstGeom>
              <a:solidFill>
                <a:srgbClr val="BFBFBF"/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 flipH="1">
                <a:off x="8762250" y="1902893"/>
                <a:ext cx="135729" cy="32388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1823534" y="1906052"/>
                <a:ext cx="5457625" cy="32388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</a:rPr>
                  <a:t>Dfi1</a:t>
                </a:r>
                <a:r>
                  <a:rPr lang="en-US" b="1" baseline="-25000" dirty="0" smtClean="0">
                    <a:solidFill>
                      <a:srgbClr val="000000"/>
                    </a:solidFill>
                  </a:rPr>
                  <a:t>ΔN</a:t>
                </a:r>
                <a:r>
                  <a:rPr lang="en-US" b="1" dirty="0" smtClean="0">
                    <a:solidFill>
                      <a:srgbClr val="000000"/>
                    </a:solidFill>
                  </a:rPr>
                  <a:t>-HA</a:t>
                </a:r>
                <a:endParaRPr lang="en-US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7769268" y="1906052"/>
                <a:ext cx="992984" cy="32388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9" name="Straight Connector 168"/>
            <p:cNvCxnSpPr/>
            <p:nvPr/>
          </p:nvCxnSpPr>
          <p:spPr>
            <a:xfrm rot="5400000">
              <a:off x="416722" y="3740775"/>
              <a:ext cx="32705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rot="10800000" flipV="1">
              <a:off x="587261" y="3804064"/>
              <a:ext cx="1100547" cy="3161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658122" y="3453192"/>
              <a:ext cx="972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ΔE2-C47</a:t>
              </a:r>
              <a:endParaRPr lang="en-US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581041" y="1062966"/>
            <a:ext cx="8181211" cy="450331"/>
            <a:chOff x="581041" y="2819164"/>
            <a:chExt cx="8181211" cy="45033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81041" y="2942447"/>
              <a:ext cx="8181211" cy="327048"/>
              <a:chOff x="716768" y="1902893"/>
              <a:chExt cx="8181211" cy="327048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716768" y="1906052"/>
                <a:ext cx="481430" cy="32388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198197" y="1906053"/>
                <a:ext cx="625337" cy="32388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 flipH="1">
                <a:off x="8762250" y="1902893"/>
                <a:ext cx="135729" cy="32388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1823534" y="1906052"/>
                <a:ext cx="5457625" cy="32388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</a:rPr>
                  <a:t>Dfi1</a:t>
                </a:r>
                <a:r>
                  <a:rPr lang="en-US" b="1" baseline="-25000" dirty="0" smtClean="0">
                    <a:solidFill>
                      <a:srgbClr val="000000"/>
                    </a:solidFill>
                  </a:rPr>
                  <a:t>ΔC</a:t>
                </a:r>
                <a:r>
                  <a:rPr lang="en-US" b="1" dirty="0" smtClean="0">
                    <a:solidFill>
                      <a:srgbClr val="000000"/>
                    </a:solidFill>
                  </a:rPr>
                  <a:t>-HA</a:t>
                </a:r>
                <a:endParaRPr lang="en-US" b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78" name="Straight Connector 177"/>
            <p:cNvCxnSpPr/>
            <p:nvPr/>
          </p:nvCxnSpPr>
          <p:spPr>
            <a:xfrm rot="10800000" flipV="1">
              <a:off x="7145433" y="3199065"/>
              <a:ext cx="1481091" cy="3159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7224561" y="2819164"/>
              <a:ext cx="1324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ΔV271-F337</a:t>
              </a:r>
              <a:endParaRPr lang="en-US" dirty="0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577865" y="2323112"/>
            <a:ext cx="8192593" cy="458224"/>
            <a:chOff x="577865" y="4079310"/>
            <a:chExt cx="8192593" cy="458224"/>
          </a:xfrm>
        </p:grpSpPr>
        <p:grpSp>
          <p:nvGrpSpPr>
            <p:cNvPr id="147" name="Group 146"/>
            <p:cNvGrpSpPr/>
            <p:nvPr/>
          </p:nvGrpSpPr>
          <p:grpSpPr>
            <a:xfrm>
              <a:off x="1696013" y="4207323"/>
              <a:ext cx="7074445" cy="327048"/>
              <a:chOff x="1823534" y="1902893"/>
              <a:chExt cx="7074445" cy="327048"/>
            </a:xfrm>
          </p:grpSpPr>
          <p:sp>
            <p:nvSpPr>
              <p:cNvPr id="165" name="Rectangle 164"/>
              <p:cNvSpPr/>
              <p:nvPr/>
            </p:nvSpPr>
            <p:spPr>
              <a:xfrm flipH="1">
                <a:off x="8762250" y="1902893"/>
                <a:ext cx="135729" cy="32388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1823534" y="1906052"/>
                <a:ext cx="5457625" cy="32388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Dfi1</a:t>
                </a:r>
                <a:r>
                  <a:rPr lang="en-US" b="1" baseline="-25000" dirty="0" smtClean="0">
                    <a:solidFill>
                      <a:srgbClr val="000000"/>
                    </a:solidFill>
                  </a:rPr>
                  <a:t>ΔNΔC</a:t>
                </a:r>
                <a:r>
                  <a:rPr lang="en-US" b="1" dirty="0" smtClean="0">
                    <a:solidFill>
                      <a:srgbClr val="000000"/>
                    </a:solidFill>
                  </a:rPr>
                  <a:t>-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HA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76" name="Straight Connector 175"/>
            <p:cNvCxnSpPr/>
            <p:nvPr/>
          </p:nvCxnSpPr>
          <p:spPr>
            <a:xfrm rot="5400000">
              <a:off x="415134" y="4373215"/>
              <a:ext cx="327050" cy="1588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0800000" flipV="1">
              <a:off x="581041" y="4451801"/>
              <a:ext cx="1114972" cy="4751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0800000" flipV="1">
              <a:off x="7153639" y="4448642"/>
              <a:ext cx="1481091" cy="3159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/>
            <p:cNvSpPr txBox="1"/>
            <p:nvPr/>
          </p:nvSpPr>
          <p:spPr>
            <a:xfrm>
              <a:off x="697423" y="4087220"/>
              <a:ext cx="972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ΔE2-C47</a:t>
              </a:r>
              <a:endParaRPr lang="en-US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237654" y="4079310"/>
              <a:ext cx="1324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ΔV271-F337</a:t>
              </a:r>
              <a:endParaRPr lang="en-US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0" y="-91658"/>
            <a:ext cx="442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A.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7153639" y="6046028"/>
            <a:ext cx="200111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Herwald et al.,</a:t>
            </a:r>
          </a:p>
          <a:p>
            <a:pPr algn="r"/>
            <a:r>
              <a:rPr lang="en-US" sz="2400" dirty="0" smtClean="0"/>
              <a:t>Figure 1</a:t>
            </a:r>
            <a:endParaRPr lang="en-US" sz="24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418879" y="2899682"/>
            <a:ext cx="6424100" cy="3621355"/>
            <a:chOff x="916413" y="1750942"/>
            <a:chExt cx="6424100" cy="362135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222858" y="2123450"/>
              <a:ext cx="1047256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325819" y="2125038"/>
              <a:ext cx="1047256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439921" y="2121862"/>
              <a:ext cx="1047256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542882" y="2120274"/>
              <a:ext cx="1047256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246837" y="2093206"/>
              <a:ext cx="4448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     S     P    C     S     P     C     S     P     C     S     P     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04064" y="1757294"/>
              <a:ext cx="620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DFI1</a:t>
              </a:r>
              <a:endParaRPr lang="en-US" dirty="0" smtClean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21861" y="1757294"/>
              <a:ext cx="806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DFI1</a:t>
              </a:r>
              <a:r>
                <a:rPr lang="en-US" i="1" baseline="-25000" dirty="0" smtClean="0"/>
                <a:t>ΔC</a:t>
              </a:r>
              <a:endParaRPr lang="en-US" dirty="0" smtClean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87130" y="1750942"/>
              <a:ext cx="819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DFI1</a:t>
              </a:r>
              <a:r>
                <a:rPr lang="en-US" i="1" baseline="-25000" dirty="0" smtClean="0"/>
                <a:t>ΔN</a:t>
              </a:r>
              <a:endParaRPr lang="en-US" dirty="0" smtClean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619939" y="1750942"/>
              <a:ext cx="986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DFI1</a:t>
              </a:r>
              <a:r>
                <a:rPr lang="en-US" i="1" baseline="-25000" dirty="0" smtClean="0"/>
                <a:t>ΔNΔC</a:t>
              </a:r>
              <a:endParaRPr lang="en-US" dirty="0" smtClean="0"/>
            </a:p>
          </p:txBody>
        </p:sp>
        <p:pic>
          <p:nvPicPr>
            <p:cNvPr id="52" name="Picture 51" descr="092316-HA-20min.tif"/>
            <p:cNvPicPr>
              <a:picLocks noChangeAspect="1"/>
            </p:cNvPicPr>
            <p:nvPr/>
          </p:nvPicPr>
          <p:blipFill>
            <a:blip r:embed="rId3">
              <a:lum bright="-37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200576" y="2435370"/>
              <a:ext cx="4445271" cy="2461918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558498" y="2386629"/>
              <a:ext cx="776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250 kDa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562903" y="2706105"/>
              <a:ext cx="776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</a:t>
              </a:r>
              <a:r>
                <a:rPr lang="en-US" sz="1400" dirty="0" smtClean="0"/>
                <a:t>50 kDa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564201" y="3084104"/>
              <a:ext cx="776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 kDa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596326" y="3431156"/>
              <a:ext cx="685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75 kDa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599492" y="3984414"/>
              <a:ext cx="685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kDa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606708" y="4497216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37kDa</a:t>
              </a:r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6653499" y="2663133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655196" y="2983141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655196" y="3358461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655196" y="3703925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655196" y="4262244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655196" y="4771573"/>
              <a:ext cx="594360" cy="15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48"/>
            <p:cNvGrpSpPr/>
            <p:nvPr/>
          </p:nvGrpSpPr>
          <p:grpSpPr>
            <a:xfrm>
              <a:off x="2200576" y="4868493"/>
              <a:ext cx="5084232" cy="503804"/>
              <a:chOff x="1938540" y="4169796"/>
              <a:chExt cx="5084232" cy="503804"/>
            </a:xfrm>
          </p:grpSpPr>
          <p:pic>
            <p:nvPicPr>
              <p:cNvPr id="68" name="Picture 67" descr="092416-TUB.t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938540" y="4262091"/>
                <a:ext cx="4445271" cy="411509"/>
              </a:xfrm>
              <a:prstGeom prst="rect">
                <a:avLst/>
              </a:prstGeom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6337456" y="4169796"/>
                <a:ext cx="6853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50 kDa</a:t>
                </a: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6393160" y="4447626"/>
                <a:ext cx="594360" cy="158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65"/>
            <p:cNvSpPr txBox="1"/>
            <p:nvPr/>
          </p:nvSpPr>
          <p:spPr>
            <a:xfrm>
              <a:off x="1307408" y="2435370"/>
              <a:ext cx="893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anti-HA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16413" y="4933884"/>
              <a:ext cx="1284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anti-tubulin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0" y="2999999"/>
            <a:ext cx="442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B.</a:t>
            </a:r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1630526" y="6448711"/>
            <a:ext cx="465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1     2      3     4     5     6     7     8     9     10   11   12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71916DFI1_gel1.tif"/>
          <p:cNvPicPr>
            <a:picLocks noChangeAspect="1"/>
          </p:cNvPicPr>
          <p:nvPr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2900990" y="2717409"/>
            <a:ext cx="640840" cy="246641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6216" y="3630194"/>
            <a:ext cx="2373614" cy="640841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2064404" y="1811574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67471" y="2368760"/>
            <a:ext cx="66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DFI1</a:t>
            </a:r>
            <a:endParaRPr lang="en-US" sz="2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1181554" y="3635316"/>
            <a:ext cx="874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DFI1</a:t>
            </a:r>
            <a:r>
              <a:rPr lang="en-US" sz="2000" i="1" baseline="-25000" dirty="0" smtClean="0"/>
              <a:t>ΔC</a:t>
            </a:r>
            <a:endParaRPr lang="en-US" sz="2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858710" y="2368760"/>
            <a:ext cx="887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DFI1</a:t>
            </a:r>
            <a:r>
              <a:rPr lang="en-US" sz="2000" i="1" baseline="-25000" dirty="0" smtClean="0"/>
              <a:t>ΔN</a:t>
            </a:r>
            <a:endParaRPr lang="en-US" sz="20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929830" y="3635316"/>
            <a:ext cx="1079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DFI1</a:t>
            </a:r>
            <a:r>
              <a:rPr lang="en-US" sz="2000" i="1" baseline="-25000" dirty="0" smtClean="0"/>
              <a:t>ΔNΔC</a:t>
            </a:r>
            <a:endParaRPr lang="en-US" sz="2000" dirty="0" smtClean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872124" y="1813162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679844" y="1814750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620970" y="1816338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03290" y="1817926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172910" y="1819514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39004" y="1782251"/>
            <a:ext cx="242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     P     S      P      S      P   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08616" y="1782251"/>
            <a:ext cx="216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    P     S     P     S     P   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39004" y="1306431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846724" y="1306431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+urea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93218" y="1306431"/>
            <a:ext cx="849324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+Triton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70170" y="1306431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339790" y="1306431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+urea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098984" y="1306431"/>
            <a:ext cx="849324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+Triton</a:t>
            </a:r>
            <a:endParaRPr lang="en-US" dirty="0"/>
          </a:p>
        </p:txBody>
      </p:sp>
      <p:pic>
        <p:nvPicPr>
          <p:cNvPr id="36" name="Picture 35" descr="010717-DFI1-postwash-longexp.tif"/>
          <p:cNvPicPr>
            <a:picLocks noChangeAspect="1"/>
          </p:cNvPicPr>
          <p:nvPr/>
        </p:nvPicPr>
        <p:blipFill>
          <a:blip r:embed="rId5">
            <a:lum bright="-56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2618436" y="1470154"/>
            <a:ext cx="1224560" cy="2468880"/>
          </a:xfrm>
          <a:prstGeom prst="rect">
            <a:avLst/>
          </a:prstGeom>
        </p:spPr>
      </p:pic>
      <p:pic>
        <p:nvPicPr>
          <p:cNvPr id="29" name="Picture 28" descr="100616DFI1-gel3.tif"/>
          <p:cNvPicPr>
            <a:picLocks noChangeAspect="1"/>
          </p:cNvPicPr>
          <p:nvPr/>
        </p:nvPicPr>
        <p:blipFill>
          <a:blip r:embed="rId6">
            <a:lum bright="-67000" contrast="8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0170" y="2085306"/>
            <a:ext cx="2377440" cy="123156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153639" y="6046028"/>
            <a:ext cx="200111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Herwald et al.,</a:t>
            </a:r>
          </a:p>
          <a:p>
            <a:pPr algn="r"/>
            <a:r>
              <a:rPr lang="en-US" sz="2400" dirty="0" smtClean="0"/>
              <a:t>Figure 2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1985846" y="3239796"/>
            <a:ext cx="501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1     2     3      4      5       6        7     8     9     10    11   12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998939" y="4192471"/>
            <a:ext cx="4975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13    14   15   16    17  18      19   20   21   22    23   24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2036165" y="484086"/>
            <a:ext cx="764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endParaRPr lang="en-US" sz="2400" dirty="0" smtClean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069338" y="955890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018520" y="811540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32612" y="467004"/>
            <a:ext cx="1031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ΔN</a:t>
            </a:r>
            <a:endParaRPr lang="en-US" sz="2400" dirty="0" smtClean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3052371" y="955741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001553" y="811391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pic>
        <p:nvPicPr>
          <p:cNvPr id="35" name="Picture 34" descr="010917-DFI1-gel2.tif"/>
          <p:cNvPicPr>
            <a:picLocks noChangeAspect="1"/>
          </p:cNvPicPr>
          <p:nvPr/>
        </p:nvPicPr>
        <p:blipFill>
          <a:blip r:embed="rId3">
            <a:lum bright="-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3734" y="1296260"/>
            <a:ext cx="2549778" cy="3976016"/>
          </a:xfrm>
          <a:prstGeom prst="rect">
            <a:avLst/>
          </a:prstGeom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3" name="TextBox 52"/>
          <p:cNvSpPr txBox="1"/>
          <p:nvPr/>
        </p:nvSpPr>
        <p:spPr>
          <a:xfrm>
            <a:off x="4087699" y="491498"/>
            <a:ext cx="1005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ΔC</a:t>
            </a:r>
            <a:endParaRPr lang="en-US" sz="2400" dirty="0" smtClean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4221889" y="980235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171071" y="835885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06168" y="491349"/>
            <a:ext cx="1249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ΔNΔC</a:t>
            </a:r>
            <a:endParaRPr lang="en-US" sz="2400" dirty="0" smtClean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5310755" y="980086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259937" y="835736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pic>
        <p:nvPicPr>
          <p:cNvPr id="34" name="Picture 33" descr="012617-DFI1-gel1-post2ndwash.tif"/>
          <p:cNvPicPr>
            <a:picLocks noChangeAspect="1"/>
          </p:cNvPicPr>
          <p:nvPr/>
        </p:nvPicPr>
        <p:blipFill>
          <a:blip r:embed="rId4">
            <a:lum bright="-25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5558595" y="2181990"/>
            <a:ext cx="3985203" cy="2195369"/>
          </a:xfrm>
          <a:prstGeom prst="rect">
            <a:avLst/>
          </a:prstGeom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72" name="Straight Arrow Connector 71"/>
          <p:cNvCxnSpPr/>
          <p:nvPr/>
        </p:nvCxnSpPr>
        <p:spPr>
          <a:xfrm flipV="1">
            <a:off x="211483" y="3755449"/>
            <a:ext cx="1213987" cy="14430"/>
          </a:xfrm>
          <a:prstGeom prst="straightConnector1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6200108" y="327686"/>
            <a:ext cx="1406972" cy="617056"/>
            <a:chOff x="12137873" y="1242722"/>
            <a:chExt cx="1406972" cy="617056"/>
          </a:xfrm>
        </p:grpSpPr>
        <p:sp>
          <p:nvSpPr>
            <p:cNvPr id="71" name="TextBox 70"/>
            <p:cNvSpPr txBox="1"/>
            <p:nvPr/>
          </p:nvSpPr>
          <p:spPr>
            <a:xfrm>
              <a:off x="12138202" y="1398113"/>
              <a:ext cx="1406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baseline="-25000" dirty="0" smtClean="0"/>
                <a:t>replacement </a:t>
              </a:r>
              <a:r>
                <a:rPr lang="en-US" sz="2400" b="1" i="1" baseline="-25000" dirty="0" smtClean="0"/>
                <a:t>C</a:t>
              </a:r>
              <a:r>
                <a:rPr lang="en-US" sz="2400" i="1" dirty="0" smtClean="0"/>
                <a:t>  </a:t>
              </a:r>
              <a:endParaRPr lang="en-US" sz="2400" i="1" dirty="0" smtClean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137873" y="1242722"/>
              <a:ext cx="1386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dirty="0" smtClean="0">
                  <a:latin typeface="Arial"/>
                  <a:cs typeface="Arial"/>
                </a:rPr>
                <a:t>DFI1</a:t>
              </a:r>
              <a:r>
                <a:rPr lang="en-US" sz="2400" i="1" baseline="-25000" dirty="0" smtClean="0"/>
                <a:t>N-TM</a:t>
              </a:r>
              <a:r>
                <a:rPr lang="en-US" sz="2400" i="1" dirty="0" smtClean="0"/>
                <a:t> 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474211" y="330788"/>
            <a:ext cx="1402814" cy="617056"/>
            <a:chOff x="13129141" y="1245824"/>
            <a:chExt cx="1402814" cy="617056"/>
          </a:xfrm>
        </p:grpSpPr>
        <p:sp>
          <p:nvSpPr>
            <p:cNvPr id="76" name="TextBox 75"/>
            <p:cNvSpPr txBox="1"/>
            <p:nvPr/>
          </p:nvSpPr>
          <p:spPr>
            <a:xfrm>
              <a:off x="13133628" y="1401215"/>
              <a:ext cx="13983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baseline="-25000" dirty="0" smtClean="0"/>
                <a:t>replacement </a:t>
              </a:r>
              <a:r>
                <a:rPr lang="en-US" sz="2400" b="1" i="1" baseline="-25000" dirty="0" smtClean="0"/>
                <a:t>Z</a:t>
              </a:r>
              <a:r>
                <a:rPr lang="en-US" sz="2400" i="1" dirty="0" smtClean="0"/>
                <a:t>  </a:t>
              </a:r>
              <a:endParaRPr lang="en-US" sz="2400" i="1" dirty="0" smtClean="0">
                <a:latin typeface="Arial"/>
                <a:cs typeface="Arial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3129141" y="1245824"/>
              <a:ext cx="1386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dirty="0" smtClean="0">
                  <a:latin typeface="Arial"/>
                  <a:cs typeface="Arial"/>
                </a:rPr>
                <a:t>DFI1</a:t>
              </a:r>
              <a:r>
                <a:rPr lang="en-US" sz="2400" i="1" baseline="-25000" dirty="0" smtClean="0"/>
                <a:t>N-TM</a:t>
              </a:r>
              <a:r>
                <a:rPr lang="en-US" sz="2400" i="1" dirty="0" smtClean="0"/>
                <a:t> </a:t>
              </a:r>
            </a:p>
          </p:txBody>
        </p:sp>
      </p:grpSp>
      <p:pic>
        <p:nvPicPr>
          <p:cNvPr id="78" name="Picture 77" descr="012617-DFI1-gel1-post2ndwash.tif"/>
          <p:cNvPicPr>
            <a:picLocks noChangeAspect="1"/>
          </p:cNvPicPr>
          <p:nvPr/>
        </p:nvPicPr>
        <p:blipFill>
          <a:blip r:embed="rId5">
            <a:lum bright="-25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715732" y="2084274"/>
            <a:ext cx="3985203" cy="2390801"/>
          </a:xfrm>
          <a:prstGeom prst="rect">
            <a:avLst/>
          </a:prstGeom>
          <a:ln w="444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87" name="Straight Connector 86"/>
          <p:cNvCxnSpPr/>
          <p:nvPr/>
        </p:nvCxnSpPr>
        <p:spPr>
          <a:xfrm>
            <a:off x="6646400" y="968865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595582" y="824515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7718333" y="968716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667515" y="824366"/>
            <a:ext cx="8296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-     +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29379" y="1364561"/>
            <a:ext cx="102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250 kDa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33784" y="1785635"/>
            <a:ext cx="102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  <a:r>
              <a:rPr lang="en-US" sz="2000" dirty="0" smtClean="0"/>
              <a:t>50 kDa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35082" y="2316031"/>
            <a:ext cx="102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100 kDa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4939" y="2815480"/>
            <a:ext cx="899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75 kDa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8105" y="3673532"/>
            <a:ext cx="899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50 kDa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79187" y="4440329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37kDa</a:t>
            </a:r>
          </a:p>
        </p:txBody>
      </p:sp>
      <p:cxnSp>
        <p:nvCxnSpPr>
          <p:cNvPr id="100" name="Straight Connector 99"/>
          <p:cNvCxnSpPr/>
          <p:nvPr/>
        </p:nvCxnSpPr>
        <p:spPr>
          <a:xfrm>
            <a:off x="845757" y="1705657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847454" y="2127263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847454" y="2654980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847454" y="3152841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847454" y="4015954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47454" y="4779278"/>
            <a:ext cx="594360" cy="158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22225" y="5272276"/>
            <a:ext cx="69218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1       2      3      4     5      6        7        8         9     10    11    12</a:t>
            </a:r>
            <a:endParaRPr lang="en-US" sz="2200" dirty="0"/>
          </a:p>
        </p:txBody>
      </p:sp>
      <p:sp>
        <p:nvSpPr>
          <p:cNvPr id="47" name="TextBox 46"/>
          <p:cNvSpPr txBox="1"/>
          <p:nvPr/>
        </p:nvSpPr>
        <p:spPr>
          <a:xfrm>
            <a:off x="7153639" y="6046028"/>
            <a:ext cx="200111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Herwald et al.,</a:t>
            </a:r>
          </a:p>
          <a:p>
            <a:pPr algn="r"/>
            <a:r>
              <a:rPr lang="en-US" sz="2400" dirty="0" smtClean="0"/>
              <a:t>Figure 3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650087" y="814677"/>
            <a:ext cx="1368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PNGase 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992207" y="5123603"/>
            <a:ext cx="1523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/>
              <a:t>Wild-type</a:t>
            </a:r>
            <a:endParaRPr lang="en-US" sz="2400" cap="small" dirty="0"/>
          </a:p>
        </p:txBody>
      </p:sp>
      <p:sp>
        <p:nvSpPr>
          <p:cNvPr id="27" name="TextBox 26"/>
          <p:cNvSpPr txBox="1"/>
          <p:nvPr/>
        </p:nvSpPr>
        <p:spPr>
          <a:xfrm>
            <a:off x="2628551" y="5138362"/>
            <a:ext cx="1354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DFI1-GFP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127688" y="5123603"/>
            <a:ext cx="1670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ΔN</a:t>
            </a:r>
            <a:r>
              <a:rPr lang="en-US" sz="2400" i="1" dirty="0" smtClean="0"/>
              <a:t>-GFP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05656" y="5138362"/>
            <a:ext cx="1893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ΔNΔC</a:t>
            </a:r>
            <a:r>
              <a:rPr lang="en-US" sz="2400" i="1" dirty="0"/>
              <a:t>-GFP</a:t>
            </a:r>
            <a:endParaRPr lang="en-US" sz="2400" i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769489" y="5123607"/>
            <a:ext cx="1645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DFI1</a:t>
            </a:r>
            <a:r>
              <a:rPr lang="en-US" sz="2400" i="1" baseline="-25000" dirty="0" smtClean="0"/>
              <a:t>ΔC</a:t>
            </a:r>
            <a:r>
              <a:rPr lang="en-US" sz="2400" i="1" dirty="0" smtClean="0"/>
              <a:t>-GFP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-18466" y="1474916"/>
            <a:ext cx="9015409" cy="3661042"/>
            <a:chOff x="-18466" y="-227304"/>
            <a:chExt cx="9015409" cy="3661042"/>
          </a:xfrm>
        </p:grpSpPr>
        <p:sp>
          <p:nvSpPr>
            <p:cNvPr id="23" name="TextBox 22"/>
            <p:cNvSpPr txBox="1"/>
            <p:nvPr/>
          </p:nvSpPr>
          <p:spPr>
            <a:xfrm>
              <a:off x="-18466" y="233891"/>
              <a:ext cx="9368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Bright </a:t>
              </a:r>
            </a:p>
            <a:p>
              <a:pPr algn="ctr"/>
              <a:r>
                <a:rPr lang="en-US" sz="2400" dirty="0" smtClean="0"/>
                <a:t>Field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1454" y="2112278"/>
              <a:ext cx="6792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 smtClean="0"/>
                <a:t>GFP </a:t>
              </a:r>
            </a:p>
          </p:txBody>
        </p:sp>
        <p:pic>
          <p:nvPicPr>
            <p:cNvPr id="33" name="pasted-imag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9311" y="1629405"/>
              <a:ext cx="1587810" cy="180432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4" name="pasted-imag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7089" y="-227302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5" name="pasted-imag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486" y="1629408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" name="pasted-image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0264" y="-227302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7" name="pasted-image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3738" y="-227299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8" name="pasted-image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960" y="1629408"/>
              <a:ext cx="1587810" cy="180432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9" name="pasted-image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135" y="1629410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0" name="pasted-image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6913" y="-227299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1" name="pasted-image.jp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680" y="-227304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2" name="pasted-image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902" y="1629405"/>
              <a:ext cx="1587808" cy="1804328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1" name="TextBox 20"/>
          <p:cNvSpPr txBox="1"/>
          <p:nvPr/>
        </p:nvSpPr>
        <p:spPr>
          <a:xfrm>
            <a:off x="1386265" y="962046"/>
            <a:ext cx="7965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			    B			  C			     D			  E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7153639" y="6046028"/>
            <a:ext cx="200111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Herwald et al.,</a:t>
            </a:r>
          </a:p>
          <a:p>
            <a:pPr algn="r"/>
            <a:r>
              <a:rPr lang="en-US" sz="2400" dirty="0" smtClean="0"/>
              <a:t>Figure 4</a:t>
            </a:r>
            <a:endParaRPr lang="en-US" sz="24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992207" y="3148012"/>
            <a:ext cx="400399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201352" y="2697986"/>
            <a:ext cx="887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DFI1</a:t>
            </a:r>
            <a:r>
              <a:rPr lang="en-US" sz="2000" i="1" baseline="-25000" dirty="0" smtClean="0"/>
              <a:t>ΔN</a:t>
            </a:r>
            <a:endParaRPr lang="en-US" sz="2000" dirty="0" smtClean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3363402" y="2328985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310822" y="2330573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258242" y="2332161"/>
            <a:ext cx="6858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285948" y="2307598"/>
            <a:ext cx="273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       P       S       P       S       P   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12602" y="1819078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247322" y="1819078"/>
            <a:ext cx="751490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+urea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184316" y="1819078"/>
            <a:ext cx="849324" cy="514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dirty="0" smtClean="0"/>
              <a:t>buffer</a:t>
            </a:r>
          </a:p>
          <a:p>
            <a:pPr algn="ctr">
              <a:lnSpc>
                <a:spcPts val="1600"/>
              </a:lnSpc>
            </a:pPr>
            <a:r>
              <a:rPr lang="en-US" dirty="0" smtClean="0"/>
              <a:t>+Triton</a:t>
            </a:r>
            <a:endParaRPr lang="en-US" dirty="0"/>
          </a:p>
        </p:txBody>
      </p:sp>
      <p:pic>
        <p:nvPicPr>
          <p:cNvPr id="48" name="Picture 47" descr="012117-DFI1-gel4.tif"/>
          <p:cNvPicPr>
            <a:picLocks noChangeAspect="1"/>
          </p:cNvPicPr>
          <p:nvPr/>
        </p:nvPicPr>
        <p:blipFill>
          <a:blip r:embed="rId3">
            <a:lum bright="-62000" contrast="7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4325732" y="1491415"/>
            <a:ext cx="591103" cy="2936733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6097046" y="2754164"/>
            <a:ext cx="776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50kDa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56019" y="3255333"/>
            <a:ext cx="281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1       2       3       4        5        6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53639" y="6046028"/>
            <a:ext cx="200111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Herwald et al.,</a:t>
            </a:r>
          </a:p>
          <a:p>
            <a:pPr algn="r"/>
            <a:r>
              <a:rPr lang="en-US" sz="2400" dirty="0" smtClean="0"/>
              <a:t>Figure S1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18755</TotalTime>
  <Words>274</Words>
  <Application>Microsoft Macintosh PowerPoint</Application>
  <PresentationFormat>On-screen Show (4:3)</PresentationFormat>
  <Paragraphs>106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Tufts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the MANUSCRIPT</dc:title>
  <dc:creator>Sanna Herwald</dc:creator>
  <cp:lastModifiedBy>Carol Kumamoto</cp:lastModifiedBy>
  <cp:revision>56</cp:revision>
  <cp:lastPrinted>2017-03-23T16:40:02Z</cp:lastPrinted>
  <dcterms:created xsi:type="dcterms:W3CDTF">2017-04-02T14:11:44Z</dcterms:created>
  <dcterms:modified xsi:type="dcterms:W3CDTF">2017-04-05T20:44:03Z</dcterms:modified>
</cp:coreProperties>
</file>